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70" r:id="rId8"/>
    <p:sldId id="271" r:id="rId9"/>
    <p:sldId id="272" r:id="rId10"/>
    <p:sldId id="268" r:id="rId11"/>
    <p:sldId id="259" r:id="rId12"/>
    <p:sldId id="269" r:id="rId13"/>
    <p:sldId id="279" r:id="rId14"/>
    <p:sldId id="26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10" autoAdjust="0"/>
    <p:restoredTop sz="95649" autoAdjust="0"/>
  </p:normalViewPr>
  <p:slideViewPr>
    <p:cSldViewPr snapToGrid="0" snapToObjects="1" showGuides="1">
      <p:cViewPr varScale="1">
        <p:scale>
          <a:sx n="69" d="100"/>
          <a:sy n="69" d="100"/>
        </p:scale>
        <p:origin x="954" y="66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sek.com/modeling-cookbook/linear.html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labacademy.mathworks.com/details/matlab-onramp/gettingstarted" TargetMode="Externa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orsociety.com/" TargetMode="External"/><Relationship Id="rId2" Type="http://schemas.openxmlformats.org/officeDocument/2006/relationships/hyperlink" Target="https://docs.mosek.com/modeling-cookbook/index.html" TargetMode="Externa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people.brunel.ac.uk/~mastjjb/jeb/or/intro.html" TargetMode="External"/><Relationship Id="rId5" Type="http://schemas.openxmlformats.org/officeDocument/2006/relationships/hyperlink" Target="http://www.pitt.edu/~jrclass/or/or-intro.html" TargetMode="External"/><Relationship Id="rId4" Type="http://schemas.openxmlformats.org/officeDocument/2006/relationships/hyperlink" Target="https://www.informs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rations_research" TargetMode="Externa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(DLI) Operational Research</a:t>
            </a:r>
            <a:br>
              <a:rPr lang="en-US" sz="1400" b="0" dirty="0"/>
            </a:br>
            <a:r>
              <a:rPr lang="en-US" sz="1400" b="0" dirty="0"/>
              <a:t/>
            </a:r>
            <a:br>
              <a:rPr lang="en-US" sz="1400" b="0" dirty="0"/>
            </a:br>
            <a:r>
              <a:rPr lang="en-US" sz="2600" b="0" dirty="0"/>
              <a:t>Lecture 1 – Introduction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Neslihan Suzen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63DD-365C-374F-8448-CD604BA5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Operational research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DE48-5C1E-C948-88E9-A645BE7867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>
                <a:solidFill>
                  <a:schemeClr val="accent1"/>
                </a:solidFill>
              </a:rPr>
              <a:t>key steps of operational research </a:t>
            </a:r>
            <a:r>
              <a:rPr lang="en-GB" dirty="0"/>
              <a:t>are:</a:t>
            </a:r>
          </a:p>
          <a:p>
            <a:pPr marL="0" indent="0">
              <a:buNone/>
            </a:pPr>
            <a:endParaRPr lang="en-GB" dirty="0"/>
          </a:p>
          <a:p>
            <a:pPr lvl="1">
              <a:lnSpc>
                <a:spcPct val="80000"/>
              </a:lnSpc>
              <a:buFont typeface="Trebuchet MS" pitchFamily="34" charset="0"/>
              <a:buChar char="–"/>
            </a:pPr>
            <a:r>
              <a:rPr lang="en-GB" dirty="0"/>
              <a:t>Understand the problem to be solved</a:t>
            </a:r>
          </a:p>
          <a:p>
            <a:pPr lvl="1">
              <a:lnSpc>
                <a:spcPct val="80000"/>
              </a:lnSpc>
              <a:buFont typeface="Trebuchet MS" pitchFamily="34" charset="0"/>
              <a:buChar char="–"/>
            </a:pPr>
            <a:r>
              <a:rPr lang="en-GB" dirty="0"/>
              <a:t>Formulate a mathematical model</a:t>
            </a:r>
          </a:p>
          <a:p>
            <a:pPr lvl="1">
              <a:lnSpc>
                <a:spcPct val="80000"/>
              </a:lnSpc>
              <a:buFont typeface="Trebuchet MS" pitchFamily="34" charset="0"/>
              <a:buChar char="–"/>
            </a:pPr>
            <a:r>
              <a:rPr lang="en-GB" dirty="0"/>
              <a:t>Collect relevant data</a:t>
            </a:r>
          </a:p>
          <a:p>
            <a:pPr lvl="1">
              <a:lnSpc>
                <a:spcPct val="80000"/>
              </a:lnSpc>
              <a:buFont typeface="Trebuchet MS" pitchFamily="34" charset="0"/>
              <a:buChar char="–"/>
            </a:pPr>
            <a:r>
              <a:rPr lang="en-GB" dirty="0"/>
              <a:t>Compute the solution to the mathematical model</a:t>
            </a:r>
          </a:p>
          <a:p>
            <a:pPr lvl="1">
              <a:lnSpc>
                <a:spcPct val="80000"/>
              </a:lnSpc>
              <a:buFont typeface="Trebuchet MS" pitchFamily="34" charset="0"/>
              <a:buChar char="–"/>
            </a:pPr>
            <a:r>
              <a:rPr lang="en-GB" dirty="0"/>
              <a:t>Validate the solution and possibly perform sensitivity analysis.</a:t>
            </a:r>
          </a:p>
          <a:p>
            <a:pPr marL="205195" lvl="1" indent="0">
              <a:lnSpc>
                <a:spcPct val="80000"/>
              </a:lnSpc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3A392-757B-5848-88B4-690478D82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4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49C2-DBA2-6533-FCBB-71AE75CC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341C-5FC3-3AC0-98CF-6164CE0DC8D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Lucida Grande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Today's goal is to: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Lucida Grande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dirty="0"/>
              <a:t>introduce the concepts of optimization and linear programming,</a:t>
            </a:r>
          </a:p>
          <a:p>
            <a:pPr>
              <a:buFontTx/>
              <a:buChar char="-"/>
            </a:pPr>
            <a:r>
              <a:rPr lang="en-US" dirty="0"/>
              <a:t>learn how to solve linear programming problems using a graphical method,</a:t>
            </a:r>
          </a:p>
          <a:p>
            <a:pPr>
              <a:buFontTx/>
              <a:buChar char="-"/>
            </a:pPr>
            <a:r>
              <a:rPr lang="en-US" dirty="0"/>
              <a:t>learn how to write a linear programming problem in standard form,</a:t>
            </a:r>
          </a:p>
          <a:p>
            <a:pPr>
              <a:buFontTx/>
              <a:buChar char="-"/>
            </a:pPr>
            <a:r>
              <a:rPr lang="en-US" dirty="0"/>
              <a:t>and learn how some nonlinear functions can be modeled in a linear fashion.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Today's lecture is loosely based on </a:t>
            </a:r>
            <a:r>
              <a:rPr lang="en-CH" dirty="0"/>
              <a:t>chapters 2.1 and 2.2 of the </a:t>
            </a:r>
            <a:r>
              <a:rPr lang="en-CH" dirty="0">
                <a:hlinkClick r:id="rId2"/>
              </a:rPr>
              <a:t>Mosek Cookbook</a:t>
            </a:r>
            <a:r>
              <a:rPr lang="en-CH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2286-C80E-2658-631E-F318ED8FF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5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1292662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CH" dirty="0"/>
              <a:t>Module convener – Dr </a:t>
            </a:r>
            <a:r>
              <a:rPr lang="en-GB" dirty="0"/>
              <a:t>Neslihan Suzen</a:t>
            </a:r>
            <a:endParaRPr lang="en-CH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accent1"/>
                </a:solidFill>
              </a:rPr>
              <a:t>About me: </a:t>
            </a:r>
            <a:r>
              <a:rPr lang="en-US" dirty="0"/>
              <a:t>I am a Lecturer in Applied Mathematics and a Data Scientist with a PhD in Natural Language Processing (NLP). 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My research focuses on using Text Mining, Machine Learning and Semantic Analysis in developing </a:t>
            </a:r>
            <a:r>
              <a:rPr lang="en-GB" sz="1800" dirty="0">
                <a:effectLst/>
              </a:rPr>
              <a:t>mathematical and computational frameworks to design AI and NLP systems and automated decision support. 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22B8-7B62-9743-9785-45447307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Module organi</a:t>
            </a:r>
            <a:r>
              <a:rPr lang="en-GB" dirty="0"/>
              <a:t>s</a:t>
            </a:r>
            <a:r>
              <a:rPr lang="en-CH" dirty="0"/>
              <a:t>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8644-92E6-694E-93DD-448EBA0C46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19202"/>
            <a:ext cx="8594365" cy="42274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rgbClr val="E03E2D"/>
                </a:solidFill>
                <a:effectLst/>
                <a:latin typeface="arial" panose="020B0604020202020204" pitchFamily="34" charset="0"/>
              </a:rPr>
              <a:t>Lectures:</a:t>
            </a:r>
            <a:r>
              <a:rPr lang="en-GB" b="0" i="0" dirty="0">
                <a:solidFill>
                  <a:srgbClr val="E03E2D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Lectures start on 12</a:t>
            </a:r>
            <a:r>
              <a:rPr lang="en-GB" b="0" i="0" baseline="30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September. </a:t>
            </a:r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Zoom link to lectures and tutorials is available on BB. </a:t>
            </a:r>
          </a:p>
          <a:p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will be weekly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‘revision lectures’ that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Neue"/>
              </a:rPr>
              <a:t>will summarise the main topics that we have covered </a:t>
            </a:r>
            <a:r>
              <a:rPr lang="en-GB" dirty="0">
                <a:solidFill>
                  <a:srgbClr val="333333"/>
                </a:solidFill>
                <a:latin typeface="HelveticaNeue"/>
              </a:rPr>
              <a:t>each week.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Recordings of the lectures will be available at </a:t>
            </a:r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'Reflect' Recordings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on Blackboard.</a:t>
            </a:r>
          </a:p>
          <a:p>
            <a:pPr marL="0" indent="0" algn="l">
              <a:buNone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E03E2D"/>
                </a:solidFill>
                <a:effectLst/>
                <a:latin typeface="arial" panose="020B0604020202020204" pitchFamily="34" charset="0"/>
              </a:rPr>
              <a:t>Tutorials: 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Every week there will be </a:t>
            </a:r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1h live tutorial via Zoom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Friday.</a:t>
            </a:r>
            <a:r>
              <a:rPr lang="en-US" dirty="0"/>
              <a:t> 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will discuss solutions to the self-study exercises given at the end of each set of slides and answer any questions you may have.</a:t>
            </a: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E7549-746F-8C4B-A731-4B8C21C94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6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22B8-7B62-9743-9785-45447307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Module organi</a:t>
            </a:r>
            <a:r>
              <a:rPr lang="en-GB" dirty="0"/>
              <a:t>s</a:t>
            </a:r>
            <a:r>
              <a:rPr lang="en-CH" dirty="0"/>
              <a:t>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8644-92E6-694E-93DD-448EBA0C46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19202"/>
            <a:ext cx="8594365" cy="42274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Questions</a:t>
            </a:r>
            <a:r>
              <a:rPr lang="en-CH" b="1" dirty="0">
                <a:solidFill>
                  <a:schemeClr val="accent1"/>
                </a:solidFill>
              </a:rPr>
              <a:t>: 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 smtClean="0">
                <a:latin typeface="arial" panose="020B0604020202020204" pitchFamily="34" charset="0"/>
              </a:rPr>
              <a:t>Y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smtClean="0"/>
              <a:t>can ask </a:t>
            </a:r>
            <a:r>
              <a:rPr lang="en-US" dirty="0"/>
              <a:t>questions during the live </a:t>
            </a:r>
            <a:r>
              <a:rPr lang="en-US" dirty="0" smtClean="0"/>
              <a:t>tutorial sessions.</a:t>
            </a:r>
            <a:r>
              <a:rPr lang="en-GB" b="0" i="0" dirty="0" smtClean="0">
                <a:effectLst/>
                <a:latin typeface="arial" panose="020B0604020202020204" pitchFamily="34" charset="0"/>
              </a:rPr>
              <a:t>If </a:t>
            </a:r>
            <a:r>
              <a:rPr lang="en-GB" b="0" i="0" dirty="0">
                <a:effectLst/>
                <a:latin typeface="arial" panose="020B0604020202020204" pitchFamily="34" charset="0"/>
              </a:rPr>
              <a:t>you have questions outside of lectures, please use the dedicated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forum in the </a:t>
            </a:r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Discussions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menu on 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Blackboard. If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have private matters to discuss, please send me an email at </a:t>
            </a:r>
            <a:r>
              <a:rPr lang="en-GB" b="0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ns553@Leicester.ac.uk  </a:t>
            </a:r>
            <a:endParaRPr lang="en-GB" b="0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Learning material</a:t>
            </a:r>
            <a:r>
              <a:rPr lang="en-GB" b="1" dirty="0">
                <a:solidFill>
                  <a:schemeClr val="accent1"/>
                </a:solidFill>
              </a:rPr>
              <a:t>s</a:t>
            </a:r>
            <a:r>
              <a:rPr lang="en-CH" b="1" dirty="0">
                <a:solidFill>
                  <a:schemeClr val="accent1"/>
                </a:solidFill>
              </a:rPr>
              <a:t>: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Po</a:t>
            </a:r>
            <a:r>
              <a:rPr lang="en-CH" dirty="0"/>
              <a:t>we</a:t>
            </a:r>
            <a:r>
              <a:rPr lang="en-GB" dirty="0"/>
              <a:t>r</a:t>
            </a:r>
            <a:r>
              <a:rPr lang="en-CH" dirty="0"/>
              <a:t>point slides </a:t>
            </a:r>
            <a:r>
              <a:rPr lang="en-GB" dirty="0"/>
              <a:t>will be</a:t>
            </a:r>
            <a:r>
              <a:rPr lang="en-CH" dirty="0"/>
              <a:t> uploaded regularly on the Blackboard page.</a:t>
            </a:r>
            <a:endParaRPr lang="en-GB" dirty="0"/>
          </a:p>
          <a:p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E7549-746F-8C4B-A731-4B8C21C94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6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F936-8D00-5D59-495C-703A365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D665-404F-F9A2-F80B-ADAB5889D8F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Assessment:</a:t>
            </a:r>
            <a:r>
              <a:rPr lang="en-CH" dirty="0"/>
              <a:t> </a:t>
            </a:r>
            <a:endParaRPr lang="en-GB" dirty="0"/>
          </a:p>
          <a:p>
            <a:r>
              <a:rPr lang="en-GB" dirty="0"/>
              <a:t>4</a:t>
            </a:r>
            <a:r>
              <a:rPr lang="en-CH" dirty="0"/>
              <a:t>0% coursework (</a:t>
            </a:r>
            <a:r>
              <a:rPr lang="en-GB" dirty="0"/>
              <a:t>2</a:t>
            </a:r>
            <a:r>
              <a:rPr lang="en-CH" dirty="0"/>
              <a:t> problem sheets) and </a:t>
            </a:r>
            <a:r>
              <a:rPr lang="en-GB" dirty="0"/>
              <a:t>6</a:t>
            </a:r>
            <a:r>
              <a:rPr lang="en-CH" dirty="0"/>
              <a:t>0% final exam in January.</a:t>
            </a:r>
            <a:endParaRPr lang="en-GB" dirty="0"/>
          </a:p>
          <a:p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Coursework: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E</a:t>
            </a:r>
            <a:r>
              <a:rPr lang="en-CH" dirty="0"/>
              <a:t>ach problem sheet counts </a:t>
            </a:r>
            <a:r>
              <a:rPr lang="en-GB" dirty="0"/>
              <a:t>20</a:t>
            </a:r>
            <a:r>
              <a:rPr lang="en-CH" dirty="0"/>
              <a:t>% toward</a:t>
            </a:r>
            <a:r>
              <a:rPr lang="en-GB" dirty="0"/>
              <a:t>s</a:t>
            </a:r>
            <a:r>
              <a:rPr lang="en-CH" dirty="0"/>
              <a:t> the final mark. The submission deadlines are:</a:t>
            </a:r>
          </a:p>
          <a:p>
            <a:pPr marL="547688" lvl="1" indent="-342900">
              <a:buFont typeface="+mj-lt"/>
              <a:buAutoNum type="arabicPeriod"/>
              <a:tabLst>
                <a:tab pos="3200400" algn="l"/>
              </a:tabLst>
            </a:pPr>
            <a:r>
              <a:rPr lang="en-CH" dirty="0"/>
              <a:t>Problem sheet 1: </a:t>
            </a:r>
            <a:r>
              <a:rPr lang="en-GB" dirty="0">
                <a:highlight>
                  <a:srgbClr val="FFFF00"/>
                </a:highlight>
              </a:rPr>
              <a:t>TBC </a:t>
            </a:r>
            <a:r>
              <a:rPr lang="en-CH" dirty="0"/>
              <a:t>at </a:t>
            </a:r>
            <a:r>
              <a:rPr lang="en-GB" dirty="0"/>
              <a:t>12</a:t>
            </a:r>
            <a:r>
              <a:rPr lang="en-CH" dirty="0"/>
              <a:t>pm</a:t>
            </a:r>
            <a:r>
              <a:rPr lang="en-GB" dirty="0"/>
              <a:t> (midday)</a:t>
            </a:r>
            <a:r>
              <a:rPr lang="en-CH" dirty="0"/>
              <a:t> on Blackboard</a:t>
            </a:r>
          </a:p>
          <a:p>
            <a:pPr marL="548100" lvl="1" indent="-342900">
              <a:buFont typeface="+mj-lt"/>
              <a:buAutoNum type="arabicPeriod"/>
            </a:pPr>
            <a:r>
              <a:rPr lang="en-CH" dirty="0"/>
              <a:t>Problem sheet 2: </a:t>
            </a:r>
            <a:r>
              <a:rPr lang="en-GB" dirty="0">
                <a:highlight>
                  <a:srgbClr val="FFFF00"/>
                </a:highlight>
              </a:rPr>
              <a:t>TBC a</a:t>
            </a:r>
            <a:r>
              <a:rPr lang="en-CH" dirty="0"/>
              <a:t>t </a:t>
            </a:r>
            <a:r>
              <a:rPr lang="en-GB" dirty="0"/>
              <a:t>12</a:t>
            </a:r>
            <a:r>
              <a:rPr lang="en-CH" dirty="0"/>
              <a:t>pm</a:t>
            </a:r>
            <a:r>
              <a:rPr lang="en-GB" dirty="0"/>
              <a:t> (midday)</a:t>
            </a:r>
            <a:r>
              <a:rPr lang="en-CH" dirty="0"/>
              <a:t> on Blackboard</a:t>
            </a:r>
            <a:endParaRPr lang="en-GB" dirty="0"/>
          </a:p>
          <a:p>
            <a:pPr marL="205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59374-81BC-C4D6-BE49-960BF5846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6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C846-759F-A694-B6E3-4D256BB7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content and plan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B584-4F57-BD9E-EF86-5135714AF2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Linear programming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Queueing theory 	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Problem Sheet 1 		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Nonlinear optimization	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Problem Sheet 2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Revision/self-study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Mock exam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C9A23-8F5E-F7D5-823A-BAEA5A2FE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68FA-5F3D-544B-9FE5-F0A823E2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9CBA-8E2F-F745-B069-924474C0894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CH" dirty="0"/>
              <a:t>The </a:t>
            </a:r>
            <a:r>
              <a:rPr lang="en-CH" b="1" dirty="0">
                <a:solidFill>
                  <a:schemeClr val="accent1"/>
                </a:solidFill>
              </a:rPr>
              <a:t>main prerequisites </a:t>
            </a:r>
            <a:r>
              <a:rPr lang="en-CH" dirty="0"/>
              <a:t>needed to follow this module are:</a:t>
            </a:r>
          </a:p>
          <a:p>
            <a:pPr lvl="1"/>
            <a:r>
              <a:rPr lang="en-CH" dirty="0"/>
              <a:t>Linear algebra (mostly operations with vectors and matrices)</a:t>
            </a:r>
          </a:p>
          <a:p>
            <a:pPr lvl="1"/>
            <a:r>
              <a:rPr lang="en-CH" dirty="0"/>
              <a:t>Calculus (mostly continuity and multivariate differentiation)</a:t>
            </a:r>
          </a:p>
          <a:p>
            <a:pPr lvl="1"/>
            <a:r>
              <a:rPr lang="en-CH" dirty="0"/>
              <a:t>Elementary probability theory</a:t>
            </a:r>
          </a:p>
          <a:p>
            <a:pPr lvl="1"/>
            <a:r>
              <a:rPr lang="en-CH" dirty="0"/>
              <a:t>Basic coding skills (mainly to solve large problems)</a:t>
            </a:r>
          </a:p>
          <a:p>
            <a:pPr lvl="1"/>
            <a:endParaRPr lang="en-CH" dirty="0"/>
          </a:p>
          <a:p>
            <a:r>
              <a:rPr lang="en-CH" b="1" dirty="0">
                <a:solidFill>
                  <a:schemeClr val="accent1"/>
                </a:solidFill>
              </a:rPr>
              <a:t>Coding:</a:t>
            </a:r>
            <a:r>
              <a:rPr lang="en-CH" dirty="0"/>
              <a:t> some exercises require numerical computations. In this module we use Matlab. If you need to refresh your Matlab, have a look at this </a:t>
            </a:r>
            <a:r>
              <a:rPr lang="en-CH" dirty="0">
                <a:hlinkClick r:id="rId2"/>
              </a:rPr>
              <a:t>MathWorks tutorial</a:t>
            </a:r>
            <a:r>
              <a:rPr lang="en-CH" dirty="0"/>
              <a:t> (you may need to create a mathworks account to access it).</a:t>
            </a:r>
          </a:p>
          <a:p>
            <a:pPr lvl="1"/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B2524-512E-0840-92BC-D0B299ECD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4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9C62-6459-B8F8-6321-19199265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Recommended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49E4-BA85-1D1B-6CC0-93090F4A644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2000" dirty="0"/>
              <a:t>The recommended textbooks are:</a:t>
            </a:r>
          </a:p>
          <a:p>
            <a:pPr marL="0" indent="0">
              <a:buNone/>
            </a:pPr>
            <a:endParaRPr lang="en-US" altLang="en-US" sz="2000" dirty="0"/>
          </a:p>
          <a:p>
            <a:pPr lvl="1"/>
            <a:r>
              <a:rPr lang="en-US" altLang="en-US" sz="1700" dirty="0"/>
              <a:t>Hillier and Lieberman, </a:t>
            </a:r>
            <a:r>
              <a:rPr lang="en-US" altLang="en-US" sz="1700" i="1" dirty="0"/>
              <a:t>Introduction to Operations Research, </a:t>
            </a:r>
            <a:r>
              <a:rPr lang="en-US" altLang="en-US" sz="1700" dirty="0"/>
              <a:t>McGraw-Hill </a:t>
            </a:r>
          </a:p>
          <a:p>
            <a:pPr lvl="1"/>
            <a:r>
              <a:rPr lang="en-GB" sz="1700" dirty="0" err="1" smtClean="0"/>
              <a:t>Naadimuthu</a:t>
            </a:r>
            <a:r>
              <a:rPr lang="en-GB" sz="1700" dirty="0"/>
              <a:t>, R. Bronson, </a:t>
            </a:r>
            <a:r>
              <a:rPr lang="en-GB" sz="1700" i="1" dirty="0"/>
              <a:t>Operations Research</a:t>
            </a:r>
            <a:r>
              <a:rPr lang="en-GB" sz="1700" dirty="0"/>
              <a:t>, </a:t>
            </a:r>
            <a:r>
              <a:rPr lang="en-GB" sz="1700" dirty="0" err="1"/>
              <a:t>Schaum's</a:t>
            </a:r>
            <a:r>
              <a:rPr lang="en-GB" sz="1700" dirty="0"/>
              <a:t> Outlines</a:t>
            </a:r>
          </a:p>
          <a:p>
            <a:pPr lvl="1"/>
            <a:r>
              <a:rPr lang="en-GB" sz="1700" dirty="0" err="1"/>
              <a:t>Nocedal</a:t>
            </a:r>
            <a:r>
              <a:rPr lang="en-GB" sz="1700" dirty="0"/>
              <a:t> and Wright, Numerical optimization, </a:t>
            </a:r>
            <a:r>
              <a:rPr lang="en-GB" sz="1700" dirty="0" smtClean="0"/>
              <a:t>Springer</a:t>
            </a:r>
          </a:p>
          <a:p>
            <a:pPr lvl="1"/>
            <a:r>
              <a:rPr lang="en-US" altLang="en-US" sz="1700" dirty="0"/>
              <a:t>Bosch, </a:t>
            </a:r>
            <a:r>
              <a:rPr lang="en-US" altLang="en-US" sz="1700" i="1" dirty="0"/>
              <a:t>Opt Art: from Mathematical Optimization to Visual Design</a:t>
            </a:r>
            <a:r>
              <a:rPr lang="en-US" altLang="en-US" sz="1700" dirty="0"/>
              <a:t>, Princeton University Press</a:t>
            </a:r>
          </a:p>
          <a:p>
            <a:pPr lvl="1"/>
            <a:endParaRPr lang="en-GB" sz="1700" dirty="0"/>
          </a:p>
          <a:p>
            <a:pPr marL="19050" lvl="1" indent="0">
              <a:buNone/>
            </a:pPr>
            <a:r>
              <a:rPr lang="en-GB" sz="2000" dirty="0"/>
              <a:t>These are available on Blackboard (go to </a:t>
            </a:r>
            <a:r>
              <a:rPr lang="en-GB" sz="2000" i="1" dirty="0"/>
              <a:t>Readings and Sources</a:t>
            </a:r>
            <a:r>
              <a:rPr lang="en-GB" sz="2000" dirty="0"/>
              <a:t>).</a:t>
            </a:r>
          </a:p>
          <a:p>
            <a:pPr lvl="1"/>
            <a:endParaRPr lang="en-GB" sz="2000" dirty="0"/>
          </a:p>
          <a:p>
            <a:pPr marL="0" indent="0">
              <a:buNone/>
            </a:pPr>
            <a:r>
              <a:rPr lang="en-GB" altLang="en-US" sz="2000" dirty="0"/>
              <a:t>Other useful websites are:</a:t>
            </a:r>
          </a:p>
          <a:p>
            <a:pPr lvl="1"/>
            <a:r>
              <a:rPr lang="en-GB" altLang="en-US" sz="2000" dirty="0">
                <a:hlinkClick r:id="rId2"/>
              </a:rPr>
              <a:t>https://docs.mosek.com/modeling-cookbook/index.html#</a:t>
            </a:r>
            <a:endParaRPr lang="en-GB" altLang="en-US" sz="2000" dirty="0"/>
          </a:p>
          <a:p>
            <a:pPr lvl="1"/>
            <a:r>
              <a:rPr lang="en-GB" altLang="en-US" sz="2000" dirty="0">
                <a:solidFill>
                  <a:schemeClr val="accent1"/>
                </a:solidFill>
                <a:hlinkClick r:id="rId3"/>
              </a:rPr>
              <a:t>https://www.theorsociety.com/</a:t>
            </a:r>
            <a:endParaRPr lang="en-GB" altLang="en-US" sz="2000" dirty="0">
              <a:solidFill>
                <a:schemeClr val="accent1"/>
              </a:solidFill>
            </a:endParaRPr>
          </a:p>
          <a:p>
            <a:pPr lvl="1"/>
            <a:r>
              <a:rPr lang="en-GB" altLang="en-US" sz="2000" dirty="0">
                <a:solidFill>
                  <a:schemeClr val="accent1"/>
                </a:solidFill>
                <a:hlinkClick r:id="rId4"/>
              </a:rPr>
              <a:t>https://www.informs.org/</a:t>
            </a:r>
            <a:endParaRPr lang="en-GB" altLang="en-US" sz="2000" dirty="0">
              <a:solidFill>
                <a:schemeClr val="accent1"/>
              </a:solidFill>
            </a:endParaRPr>
          </a:p>
          <a:p>
            <a:pPr lvl="1"/>
            <a:r>
              <a:rPr lang="en-GB" altLang="en-US" sz="2000" dirty="0">
                <a:solidFill>
                  <a:schemeClr val="accent1"/>
                </a:solidFill>
                <a:hlinkClick r:id="rId5"/>
              </a:rPr>
              <a:t>http://www.pitt.edu/~jrclass/or/or-intro.html</a:t>
            </a:r>
            <a:endParaRPr lang="en-GB" altLang="en-US" sz="2000" dirty="0">
              <a:solidFill>
                <a:schemeClr val="accent1"/>
              </a:solidFill>
            </a:endParaRPr>
          </a:p>
          <a:p>
            <a:pPr lvl="1"/>
            <a:r>
              <a:rPr lang="en-GB" altLang="en-US" sz="2000" dirty="0">
                <a:solidFill>
                  <a:schemeClr val="accent1"/>
                </a:solidFill>
                <a:hlinkClick r:id="rId6"/>
              </a:rPr>
              <a:t>http://people.brunel.ac.uk/~mastjjb/jeb/or/intro.html</a:t>
            </a:r>
            <a:endParaRPr lang="en-GB" altLang="en-US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7193F-0FD3-83F4-0787-EB7FE5F2E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4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9AEC-596C-494B-A301-49383E4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60207"/>
            <a:ext cx="8445500" cy="430887"/>
          </a:xfrm>
        </p:spPr>
        <p:txBody>
          <a:bodyPr/>
          <a:lstStyle/>
          <a:p>
            <a:r>
              <a:rPr lang="en-CH" dirty="0"/>
              <a:t>What is operational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B5B4E-F465-064D-B956-FE16B6C98E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8256" y="836648"/>
            <a:ext cx="8445500" cy="408093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Definition/description*: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255594" lvl="1" indent="0">
              <a:buNone/>
            </a:pPr>
            <a:r>
              <a:rPr lang="en-US" dirty="0"/>
              <a:t>"operational research is a discipline that deals with the development and application of advanced analytical methods to improve decision-making.“</a:t>
            </a:r>
          </a:p>
          <a:p>
            <a:endParaRPr lang="en-US" dirty="0"/>
          </a:p>
          <a:p>
            <a:pPr marL="177800" lvl="1" indent="0">
              <a:buNone/>
            </a:pPr>
            <a:r>
              <a:rPr lang="en-US" dirty="0"/>
              <a:t>"Employing techniques from other mathematical sciences, such as modeling, statistics, and optimization, operations research arrives at optimal or near-optimal solutions to complex decision-making problems. “</a:t>
            </a:r>
          </a:p>
          <a:p>
            <a:pPr marL="177800" lvl="1" indent="0">
              <a:buNone/>
            </a:pPr>
            <a:endParaRPr lang="en-US" dirty="0"/>
          </a:p>
          <a:p>
            <a:pPr marL="177800" lvl="1" indent="0">
              <a:buNone/>
            </a:pPr>
            <a:r>
              <a:rPr lang="en-US" dirty="0"/>
              <a:t>"Operations research is often concerned with determining the extreme values of some real-world objective: the maximum (of profit, performance, or yield) or minimum (of loss, risk, or cost).“</a:t>
            </a:r>
          </a:p>
          <a:p>
            <a:pPr marL="177800" lvl="1" indent="0">
              <a:buNone/>
            </a:pPr>
            <a:endParaRPr lang="en-US" dirty="0"/>
          </a:p>
          <a:p>
            <a:pPr marL="177800" lvl="1" indent="0">
              <a:buNone/>
            </a:pPr>
            <a:r>
              <a:rPr lang="en-US" dirty="0"/>
              <a:t>"Originating in military efforts before World War II, its techniques have grown to concern problems in a variety of industries."</a:t>
            </a:r>
          </a:p>
          <a:p>
            <a:pPr marL="177800" lvl="1" indent="0">
              <a:buNone/>
            </a:pPr>
            <a:r>
              <a:rPr lang="en-US" sz="1200" dirty="0"/>
              <a:t>* From </a:t>
            </a:r>
            <a:r>
              <a:rPr lang="en-US" sz="1200" dirty="0">
                <a:hlinkClick r:id="rId2"/>
              </a:rPr>
              <a:t>wikipedia</a:t>
            </a:r>
            <a:r>
              <a:rPr lang="en-US" sz="1200" dirty="0"/>
              <a:t>, accessed on 14 September 2021.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57DC8-2EEA-2645-A956-926EABCB4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47996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8282DC-4851-419D-9CF0-16A2A7D286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2121</TotalTime>
  <Words>775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</vt:lpstr>
      <vt:lpstr>Calibri</vt:lpstr>
      <vt:lpstr>Georgia</vt:lpstr>
      <vt:lpstr>HelveticaNeue</vt:lpstr>
      <vt:lpstr>Lucida Grande</vt:lpstr>
      <vt:lpstr>Times New Roman</vt:lpstr>
      <vt:lpstr>Trebuchet MS</vt:lpstr>
      <vt:lpstr>UoL Powerpoint Guidelines Accessibility Design</vt:lpstr>
      <vt:lpstr>1_Office Theme</vt:lpstr>
      <vt:lpstr>MA3077 (DLI) Operational Research  Lecture 1 – Introduction</vt:lpstr>
      <vt:lpstr>  Module convener – Dr Neslihan Suzen</vt:lpstr>
      <vt:lpstr>Module organisation</vt:lpstr>
      <vt:lpstr>Module organisation</vt:lpstr>
      <vt:lpstr>Module organisation</vt:lpstr>
      <vt:lpstr>Module content and plan at a glance</vt:lpstr>
      <vt:lpstr>Prerequisites</vt:lpstr>
      <vt:lpstr>Recommended reading</vt:lpstr>
      <vt:lpstr>What is operational research?</vt:lpstr>
      <vt:lpstr>Operational research in practice</vt:lpstr>
      <vt:lpstr>Next Lecture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ns553</cp:lastModifiedBy>
  <cp:revision>84</cp:revision>
  <cp:lastPrinted>2020-07-06T08:56:06Z</cp:lastPrinted>
  <dcterms:created xsi:type="dcterms:W3CDTF">2020-07-06T13:17:56Z</dcterms:created>
  <dcterms:modified xsi:type="dcterms:W3CDTF">2023-09-11T12:45:53Z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