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80" r:id="rId5"/>
  </p:sldMasterIdLst>
  <p:notesMasterIdLst>
    <p:notesMasterId r:id="rId25"/>
  </p:notesMasterIdLst>
  <p:handoutMasterIdLst>
    <p:handoutMasterId r:id="rId26"/>
  </p:handoutMasterIdLst>
  <p:sldIdLst>
    <p:sldId id="256" r:id="rId6"/>
    <p:sldId id="278" r:id="rId7"/>
    <p:sldId id="262" r:id="rId8"/>
    <p:sldId id="268" r:id="rId9"/>
    <p:sldId id="269" r:id="rId10"/>
    <p:sldId id="270" r:id="rId11"/>
    <p:sldId id="264" r:id="rId12"/>
    <p:sldId id="265" r:id="rId13"/>
    <p:sldId id="266" r:id="rId14"/>
    <p:sldId id="267" r:id="rId15"/>
    <p:sldId id="272" r:id="rId16"/>
    <p:sldId id="273" r:id="rId17"/>
    <p:sldId id="274" r:id="rId18"/>
    <p:sldId id="275" r:id="rId19"/>
    <p:sldId id="258" r:id="rId20"/>
    <p:sldId id="259" r:id="rId21"/>
    <p:sldId id="260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2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3F1F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0DF50C-AA2E-D74A-9305-93F3365692DB}" v="356" dt="2022-08-16T15:01:06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 autoAdjust="0"/>
    <p:restoredTop sz="9564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853" y="58"/>
      </p:cViewPr>
      <p:guideLst>
        <p:guide orient="horz" pos="2111"/>
        <p:guide pos="2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ganini, Alberto D.M. (Dr.)" userId="aa30276e-b1cf-491d-b292-66f0ef5615f9" providerId="ADAL" clId="{E30DF50C-AA2E-D74A-9305-93F3365692DB}"/>
    <pc:docChg chg="undo custSel addSld delSld modSld sldOrd">
      <pc:chgData name="Paganini, Alberto D.M. (Dr.)" userId="aa30276e-b1cf-491d-b292-66f0ef5615f9" providerId="ADAL" clId="{E30DF50C-AA2E-D74A-9305-93F3365692DB}" dt="2022-08-17T22:25:47.190" v="1720" actId="478"/>
      <pc:docMkLst>
        <pc:docMk/>
      </pc:docMkLst>
      <pc:sldChg chg="modSp mod">
        <pc:chgData name="Paganini, Alberto D.M. (Dr.)" userId="aa30276e-b1cf-491d-b292-66f0ef5615f9" providerId="ADAL" clId="{E30DF50C-AA2E-D74A-9305-93F3365692DB}" dt="2022-08-16T14:28:46.491" v="1717" actId="6549"/>
        <pc:sldMkLst>
          <pc:docMk/>
          <pc:sldMk cId="1208446337" sldId="256"/>
        </pc:sldMkLst>
        <pc:spChg chg="mod">
          <ac:chgData name="Paganini, Alberto D.M. (Dr.)" userId="aa30276e-b1cf-491d-b292-66f0ef5615f9" providerId="ADAL" clId="{E30DF50C-AA2E-D74A-9305-93F3365692DB}" dt="2022-08-16T14:28:46.491" v="1717" actId="6549"/>
          <ac:spMkLst>
            <pc:docMk/>
            <pc:sldMk cId="1208446337" sldId="256"/>
            <ac:spMk id="2" creationId="{81196CDF-2CB5-C547-967C-386DEF9A92A9}"/>
          </ac:spMkLst>
        </pc:spChg>
      </pc:sldChg>
      <pc:sldChg chg="del">
        <pc:chgData name="Paganini, Alberto D.M. (Dr.)" userId="aa30276e-b1cf-491d-b292-66f0ef5615f9" providerId="ADAL" clId="{E30DF50C-AA2E-D74A-9305-93F3365692DB}" dt="2022-08-16T13:09:53.232" v="21" actId="2696"/>
        <pc:sldMkLst>
          <pc:docMk/>
          <pc:sldMk cId="2569027146" sldId="257"/>
        </pc:sldMkLst>
      </pc:sldChg>
      <pc:sldChg chg="modSp add mod">
        <pc:chgData name="Paganini, Alberto D.M. (Dr.)" userId="aa30276e-b1cf-491d-b292-66f0ef5615f9" providerId="ADAL" clId="{E30DF50C-AA2E-D74A-9305-93F3365692DB}" dt="2022-08-16T15:01:06.797" v="1718" actId="20577"/>
        <pc:sldMkLst>
          <pc:docMk/>
          <pc:sldMk cId="3019532015" sldId="258"/>
        </pc:sldMkLst>
        <pc:spChg chg="mod">
          <ac:chgData name="Paganini, Alberto D.M. (Dr.)" userId="aa30276e-b1cf-491d-b292-66f0ef5615f9" providerId="ADAL" clId="{E30DF50C-AA2E-D74A-9305-93F3365692DB}" dt="2022-08-16T15:01:06.797" v="1718" actId="20577"/>
          <ac:spMkLst>
            <pc:docMk/>
            <pc:sldMk cId="3019532015" sldId="258"/>
            <ac:spMk id="3" creationId="{5612993D-3FDB-7C40-B00E-10549CAB59A7}"/>
          </ac:spMkLst>
        </pc:spChg>
      </pc:sldChg>
      <pc:sldChg chg="del">
        <pc:chgData name="Paganini, Alberto D.M. (Dr.)" userId="aa30276e-b1cf-491d-b292-66f0ef5615f9" providerId="ADAL" clId="{E30DF50C-AA2E-D74A-9305-93F3365692DB}" dt="2022-08-16T13:09:53.232" v="21" actId="2696"/>
        <pc:sldMkLst>
          <pc:docMk/>
          <pc:sldMk cId="3306756130" sldId="258"/>
        </pc:sldMkLst>
      </pc:sldChg>
      <pc:sldChg chg="modSp add mod">
        <pc:chgData name="Paganini, Alberto D.M. (Dr.)" userId="aa30276e-b1cf-491d-b292-66f0ef5615f9" providerId="ADAL" clId="{E30DF50C-AA2E-D74A-9305-93F3365692DB}" dt="2022-08-16T13:51:52.081" v="1477" actId="20577"/>
        <pc:sldMkLst>
          <pc:docMk/>
          <pc:sldMk cId="1201838284" sldId="259"/>
        </pc:sldMkLst>
        <pc:spChg chg="mod">
          <ac:chgData name="Paganini, Alberto D.M. (Dr.)" userId="aa30276e-b1cf-491d-b292-66f0ef5615f9" providerId="ADAL" clId="{E30DF50C-AA2E-D74A-9305-93F3365692DB}" dt="2022-08-16T13:51:52.081" v="1477" actId="20577"/>
          <ac:spMkLst>
            <pc:docMk/>
            <pc:sldMk cId="1201838284" sldId="259"/>
            <ac:spMk id="3" creationId="{44C3B80C-69B7-5842-A1C2-6F7EBE406D6C}"/>
          </ac:spMkLst>
        </pc:spChg>
      </pc:sldChg>
      <pc:sldChg chg="del">
        <pc:chgData name="Paganini, Alberto D.M. (Dr.)" userId="aa30276e-b1cf-491d-b292-66f0ef5615f9" providerId="ADAL" clId="{E30DF50C-AA2E-D74A-9305-93F3365692DB}" dt="2022-08-16T13:09:53.232" v="21" actId="2696"/>
        <pc:sldMkLst>
          <pc:docMk/>
          <pc:sldMk cId="4220345881" sldId="259"/>
        </pc:sldMkLst>
      </pc:sldChg>
      <pc:sldChg chg="del">
        <pc:chgData name="Paganini, Alberto D.M. (Dr.)" userId="aa30276e-b1cf-491d-b292-66f0ef5615f9" providerId="ADAL" clId="{E30DF50C-AA2E-D74A-9305-93F3365692DB}" dt="2022-08-16T13:09:53.232" v="21" actId="2696"/>
        <pc:sldMkLst>
          <pc:docMk/>
          <pc:sldMk cId="1543086142" sldId="260"/>
        </pc:sldMkLst>
      </pc:sldChg>
      <pc:sldChg chg="modSp add mod">
        <pc:chgData name="Paganini, Alberto D.M. (Dr.)" userId="aa30276e-b1cf-491d-b292-66f0ef5615f9" providerId="ADAL" clId="{E30DF50C-AA2E-D74A-9305-93F3365692DB}" dt="2022-08-16T13:52:32.324" v="1490"/>
        <pc:sldMkLst>
          <pc:docMk/>
          <pc:sldMk cId="3810695079" sldId="260"/>
        </pc:sldMkLst>
        <pc:spChg chg="mod">
          <ac:chgData name="Paganini, Alberto D.M. (Dr.)" userId="aa30276e-b1cf-491d-b292-66f0ef5615f9" providerId="ADAL" clId="{E30DF50C-AA2E-D74A-9305-93F3365692DB}" dt="2022-08-16T13:52:32.324" v="1490"/>
          <ac:spMkLst>
            <pc:docMk/>
            <pc:sldMk cId="3810695079" sldId="260"/>
            <ac:spMk id="3" creationId="{0985E6FD-0565-4E4A-8512-2174242F5594}"/>
          </ac:spMkLst>
        </pc:spChg>
      </pc:sldChg>
      <pc:sldChg chg="del">
        <pc:chgData name="Paganini, Alberto D.M. (Dr.)" userId="aa30276e-b1cf-491d-b292-66f0ef5615f9" providerId="ADAL" clId="{E30DF50C-AA2E-D74A-9305-93F3365692DB}" dt="2022-08-16T13:09:53.232" v="21" actId="2696"/>
        <pc:sldMkLst>
          <pc:docMk/>
          <pc:sldMk cId="652817861" sldId="261"/>
        </pc:sldMkLst>
      </pc:sldChg>
      <pc:sldChg chg="modSp mod">
        <pc:chgData name="Paganini, Alberto D.M. (Dr.)" userId="aa30276e-b1cf-491d-b292-66f0ef5615f9" providerId="ADAL" clId="{E30DF50C-AA2E-D74A-9305-93F3365692DB}" dt="2022-08-16T13:13:15.606" v="58" actId="20577"/>
        <pc:sldMkLst>
          <pc:docMk/>
          <pc:sldMk cId="144679745" sldId="262"/>
        </pc:sldMkLst>
        <pc:spChg chg="mod">
          <ac:chgData name="Paganini, Alberto D.M. (Dr.)" userId="aa30276e-b1cf-491d-b292-66f0ef5615f9" providerId="ADAL" clId="{E30DF50C-AA2E-D74A-9305-93F3365692DB}" dt="2022-08-16T13:12:09.558" v="50" actId="20577"/>
          <ac:spMkLst>
            <pc:docMk/>
            <pc:sldMk cId="144679745" sldId="262"/>
            <ac:spMk id="2" creationId="{A9EA9AEC-596C-494B-A301-49383E4EB317}"/>
          </ac:spMkLst>
        </pc:spChg>
        <pc:spChg chg="mod">
          <ac:chgData name="Paganini, Alberto D.M. (Dr.)" userId="aa30276e-b1cf-491d-b292-66f0ef5615f9" providerId="ADAL" clId="{E30DF50C-AA2E-D74A-9305-93F3365692DB}" dt="2022-08-16T13:13:15.606" v="58" actId="20577"/>
          <ac:spMkLst>
            <pc:docMk/>
            <pc:sldMk cId="144679745" sldId="262"/>
            <ac:spMk id="3" creationId="{EDCB5B4E-F465-064D-B956-FE16B6C98EA7}"/>
          </ac:spMkLst>
        </pc:spChg>
      </pc:sldChg>
      <pc:sldChg chg="modSp del mod">
        <pc:chgData name="Paganini, Alberto D.M. (Dr.)" userId="aa30276e-b1cf-491d-b292-66f0ef5615f9" providerId="ADAL" clId="{E30DF50C-AA2E-D74A-9305-93F3365692DB}" dt="2022-08-16T13:11:55.787" v="48" actId="2696"/>
        <pc:sldMkLst>
          <pc:docMk/>
          <pc:sldMk cId="498940302" sldId="263"/>
        </pc:sldMkLst>
        <pc:spChg chg="mod">
          <ac:chgData name="Paganini, Alberto D.M. (Dr.)" userId="aa30276e-b1cf-491d-b292-66f0ef5615f9" providerId="ADAL" clId="{E30DF50C-AA2E-D74A-9305-93F3365692DB}" dt="2022-08-16T13:10:24.672" v="36" actId="20577"/>
          <ac:spMkLst>
            <pc:docMk/>
            <pc:sldMk cId="498940302" sldId="263"/>
            <ac:spMk id="2" creationId="{E83363DD-365C-374F-8448-CD604BA5D90A}"/>
          </ac:spMkLst>
        </pc:spChg>
      </pc:sldChg>
      <pc:sldChg chg="modSp mod ord">
        <pc:chgData name="Paganini, Alberto D.M. (Dr.)" userId="aa30276e-b1cf-491d-b292-66f0ef5615f9" providerId="ADAL" clId="{E30DF50C-AA2E-D74A-9305-93F3365692DB}" dt="2022-08-16T13:40:09.323" v="1308" actId="20577"/>
        <pc:sldMkLst>
          <pc:docMk/>
          <pc:sldMk cId="305864651" sldId="264"/>
        </pc:sldMkLst>
        <pc:spChg chg="mod">
          <ac:chgData name="Paganini, Alberto D.M. (Dr.)" userId="aa30276e-b1cf-491d-b292-66f0ef5615f9" providerId="ADAL" clId="{E30DF50C-AA2E-D74A-9305-93F3365692DB}" dt="2022-08-16T13:40:09.323" v="1308" actId="20577"/>
          <ac:spMkLst>
            <pc:docMk/>
            <pc:sldMk cId="305864651" sldId="264"/>
            <ac:spMk id="3" creationId="{E60FCA2F-B1D9-EF40-AD54-B743B9BCE11B}"/>
          </ac:spMkLst>
        </pc:spChg>
      </pc:sldChg>
      <pc:sldChg chg="modSp mod">
        <pc:chgData name="Paganini, Alberto D.M. (Dr.)" userId="aa30276e-b1cf-491d-b292-66f0ef5615f9" providerId="ADAL" clId="{E30DF50C-AA2E-D74A-9305-93F3365692DB}" dt="2022-08-16T13:34:22.716" v="1095" actId="20577"/>
        <pc:sldMkLst>
          <pc:docMk/>
          <pc:sldMk cId="1920242078" sldId="265"/>
        </pc:sldMkLst>
        <pc:spChg chg="mod">
          <ac:chgData name="Paganini, Alberto D.M. (Dr.)" userId="aa30276e-b1cf-491d-b292-66f0ef5615f9" providerId="ADAL" clId="{E30DF50C-AA2E-D74A-9305-93F3365692DB}" dt="2022-08-16T13:34:22.716" v="1095" actId="20577"/>
          <ac:spMkLst>
            <pc:docMk/>
            <pc:sldMk cId="1920242078" sldId="265"/>
            <ac:spMk id="3" creationId="{FE647C5B-7B7E-6040-B9AD-D33D13DB24F6}"/>
          </ac:spMkLst>
        </pc:spChg>
      </pc:sldChg>
      <pc:sldChg chg="modSp mod">
        <pc:chgData name="Paganini, Alberto D.M. (Dr.)" userId="aa30276e-b1cf-491d-b292-66f0ef5615f9" providerId="ADAL" clId="{E30DF50C-AA2E-D74A-9305-93F3365692DB}" dt="2022-08-17T22:25:38.962" v="1719" actId="962"/>
        <pc:sldMkLst>
          <pc:docMk/>
          <pc:sldMk cId="2253770605" sldId="266"/>
        </pc:sldMkLst>
        <pc:spChg chg="mod">
          <ac:chgData name="Paganini, Alberto D.M. (Dr.)" userId="aa30276e-b1cf-491d-b292-66f0ef5615f9" providerId="ADAL" clId="{E30DF50C-AA2E-D74A-9305-93F3365692DB}" dt="2022-08-16T13:35:23.604" v="1171" actId="20577"/>
          <ac:spMkLst>
            <pc:docMk/>
            <pc:sldMk cId="2253770605" sldId="266"/>
            <ac:spMk id="3" creationId="{16E7517E-C613-B245-9A5A-12FBBF4C33D5}"/>
          </ac:spMkLst>
        </pc:spChg>
        <pc:cxnChg chg="mod">
          <ac:chgData name="Paganini, Alberto D.M. (Dr.)" userId="aa30276e-b1cf-491d-b292-66f0ef5615f9" providerId="ADAL" clId="{E30DF50C-AA2E-D74A-9305-93F3365692DB}" dt="2022-08-17T22:25:38.962" v="1719" actId="962"/>
          <ac:cxnSpMkLst>
            <pc:docMk/>
            <pc:sldMk cId="2253770605" sldId="266"/>
            <ac:cxnSpMk id="12" creationId="{E4DE9FB1-2620-604C-B7CD-B0322B423299}"/>
          </ac:cxnSpMkLst>
        </pc:cxnChg>
      </pc:sldChg>
      <pc:sldChg chg="delSp modSp mod">
        <pc:chgData name="Paganini, Alberto D.M. (Dr.)" userId="aa30276e-b1cf-491d-b292-66f0ef5615f9" providerId="ADAL" clId="{E30DF50C-AA2E-D74A-9305-93F3365692DB}" dt="2022-08-17T22:25:47.190" v="1720" actId="478"/>
        <pc:sldMkLst>
          <pc:docMk/>
          <pc:sldMk cId="3040480679" sldId="267"/>
        </pc:sldMkLst>
        <pc:spChg chg="mod">
          <ac:chgData name="Paganini, Alberto D.M. (Dr.)" userId="aa30276e-b1cf-491d-b292-66f0ef5615f9" providerId="ADAL" clId="{E30DF50C-AA2E-D74A-9305-93F3365692DB}" dt="2022-08-16T14:05:31.674" v="1699" actId="20577"/>
          <ac:spMkLst>
            <pc:docMk/>
            <pc:sldMk cId="3040480679" sldId="267"/>
            <ac:spMk id="2" creationId="{EF838FEF-D150-C648-BA7E-781438DCE8CD}"/>
          </ac:spMkLst>
        </pc:spChg>
        <pc:spChg chg="del">
          <ac:chgData name="Paganini, Alberto D.M. (Dr.)" userId="aa30276e-b1cf-491d-b292-66f0ef5615f9" providerId="ADAL" clId="{E30DF50C-AA2E-D74A-9305-93F3365692DB}" dt="2022-08-17T22:25:47.190" v="1720" actId="478"/>
          <ac:spMkLst>
            <pc:docMk/>
            <pc:sldMk cId="3040480679" sldId="267"/>
            <ac:spMk id="11" creationId="{7D229C62-6C15-F743-81AF-99EF92188DB3}"/>
          </ac:spMkLst>
        </pc:spChg>
        <pc:picChg chg="mod">
          <ac:chgData name="Paganini, Alberto D.M. (Dr.)" userId="aa30276e-b1cf-491d-b292-66f0ef5615f9" providerId="ADAL" clId="{E30DF50C-AA2E-D74A-9305-93F3365692DB}" dt="2022-08-16T14:05:23.033" v="1691" actId="962"/>
          <ac:picMkLst>
            <pc:docMk/>
            <pc:sldMk cId="3040480679" sldId="267"/>
            <ac:picMk id="19" creationId="{511CFFDB-924D-1744-809C-28D96EB2C989}"/>
          </ac:picMkLst>
        </pc:picChg>
      </pc:sldChg>
      <pc:sldChg chg="del">
        <pc:chgData name="Paganini, Alberto D.M. (Dr.)" userId="aa30276e-b1cf-491d-b292-66f0ef5615f9" providerId="ADAL" clId="{E30DF50C-AA2E-D74A-9305-93F3365692DB}" dt="2022-08-16T13:09:53.232" v="21" actId="2696"/>
        <pc:sldMkLst>
          <pc:docMk/>
          <pc:sldMk cId="1731784811" sldId="268"/>
        </pc:sldMkLst>
      </pc:sldChg>
      <pc:sldChg chg="modSp new mod">
        <pc:chgData name="Paganini, Alberto D.M. (Dr.)" userId="aa30276e-b1cf-491d-b292-66f0ef5615f9" providerId="ADAL" clId="{E30DF50C-AA2E-D74A-9305-93F3365692DB}" dt="2022-08-16T13:14:56.007" v="90" actId="207"/>
        <pc:sldMkLst>
          <pc:docMk/>
          <pc:sldMk cId="2617591731" sldId="268"/>
        </pc:sldMkLst>
        <pc:spChg chg="mod">
          <ac:chgData name="Paganini, Alberto D.M. (Dr.)" userId="aa30276e-b1cf-491d-b292-66f0ef5615f9" providerId="ADAL" clId="{E30DF50C-AA2E-D74A-9305-93F3365692DB}" dt="2022-08-16T13:13:47.710" v="84" actId="20577"/>
          <ac:spMkLst>
            <pc:docMk/>
            <pc:sldMk cId="2617591731" sldId="268"/>
            <ac:spMk id="2" creationId="{68161E0C-718E-6FFF-2EAD-6E7B7E39A65A}"/>
          </ac:spMkLst>
        </pc:spChg>
        <pc:spChg chg="mod">
          <ac:chgData name="Paganini, Alberto D.M. (Dr.)" userId="aa30276e-b1cf-491d-b292-66f0ef5615f9" providerId="ADAL" clId="{E30DF50C-AA2E-D74A-9305-93F3365692DB}" dt="2022-08-16T13:14:56.007" v="90" actId="207"/>
          <ac:spMkLst>
            <pc:docMk/>
            <pc:sldMk cId="2617591731" sldId="268"/>
            <ac:spMk id="3" creationId="{4693D3AA-85C9-9F15-0883-0A4175AD4F08}"/>
          </ac:spMkLst>
        </pc:spChg>
      </pc:sldChg>
      <pc:sldChg chg="modSp new mod">
        <pc:chgData name="Paganini, Alberto D.M. (Dr.)" userId="aa30276e-b1cf-491d-b292-66f0ef5615f9" providerId="ADAL" clId="{E30DF50C-AA2E-D74A-9305-93F3365692DB}" dt="2022-08-16T13:33:32.961" v="1069" actId="20577"/>
        <pc:sldMkLst>
          <pc:docMk/>
          <pc:sldMk cId="3793067698" sldId="269"/>
        </pc:sldMkLst>
        <pc:spChg chg="mod">
          <ac:chgData name="Paganini, Alberto D.M. (Dr.)" userId="aa30276e-b1cf-491d-b292-66f0ef5615f9" providerId="ADAL" clId="{E30DF50C-AA2E-D74A-9305-93F3365692DB}" dt="2022-08-16T13:33:32.961" v="1069" actId="20577"/>
          <ac:spMkLst>
            <pc:docMk/>
            <pc:sldMk cId="3793067698" sldId="269"/>
            <ac:spMk id="2" creationId="{F73956BF-81C7-5923-1088-2AC6DCEF18AA}"/>
          </ac:spMkLst>
        </pc:spChg>
        <pc:spChg chg="mod">
          <ac:chgData name="Paganini, Alberto D.M. (Dr.)" userId="aa30276e-b1cf-491d-b292-66f0ef5615f9" providerId="ADAL" clId="{E30DF50C-AA2E-D74A-9305-93F3365692DB}" dt="2022-08-16T13:24:14.051" v="459" actId="20577"/>
          <ac:spMkLst>
            <pc:docMk/>
            <pc:sldMk cId="3793067698" sldId="269"/>
            <ac:spMk id="3" creationId="{46209A1A-EB1D-04B2-F24D-5AB9DCBB7327}"/>
          </ac:spMkLst>
        </pc:spChg>
      </pc:sldChg>
      <pc:sldChg chg="modSp new mod">
        <pc:chgData name="Paganini, Alberto D.M. (Dr.)" userId="aa30276e-b1cf-491d-b292-66f0ef5615f9" providerId="ADAL" clId="{E30DF50C-AA2E-D74A-9305-93F3365692DB}" dt="2022-08-16T13:39:06.254" v="1238" actId="114"/>
        <pc:sldMkLst>
          <pc:docMk/>
          <pc:sldMk cId="3137524218" sldId="270"/>
        </pc:sldMkLst>
        <pc:spChg chg="mod">
          <ac:chgData name="Paganini, Alberto D.M. (Dr.)" userId="aa30276e-b1cf-491d-b292-66f0ef5615f9" providerId="ADAL" clId="{E30DF50C-AA2E-D74A-9305-93F3365692DB}" dt="2022-08-16T13:24:09.806" v="456" actId="20577"/>
          <ac:spMkLst>
            <pc:docMk/>
            <pc:sldMk cId="3137524218" sldId="270"/>
            <ac:spMk id="2" creationId="{F4F1995D-9694-A01B-8114-F87C88CC44C0}"/>
          </ac:spMkLst>
        </pc:spChg>
        <pc:spChg chg="mod">
          <ac:chgData name="Paganini, Alberto D.M. (Dr.)" userId="aa30276e-b1cf-491d-b292-66f0ef5615f9" providerId="ADAL" clId="{E30DF50C-AA2E-D74A-9305-93F3365692DB}" dt="2022-08-16T13:39:06.254" v="1238" actId="114"/>
          <ac:spMkLst>
            <pc:docMk/>
            <pc:sldMk cId="3137524218" sldId="270"/>
            <ac:spMk id="3" creationId="{B9A6A393-4128-CFA2-1102-8D15BA22264A}"/>
          </ac:spMkLst>
        </pc:spChg>
      </pc:sldChg>
      <pc:sldChg chg="new del">
        <pc:chgData name="Paganini, Alberto D.M. (Dr.)" userId="aa30276e-b1cf-491d-b292-66f0ef5615f9" providerId="ADAL" clId="{E30DF50C-AA2E-D74A-9305-93F3365692DB}" dt="2022-08-16T13:41:16.333" v="1311" actId="2696"/>
        <pc:sldMkLst>
          <pc:docMk/>
          <pc:sldMk cId="719492213" sldId="271"/>
        </pc:sldMkLst>
      </pc:sldChg>
      <pc:sldChg chg="modSp add">
        <pc:chgData name="Paganini, Alberto D.M. (Dr.)" userId="aa30276e-b1cf-491d-b292-66f0ef5615f9" providerId="ADAL" clId="{E30DF50C-AA2E-D74A-9305-93F3365692DB}" dt="2022-08-16T13:42:02.744" v="1319" actId="114"/>
        <pc:sldMkLst>
          <pc:docMk/>
          <pc:sldMk cId="1030307494" sldId="272"/>
        </pc:sldMkLst>
        <pc:spChg chg="mod">
          <ac:chgData name="Paganini, Alberto D.M. (Dr.)" userId="aa30276e-b1cf-491d-b292-66f0ef5615f9" providerId="ADAL" clId="{E30DF50C-AA2E-D74A-9305-93F3365692DB}" dt="2022-08-16T13:42:02.744" v="1319" actId="114"/>
          <ac:spMkLst>
            <pc:docMk/>
            <pc:sldMk cId="1030307494" sldId="272"/>
            <ac:spMk id="3" creationId="{407D193D-1AAD-8841-84E4-9296FE56E2A6}"/>
          </ac:spMkLst>
        </pc:spChg>
      </pc:sldChg>
      <pc:sldChg chg="add">
        <pc:chgData name="Paganini, Alberto D.M. (Dr.)" userId="aa30276e-b1cf-491d-b292-66f0ef5615f9" providerId="ADAL" clId="{E30DF50C-AA2E-D74A-9305-93F3365692DB}" dt="2022-08-16T13:41:07.825" v="1310"/>
        <pc:sldMkLst>
          <pc:docMk/>
          <pc:sldMk cId="116664397" sldId="273"/>
        </pc:sldMkLst>
      </pc:sldChg>
      <pc:sldChg chg="modSp add">
        <pc:chgData name="Paganini, Alberto D.M. (Dr.)" userId="aa30276e-b1cf-491d-b292-66f0ef5615f9" providerId="ADAL" clId="{E30DF50C-AA2E-D74A-9305-93F3365692DB}" dt="2022-08-16T13:42:44.509" v="1327" actId="207"/>
        <pc:sldMkLst>
          <pc:docMk/>
          <pc:sldMk cId="1539775680" sldId="274"/>
        </pc:sldMkLst>
        <pc:spChg chg="mod">
          <ac:chgData name="Paganini, Alberto D.M. (Dr.)" userId="aa30276e-b1cf-491d-b292-66f0ef5615f9" providerId="ADAL" clId="{E30DF50C-AA2E-D74A-9305-93F3365692DB}" dt="2022-08-16T13:42:44.509" v="1327" actId="207"/>
          <ac:spMkLst>
            <pc:docMk/>
            <pc:sldMk cId="1539775680" sldId="274"/>
            <ac:spMk id="3" creationId="{407D193D-1AAD-8841-84E4-9296FE56E2A6}"/>
          </ac:spMkLst>
        </pc:spChg>
      </pc:sldChg>
      <pc:sldChg chg="modSp add">
        <pc:chgData name="Paganini, Alberto D.M. (Dr.)" userId="aa30276e-b1cf-491d-b292-66f0ef5615f9" providerId="ADAL" clId="{E30DF50C-AA2E-D74A-9305-93F3365692DB}" dt="2022-08-16T13:42:50.336" v="1333" actId="20577"/>
        <pc:sldMkLst>
          <pc:docMk/>
          <pc:sldMk cId="1326754449" sldId="275"/>
        </pc:sldMkLst>
        <pc:spChg chg="mod">
          <ac:chgData name="Paganini, Alberto D.M. (Dr.)" userId="aa30276e-b1cf-491d-b292-66f0ef5615f9" providerId="ADAL" clId="{E30DF50C-AA2E-D74A-9305-93F3365692DB}" dt="2022-08-16T13:42:50.336" v="1333" actId="20577"/>
          <ac:spMkLst>
            <pc:docMk/>
            <pc:sldMk cId="1326754449" sldId="275"/>
            <ac:spMk id="3" creationId="{407D193D-1AAD-8841-84E4-9296FE56E2A6}"/>
          </ac:spMkLst>
        </pc:spChg>
      </pc:sldChg>
      <pc:sldChg chg="modSp add mod">
        <pc:chgData name="Paganini, Alberto D.M. (Dr.)" userId="aa30276e-b1cf-491d-b292-66f0ef5615f9" providerId="ADAL" clId="{E30DF50C-AA2E-D74A-9305-93F3365692DB}" dt="2022-08-16T13:54:36.686" v="1506" actId="21"/>
        <pc:sldMkLst>
          <pc:docMk/>
          <pc:sldMk cId="2067382196" sldId="276"/>
        </pc:sldMkLst>
        <pc:spChg chg="mod">
          <ac:chgData name="Paganini, Alberto D.M. (Dr.)" userId="aa30276e-b1cf-491d-b292-66f0ef5615f9" providerId="ADAL" clId="{E30DF50C-AA2E-D74A-9305-93F3365692DB}" dt="2022-08-16T13:54:33.624" v="1505" actId="20577"/>
          <ac:spMkLst>
            <pc:docMk/>
            <pc:sldMk cId="2067382196" sldId="276"/>
            <ac:spMk id="2" creationId="{8EF6E408-F539-EF43-8E57-C632A403ADD4}"/>
          </ac:spMkLst>
        </pc:spChg>
        <pc:spChg chg="mod">
          <ac:chgData name="Paganini, Alberto D.M. (Dr.)" userId="aa30276e-b1cf-491d-b292-66f0ef5615f9" providerId="ADAL" clId="{E30DF50C-AA2E-D74A-9305-93F3365692DB}" dt="2022-08-16T13:54:36.686" v="1506" actId="21"/>
          <ac:spMkLst>
            <pc:docMk/>
            <pc:sldMk cId="2067382196" sldId="276"/>
            <ac:spMk id="3" creationId="{2A2AD464-6984-5C48-9A2A-D24FEDE37D43}"/>
          </ac:spMkLst>
        </pc:spChg>
      </pc:sldChg>
      <pc:sldChg chg="modSp new mod">
        <pc:chgData name="Paganini, Alberto D.M. (Dr.)" userId="aa30276e-b1cf-491d-b292-66f0ef5615f9" providerId="ADAL" clId="{E30DF50C-AA2E-D74A-9305-93F3365692DB}" dt="2022-08-16T13:56:01.235" v="1542" actId="20577"/>
        <pc:sldMkLst>
          <pc:docMk/>
          <pc:sldMk cId="3648243726" sldId="277"/>
        </pc:sldMkLst>
        <pc:spChg chg="mod">
          <ac:chgData name="Paganini, Alberto D.M. (Dr.)" userId="aa30276e-b1cf-491d-b292-66f0ef5615f9" providerId="ADAL" clId="{E30DF50C-AA2E-D74A-9305-93F3365692DB}" dt="2022-08-16T13:54:30.652" v="1504" actId="20577"/>
          <ac:spMkLst>
            <pc:docMk/>
            <pc:sldMk cId="3648243726" sldId="277"/>
            <ac:spMk id="2" creationId="{E1CA69A0-B73F-CD0C-75AB-26260DD1EE92}"/>
          </ac:spMkLst>
        </pc:spChg>
        <pc:spChg chg="mod">
          <ac:chgData name="Paganini, Alberto D.M. (Dr.)" userId="aa30276e-b1cf-491d-b292-66f0ef5615f9" providerId="ADAL" clId="{E30DF50C-AA2E-D74A-9305-93F3365692DB}" dt="2022-08-16T13:56:01.235" v="1542" actId="20577"/>
          <ac:spMkLst>
            <pc:docMk/>
            <pc:sldMk cId="3648243726" sldId="277"/>
            <ac:spMk id="3" creationId="{6A076040-BB16-97F8-42AE-72D5040BC9A9}"/>
          </ac:spMkLst>
        </pc:spChg>
      </pc:sldChg>
      <pc:sldMasterChg chg="delSldLayout">
        <pc:chgData name="Paganini, Alberto D.M. (Dr.)" userId="aa30276e-b1cf-491d-b292-66f0ef5615f9" providerId="ADAL" clId="{E30DF50C-AA2E-D74A-9305-93F3365692DB}" dt="2022-08-16T13:09:53.232" v="21" actId="2696"/>
        <pc:sldMasterMkLst>
          <pc:docMk/>
          <pc:sldMasterMk cId="1929856652" sldId="2147483648"/>
        </pc:sldMasterMkLst>
        <pc:sldLayoutChg chg="del">
          <pc:chgData name="Paganini, Alberto D.M. (Dr.)" userId="aa30276e-b1cf-491d-b292-66f0ef5615f9" providerId="ADAL" clId="{E30DF50C-AA2E-D74A-9305-93F3365692DB}" dt="2022-08-16T13:09:53.232" v="21" actId="2696"/>
          <pc:sldLayoutMkLst>
            <pc:docMk/>
            <pc:sldMasterMk cId="1929856652" sldId="2147483648"/>
            <pc:sldLayoutMk cId="2364659739" sldId="214748373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BFBE71-5035-4146-AFE9-36F5CE18AF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EC63C-1F62-B94B-A73D-708D71DE7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B4FBF-BAB0-464A-910D-50A092E21568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EFDFB-6464-D149-A909-972C4057D1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A2FD5-5907-934B-880F-E5DBCC10D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A49F5-DC7A-1848-B36B-1AFA6915A8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50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1D7CF-5F4D-5148-AB1A-A05EF0B57D46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2C7E9-CA6E-C945-826B-68C1FAB00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4" y="325122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31B08584-E9B4-CC4D-A115-DB37368730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3300" y="6563824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9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0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4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76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3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1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2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7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51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68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&quot;&quot;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93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1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124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4362" y="486057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CA8893-AFD2-AF48-B366-2FBBE28B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14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5779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4BF32F7E-C818-C342-A3EB-36B6EDCFC4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042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88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92F60E-7F8A-374A-AF40-8F3584A4BC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7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33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533D2540-C641-4241-843E-2767689BE9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620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3A1C461-8F2B-964A-A854-646E5BE0AB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0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E16CD505-C6AB-3440-B1AE-EA70BE19F3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30819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5" y="372535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47A48E3-3A0F-BD43-9766-4600D0687B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4874" y="6376616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9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86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14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06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769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997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732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</a:t>
            </a:r>
            <a:r>
              <a:rPr lang="en-GB"/>
              <a:t>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37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71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92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956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078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0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3693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latin typeface="+mn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</p:spTree>
    <p:extLst>
      <p:ext uri="{BB962C8B-B14F-4D97-AF65-F5344CB8AC3E}">
        <p14:creationId xmlns:p14="http://schemas.microsoft.com/office/powerpoint/2010/main" val="259170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5C16FDBB-635E-4943-B5EF-AC48633404D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C1895FB-26D4-0F45-8008-470C1A5DB0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8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DBF49AA9-75F0-4842-8E81-A7CBFC2AA33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3C9FD82-3D69-CD4A-BF07-F48878A89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6652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AB7ACE82-840C-894E-A401-E2C19B85E2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03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19760A-70CA-F344-B257-539E482A9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728" r:id="rId3"/>
    <p:sldLayoutId id="2147483706" r:id="rId4"/>
    <p:sldLayoutId id="2147483701" r:id="rId5"/>
    <p:sldLayoutId id="2147483661" r:id="rId6"/>
    <p:sldLayoutId id="2147483672" r:id="rId7"/>
    <p:sldLayoutId id="2147483673" r:id="rId8"/>
    <p:sldLayoutId id="2147483649" r:id="rId9"/>
    <p:sldLayoutId id="2147483666" r:id="rId10"/>
    <p:sldLayoutId id="2147483678" r:id="rId11"/>
    <p:sldLayoutId id="2147483679" r:id="rId12"/>
    <p:sldLayoutId id="2147483700" r:id="rId13"/>
    <p:sldLayoutId id="2147483671" r:id="rId14"/>
    <p:sldLayoutId id="2147483660" r:id="rId15"/>
    <p:sldLayoutId id="2147483664" r:id="rId16"/>
    <p:sldLayoutId id="2147483674" r:id="rId17"/>
    <p:sldLayoutId id="2147483677" r:id="rId18"/>
    <p:sldLayoutId id="2147483668" r:id="rId19"/>
    <p:sldLayoutId id="2147483670" r:id="rId20"/>
    <p:sldLayoutId id="2147483675" r:id="rId21"/>
    <p:sldLayoutId id="2147483669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48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29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ressed_sensing" TargetMode="Externa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sek.com/modeling-cookbook/linear.html" TargetMode="Externa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6CDF-2CB5-C547-967C-386DEF9A92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EFEFE"/>
          </a:solidFill>
        </p:spPr>
        <p:txBody>
          <a:bodyPr>
            <a:normAutofit/>
          </a:bodyPr>
          <a:lstStyle/>
          <a:p>
            <a:r>
              <a:rPr lang="en-US" sz="1400" b="0"/>
              <a:t>MA3077 (DLI) Operational </a:t>
            </a:r>
            <a:r>
              <a:rPr lang="en-US" sz="1400" b="0" dirty="0"/>
              <a:t>Research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2600" b="0"/>
              <a:t>Lecture 2 </a:t>
            </a:r>
            <a:r>
              <a:rPr lang="en-US" sz="2600" b="0" dirty="0"/>
              <a:t>– Linear programming</a:t>
            </a:r>
            <a:endParaRPr lang="en-GB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B64A-5E4C-7E42-9509-D3F5DE96E2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rgbClr val="FEFEFE"/>
          </a:solidFill>
        </p:spPr>
        <p:txBody>
          <a:bodyPr/>
          <a:lstStyle/>
          <a:p>
            <a:r>
              <a:rPr lang="en-GB" dirty="0"/>
              <a:t>Dr Neslihan Suzen</a:t>
            </a:r>
          </a:p>
        </p:txBody>
      </p:sp>
    </p:spTree>
    <p:extLst>
      <p:ext uri="{BB962C8B-B14F-4D97-AF65-F5344CB8AC3E}">
        <p14:creationId xmlns:p14="http://schemas.microsoft.com/office/powerpoint/2010/main" val="120844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8FEF-D150-C648-BA7E-781438DC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677108"/>
          </a:xfrm>
        </p:spPr>
        <p:txBody>
          <a:bodyPr/>
          <a:lstStyle/>
          <a:p>
            <a:r>
              <a:rPr lang="en-CH" dirty="0"/>
              <a:t>An example – graphical solution (with Matlab)</a:t>
            </a:r>
            <a:br>
              <a:rPr lang="en-CH" dirty="0"/>
            </a:br>
            <a:r>
              <a:rPr lang="en-CH" sz="1600" dirty="0"/>
              <a:t>(with Matlab see </a:t>
            </a:r>
            <a:r>
              <a:rPr lang="en-US" sz="1600" dirty="0"/>
              <a:t>OR01_feasible_region.m)</a:t>
            </a:r>
            <a:endParaRPr lang="en-CH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F836A-E386-4F4A-927A-F4C75B34A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10</a:t>
            </a:fld>
            <a:endParaRPr lang="en-US" dirty="0"/>
          </a:p>
        </p:txBody>
      </p:sp>
      <p:pic>
        <p:nvPicPr>
          <p:cNvPr id="19" name="Content Placeholder 18" descr="Picture generated with matlab script OR01_feasible_region.m">
            <a:extLst>
              <a:ext uri="{FF2B5EF4-FFF2-40B4-BE49-F238E27FC236}">
                <a16:creationId xmlns:a16="http://schemas.microsoft.com/office/drawing/2014/main" id="{511CFFDB-924D-1744-809C-28D96EB2C98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901" y="1566863"/>
            <a:ext cx="4520141" cy="339010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1698C4-2666-B648-A26A-EF0F60B0E05D}"/>
                  </a:ext>
                </a:extLst>
              </p:cNvPr>
              <p:cNvSpPr txBox="1"/>
              <p:nvPr/>
            </p:nvSpPr>
            <p:spPr>
              <a:xfrm>
                <a:off x="4730431" y="1454846"/>
                <a:ext cx="3833705" cy="42519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216000" tIns="187200" rIns="216000" bIns="187200" rtlCol="0">
                <a:spAutoFit/>
              </a:bodyPr>
              <a:lstStyle/>
              <a:p>
                <a:r>
                  <a:rPr lang="en-US" sz="1600" b="1" dirty="0">
                    <a:latin typeface="Arial"/>
                    <a:cs typeface="Arial"/>
                  </a:rPr>
                  <a:t>Note: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/>
                    <a:cs typeface="Arial"/>
                  </a:rPr>
                  <a:t>the </a:t>
                </a:r>
                <a:r>
                  <a:rPr lang="en-US" sz="1600" i="1" dirty="0">
                    <a:latin typeface="Arial"/>
                    <a:cs typeface="Arial"/>
                  </a:rPr>
                  <a:t>feasible region </a:t>
                </a:r>
                <a:r>
                  <a:rPr lang="en-US" sz="1600" dirty="0">
                    <a:latin typeface="Arial"/>
                    <a:cs typeface="Arial"/>
                  </a:rPr>
                  <a:t>is a convex polygon,</a:t>
                </a:r>
                <a:br>
                  <a:rPr lang="en-US" sz="1600" dirty="0">
                    <a:latin typeface="Arial"/>
                    <a:cs typeface="Arial"/>
                  </a:rPr>
                </a:br>
                <a:endParaRPr lang="en-US" sz="1600" dirty="0">
                  <a:latin typeface="Arial"/>
                  <a:cs typeface="Arial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/>
                    <a:cs typeface="Arial"/>
                  </a:rPr>
                  <a:t>the optimum is at a vertex,</a:t>
                </a:r>
                <a:br>
                  <a:rPr lang="en-US" sz="1600" dirty="0">
                    <a:latin typeface="Arial"/>
                    <a:cs typeface="Arial"/>
                  </a:rPr>
                </a:br>
                <a:endParaRPr lang="en-US" sz="1600" dirty="0">
                  <a:latin typeface="Arial"/>
                  <a:cs typeface="Arial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/>
                    <a:cs typeface="Arial"/>
                  </a:rPr>
                  <a:t>the maximum is attained at the intersection of the lines</a:t>
                </a:r>
                <a:br>
                  <a:rPr lang="en-US" sz="1600" dirty="0">
                    <a:latin typeface="Arial"/>
                    <a:cs typeface="Arial"/>
                  </a:rPr>
                </a:b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US" altLang="en-US" sz="16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mr>
                      <m:mr>
                        <m:e>
                          <m: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e>
                      </m:mr>
                    </m:m>
                  </m:oMath>
                </a14:m>
                <a:br>
                  <a:rPr lang="en-US" sz="1600" dirty="0">
                    <a:latin typeface="Arial"/>
                    <a:cs typeface="Arial"/>
                  </a:rPr>
                </a:br>
                <a:r>
                  <a:rPr lang="en-US" sz="1600" dirty="0">
                    <a:latin typeface="Arial"/>
                    <a:cs typeface="Arial"/>
                  </a:rPr>
                  <a:t>In this case, we say that the two inequality constraints</a:t>
                </a:r>
                <a:br>
                  <a:rPr lang="en-US" altLang="en-US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US" altLang="en-US" sz="16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</m:e>
                        <m:e>
                          <m: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mr>
                      <m:mr>
                        <m:e>
                          <m: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</m:e>
                        <m:e>
                          <m: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e>
                      </m:mr>
                    </m:m>
                  </m:oMath>
                </a14:m>
                <a:br>
                  <a:rPr lang="en-US" sz="1600" i="0" dirty="0">
                    <a:latin typeface="Arial"/>
                    <a:cs typeface="Arial"/>
                  </a:rPr>
                </a:br>
                <a:r>
                  <a:rPr lang="en-US" sz="1600" i="0" dirty="0">
                    <a:latin typeface="Arial"/>
                    <a:cs typeface="Arial"/>
                  </a:rPr>
                  <a:t>are </a:t>
                </a:r>
                <a:r>
                  <a:rPr lang="en-US" sz="1600" i="1" dirty="0">
                    <a:latin typeface="Arial"/>
                    <a:cs typeface="Arial"/>
                  </a:rPr>
                  <a:t>active</a:t>
                </a:r>
                <a:r>
                  <a:rPr lang="en-US" sz="1600" i="0" dirty="0">
                    <a:latin typeface="Arial"/>
                    <a:cs typeface="Arial"/>
                  </a:rPr>
                  <a:t> (or </a:t>
                </a:r>
                <a:r>
                  <a:rPr lang="en-US" sz="1600" i="1" dirty="0">
                    <a:latin typeface="Arial"/>
                    <a:cs typeface="Arial"/>
                  </a:rPr>
                  <a:t>tight</a:t>
                </a:r>
                <a:r>
                  <a:rPr lang="en-US" sz="1600" i="0" dirty="0">
                    <a:latin typeface="Arial"/>
                    <a:cs typeface="Arial"/>
                  </a:rPr>
                  <a:t>) at the optimum.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1698C4-2666-B648-A26A-EF0F60B0E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431" y="1454846"/>
                <a:ext cx="3833705" cy="4251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48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CA49-570F-A844-BCDC-3516EC83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Linear programming in standard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7D193D-1AAD-8841-84E4-9296FE56E2A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H" dirty="0"/>
                  <a:t>Linear programming problems can be written in many ways, e.g.: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1"/>
                                <m:mcJc m:val="center"/>
                              </m:mcPr>
                            </m:mc>
                          </m:mcs>
                          <m:ctrlPr>
                            <a:rPr lang="en-CH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2)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3)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/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e/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  <m:e/>
                          <m:e/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de-CH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e/>
                          <m:e/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de-CH" i="1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r>
                  <a:rPr lang="en-CH" dirty="0"/>
                  <a:t>for some </a:t>
                </a:r>
                <a14:m>
                  <m:oMath xmlns:m="http://schemas.openxmlformats.org/officeDocument/2006/math">
                    <m:r>
                      <a:rPr lang="de-CH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CH" dirty="0"/>
                  <a:t>. Formulation 1) is called the </a:t>
                </a:r>
                <a:r>
                  <a:rPr lang="en-CH" i="1" dirty="0"/>
                  <a:t>standard form</a:t>
                </a:r>
                <a:r>
                  <a:rPr lang="en-CH" dirty="0"/>
                  <a:t>.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r>
                  <a:rPr lang="en-CH" b="1" dirty="0">
                    <a:solidFill>
                      <a:schemeClr val="accent1"/>
                    </a:solidFill>
                  </a:rPr>
                  <a:t>Lemma: </a:t>
                </a:r>
                <a:r>
                  <a:rPr lang="en-CH" dirty="0"/>
                  <a:t>Representations 1), 2), and 3) (and similar combinations), are all equivalent (for possibly different matrices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H" dirty="0"/>
                  <a:t>,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H" dirty="0"/>
                  <a:t>, and dimensions </a:t>
                </a:r>
                <a14:m>
                  <m:oMath xmlns:m="http://schemas.openxmlformats.org/officeDocument/2006/math">
                    <m:r>
                      <a:rPr lang="de-CH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CH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H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7D193D-1AAD-8841-84E4-9296FE56E2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70A07-BB8A-A145-B204-090E57AA4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7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CA49-570F-A844-BCDC-3516EC83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Linear programming in standard form – Proof 1/3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7D193D-1AAD-8841-84E4-9296FE56E2A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H" b="1" dirty="0">
                    <a:solidFill>
                      <a:schemeClr val="accent1"/>
                    </a:solidFill>
                  </a:rPr>
                  <a:t>Lemma:</a:t>
                </a:r>
                <a:r>
                  <a:rPr lang="en-CH" dirty="0"/>
                  <a:t> The following representations are equivalent.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1"/>
                                <m:mcJc m:val="center"/>
                              </m:mcPr>
                            </m:mc>
                          </m:mcs>
                          <m:ctrlPr>
                            <a:rPr lang="en-CH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2)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3)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/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e/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  <m:e/>
                          <m:e/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de-CH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e/>
                          <m:e/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de-CH" i="1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r>
                  <a:rPr lang="en-CH" b="1" dirty="0">
                    <a:solidFill>
                      <a:schemeClr val="accent1"/>
                    </a:solidFill>
                  </a:rPr>
                  <a:t>Proof:</a:t>
                </a:r>
                <a:r>
                  <a:rPr lang="en-CH" dirty="0"/>
                  <a:t> 1) can be written as 2):</a:t>
                </a:r>
                <a:br>
                  <a:rPr lang="en-CH" dirty="0"/>
                </a:br>
                <a:br>
                  <a:rPr lang="de-CH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e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mr>
                      <m:m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mr>
                      <m:mr>
                        <m:e/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e>
                      </m:mr>
                    </m:m>
                  </m:oMath>
                </a14:m>
                <a:r>
                  <a:rPr lang="en-CH" dirty="0"/>
                  <a:t>  </a:t>
                </a:r>
                <a14:m>
                  <m:oMath xmlns:m="http://schemas.openxmlformats.org/officeDocument/2006/math">
                    <m:r>
                      <a:rPr lang="en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e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mr>
                      <m:m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/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mr>
                      <m:mr>
                        <m:e/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𝐼𝑥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e>
                      </m:mr>
                    </m:m>
                  </m:oMath>
                </a14:m>
                <a:r>
                  <a:rPr lang="en-CH" dirty="0"/>
                  <a:t> </a:t>
                </a:r>
                <a14:m>
                  <m:oMath xmlns:m="http://schemas.openxmlformats.org/officeDocument/2006/math">
                    <m:r>
                      <a:rPr lang="en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 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e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mr>
                      <m:m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mr>
                      <m:mr>
                        <m:e/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≤−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mr>
                      <m:mr>
                        <m:e/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𝐼𝑥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≤0</m:t>
                          </m:r>
                        </m:e>
                      </m:mr>
                    </m:m>
                  </m:oMath>
                </a14:m>
                <a:r>
                  <a:rPr lang="en-CH" dirty="0"/>
                  <a:t> </a:t>
                </a:r>
                <a14:m>
                  <m:oMath xmlns:m="http://schemas.openxmlformats.org/officeDocument/2006/math">
                    <m:r>
                      <a:rPr lang="en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CH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e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mr>
                      <m:m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H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  <a:br>
                  <a:rPr lang="de-CH" dirty="0"/>
                </a:br>
                <a:br>
                  <a:rPr lang="de-CH" dirty="0"/>
                </a:br>
                <a:r>
                  <a:rPr lang="de-CH" dirty="0"/>
                  <a:t>Note </a:t>
                </a:r>
                <a:r>
                  <a:rPr lang="de-CH" dirty="0" err="1"/>
                  <a:t>that</a:t>
                </a:r>
                <a:r>
                  <a:rPr lang="de-CH" dirty="0"/>
                  <a:t> </a:t>
                </a:r>
                <a:r>
                  <a:rPr lang="de-CH" dirty="0" err="1"/>
                  <a:t>there</a:t>
                </a:r>
                <a:r>
                  <a:rPr lang="de-CH" dirty="0"/>
                  <a:t> </a:t>
                </a:r>
                <a:r>
                  <a:rPr lang="de-CH" dirty="0" err="1"/>
                  <a:t>are</a:t>
                </a:r>
                <a:r>
                  <a:rPr lang="de-CH" dirty="0"/>
                  <a:t> </a:t>
                </a:r>
                <a:r>
                  <a:rPr lang="de-CH" dirty="0" err="1"/>
                  <a:t>no</a:t>
                </a:r>
                <a:r>
                  <a:rPr lang="de-CH" dirty="0"/>
                  <a:t> </a:t>
                </a:r>
                <a:r>
                  <a:rPr lang="de-CH" dirty="0" err="1"/>
                  <a:t>constraints</a:t>
                </a:r>
                <a:r>
                  <a:rPr lang="de-CH" dirty="0"/>
                  <a:t> on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CH" dirty="0"/>
                  <a:t>, </a:t>
                </a:r>
                <a:r>
                  <a:rPr lang="de-CH" dirty="0" err="1"/>
                  <a:t>hence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CH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7D193D-1AAD-8841-84E4-9296FE56E2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 b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70A07-BB8A-A145-B204-090E57AA4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4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CA49-570F-A844-BCDC-3516EC83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Linear programming in standard form – Proof 2/3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7D193D-1AAD-8841-84E4-9296FE56E2A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H" b="1" dirty="0">
                    <a:solidFill>
                      <a:schemeClr val="accent1"/>
                    </a:solidFill>
                  </a:rPr>
                  <a:t>Lemma:</a:t>
                </a:r>
                <a:r>
                  <a:rPr lang="en-CH" dirty="0"/>
                  <a:t> The following representations are equivalent.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1"/>
                                <m:mcJc m:val="center"/>
                              </m:mcPr>
                            </m:mc>
                          </m:mcs>
                          <m:ctrlPr>
                            <a:rPr lang="en-CH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2)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3)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/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e/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  <m:e/>
                          <m:e/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de-CH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e/>
                          <m:e/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de-CH" i="1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r>
                  <a:rPr lang="en-CH" b="1" dirty="0">
                    <a:solidFill>
                      <a:schemeClr val="accent1"/>
                    </a:solidFill>
                  </a:rPr>
                  <a:t>Proof:</a:t>
                </a:r>
                <a:r>
                  <a:rPr lang="en-CH" dirty="0"/>
                  <a:t> 2) can be written as 1):</a:t>
                </a:r>
                <a:br>
                  <a:rPr lang="en-CH" dirty="0"/>
                </a:br>
                <a:br>
                  <a:rPr lang="de-CH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CH" sz="16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de-CH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e>
                          <m:sSup>
                            <m:sSupPr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mr>
                      <m:m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mr>
                      <m:mr>
                        <m:e/>
                        <m:e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  <m:r>
                            <a:rPr lang="de-CH" sz="1600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</m:m>
                  </m:oMath>
                </a14:m>
                <a:r>
                  <a:rPr lang="en-CH" sz="1600" dirty="0"/>
                  <a:t>  </a:t>
                </a:r>
                <a14:m>
                  <m:oMath xmlns:m="http://schemas.openxmlformats.org/officeDocument/2006/math">
                    <m:r>
                      <a:rPr lang="en-CH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CH" sz="16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de-CH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e>
                          <m:sSup>
                            <m:sSupPr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mr>
                      <m:m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/>
                        <m:e>
                          <m:r>
                            <a:rPr lang="de-CH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e>
                      </m:mr>
                    </m:m>
                  </m:oMath>
                </a14:m>
                <a:r>
                  <a:rPr lang="en-CH" sz="1600" dirty="0"/>
                  <a:t> </a:t>
                </a:r>
                <a14:m>
                  <m:oMath xmlns:m="http://schemas.openxmlformats.org/officeDocument/2006/math">
                    <m:r>
                      <a:rPr lang="en-CH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 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CH" sz="16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e>
                          <m:d>
                            <m:dPr>
                              <m:ctrlPr>
                                <a:rPr lang="de-CH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de-CH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de-CH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CH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  <m:r>
                            <a:rPr lang="de-CH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CH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de-CH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</m:mr>
                      <m:mr>
                        <m:e>
                          <m:r>
                            <a:rPr lang="de-CH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, −</m:t>
                              </m:r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d>
                            <m:dPr>
                              <m:ctrlPr>
                                <a:rPr lang="de-CH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de-CH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mr>
                      <m:mr>
                        <m:e/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e>
                      </m:mr>
                    </m:m>
                  </m:oMath>
                </a14:m>
                <a:r>
                  <a:rPr lang="en-CH" sz="1600" dirty="0"/>
                  <a:t> </a:t>
                </a:r>
                <a14:m>
                  <m:oMath xmlns:m="http://schemas.openxmlformats.org/officeDocument/2006/math">
                    <m:r>
                      <a:rPr lang="en-CH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CH" sz="16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e>
                          <m:d>
                            <m:dPr>
                              <m:ctrlPr>
                                <a:rPr lang="de-CH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de-CH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CH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de-CH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</m:mr>
                      <m:m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, −</m:t>
                              </m:r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  <m:d>
                            <m:dPr>
                              <m:ctrlPr>
                                <a:rPr lang="en-CH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H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CH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CH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CH" sz="1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mr>
                      <m:mr>
                        <m:e/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e>
                      </m:mr>
                    </m:m>
                  </m:oMath>
                </a14:m>
                <a:endParaRPr lang="en-CH" sz="1600" dirty="0"/>
              </a:p>
              <a:p>
                <a:pPr marL="0" indent="0">
                  <a:buNone/>
                </a:pPr>
                <a:r>
                  <a:rPr lang="en-CH" sz="1600" b="1" dirty="0">
                    <a:solidFill>
                      <a:schemeClr val="accent1"/>
                    </a:solidFill>
                  </a:rPr>
                  <a:t>Remark:</a:t>
                </a:r>
                <a:r>
                  <a:rPr lang="en-CH" sz="1600" dirty="0"/>
                  <a:t> the new variable </a:t>
                </a:r>
                <a14:m>
                  <m:oMath xmlns:m="http://schemas.openxmlformats.org/officeDocument/2006/math">
                    <m:r>
                      <a:rPr lang="en-CH" sz="160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CH" sz="1600" dirty="0"/>
                  <a:t> is known as </a:t>
                </a:r>
                <a:r>
                  <a:rPr lang="en-CH" sz="1600" i="1" dirty="0"/>
                  <a:t>slack variable</a:t>
                </a:r>
                <a:r>
                  <a:rPr lang="en-CH" sz="16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7D193D-1AAD-8841-84E4-9296FE56E2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 b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70A07-BB8A-A145-B204-090E57AA4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75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CA49-570F-A844-BCDC-3516EC83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Linear programming in standard form – Proof 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7D193D-1AAD-8841-84E4-9296FE56E2A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1219202"/>
                <a:ext cx="8445500" cy="456828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Lemma:</a:t>
                </a:r>
                <a:r>
                  <a:rPr lang="en-US" dirty="0"/>
                  <a:t> The following representations are equivalent.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/>
                          <m:e/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e/>
                          <m:e/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  <m:e/>
                          <m:e/>
                          <m:e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e/>
                          <m:e/>
                          <m:e/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en-US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Proof:</a:t>
                </a:r>
                <a:r>
                  <a:rPr lang="en-US" dirty="0"/>
                  <a:t> 2) is equivalent to 3):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:br>
                  <a:rPr lang="en-US" b="1" dirty="0">
                    <a:solidFill>
                      <a:schemeClr val="accent1"/>
                    </a:solidFill>
                  </a:rPr>
                </a:b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mr>
                      <m:m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mr>
                      <m:mr>
                        <m:e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  <m:r>
                            <a:rPr lang="en-US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</m:m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mr>
                    </m:m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mr>
                      <m:m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mr>
                    </m:m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mr>
                      <m:m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mr>
                    </m:m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Note that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solves 2)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solves 3),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=−(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					</a:t>
                </a:r>
              </a:p>
              <a:p>
                <a:pPr marL="0" indent="0">
                  <a:buNone/>
                </a:pPr>
                <a:r>
                  <a:rPr lang="en-US" dirty="0"/>
                  <a:t>																	 ☐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7D193D-1AAD-8841-84E4-9296FE56E2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1219202"/>
                <a:ext cx="8445500" cy="4568281"/>
              </a:xfrm>
              <a:blipFill>
                <a:blip r:embed="rId2"/>
                <a:stretch>
                  <a:fillRect l="-1649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70A07-BB8A-A145-B204-090E57AA4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54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6ECC-50E2-3F4F-B5D9-8C6686D2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Linear modelling - maximum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2993D-3FDB-7C40-B00E-10549CAB59A7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1219203"/>
                <a:ext cx="8445500" cy="435640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CH" dirty="0"/>
                  <a:t>The inequality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CH" dirty="0"/>
                  <a:t> is equivalent to the </a:t>
                </a:r>
                <a14:m>
                  <m:oMath xmlns:m="http://schemas.openxmlformats.org/officeDocument/2006/math">
                    <m:r>
                      <a:rPr lang="en-CH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H" dirty="0"/>
                  <a:t> inequalities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 ≥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 ≥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CH"/>
                        <m:t> ... 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 ≥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r>
                  <a:rPr lang="en-CH" dirty="0"/>
                  <a:t>The inequality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CH" dirty="0"/>
                  <a:t> can be treated analogously. Similarly, 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func>
                            <m:func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CH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=1,…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func>
                        </m:e>
                      </m:fun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r>
                  <a:rPr lang="en-CH" dirty="0"/>
                  <a:t>can be rewritten as the linear programming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mr>
                        <m:m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sSubSup>
                              <m:sSub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a:rPr lang="en-CH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sSubSup>
                              <m:sSub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</m:mr>
                      </m:m>
                    </m:oMath>
                  </m:oMathPara>
                </a14:m>
                <a:endParaRPr lang="de-CH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r>
                  <a:rPr lang="en-CH" b="1" dirty="0">
                    <a:solidFill>
                      <a:schemeClr val="accent1"/>
                    </a:solidFill>
                  </a:rPr>
                  <a:t>Application: </a:t>
                </a:r>
                <a:r>
                  <a:rPr lang="en-CH" dirty="0"/>
                  <a:t>piecewise-affine functions can be used to approximate nonlinear functions accurately (e.g.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H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CH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, −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CH" dirty="0"/>
                  <a:t>), and hence to approximate a nonlinear (convex) problem with a linear one.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2993D-3FDB-7C40-B00E-10549CAB5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1219203"/>
                <a:ext cx="8445500" cy="4356408"/>
              </a:xfrm>
              <a:blipFill>
                <a:blip r:embed="rId2"/>
                <a:stretch>
                  <a:fillRect l="-1349" t="-1163" r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23CB8-4062-5D49-9606-4B4BE9943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32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C251BE-8122-4E41-A0CE-C85B916C3C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42901" y="488953"/>
                <a:ext cx="8445500" cy="430887"/>
              </a:xfrm>
            </p:spPr>
            <p:txBody>
              <a:bodyPr/>
              <a:lstStyle/>
              <a:p>
                <a:r>
                  <a:rPr lang="en-CH"/>
                  <a:t>Linear modelling – absolute value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C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CH"/>
                  <a:t>-norm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C251BE-8122-4E41-A0CE-C85B916C3C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42901" y="488953"/>
                <a:ext cx="8445500" cy="430887"/>
              </a:xfrm>
              <a:blipFill>
                <a:blip r:embed="rId2"/>
                <a:stretch>
                  <a:fillRect l="-2549" t="-25714" b="-4571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C3B80C-69B7-5842-A1C2-6F7EBE406D6C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H" dirty="0"/>
                  <a:t>When the absolute value of a scalar enters the model as a constraint, e.g., </a:t>
                </a: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C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CH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H" dirty="0"/>
                  <a:t>this inequality can be modelled with the </a:t>
                </a:r>
                <a14:m>
                  <m:oMath xmlns:m="http://schemas.openxmlformats.org/officeDocument/2006/math">
                    <m:r>
                      <a:rPr lang="en-CH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CH" dirty="0"/>
                  <a:t> inequalities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≤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de-CH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r>
                  <a:rPr lang="en-CH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CH" dirty="0"/>
                  <a:t>-norm of a vector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CH" dirty="0"/>
                  <a:t>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=1, …,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r>
                  <a:rPr lang="en-CH" dirty="0"/>
                  <a:t>The inequality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CH" dirty="0"/>
                  <a:t> can be modelled with the </a:t>
                </a:r>
                <a14:m>
                  <m:oMath xmlns:m="http://schemas.openxmlformats.org/officeDocument/2006/math">
                    <m:r>
                      <a:rPr lang="en-CH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H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H" dirty="0"/>
                  <a:t> inequalities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C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,…,−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C3B80C-69B7-5842-A1C2-6F7EBE406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3"/>
                <a:stretch>
                  <a:fillRect l="-1649"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20BC7-B7FB-E440-B04B-BA6BA1021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38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74D6A5-028C-284E-8192-E311507232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42901" y="488953"/>
                <a:ext cx="8445500" cy="440633"/>
              </a:xfrm>
            </p:spPr>
            <p:txBody>
              <a:bodyPr/>
              <a:lstStyle/>
              <a:p>
                <a:r>
                  <a:rPr lang="en-CH"/>
                  <a:t>Linear modelling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CH"/>
                  <a:t>-norm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74D6A5-028C-284E-8192-E31150723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42901" y="488953"/>
                <a:ext cx="8445500" cy="440633"/>
              </a:xfrm>
              <a:blipFill>
                <a:blip r:embed="rId2"/>
                <a:stretch>
                  <a:fillRect l="-2549" t="-25714" b="-4571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5E6FD-0565-4E4A-8512-2174242F559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H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CH" dirty="0"/>
                  <a:t>-norm of a vector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CH" dirty="0"/>
                  <a:t> is defined as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|"/>
                          <m:endChr m:val="|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+ …+|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CH"/>
                        <m:t> </m:t>
                      </m:r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r>
                  <a:rPr lang="en-CH" dirty="0"/>
                  <a:t>The inequality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CH" dirty="0"/>
                  <a:t> can be modelled as follows,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…,</m:t>
                      </m:r>
                      <m:d>
                        <m:dPr>
                          <m:begChr m:val="|"/>
                          <m:endChr m:val="|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r>
                  <a:rPr lang="en-CH" dirty="0"/>
                  <a:t>where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CH" dirty="0"/>
                  <a:t> is an auxiliary variable</a:t>
                </a:r>
              </a:p>
              <a:p>
                <a:pPr marL="0" indent="0">
                  <a:buNone/>
                </a:pPr>
                <a:endParaRPr lang="en-GB" b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CH" b="1" dirty="0">
                    <a:solidFill>
                      <a:schemeClr val="accent1"/>
                    </a:solidFill>
                  </a:rPr>
                  <a:t>Application: </a:t>
                </a:r>
                <a:r>
                  <a:rPr lang="en-CH" dirty="0"/>
                  <a:t>Given an underdetermined linear system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H" dirty="0"/>
                  <a:t>, the optimization problem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CH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CH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CH" dirty="0"/>
                  <a:t> can be used to find a </a:t>
                </a:r>
                <a:r>
                  <a:rPr lang="en-CH" i="1" dirty="0"/>
                  <a:t>sparse solution </a:t>
                </a:r>
                <a:r>
                  <a:rPr lang="en-CH" dirty="0"/>
                  <a:t>(a solution with as many zeros as possible). This is the gist of </a:t>
                </a:r>
                <a:r>
                  <a:rPr lang="en-CH" dirty="0">
                    <a:hlinkClick r:id="rId3"/>
                  </a:rPr>
                  <a:t>compressed sensing</a:t>
                </a:r>
                <a:r>
                  <a:rPr lang="en-CH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5E6FD-0565-4E4A-8512-2174242F5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4"/>
                <a:stretch>
                  <a:fillRect l="-1659" t="-1345" b="-14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590E5-5570-AC40-9495-3D2C5192F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95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E408-F539-EF43-8E57-C632A403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AD464-6984-5C48-9A2A-D24FEDE37D4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Today w</a:t>
                </a:r>
                <a:r>
                  <a:rPr lang="en-CH" dirty="0"/>
                  <a:t>e have learnt</a:t>
                </a:r>
                <a:endParaRPr lang="en-GB" dirty="0"/>
              </a:p>
              <a:p>
                <a:pPr marL="0" indent="0">
                  <a:buNone/>
                </a:pPr>
                <a:endParaRPr lang="en-CH" dirty="0"/>
              </a:p>
              <a:p>
                <a:r>
                  <a:rPr lang="en-CH" dirty="0"/>
                  <a:t>how to solve simple (2 dimensional) linear programming problems using a graphical method</a:t>
                </a:r>
                <a:r>
                  <a:rPr lang="en-GB" dirty="0"/>
                  <a:t>.</a:t>
                </a:r>
                <a:endParaRPr lang="en-CH" dirty="0"/>
              </a:p>
              <a:p>
                <a:r>
                  <a:rPr lang="en-CH" dirty="0"/>
                  <a:t>that linear programming problems can be written in many equivalent formulations, and that one of them is know as standard form</a:t>
                </a:r>
                <a:r>
                  <a:rPr lang="en-GB" dirty="0"/>
                  <a:t>.</a:t>
                </a:r>
                <a:endParaRPr lang="en-CH" dirty="0"/>
              </a:p>
              <a:p>
                <a:r>
                  <a:rPr lang="en-CH" dirty="0"/>
                  <a:t>that some nonlinear functions such as </a:t>
                </a:r>
                <a:r>
                  <a:rPr lang="en-CH" i="1" dirty="0"/>
                  <a:t>max</a:t>
                </a:r>
                <a:r>
                  <a:rPr lang="en-CH" dirty="0"/>
                  <a:t>, </a:t>
                </a:r>
                <a:r>
                  <a:rPr lang="en-CH" i="1" dirty="0"/>
                  <a:t>min</a:t>
                </a:r>
                <a:r>
                  <a:rPr lang="en-CH" dirty="0"/>
                  <a:t>, </a:t>
                </a:r>
                <a:r>
                  <a:rPr lang="en-CH" i="1" dirty="0"/>
                  <a:t>abs</a:t>
                </a:r>
                <a:r>
                  <a:rPr lang="en-CH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H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CH" dirty="0"/>
                  <a:t> can be described using linear functions.</a:t>
                </a:r>
              </a:p>
              <a:p>
                <a:endParaRPr lang="en-C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AD464-6984-5C48-9A2A-D24FEDE37D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876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A696-81AC-4840-89C6-58194B1C0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82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69A0-B73F-CD0C-75AB-26260DD1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76040-BB16-97F8-42AE-72D5040BC9A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 farmer owns 80 acres and produces wheat and barley. To produce these crops, the farmer incurs some costs (seeds, fertilizers, etc.). An acre of wheat costs £100, whereas an acre of barley costs £120. To sell the crops at the most favorable market conditions (£1.50 per bushel of wheat and £3.00 per bushel of barley), the farmer stores them in a barn that has capacity for 5'000 bushels. An acre cultivated with wheat produces 115 bushels, whereas an acre allocated to barley produces 35 bushels. Knowing that the farmer currently has £16'000 available for expenses, how should they plant their field?</a:t>
            </a:r>
            <a:endParaRPr lang="en-CH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CH" dirty="0"/>
              <a:t>Create your own (2 dimensional) linear programming problem and solve it using the graphical method. Then, write your example in standard form.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06998-92E6-93E3-27D7-7C317189E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4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B57B-96C7-54E7-C215-68C43949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6AA61-9E3A-7273-BEBE-4EB08E91A43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Today's goal is to: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introduce the concepts of </a:t>
            </a:r>
            <a:r>
              <a:rPr lang="en-US" dirty="0" err="1"/>
              <a:t>optimisation</a:t>
            </a:r>
            <a:r>
              <a:rPr lang="en-US" dirty="0"/>
              <a:t> and linear programming,</a:t>
            </a:r>
          </a:p>
          <a:p>
            <a:pPr>
              <a:buFontTx/>
              <a:buChar char="-"/>
            </a:pPr>
            <a:r>
              <a:rPr lang="en-US" dirty="0"/>
              <a:t>learn how to solve linear programming problems using a graphical method,</a:t>
            </a:r>
          </a:p>
          <a:p>
            <a:pPr>
              <a:buFontTx/>
              <a:buChar char="-"/>
            </a:pPr>
            <a:r>
              <a:rPr lang="en-US" dirty="0"/>
              <a:t>learn how to write a linear programming problem in standard form,</a:t>
            </a:r>
          </a:p>
          <a:p>
            <a:pPr>
              <a:buFontTx/>
              <a:buChar char="-"/>
            </a:pPr>
            <a:r>
              <a:rPr lang="en-US" dirty="0"/>
              <a:t>and learn how some nonlinear functions can be modeled in a linear fashion.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Today's lecture is loosely based on </a:t>
            </a:r>
            <a:r>
              <a:rPr lang="en-CH" dirty="0"/>
              <a:t>chapters 2.1 and 2.2 of the </a:t>
            </a:r>
            <a:r>
              <a:rPr lang="en-CH" dirty="0">
                <a:hlinkClick r:id="rId2"/>
              </a:rPr>
              <a:t>Mosek Cookbook</a:t>
            </a:r>
            <a:r>
              <a:rPr lang="en-CH" dirty="0"/>
              <a:t>.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FC634-2E33-8783-8939-2066AE6B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8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9AEC-596C-494B-A301-49383E4E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What is optimi</a:t>
            </a:r>
            <a:r>
              <a:rPr lang="en-GB" dirty="0"/>
              <a:t>s</a:t>
            </a:r>
            <a:r>
              <a:rPr lang="en-CH" dirty="0"/>
              <a:t>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B5B4E-F465-064D-B956-FE16B6C98EA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Optimisation</a:t>
            </a:r>
            <a:r>
              <a:rPr lang="en-US" dirty="0"/>
              <a:t> is a technique to determine the best possible solution to a given problem.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done by first formulating a problem in mathematical terms, and then by applying suitable </a:t>
            </a:r>
            <a:r>
              <a:rPr lang="en-US" dirty="0" err="1"/>
              <a:t>optimisation</a:t>
            </a:r>
            <a:r>
              <a:rPr lang="en-US" dirty="0"/>
              <a:t> algorithms.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Formulating the problem in mathematical terms can be challenging. Coding it up can also require some skills.</a:t>
            </a:r>
          </a:p>
          <a:p>
            <a:pPr marL="0" indent="0">
              <a:buNone/>
            </a:pPr>
            <a:endParaRPr lang="en-US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57DC8-2EEA-2645-A956-926EABCB4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1E0C-718E-6FFF-2EAD-6E7B7E39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Optimisation</a:t>
            </a:r>
            <a:r>
              <a:rPr lang="en-US" dirty="0"/>
              <a:t> – 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3D3AA-85C9-9F15-0883-0A4175AD4F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formulate the mathematical model, one must first identify:</a:t>
            </a:r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>
                <a:solidFill>
                  <a:schemeClr val="accent1"/>
                </a:solidFill>
              </a:rPr>
              <a:t>the objective:</a:t>
            </a:r>
            <a:r>
              <a:rPr lang="en-US" dirty="0"/>
              <a:t> a function that describes how "optimal" a configuration is, and that you aim to </a:t>
            </a:r>
            <a:r>
              <a:rPr lang="en-US" dirty="0" err="1"/>
              <a:t>maximise</a:t>
            </a:r>
            <a:r>
              <a:rPr lang="en-US" dirty="0"/>
              <a:t> or </a:t>
            </a:r>
            <a:r>
              <a:rPr lang="en-US" dirty="0" err="1"/>
              <a:t>minimise</a:t>
            </a:r>
            <a:r>
              <a:rPr lang="en-US" dirty="0"/>
              <a:t> (e.g.: profit, cost, production,...)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>
                <a:solidFill>
                  <a:schemeClr val="accent1"/>
                </a:solidFill>
              </a:rPr>
              <a:t>the control/decision variables:</a:t>
            </a:r>
            <a:r>
              <a:rPr lang="en-US" dirty="0"/>
              <a:t> what you can modify to </a:t>
            </a:r>
            <a:r>
              <a:rPr lang="en-US" dirty="0" err="1"/>
              <a:t>maximise</a:t>
            </a:r>
            <a:r>
              <a:rPr lang="en-US" dirty="0"/>
              <a:t>/</a:t>
            </a:r>
            <a:r>
              <a:rPr lang="en-US" dirty="0" err="1"/>
              <a:t>minimise</a:t>
            </a:r>
            <a:r>
              <a:rPr lang="en-US" dirty="0"/>
              <a:t> the objective function (e.g.: resource allocation, ...)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>
                <a:solidFill>
                  <a:schemeClr val="accent1"/>
                </a:solidFill>
              </a:rPr>
              <a:t>the constraints:</a:t>
            </a:r>
            <a:r>
              <a:rPr lang="en-US" dirty="0"/>
              <a:t> the conditions that that the control variable must satisfy (</a:t>
            </a:r>
            <a:r>
              <a:rPr lang="en-US" dirty="0" err="1"/>
              <a:t>eg</a:t>
            </a:r>
            <a:r>
              <a:rPr lang="en-US" dirty="0"/>
              <a:t>: time and resource constraints, ...)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A3924-B5AD-567D-8F1B-D6D61B16D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9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56BF-81C7-5923-1088-2AC6DCEF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trivial example –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9A1A-EB1D-04B2-F24D-5AB9DCBB732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have £15 and you want to purchase as much flour as possible to bake delicious bread.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local supermarket sales loose flour at £1 per kg.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many kg of flour will you buy?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AA23B-7C02-1B55-86DA-9636484D1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6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995D-9694-A01B-8114-F87C88CC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trivial example – mathematical model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A6A393-4128-CFA2-1102-8D15BA22264A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Of course, the answer is 15 kg. To model this task as an </a:t>
                </a:r>
                <a:r>
                  <a:rPr lang="en-US" dirty="0" err="1"/>
                  <a:t>optimisation</a:t>
                </a:r>
                <a:r>
                  <a:rPr lang="en-US" dirty="0"/>
                  <a:t> problem,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be how many kilograms of flour you want to purchase. Then,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solution to the </a:t>
                </a:r>
                <a:r>
                  <a:rPr lang="en-US" dirty="0" err="1"/>
                  <a:t>optimisation</a:t>
                </a:r>
                <a:r>
                  <a:rPr lang="en-US" dirty="0"/>
                  <a:t> problem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£</m:t>
                              </m:r>
                            </m:num>
                            <m:den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£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15  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≥0.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Here, </a:t>
                </a:r>
              </a:p>
              <a:p>
                <a:r>
                  <a:rPr lang="en-US" dirty="0"/>
                  <a:t>the </a:t>
                </a:r>
                <a:r>
                  <a:rPr lang="en-US" i="1" dirty="0"/>
                  <a:t>control variable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i="1" dirty="0"/>
                  <a:t>objective function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the </a:t>
                </a:r>
                <a:r>
                  <a:rPr lang="en-US" i="1" dirty="0"/>
                  <a:t>constraints</a:t>
                </a:r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[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]∙1[£/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𝑘𝑔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]≤[£]15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CH" dirty="0">
                    <a:cs typeface="Arial"/>
                  </a:rPr>
                  <a:t>This is a </a:t>
                </a:r>
                <a:r>
                  <a:rPr lang="en-CH" i="1" dirty="0">
                    <a:solidFill>
                      <a:schemeClr val="accent1"/>
                    </a:solidFill>
                    <a:cs typeface="Arial"/>
                  </a:rPr>
                  <a:t>linear programming problem</a:t>
                </a:r>
                <a:r>
                  <a:rPr lang="en-CH" dirty="0">
                    <a:cs typeface="Arial"/>
                  </a:rPr>
                  <a:t> because both the objective and the constraints can be expressed with linear functions.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A6A393-4128-CFA2-1102-8D15BA2226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876" t="-1345" b="-2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195A7-C4E5-8636-3861-5E2F8B681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2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79B7C-4298-7F48-8F97-4E856758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An example –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FCA2F-B1D9-EF40-AD54-B743B9BCE11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b="1" dirty="0">
                <a:solidFill>
                  <a:schemeClr val="accent1"/>
                </a:solidFill>
              </a:rPr>
              <a:t>Description:</a:t>
            </a:r>
            <a:r>
              <a:rPr lang="en-GB" altLang="en-US" dirty="0"/>
              <a:t> A chemical plant produces two compounds (compound A and B). </a:t>
            </a:r>
          </a:p>
          <a:p>
            <a:pPr marL="468313" lvl="1" indent="-285750"/>
            <a:r>
              <a:rPr lang="en-GB" altLang="en-US" dirty="0"/>
              <a:t>Producing 1 kg of compound A requires 1 kg of raw material and 8 processing hours, whereas 1 kg of compound B requires 2 kg of raw material and 7 processing hours. </a:t>
            </a:r>
          </a:p>
          <a:p>
            <a:pPr marL="468313" lvl="1" indent="-285750"/>
            <a:r>
              <a:rPr lang="en-GB" altLang="en-US" dirty="0"/>
              <a:t>Compound A can be sold at £80 per kg, whereas compound B at £120 per kg. </a:t>
            </a:r>
          </a:p>
          <a:p>
            <a:pPr marL="468313" lvl="1" indent="-285750"/>
            <a:r>
              <a:rPr lang="en-GB" altLang="en-US" dirty="0"/>
              <a:t>The market can absorb at most 3 kg of compound A.</a:t>
            </a:r>
          </a:p>
          <a:p>
            <a:pPr marL="468313" lvl="1" indent="-285750"/>
            <a:r>
              <a:rPr lang="en-GB" altLang="en-US" dirty="0"/>
              <a:t>The chemical plant currently owns 6 kg of raw material and has 28 processing hours available.</a:t>
            </a:r>
          </a:p>
          <a:p>
            <a:endParaRPr lang="en-GB" altLang="en-US" dirty="0"/>
          </a:p>
          <a:p>
            <a:pPr marL="0" indent="0">
              <a:buNone/>
            </a:pPr>
            <a:r>
              <a:rPr lang="en-GB" altLang="en-US" b="1" dirty="0">
                <a:solidFill>
                  <a:schemeClr val="accent1"/>
                </a:solidFill>
              </a:rPr>
              <a:t>Question:</a:t>
            </a:r>
            <a:r>
              <a:rPr lang="en-GB" altLang="en-US" dirty="0"/>
              <a:t> How many kilograms of each compound should the plant produce to maximise the revenue?</a:t>
            </a:r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08B97-08E4-4C46-A445-5BDBAFDA9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3257-A202-B740-B29F-D775D0AF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An example – mathematical formulation 1/2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647C5B-7B7E-6040-B9AD-D33D13DB24F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CH" dirty="0"/>
                  <a:t>To formulate this problem as a mathematical model, we introduce the control variables x and y to denote the amount of compound A and B to be produced</a:t>
                </a:r>
                <a:r>
                  <a:rPr lang="en-GB" dirty="0"/>
                  <a:t> (in kg)</a:t>
                </a:r>
                <a:r>
                  <a:rPr lang="en-CH" dirty="0"/>
                  <a:t>, respectively.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r>
                  <a:rPr lang="en-CH" dirty="0"/>
                  <a:t>Then, the </a:t>
                </a:r>
                <a:r>
                  <a:rPr lang="en-CH" i="1" dirty="0"/>
                  <a:t>objective </a:t>
                </a:r>
                <a:r>
                  <a:rPr lang="en-CH" dirty="0"/>
                  <a:t>function, which we want to maximi</a:t>
                </a:r>
                <a:r>
                  <a:rPr lang="en-GB" dirty="0"/>
                  <a:t>s</a:t>
                </a:r>
                <a:r>
                  <a:rPr lang="en-CH" dirty="0"/>
                  <a:t>e, can be written as:</a:t>
                </a:r>
              </a:p>
              <a:p>
                <a:pPr marL="410390" lvl="2" indent="0">
                  <a:buNone/>
                </a:pPr>
                <a:endParaRPr lang="en-CH" i="1" dirty="0">
                  <a:latin typeface="Cambria Math" panose="02040503050406030204" pitchFamily="18" charset="0"/>
                </a:endParaRPr>
              </a:p>
              <a:p>
                <a:pPr marL="41039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H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CH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H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H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H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H" i="1" smtClean="0">
                          <a:latin typeface="Cambria Math" panose="02040503050406030204" pitchFamily="18" charset="0"/>
                        </a:rPr>
                        <m:t>) = 80</m:t>
                      </m:r>
                      <m:r>
                        <a:rPr lang="en-CH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H" i="1" smtClean="0">
                          <a:latin typeface="Cambria Math" panose="02040503050406030204" pitchFamily="18" charset="0"/>
                        </a:rPr>
                        <m:t> + 120</m:t>
                      </m:r>
                      <m:r>
                        <a:rPr lang="en-CH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H" dirty="0"/>
              </a:p>
              <a:p>
                <a:pPr marL="410390" lvl="2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r>
                  <a:rPr lang="en-CH" sz="1800" i="0" dirty="0">
                    <a:latin typeface="+mj-lt"/>
                  </a:rPr>
                  <a:t>and the </a:t>
                </a:r>
                <a:r>
                  <a:rPr lang="en-CH" sz="1800" i="1" dirty="0">
                    <a:latin typeface="+mj-lt"/>
                  </a:rPr>
                  <a:t>constraints</a:t>
                </a:r>
                <a:r>
                  <a:rPr lang="en-CH" sz="1800" i="0" dirty="0">
                    <a:latin typeface="+mj-lt"/>
                  </a:rPr>
                  <a:t> are:</a:t>
                </a:r>
              </a:p>
              <a:p>
                <a:pPr marL="0" indent="0">
                  <a:buNone/>
                </a:pPr>
                <a:endParaRPr lang="en-CH" sz="1800" i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CH" sz="1800" i="0" dirty="0">
                    <a:latin typeface="+mj-lt"/>
                  </a:rPr>
                  <a:t>	  </a:t>
                </a:r>
                <a14:m>
                  <m:oMath xmlns:m="http://schemas.openxmlformats.org/officeDocument/2006/math">
                    <m:r>
                      <a:rPr lang="en-CH" sz="1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H" sz="1800" i="1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en-CH" sz="18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H" sz="1800" i="1" smtClean="0">
                        <a:latin typeface="Cambria Math" panose="02040503050406030204" pitchFamily="18" charset="0"/>
                      </a:rPr>
                      <m:t> ≤ 6</m:t>
                    </m:r>
                  </m:oMath>
                </a14:m>
                <a:r>
                  <a:rPr lang="en-CH" sz="1800" i="0" dirty="0">
                    <a:latin typeface="+mj-lt"/>
                  </a:rPr>
                  <a:t>		(constraint on raw material available)</a:t>
                </a:r>
                <a:endParaRPr lang="en-CH" dirty="0"/>
              </a:p>
              <a:p>
                <a:pPr marL="0" indent="0">
                  <a:buNone/>
                </a:pPr>
                <a:r>
                  <a:rPr lang="en-CH" dirty="0"/>
                  <a:t>	</a:t>
                </a:r>
                <a14:m>
                  <m:oMath xmlns:m="http://schemas.openxmlformats.org/officeDocument/2006/math">
                    <m:r>
                      <a:rPr lang="en-CH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CH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H" i="1" smtClean="0">
                        <a:latin typeface="Cambria Math" panose="02040503050406030204" pitchFamily="18" charset="0"/>
                      </a:rPr>
                      <m:t> + 7</m:t>
                    </m:r>
                    <m:r>
                      <a:rPr lang="en-CH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H" i="1" smtClean="0">
                        <a:latin typeface="Cambria Math" panose="02040503050406030204" pitchFamily="18" charset="0"/>
                      </a:rPr>
                      <m:t> ≤28</m:t>
                    </m:r>
                  </m:oMath>
                </a14:m>
                <a:r>
                  <a:rPr lang="en-CH" i="0" dirty="0">
                    <a:latin typeface="+mj-lt"/>
                  </a:rPr>
                  <a:t>	(constraint on processing time available)</a:t>
                </a:r>
                <a:endParaRPr lang="en-CH" dirty="0"/>
              </a:p>
              <a:p>
                <a:pPr marL="0" indent="0">
                  <a:buNone/>
                </a:pPr>
                <a:r>
                  <a:rPr lang="en-CH" i="0" dirty="0">
                    <a:latin typeface="+mj-lt"/>
                  </a:rPr>
                  <a:t>		  </a:t>
                </a:r>
                <a14:m>
                  <m:oMath xmlns:m="http://schemas.openxmlformats.org/officeDocument/2006/math">
                    <m:r>
                      <a:rPr lang="en-CH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CH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H" i="1" smtClean="0">
                        <a:latin typeface="Cambria Math" panose="02040503050406030204" pitchFamily="18" charset="0"/>
                      </a:rPr>
                      <m:t> ≤ 3</m:t>
                    </m:r>
                  </m:oMath>
                </a14:m>
                <a:r>
                  <a:rPr lang="en-CH" i="0" dirty="0">
                    <a:latin typeface="+mj-lt"/>
                  </a:rPr>
                  <a:t>		(constraint imposed by market)</a:t>
                </a:r>
                <a:endParaRPr lang="en-CH" dirty="0"/>
              </a:p>
              <a:p>
                <a:pPr marL="668338" lvl="3" indent="0">
                  <a:buNone/>
                </a:pPr>
                <a:r>
                  <a:rPr lang="en-CH" i="0" dirty="0">
                    <a:latin typeface="+mj-lt"/>
                  </a:rPr>
                  <a:t>     </a:t>
                </a:r>
                <a14:m>
                  <m:oMath xmlns:m="http://schemas.openxmlformats.org/officeDocument/2006/math">
                    <m:r>
                      <a:rPr lang="en-CH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H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H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H" i="1" smtClean="0">
                        <a:latin typeface="Cambria Math" panose="02040503050406030204" pitchFamily="18" charset="0"/>
                      </a:rPr>
                      <m:t> ≥ 0 </m:t>
                    </m:r>
                  </m:oMath>
                </a14:m>
                <a:r>
                  <a:rPr lang="en-CH" i="0" dirty="0">
                    <a:latin typeface="+mj-lt"/>
                  </a:rPr>
                  <a:t>	(hidden constraints)</a:t>
                </a:r>
                <a:endParaRPr lang="en-CH" dirty="0"/>
              </a:p>
              <a:p>
                <a:endParaRPr lang="en-C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647C5B-7B7E-6040-B9AD-D33D13DB2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515" t="-16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9F8E5-C005-C04A-8FC5-2FF58E851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4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5D72-9191-0D42-9955-81443373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An example – mathematical formulation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517E-C613-B245-9A5A-12FBBF4C33D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620749"/>
          </a:xfrm>
        </p:spPr>
        <p:txBody>
          <a:bodyPr/>
          <a:lstStyle/>
          <a:p>
            <a:pPr marL="0" indent="0">
              <a:buNone/>
            </a:pPr>
            <a:r>
              <a:rPr lang="en-CH" sz="1600" dirty="0"/>
              <a:t>Mathematically, we usually write the problem more compactly as shown in the right column.</a:t>
            </a:r>
          </a:p>
          <a:p>
            <a:pPr marL="0" indent="0">
              <a:buNone/>
            </a:pPr>
            <a:endParaRPr lang="en-CH" altLang="en-US" sz="1600" dirty="0"/>
          </a:p>
          <a:p>
            <a:pPr marL="0" indent="0">
              <a:buNone/>
            </a:pPr>
            <a:endParaRPr lang="en-CH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26EEB-D070-9F41-A84C-4EC09AB02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FE6C2D-DECD-794C-844B-C345D0FFB6B9}"/>
                  </a:ext>
                </a:extLst>
              </p:cNvPr>
              <p:cNvSpPr txBox="1"/>
              <p:nvPr/>
            </p:nvSpPr>
            <p:spPr>
              <a:xfrm>
                <a:off x="355599" y="1755109"/>
                <a:ext cx="4229099" cy="33111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216000" tIns="187200" rIns="216000" bIns="187200" rtlCol="0">
                <a:spAutoFit/>
              </a:bodyPr>
              <a:lstStyle/>
              <a:p>
                <a:pPr marL="11113" lvl="1">
                  <a:buNone/>
                </a:pPr>
                <a:r>
                  <a:rPr lang="en-US" altLang="en-US" sz="1600" dirty="0" err="1"/>
                  <a:t>Maximise</a:t>
                </a:r>
                <a:r>
                  <a:rPr lang="en-US" altLang="en-US" sz="1600" dirty="0"/>
                  <a:t>: </a:t>
                </a:r>
              </a:p>
              <a:p>
                <a:pPr marL="11113" lvl="1">
                  <a:buNone/>
                </a:pPr>
                <a:endParaRPr lang="en-US" altLang="en-US" sz="1600" dirty="0"/>
              </a:p>
              <a:p>
                <a:pPr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alt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altLang="en-US" sz="1600" i="1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altLang="en-US" sz="1600" i="1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altLang="en-US" sz="1600" i="1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altLang="en-US" sz="1600" i="1">
                          <a:latin typeface="Cambria Math" panose="02040503050406030204" pitchFamily="18" charset="0"/>
                        </a:rPr>
                        <m:t>) = 80</m:t>
                      </m:r>
                      <m:r>
                        <a:rPr lang="en-GB" alt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altLang="en-US" sz="1600" i="1" baseline="-25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altLang="en-US" sz="1600" i="1">
                          <a:latin typeface="Cambria Math" panose="02040503050406030204" pitchFamily="18" charset="0"/>
                        </a:rPr>
                        <m:t>+ 120</m:t>
                      </m:r>
                      <m:r>
                        <a:rPr lang="en-GB" altLang="en-US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en-US" sz="1600" dirty="0"/>
              </a:p>
              <a:p>
                <a:pPr marL="11113" lvl="1"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endParaRPr lang="en-US" altLang="en-US" sz="1600" dirty="0"/>
              </a:p>
              <a:p>
                <a:pPr marL="11113" lvl="1"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r>
                  <a:rPr lang="en-US" altLang="en-US" sz="1600" dirty="0"/>
                  <a:t>subject to: </a:t>
                </a:r>
              </a:p>
              <a:p>
                <a:pPr marL="11113" lvl="1"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endParaRPr lang="en-US" altLang="en-US" sz="1600" dirty="0"/>
              </a:p>
              <a:p>
                <a:pPr marL="11113" lvl="1"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mr>
                        <m:mr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28</m:t>
                            </m:r>
                          </m:e>
                        </m:mr>
                        <m:mr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/>
                          <m:e/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/>
                          <m:e/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/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altLang="en-US" sz="1600" dirty="0"/>
              </a:p>
              <a:p>
                <a:pPr marL="161925" indent="-161925">
                  <a:spcAft>
                    <a:spcPts val="0"/>
                  </a:spcAft>
                  <a:buFontTx/>
                  <a:buNone/>
                  <a:tabLst>
                    <a:tab pos="1790700" algn="l"/>
                    <a:tab pos="2482850" algn="l"/>
                    <a:tab pos="4927600" algn="l"/>
                  </a:tabLst>
                </a:pPr>
                <a:r>
                  <a:rPr lang="en-US" altLang="en-US" sz="1600" dirty="0"/>
                  <a:t>	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FE6C2D-DECD-794C-844B-C345D0FF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99" y="1755109"/>
                <a:ext cx="4229099" cy="33111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149190-448B-DF42-871A-DDE17F07D158}"/>
                  </a:ext>
                </a:extLst>
              </p:cNvPr>
              <p:cNvSpPr txBox="1"/>
              <p:nvPr/>
            </p:nvSpPr>
            <p:spPr>
              <a:xfrm>
                <a:off x="4862386" y="1755109"/>
                <a:ext cx="4229098" cy="33060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216000" tIns="187200" rIns="216000" bIns="187200" rtlCol="0">
                <a:spAutoFit/>
              </a:bodyPr>
              <a:lstStyle/>
              <a:p>
                <a:pPr marL="11113" lvl="1">
                  <a:buNone/>
                </a:pPr>
                <a:r>
                  <a:rPr lang="en-US" altLang="en-US" sz="1600" dirty="0" err="1"/>
                  <a:t>Maximise</a:t>
                </a:r>
                <a:r>
                  <a:rPr lang="en-US" altLang="en-US" sz="1600" dirty="0"/>
                  <a:t>: </a:t>
                </a:r>
              </a:p>
              <a:p>
                <a:pPr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altLang="en-US" sz="1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altLang="en-US" sz="1600" i="1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altLang="en-US" sz="1600" i="1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altLang="en-US" sz="1600" i="1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altLang="en-US" sz="1600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GB" altLang="en-US" sz="1600" i="1" smtClean="0">
                          <a:latin typeface="Cambria Math" panose="02040503050406030204" pitchFamily="18" charset="0"/>
                        </a:rPr>
                        <m:t>(80 120)</m:t>
                      </m:r>
                      <m:r>
                        <a:rPr lang="en-GB" alt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GB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GB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alt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de-CH" alt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en-US" sz="1600" dirty="0"/>
              </a:p>
              <a:p>
                <a:pPr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r>
                  <a:rPr lang="en-US" altLang="en-US" sz="1600" dirty="0"/>
                  <a:t>subject to: </a:t>
                </a:r>
              </a:p>
              <a:p>
                <a:pPr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endParaRPr lang="en-US" altLang="en-US" sz="1600" dirty="0"/>
              </a:p>
              <a:p>
                <a:pPr lvl="1" algn="ctr"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alt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de-CH" alt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alt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1600" dirty="0"/>
              </a:p>
              <a:p>
                <a:pPr marL="161925" indent="-161925" algn="ctr">
                  <a:spcAft>
                    <a:spcPts val="0"/>
                  </a:spcAft>
                  <a:buFontTx/>
                  <a:buNone/>
                  <a:tabLst>
                    <a:tab pos="1790700" algn="l"/>
                    <a:tab pos="2482850" algn="l"/>
                    <a:tab pos="4927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16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altLang="en-US" sz="16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altLang="en-US" sz="16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altLang="en-US" sz="1600" i="1" smtClean="0">
                          <a:latin typeface="Cambria Math" panose="02040503050406030204" pitchFamily="18" charset="0"/>
                        </a:rPr>
                        <m:t> ≥ 0</m:t>
                      </m:r>
                    </m:oMath>
                  </m:oMathPara>
                </a14:m>
                <a:endParaRPr lang="en-US" altLang="en-US" sz="1600" dirty="0"/>
              </a:p>
              <a:p>
                <a:pPr>
                  <a:spcAft>
                    <a:spcPts val="0"/>
                  </a:spcAft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r>
                  <a:rPr lang="en-US" altLang="en-US" sz="1600" dirty="0"/>
                  <a:t>	</a:t>
                </a:r>
              </a:p>
              <a:p>
                <a:pPr>
                  <a:spcAft>
                    <a:spcPts val="0"/>
                  </a:spcAft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endParaRPr lang="en-US" altLang="en-US" sz="1600" dirty="0"/>
              </a:p>
              <a:p>
                <a:pPr>
                  <a:spcAft>
                    <a:spcPts val="0"/>
                  </a:spcAft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endParaRPr lang="en-US" alt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149190-448B-DF42-871A-DDE17F07D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386" y="1755109"/>
                <a:ext cx="4229098" cy="33060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DE9FB1-2620-604C-B7CD-B0322B423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0" y="1755109"/>
            <a:ext cx="6350" cy="31000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FEA593-C192-1A45-BDA7-E1736054E31A}"/>
              </a:ext>
            </a:extLst>
          </p:cNvPr>
          <p:cNvSpPr txBox="1"/>
          <p:nvPr/>
        </p:nvSpPr>
        <p:spPr>
          <a:xfrm>
            <a:off x="0" y="4883774"/>
            <a:ext cx="8445500" cy="870499"/>
          </a:xfrm>
          <a:prstGeom prst="rect">
            <a:avLst/>
          </a:prstGeom>
          <a:solidFill>
            <a:schemeClr val="bg1"/>
          </a:solidFill>
        </p:spPr>
        <p:txBody>
          <a:bodyPr wrap="square" lIns="216000" tIns="187200" rIns="216000" bIns="187200" rtlCol="0">
            <a:spAutoFit/>
          </a:bodyPr>
          <a:lstStyle/>
          <a:p>
            <a:pPr marL="11113"/>
            <a:r>
              <a:rPr lang="en-CH" sz="1600" dirty="0">
                <a:latin typeface="Arial"/>
                <a:cs typeface="Arial"/>
              </a:rPr>
              <a:t>This is a </a:t>
            </a:r>
            <a:r>
              <a:rPr lang="en-CH" sz="1600" i="1" dirty="0">
                <a:solidFill>
                  <a:schemeClr val="accent1"/>
                </a:solidFill>
                <a:latin typeface="Arial"/>
                <a:cs typeface="Arial"/>
              </a:rPr>
              <a:t>linear programming problem</a:t>
            </a:r>
            <a:r>
              <a:rPr lang="en-CH" sz="1600" dirty="0">
                <a:latin typeface="Arial"/>
                <a:cs typeface="Arial"/>
              </a:rPr>
              <a:t> because both the objective and the constraints can be expressed with linear functions.</a:t>
            </a:r>
            <a:endParaRPr lang="en-CH" sz="1600" i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3770605"/>
      </p:ext>
    </p:extLst>
  </p:cSld>
  <p:clrMapOvr>
    <a:masterClrMapping/>
  </p:clrMapOvr>
</p:sld>
</file>

<file path=ppt/theme/theme1.xml><?xml version="1.0" encoding="utf-8"?>
<a:theme xmlns:a="http://schemas.openxmlformats.org/drawingml/2006/main" name="UoL Powerpoint Guidelines Accessibility Design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5C3E4FF0-C24E-DA45-B6A5-82A35CF6F652}"/>
    </a:ext>
  </a:extLst>
</a:theme>
</file>

<file path=ppt/theme/theme2.xml><?xml version="1.0" encoding="utf-8"?>
<a:theme xmlns:a="http://schemas.openxmlformats.org/drawingml/2006/main" name="1_Office Theme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0B845206-0906-6545-A189-840B432E56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29F9906F84F04094CE5CD4728D492D" ma:contentTypeVersion="11" ma:contentTypeDescription="Create a new document." ma:contentTypeScope="" ma:versionID="d8405a51cd8e7340846183e6d812064a">
  <xsd:schema xmlns:xsd="http://www.w3.org/2001/XMLSchema" xmlns:xs="http://www.w3.org/2001/XMLSchema" xmlns:p="http://schemas.microsoft.com/office/2006/metadata/properties" xmlns:ns2="67a03111-f570-43e0-9b48-49049b7e86ee" xmlns:ns3="e7a5fc8e-e677-41ca-8019-df913e37547c" targetNamespace="http://schemas.microsoft.com/office/2006/metadata/properties" ma:root="true" ma:fieldsID="3efbf6a554415c45fb1c2221561ca4d5" ns2:_="" ns3:_="">
    <xsd:import namespace="67a03111-f570-43e0-9b48-49049b7e86ee"/>
    <xsd:import namespace="e7a5fc8e-e677-41ca-8019-df913e3754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a03111-f570-43e0-9b48-49049b7e8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5fc8e-e677-41ca-8019-df913e37547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8282DC-4851-419D-9CF0-16A2A7D28669}">
  <ds:schemaRefs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e7a5fc8e-e677-41ca-8019-df913e37547c"/>
    <ds:schemaRef ds:uri="67a03111-f570-43e0-9b48-49049b7e86e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8700D3A-BCF8-41A7-A48F-10BDC5C7EB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a03111-f570-43e0-9b48-49049b7e86ee"/>
    <ds:schemaRef ds:uri="e7a5fc8e-e677-41ca-8019-df913e3754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553772-E2E2-455A-9FE0-DDB6DBE001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UoL Powerpoint Guidelines Accessibility Design</Template>
  <TotalTime>2051</TotalTime>
  <Words>1642</Words>
  <Application>Microsoft Office PowerPoint</Application>
  <PresentationFormat>On-screen Show (4:3)</PresentationFormat>
  <Paragraphs>175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Georgia</vt:lpstr>
      <vt:lpstr>Lucida Grande</vt:lpstr>
      <vt:lpstr>Times New Roman</vt:lpstr>
      <vt:lpstr>UoL Powerpoint Guidelines Accessibility Design</vt:lpstr>
      <vt:lpstr>1_Office Theme</vt:lpstr>
      <vt:lpstr>MA3077 (DLI) Operational Research  Lecture 2 – Linear programming</vt:lpstr>
      <vt:lpstr>Lecture Outline</vt:lpstr>
      <vt:lpstr>What is optimisation?</vt:lpstr>
      <vt:lpstr>Optimisation – key terms</vt:lpstr>
      <vt:lpstr>A trivial example – problem statement</vt:lpstr>
      <vt:lpstr>A trivial example – mathematical model </vt:lpstr>
      <vt:lpstr>An example – problem statement</vt:lpstr>
      <vt:lpstr>An example – mathematical formulation 1/2</vt:lpstr>
      <vt:lpstr>An example – mathematical formulation 2/2</vt:lpstr>
      <vt:lpstr>An example – graphical solution (with Matlab) (with Matlab see OR01_feasible_region.m)</vt:lpstr>
      <vt:lpstr>Linear programming in standard form</vt:lpstr>
      <vt:lpstr>Linear programming in standard form – Proof 1/3</vt:lpstr>
      <vt:lpstr>Linear programming in standard form – Proof 2/3</vt:lpstr>
      <vt:lpstr>Linear programming in standard form – Proof 3/3</vt:lpstr>
      <vt:lpstr>Linear modelling - maximum</vt:lpstr>
      <vt:lpstr>Linear modelling – absolute value and ℓ^∞-norm</vt:lpstr>
      <vt:lpstr>Linear modelling - ℓ^1-norm</vt:lpstr>
      <vt:lpstr>Summary</vt:lpstr>
      <vt:lpstr>Self-study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Aylward, Samantha</dc:creator>
  <cp:lastModifiedBy>Suzen, Neslihan (Dr.)</cp:lastModifiedBy>
  <cp:revision>53</cp:revision>
  <cp:lastPrinted>2020-07-06T08:56:06Z</cp:lastPrinted>
  <dcterms:created xsi:type="dcterms:W3CDTF">2020-07-06T13:17:56Z</dcterms:created>
  <dcterms:modified xsi:type="dcterms:W3CDTF">2023-08-24T14:38:46Z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0x010100CB29F9906F84F04094CE5CD4728D492D</vt:lpwstr>
  </property>
</Properties>
</file>