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27"/>
  </p:notesMasterIdLst>
  <p:handoutMasterIdLst>
    <p:handoutMasterId r:id="rId28"/>
  </p:handoutMasterIdLst>
  <p:sldIdLst>
    <p:sldId id="256" r:id="rId6"/>
    <p:sldId id="257" r:id="rId7"/>
    <p:sldId id="276" r:id="rId8"/>
    <p:sldId id="277" r:id="rId9"/>
    <p:sldId id="278" r:id="rId10"/>
    <p:sldId id="279" r:id="rId11"/>
    <p:sldId id="280" r:id="rId12"/>
    <p:sldId id="281" r:id="rId13"/>
    <p:sldId id="288" r:id="rId14"/>
    <p:sldId id="282" r:id="rId15"/>
    <p:sldId id="289" r:id="rId16"/>
    <p:sldId id="295" r:id="rId17"/>
    <p:sldId id="290" r:id="rId18"/>
    <p:sldId id="291" r:id="rId19"/>
    <p:sldId id="294" r:id="rId20"/>
    <p:sldId id="283" r:id="rId21"/>
    <p:sldId id="284" r:id="rId22"/>
    <p:sldId id="292" r:id="rId23"/>
    <p:sldId id="293" r:id="rId24"/>
    <p:sldId id="285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5FD5E-AECB-1B46-BB8C-7FF17FD1F526}" v="289" dt="2022-08-21T18:51:59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043" autoAdjust="0"/>
    <p:restoredTop sz="9564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939" y="58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ganini, Alberto D.M. (Dr.)" userId="aa30276e-b1cf-491d-b292-66f0ef5615f9" providerId="ADAL" clId="{AE95FD5E-AECB-1B46-BB8C-7FF17FD1F526}"/>
    <pc:docChg chg="undo custSel addSld modSld">
      <pc:chgData name="Paganini, Alberto D.M. (Dr.)" userId="aa30276e-b1cf-491d-b292-66f0ef5615f9" providerId="ADAL" clId="{AE95FD5E-AECB-1B46-BB8C-7FF17FD1F526}" dt="2022-08-21T18:52:33.829" v="386" actId="20577"/>
      <pc:docMkLst>
        <pc:docMk/>
      </pc:docMkLst>
      <pc:sldChg chg="modSp mod">
        <pc:chgData name="Paganini, Alberto D.M. (Dr.)" userId="aa30276e-b1cf-491d-b292-66f0ef5615f9" providerId="ADAL" clId="{AE95FD5E-AECB-1B46-BB8C-7FF17FD1F526}" dt="2022-08-18T15:08:54.158" v="148" actId="20577"/>
        <pc:sldMkLst>
          <pc:docMk/>
          <pc:sldMk cId="1208446337" sldId="256"/>
        </pc:sldMkLst>
        <pc:spChg chg="mod">
          <ac:chgData name="Paganini, Alberto D.M. (Dr.)" userId="aa30276e-b1cf-491d-b292-66f0ef5615f9" providerId="ADAL" clId="{AE95FD5E-AECB-1B46-BB8C-7FF17FD1F526}" dt="2022-08-18T15:08:54.158" v="148" actId="20577"/>
          <ac:spMkLst>
            <pc:docMk/>
            <pc:sldMk cId="1208446337" sldId="256"/>
            <ac:spMk id="2" creationId="{81196CDF-2CB5-C547-967C-386DEF9A92A9}"/>
          </ac:spMkLst>
        </pc:spChg>
      </pc:sldChg>
      <pc:sldChg chg="modSp mod">
        <pc:chgData name="Paganini, Alberto D.M. (Dr.)" userId="aa30276e-b1cf-491d-b292-66f0ef5615f9" providerId="ADAL" clId="{AE95FD5E-AECB-1B46-BB8C-7FF17FD1F526}" dt="2022-08-18T14:55:32.554" v="93" actId="20577"/>
        <pc:sldMkLst>
          <pc:docMk/>
          <pc:sldMk cId="2569027146" sldId="257"/>
        </pc:sldMkLst>
        <pc:spChg chg="mod">
          <ac:chgData name="Paganini, Alberto D.M. (Dr.)" userId="aa30276e-b1cf-491d-b292-66f0ef5615f9" providerId="ADAL" clId="{AE95FD5E-AECB-1B46-BB8C-7FF17FD1F526}" dt="2022-08-18T14:55:32.554" v="93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modSp add mod">
        <pc:chgData name="Paganini, Alberto D.M. (Dr.)" userId="aa30276e-b1cf-491d-b292-66f0ef5615f9" providerId="ADAL" clId="{AE95FD5E-AECB-1B46-BB8C-7FF17FD1F526}" dt="2022-08-18T15:08:32.020" v="142" actId="20577"/>
        <pc:sldMkLst>
          <pc:docMk/>
          <pc:sldMk cId="2067382196" sldId="275"/>
        </pc:sldMkLst>
        <pc:spChg chg="mod">
          <ac:chgData name="Paganini, Alberto D.M. (Dr.)" userId="aa30276e-b1cf-491d-b292-66f0ef5615f9" providerId="ADAL" clId="{AE95FD5E-AECB-1B46-BB8C-7FF17FD1F526}" dt="2022-08-18T15:08:32.020" v="142" actId="20577"/>
          <ac:spMkLst>
            <pc:docMk/>
            <pc:sldMk cId="2067382196" sldId="275"/>
            <ac:spMk id="3" creationId="{2A2AD464-6984-5C48-9A2A-D24FEDE37D43}"/>
          </ac:spMkLst>
        </pc:spChg>
      </pc:sldChg>
      <pc:sldChg chg="modSp">
        <pc:chgData name="Paganini, Alberto D.M. (Dr.)" userId="aa30276e-b1cf-491d-b292-66f0ef5615f9" providerId="ADAL" clId="{AE95FD5E-AECB-1B46-BB8C-7FF17FD1F526}" dt="2022-08-19T10:35:40.767" v="156" actId="114"/>
        <pc:sldMkLst>
          <pc:docMk/>
          <pc:sldMk cId="4208428691" sldId="278"/>
        </pc:sldMkLst>
        <pc:spChg chg="mod">
          <ac:chgData name="Paganini, Alberto D.M. (Dr.)" userId="aa30276e-b1cf-491d-b292-66f0ef5615f9" providerId="ADAL" clId="{AE95FD5E-AECB-1B46-BB8C-7FF17FD1F526}" dt="2022-08-19T10:35:40.767" v="156" actId="114"/>
          <ac:spMkLst>
            <pc:docMk/>
            <pc:sldMk cId="4208428691" sldId="278"/>
            <ac:spMk id="3" creationId="{C0D3D6AA-E73E-D340-B9FA-C5F8066BF819}"/>
          </ac:spMkLst>
        </pc:spChg>
      </pc:sldChg>
      <pc:sldChg chg="modSp add mod">
        <pc:chgData name="Paganini, Alberto D.M. (Dr.)" userId="aa30276e-b1cf-491d-b292-66f0ef5615f9" providerId="ADAL" clId="{AE95FD5E-AECB-1B46-BB8C-7FF17FD1F526}" dt="2022-08-19T12:20:07.007" v="196" actId="20577"/>
        <pc:sldMkLst>
          <pc:docMk/>
          <pc:sldMk cId="3820655322" sldId="283"/>
        </pc:sldMkLst>
        <pc:spChg chg="mod">
          <ac:chgData name="Paganini, Alberto D.M. (Dr.)" userId="aa30276e-b1cf-491d-b292-66f0ef5615f9" providerId="ADAL" clId="{AE95FD5E-AECB-1B46-BB8C-7FF17FD1F526}" dt="2022-08-19T12:20:07.007" v="196" actId="20577"/>
          <ac:spMkLst>
            <pc:docMk/>
            <pc:sldMk cId="3820655322" sldId="283"/>
            <ac:spMk id="3" creationId="{973A8C09-DFFF-3C4D-A320-6DAA57D2EFC1}"/>
          </ac:spMkLst>
        </pc:spChg>
      </pc:sldChg>
      <pc:sldChg chg="modSp add">
        <pc:chgData name="Paganini, Alberto D.M. (Dr.)" userId="aa30276e-b1cf-491d-b292-66f0ef5615f9" providerId="ADAL" clId="{AE95FD5E-AECB-1B46-BB8C-7FF17FD1F526}" dt="2022-08-19T12:23:09.691" v="197" actId="114"/>
        <pc:sldMkLst>
          <pc:docMk/>
          <pc:sldMk cId="1612390683" sldId="284"/>
        </pc:sldMkLst>
        <pc:spChg chg="mod">
          <ac:chgData name="Paganini, Alberto D.M. (Dr.)" userId="aa30276e-b1cf-491d-b292-66f0ef5615f9" providerId="ADAL" clId="{AE95FD5E-AECB-1B46-BB8C-7FF17FD1F526}" dt="2022-08-19T12:23:09.691" v="197" actId="114"/>
          <ac:spMkLst>
            <pc:docMk/>
            <pc:sldMk cId="1612390683" sldId="284"/>
            <ac:spMk id="3" creationId="{6E9122C1-C141-8F4E-A8C1-15D461476A8E}"/>
          </ac:spMkLst>
        </pc:spChg>
      </pc:sldChg>
      <pc:sldChg chg="modSp add mod">
        <pc:chgData name="Paganini, Alberto D.M. (Dr.)" userId="aa30276e-b1cf-491d-b292-66f0ef5615f9" providerId="ADAL" clId="{AE95FD5E-AECB-1B46-BB8C-7FF17FD1F526}" dt="2022-08-21T18:52:33.829" v="386" actId="20577"/>
        <pc:sldMkLst>
          <pc:docMk/>
          <pc:sldMk cId="3938546926" sldId="285"/>
        </pc:sldMkLst>
        <pc:spChg chg="mod">
          <ac:chgData name="Paganini, Alberto D.M. (Dr.)" userId="aa30276e-b1cf-491d-b292-66f0ef5615f9" providerId="ADAL" clId="{AE95FD5E-AECB-1B46-BB8C-7FF17FD1F526}" dt="2022-08-21T18:52:33.829" v="386" actId="20577"/>
          <ac:spMkLst>
            <pc:docMk/>
            <pc:sldMk cId="3938546926" sldId="285"/>
            <ac:spMk id="3" creationId="{43986063-20F7-834E-B7A1-FEB8603902E7}"/>
          </ac:spMkLst>
        </pc:spChg>
      </pc:sldChg>
      <pc:sldChg chg="modSp mod">
        <pc:chgData name="Paganini, Alberto D.M. (Dr.)" userId="aa30276e-b1cf-491d-b292-66f0ef5615f9" providerId="ADAL" clId="{AE95FD5E-AECB-1B46-BB8C-7FF17FD1F526}" dt="2022-08-19T10:48:37.471" v="157" actId="207"/>
        <pc:sldMkLst>
          <pc:docMk/>
          <pc:sldMk cId="2357454034" sldId="288"/>
        </pc:sldMkLst>
        <pc:spChg chg="mod">
          <ac:chgData name="Paganini, Alberto D.M. (Dr.)" userId="aa30276e-b1cf-491d-b292-66f0ef5615f9" providerId="ADAL" clId="{AE95FD5E-AECB-1B46-BB8C-7FF17FD1F526}" dt="2022-08-19T10:48:37.471" v="157" actId="207"/>
          <ac:spMkLst>
            <pc:docMk/>
            <pc:sldMk cId="2357454034" sldId="288"/>
            <ac:spMk id="3" creationId="{9962EFA3-DFE9-C04A-9576-CF053C74BE95}"/>
          </ac:spMkLst>
        </pc:spChg>
      </pc:sldChg>
      <pc:sldChg chg="add">
        <pc:chgData name="Paganini, Alberto D.M. (Dr.)" userId="aa30276e-b1cf-491d-b292-66f0ef5615f9" providerId="ADAL" clId="{AE95FD5E-AECB-1B46-BB8C-7FF17FD1F526}" dt="2022-08-18T14:55:53.200" v="94"/>
        <pc:sldMkLst>
          <pc:docMk/>
          <pc:sldMk cId="1389848067" sldId="290"/>
        </pc:sldMkLst>
      </pc:sldChg>
      <pc:sldChg chg="modSp add">
        <pc:chgData name="Paganini, Alberto D.M. (Dr.)" userId="aa30276e-b1cf-491d-b292-66f0ef5615f9" providerId="ADAL" clId="{AE95FD5E-AECB-1B46-BB8C-7FF17FD1F526}" dt="2022-08-19T10:49:50.982" v="158" actId="20577"/>
        <pc:sldMkLst>
          <pc:docMk/>
          <pc:sldMk cId="152508537" sldId="291"/>
        </pc:sldMkLst>
        <pc:spChg chg="mod">
          <ac:chgData name="Paganini, Alberto D.M. (Dr.)" userId="aa30276e-b1cf-491d-b292-66f0ef5615f9" providerId="ADAL" clId="{AE95FD5E-AECB-1B46-BB8C-7FF17FD1F526}" dt="2022-08-19T10:49:50.982" v="158" actId="20577"/>
          <ac:spMkLst>
            <pc:docMk/>
            <pc:sldMk cId="152508537" sldId="291"/>
            <ac:spMk id="3" creationId="{A30DD5F9-37A8-D145-9B4D-EC8F1CD00DA0}"/>
          </ac:spMkLst>
        </pc:spChg>
      </pc:sldChg>
      <pc:sldChg chg="modSp add">
        <pc:chgData name="Paganini, Alberto D.M. (Dr.)" userId="aa30276e-b1cf-491d-b292-66f0ef5615f9" providerId="ADAL" clId="{AE95FD5E-AECB-1B46-BB8C-7FF17FD1F526}" dt="2022-08-19T12:23:40.562" v="199" actId="114"/>
        <pc:sldMkLst>
          <pc:docMk/>
          <pc:sldMk cId="4160312663" sldId="292"/>
        </pc:sldMkLst>
        <pc:spChg chg="mod">
          <ac:chgData name="Paganini, Alberto D.M. (Dr.)" userId="aa30276e-b1cf-491d-b292-66f0ef5615f9" providerId="ADAL" clId="{AE95FD5E-AECB-1B46-BB8C-7FF17FD1F526}" dt="2022-08-19T12:23:40.562" v="199" actId="114"/>
          <ac:spMkLst>
            <pc:docMk/>
            <pc:sldMk cId="4160312663" sldId="292"/>
            <ac:spMk id="3" creationId="{6E9122C1-C141-8F4E-A8C1-15D461476A8E}"/>
          </ac:spMkLst>
        </pc:spChg>
      </pc:sldChg>
      <pc:sldChg chg="add">
        <pc:chgData name="Paganini, Alberto D.M. (Dr.)" userId="aa30276e-b1cf-491d-b292-66f0ef5615f9" providerId="ADAL" clId="{AE95FD5E-AECB-1B46-BB8C-7FF17FD1F526}" dt="2022-08-18T14:55:53.200" v="94"/>
        <pc:sldMkLst>
          <pc:docMk/>
          <pc:sldMk cId="1343956335" sldId="293"/>
        </pc:sldMkLst>
      </pc:sldChg>
      <pc:sldChg chg="modSp add">
        <pc:chgData name="Paganini, Alberto D.M. (Dr.)" userId="aa30276e-b1cf-491d-b292-66f0ef5615f9" providerId="ADAL" clId="{AE95FD5E-AECB-1B46-BB8C-7FF17FD1F526}" dt="2022-08-21T18:51:59.476" v="381" actId="20577"/>
        <pc:sldMkLst>
          <pc:docMk/>
          <pc:sldMk cId="4243281651" sldId="294"/>
        </pc:sldMkLst>
        <pc:spChg chg="mod">
          <ac:chgData name="Paganini, Alberto D.M. (Dr.)" userId="aa30276e-b1cf-491d-b292-66f0ef5615f9" providerId="ADAL" clId="{AE95FD5E-AECB-1B46-BB8C-7FF17FD1F526}" dt="2022-08-21T18:51:59.476" v="381" actId="20577"/>
          <ac:spMkLst>
            <pc:docMk/>
            <pc:sldMk cId="4243281651" sldId="294"/>
            <ac:spMk id="3" creationId="{A30DD5F9-37A8-D145-9B4D-EC8F1CD00D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osek.com/modeling-cookbook/linear.html#infeasibility-in-linear-optimization" TargetMode="Externa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Hyperplane_separation_theorem" TargetMode="Externa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/>
              <a:t>Lecture 5&amp;6 </a:t>
            </a:r>
            <a:r>
              <a:rPr lang="en-US" sz="2600" b="0" dirty="0"/>
              <a:t>– Feasibility and duality in linear programming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Neslihan Suzen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474E-D0A4-A340-9F3A-DFDC7B2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example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0C743-1B67-6846-A7CC-2E3DF6F4655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primal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(80 120)∙</m:t>
                            </m:r>
                            <m:d>
                              <m:dPr>
                                <m:ctrlPr>
                                  <a:rPr lang="en-GB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GB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 ≥ 0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in standard form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80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−120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0C743-1B67-6846-A7CC-2E3DF6F46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467B-AB2A-F847-8513-AF2D19AE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4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474E-D0A4-A340-9F3A-DFDC7B2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example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0C743-1B67-6846-A7CC-2E3DF6F4655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de-CH" dirty="0"/>
                  <a:t>The </a:t>
                </a:r>
                <a:r>
                  <a:rPr lang="de-CH" dirty="0" err="1"/>
                  <a:t>Lagrangian</a:t>
                </a:r>
                <a:r>
                  <a:rPr lang="de-CH" dirty="0"/>
                  <a:t> </a:t>
                </a:r>
                <a:r>
                  <a:rPr lang="de-CH" dirty="0" err="1"/>
                  <a:t>associated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80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−120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alt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−120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CH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CH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alt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alt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alt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alt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dual problem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80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−120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alt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0C743-1B67-6846-A7CC-2E3DF6F46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199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467B-AB2A-F847-8513-AF2D19AE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1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EFEA-184F-4AC7-A5FD-96AE1D17D8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/>
              <a:t>be continued...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BA2E8-0CA5-4A68-86DF-735D87122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8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0D9-BE2A-C844-B92B-4E5A514B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the dual of the dual 1/3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dual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which, we can also write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2C475-B2EA-2948-80C5-996C03332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4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0D9-BE2A-C844-B92B-4E5A514B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the dual of the dual 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derive the dual of the dual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we introduce the </a:t>
                </a:r>
                <a:r>
                  <a:rPr lang="en-US" dirty="0" err="1"/>
                  <a:t>Lagrangian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 which, for any feasible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satisfies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CH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2C475-B2EA-2948-80C5-996C03332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0D9-BE2A-C844-B92B-4E5A514B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the dual of the dual 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e-CH" dirty="0"/>
                  <a:t>Given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Lagrangian</a:t>
                </a: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the dual function is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br>
                  <a:rPr lang="en-US" dirty="0"/>
                </a:br>
                <a:r>
                  <a:rPr lang="en-US" dirty="0"/>
                  <a:t>and the best upper bound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optimal objective value of</a:t>
                </a:r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which is the original primal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349" t="-1242"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2C475-B2EA-2948-80C5-996C03332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8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9DB3-ED00-2041-81C0-21DDCDD3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A8C09-DFFF-3C4D-A320-6DAA57D2EFC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respectively.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. Then,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this is true for any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it follows that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de-CH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CH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◻︎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Corollary: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are optimal solutions to the primal and dual problems, respectively.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A8C09-DFFF-3C4D-A320-6DAA57D2E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349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C1168-8157-4E41-ADB8-FB32B5E2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5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095F-D04F-D942-B7E6-5436AF3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duality 1/3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respectively. If at least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Assume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optimal, the following linear system of equations has no solutions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Farkas' lemma, there is a vector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e-CH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7554-CA34-ED4F-9BFB-6276B0E87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9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095F-D04F-D942-B7E6-5436AF3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duality 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respectively. If at least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By Farkas' lemma, there is a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e-CH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Then, since the primal problem is feasible, 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Without loss of generality,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7554-CA34-ED4F-9BFB-6276B0E87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1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095F-D04F-D942-B7E6-5436AF3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duality 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respectively. If at least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</a:t>
                </a:r>
                <a:r>
                  <a:rPr lang="de-CH" dirty="0" err="1"/>
                  <a:t>We</a:t>
                </a:r>
                <a:r>
                  <a:rPr lang="de-CH" dirty="0"/>
                  <a:t> </a:t>
                </a:r>
                <a:r>
                  <a:rPr lang="de-CH" dirty="0" err="1"/>
                  <a:t>conclude</a:t>
                </a:r>
                <a:r>
                  <a:rPr lang="de-CH" dirty="0"/>
                  <a:t> </a:t>
                </a:r>
                <a:r>
                  <a:rPr lang="de-CH" dirty="0" err="1"/>
                  <a:t>that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first inequality implies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and letting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en-US" dirty="0"/>
                  <a:t> in the second one implies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CH" b="0" dirty="0"/>
              </a:p>
              <a:p>
                <a:pPr marL="0" indent="0">
                  <a:buNone/>
                </a:pPr>
                <a:r>
                  <a:rPr lang="en-US" dirty="0"/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Since weak duality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conclude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proof starting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being feasible is analogous.					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7554-CA34-ED4F-9BFB-6276B0E87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 and </a:t>
            </a:r>
            <a:r>
              <a:rPr lang="en-GB" dirty="0"/>
              <a:t>lecture outline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CH" dirty="0">
                    <a:solidFill>
                      <a:schemeClr val="accent1"/>
                    </a:solidFill>
                  </a:rPr>
                  <a:t> </a:t>
                </a:r>
                <a:r>
                  <a:rPr lang="en-CH" dirty="0"/>
                  <a:t>so far we have learnt:</a:t>
                </a:r>
              </a:p>
              <a:p>
                <a:r>
                  <a:rPr lang="en-CH" dirty="0"/>
                  <a:t>how to solve simple (2 dimensional) linear programming problems using a graphical method</a:t>
                </a:r>
              </a:p>
              <a:p>
                <a:r>
                  <a:rPr lang="en-CH" dirty="0"/>
                  <a:t>that linear programming problems can be written in many equivalent formulations, and that one of them is know as standard form</a:t>
                </a:r>
              </a:p>
              <a:p>
                <a:r>
                  <a:rPr lang="en-CH" dirty="0"/>
                  <a:t>that some nonlinear functions such as max, min, abs,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CH" dirty="0"/>
                  <a:t> can be described using linear functions.</a:t>
                </a:r>
              </a:p>
              <a:p>
                <a:r>
                  <a:rPr lang="en-CH" dirty="0"/>
                  <a:t>how to solve linear programming problems in matlab.</a:t>
                </a:r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Today:</a:t>
                </a:r>
                <a:r>
                  <a:rPr lang="en-CH" dirty="0"/>
                  <a:t> Duality theory in linear optimi</a:t>
                </a:r>
                <a:r>
                  <a:rPr lang="en-GB" dirty="0"/>
                  <a:t>s</a:t>
                </a:r>
                <a:r>
                  <a:rPr lang="en-CH" dirty="0"/>
                  <a:t>ation, following closely chapters 2.3 and 2.4 of the </a:t>
                </a:r>
                <a:r>
                  <a:rPr lang="en-CH" dirty="0">
                    <a:hlinkClick r:id="rId2"/>
                  </a:rPr>
                  <a:t>Mosek Cookbook</a:t>
                </a:r>
                <a:r>
                  <a:rPr lang="en-CH" dirty="0"/>
                  <a:t>.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876" t="-747" r="-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FD84-F2E1-8246-ADD0-585B97FD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Primal and dual Farkas'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6063-20F7-834E-B7A1-FEB8603902E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1219202"/>
                <a:ext cx="8445500" cy="40809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 </a:t>
                </a:r>
                <a:r>
                  <a:rPr lang="en-US" dirty="0"/>
                  <a:t>For the primal-dual pair of linear programming problems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/>
                </a:br>
                <a:r>
                  <a:rPr lang="en-US"/>
                  <a:t>the </a:t>
                </a:r>
                <a:r>
                  <a:rPr lang="en-US" dirty="0"/>
                  <a:t>following equivalences hold:</a:t>
                </a:r>
                <a:br>
                  <a:rPr lang="en-US" dirty="0"/>
                </a:b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primal problem is infeasible </a:t>
                </a:r>
                <a:r>
                  <a:rPr lang="en-US" dirty="0" err="1"/>
                  <a:t>iff</a:t>
                </a:r>
                <a:r>
                  <a:rPr lang="en-US" dirty="0"/>
                  <a:t> there is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dual problem is infeasible </a:t>
                </a:r>
                <a:r>
                  <a:rPr lang="en-US" dirty="0" err="1"/>
                  <a:t>iff</a:t>
                </a:r>
                <a:r>
                  <a:rPr lang="en-US" dirty="0"/>
                  <a:t> there is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6063-20F7-834E-B7A1-FEB860390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1219202"/>
                <a:ext cx="8445500" cy="4080933"/>
              </a:xfrm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3C214-D383-3E42-A05A-AA408350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/>
                  <a:t> we have learnt</a:t>
                </a:r>
              </a:p>
              <a:p>
                <a:r>
                  <a:rPr lang="en-US" dirty="0"/>
                  <a:t>that not all linear programming problems are feasible,</a:t>
                </a:r>
              </a:p>
              <a:p>
                <a:r>
                  <a:rPr lang="en-US" dirty="0"/>
                  <a:t>how to derive the dual problem of a primal problem,</a:t>
                </a:r>
              </a:p>
              <a:p>
                <a:r>
                  <a:rPr lang="en-US" i="1" dirty="0"/>
                  <a:t>weak duality</a:t>
                </a:r>
                <a:r>
                  <a:rPr lang="en-US" dirty="0"/>
                  <a:t>: the optimal dual objective is a lower bound on the primal one,</a:t>
                </a:r>
              </a:p>
              <a:p>
                <a:r>
                  <a:rPr lang="en-US" i="1" dirty="0"/>
                  <a:t>strong duality</a:t>
                </a:r>
                <a:r>
                  <a:rPr lang="en-US" dirty="0"/>
                  <a:t>: if the primal or the dual are feasible, the bound is sharp.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Write the following linear programming problem in standard form. 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176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mr>
                      </m:m>
                    </m:oMath>
                  </m:oMathPara>
                </a14:m>
                <a:endParaRPr lang="en-CH" dirty="0">
                  <a:effectLst/>
                </a:endParaRPr>
              </a:p>
              <a:p>
                <a:pPr marL="0" indent="0">
                  <a:buNone/>
                </a:pPr>
                <a:r>
                  <a:rPr lang="en-CH" dirty="0"/>
                  <a:t>Then, derive its </a:t>
                </a:r>
                <a:r>
                  <a:rPr lang="en-US" dirty="0"/>
                  <a:t>dual problem identifying clearly the </a:t>
                </a:r>
                <a:r>
                  <a:rPr lang="en-US" dirty="0" err="1"/>
                  <a:t>Lagrangian</a:t>
                </a:r>
                <a:r>
                  <a:rPr lang="en-US" dirty="0"/>
                  <a:t> and the dual function.</a:t>
                </a:r>
                <a:br>
                  <a:rPr lang="en-US" dirty="0"/>
                </a:br>
                <a:endParaRPr lang="en-CH" dirty="0">
                  <a:effectLst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732" t="-1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3461-4BA0-094C-80EF-0573F23A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21441-DFFF-9A47-8906-022BB01E4CC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</a:t>
                </a:r>
                <a:r>
                  <a:rPr lang="en-US" dirty="0"/>
                  <a:t> The </a:t>
                </a:r>
                <a:r>
                  <a:rPr lang="en-US" i="1" dirty="0"/>
                  <a:t>feasible set</a:t>
                </a:r>
                <a:r>
                  <a:rPr lang="en-US" dirty="0"/>
                  <a:t> of the linear programming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is a convex polytope.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linear programming problem is </a:t>
                </a:r>
                <a:r>
                  <a:rPr lang="en-US" i="1" dirty="0"/>
                  <a:t>feasible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/>
                  <a:t>. Otherwise, the problem is </a:t>
                </a:r>
                <a:r>
                  <a:rPr lang="en-US" i="1" dirty="0"/>
                  <a:t>infeasible</a:t>
                </a:r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21441-DFFF-9A47-8906-022BB01E4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CF3E6-7258-6E40-B5EA-830E52D9C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0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BC98-2AA2-2146-8091-2B0438D1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infeasible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CD7FE-E814-4B4C-84FC-CFEC7E31BD3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following linear programming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2, 3, 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d>
                              <m:d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infeasible because multiplying the equality constraint from the left with the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leads to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1, 1, −0.1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−2, −1, −1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1, −0.1</m:t>
                          </m:r>
                        </m:e>
                      </m:d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impossible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CD7FE-E814-4B4C-84FC-CFEC7E31B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214B-D0F4-DB46-B560-AE4855BC7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1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77D2-632B-5D40-A403-9481CF97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Farkas'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3D6AA-E73E-D340-B9FA-C5F8066BF81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Then, exactly one of the following is true: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There exists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r>
                  <a:rPr lang="en-US" dirty="0"/>
                  <a:t> be the closed convex cone spanned by the columns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then the first alternative is true. Otherwise, standard (but not trivial) </a:t>
                </a:r>
                <a:r>
                  <a:rPr lang="en-US" dirty="0">
                    <a:hlinkClick r:id="rId2"/>
                  </a:rPr>
                  <a:t>hyperplane separation theorems</a:t>
                </a:r>
                <a:r>
                  <a:rPr lang="en-US" dirty="0"/>
                  <a:t> imply the existence of a hyperplane passing through the origin that separates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 a vector normal to this hyperplane. Then, without loss of generality,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which in turn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 Finally, statements 1. and 2. cannot be true at the same time, otherwise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which is a contradiction.</a:t>
                </a:r>
                <a:r>
                  <a:rPr lang="en-US" dirty="0"/>
                  <a:t> 		 							 			◻︎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3D6AA-E73E-D340-B9FA-C5F8066BF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49" t="-6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05D3-6358-B748-9DCD-CCC0775B8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A778-2F4D-8C46-8F1A-84E5C790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primal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60747-0C74-9541-88D2-2F8A24696F2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Primal problem: </a:t>
                </a:r>
                <a:r>
                  <a:rPr lang="en-US" dirty="0"/>
                  <a:t>We consider the following liner programming problem in standard form.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convention, the optimal objective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either: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the problem is infeasible,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finite if the problem has an optimal solution,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the problem is unbounded.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US" dirty="0"/>
                  <a:t> the problem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unbounded.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60747-0C74-9541-88D2-2F8A24696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B354D-6748-0B46-89F6-39D63D19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2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A951-6CCB-CF40-926D-1FF8891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Lagrange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31B2B-ABEE-4B45-8795-CF1388485FF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 </a:t>
                </a:r>
                <a:r>
                  <a:rPr lang="en-US" dirty="0"/>
                  <a:t>To the primal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we associate the </a:t>
                </a:r>
                <a:r>
                  <a:rPr lang="en-US" i="1" dirty="0" err="1"/>
                  <a:t>Lagrangian</a:t>
                </a:r>
                <a:r>
                  <a:rPr lang="en-US" i="1" dirty="0"/>
                  <a:t>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defined by</a:t>
                </a:r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variables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de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Lagrange multipliers</a:t>
                </a:r>
                <a:r>
                  <a:rPr lang="en-US" dirty="0"/>
                  <a:t> or </a:t>
                </a:r>
                <a:r>
                  <a:rPr lang="en-US" i="1" dirty="0"/>
                  <a:t>dual variables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that, </a:t>
                </a:r>
                <a:r>
                  <a:rPr lang="en-US" dirty="0"/>
                  <a:t>for any feasible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any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de-CH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31B2B-ABEE-4B45-8795-CF1388485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49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C597-C6FD-114F-9AC0-A860A930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4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780-8929-7F4B-8139-DFAA9F0A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dual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770E3-4D53-664E-B9FB-1A0B1E561B5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Definition:</a:t>
                </a:r>
                <a:r>
                  <a:rPr lang="en-US" dirty="0"/>
                  <a:t> The dual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of the primal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</m:t>
                              </m:r>
                            </m:e>
                          </m:eqAr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p>
                                  <m:sSup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770E3-4D53-664E-B9FB-1A0B1E561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38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4169-6344-C645-9B14-5DA9A1FB0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9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9C35-9BD3-6A47-857A-34D52B62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2EFA3-DFE9-C04A-9576-CF053C74BE9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CH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the optimal dual </a:t>
                </a:r>
                <a:r>
                  <a:rPr lang="de-CH" dirty="0" err="1">
                    <a:ea typeface="Cambria Math" panose="02040503050406030204" pitchFamily="18" charset="0"/>
                  </a:rPr>
                  <a:t>objective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value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of </a:t>
                </a:r>
                <a:r>
                  <a:rPr lang="de-CH" dirty="0" err="1">
                    <a:ea typeface="Cambria Math" panose="02040503050406030204" pitchFamily="18" charset="0"/>
                  </a:rPr>
                  <a:t>the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i="1" dirty="0">
                    <a:ea typeface="Cambria Math" panose="02040503050406030204" pitchFamily="18" charset="0"/>
                  </a:rPr>
                  <a:t>dual </a:t>
                </a:r>
                <a:r>
                  <a:rPr lang="de-CH" i="1" dirty="0" err="1">
                    <a:ea typeface="Cambria Math" panose="02040503050406030204" pitchFamily="18" charset="0"/>
                  </a:rPr>
                  <a:t>problem</a:t>
                </a:r>
                <a:endParaRPr lang="de-CH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de-CH" dirty="0">
                    <a:ea typeface="Cambria Math" panose="02040503050406030204" pitchFamily="18" charset="0"/>
                  </a:rPr>
                </a:br>
                <a:r>
                  <a:rPr lang="de-CH" dirty="0" err="1">
                    <a:ea typeface="Cambria Math" panose="02040503050406030204" pitchFamily="18" charset="0"/>
                  </a:rPr>
                  <a:t>is</a:t>
                </a:r>
                <a:r>
                  <a:rPr lang="de-CH" dirty="0">
                    <a:ea typeface="Cambria Math" panose="02040503050406030204" pitchFamily="18" charset="0"/>
                  </a:rPr>
                  <a:t> the </a:t>
                </a:r>
                <a:r>
                  <a:rPr lang="de-CH" dirty="0" err="1">
                    <a:ea typeface="Cambria Math" panose="02040503050406030204" pitchFamily="18" charset="0"/>
                  </a:rPr>
                  <a:t>best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lower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bound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of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the</a:t>
                </a:r>
                <a:r>
                  <a:rPr lang="de-CH" dirty="0">
                    <a:ea typeface="Cambria Math" panose="02040503050406030204" pitchFamily="18" charset="0"/>
                  </a:rPr>
                  <a:t> optimal </a:t>
                </a:r>
                <a:r>
                  <a:rPr lang="de-CH" dirty="0" err="1">
                    <a:ea typeface="Cambria Math" panose="02040503050406030204" pitchFamily="18" charset="0"/>
                  </a:rPr>
                  <a:t>objective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value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of </a:t>
                </a:r>
                <a:r>
                  <a:rPr lang="de-CH" dirty="0" err="1">
                    <a:ea typeface="Cambria Math" panose="02040503050406030204" pitchFamily="18" charset="0"/>
                  </a:rPr>
                  <a:t>the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primal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:r>
                  <a:rPr lang="de-CH" dirty="0" err="1">
                    <a:ea typeface="Cambria Math" panose="02040503050406030204" pitchFamily="18" charset="0"/>
                  </a:rPr>
                  <a:t>problem</a:t>
                </a:r>
                <a:r>
                  <a:rPr lang="de-CH" dirty="0">
                    <a:ea typeface="Cambria Math" panose="02040503050406030204" pitchFamily="18" charset="0"/>
                  </a:rPr>
                  <a:t>.</a:t>
                </a:r>
                <a:br>
                  <a:rPr lang="de-CH" dirty="0">
                    <a:ea typeface="Cambria Math" panose="02040503050406030204" pitchFamily="18" charset="0"/>
                  </a:rPr>
                </a:br>
                <a:br>
                  <a:rPr lang="de-CH" dirty="0">
                    <a:ea typeface="Cambria Math" panose="02040503050406030204" pitchFamily="18" charset="0"/>
                  </a:rPr>
                </a:br>
                <a:r>
                  <a:rPr lang="en-US" b="1" dirty="0">
                    <a:solidFill>
                      <a:schemeClr val="accent1"/>
                    </a:solidFill>
                  </a:rPr>
                  <a:t>Remark: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the optimal dual objective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either: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the problem is infeasible,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finite if the dual problem has an optimal solution,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the problem is unbounded.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2EFA3-DFE9-C04A-9576-CF053C74B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18280-97E1-2944-9088-AD69535DE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54034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8282DC-4851-419D-9CF0-16A2A7D28669}">
  <ds:schemaRefs>
    <ds:schemaRef ds:uri="67a03111-f570-43e0-9b48-49049b7e86ee"/>
    <ds:schemaRef ds:uri="http://schemas.microsoft.com/office/2006/documentManagement/types"/>
    <ds:schemaRef ds:uri="http://schemas.microsoft.com/office/2006/metadata/properties"/>
    <ds:schemaRef ds:uri="http://purl.org/dc/terms/"/>
    <ds:schemaRef ds:uri="e7a5fc8e-e677-41ca-8019-df913e37547c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8969</TotalTime>
  <Words>1576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Georgia</vt:lpstr>
      <vt:lpstr>Lucida Grande</vt:lpstr>
      <vt:lpstr>Times New Roman</vt:lpstr>
      <vt:lpstr>UoL Powerpoint Guidelines Accessibility Design</vt:lpstr>
      <vt:lpstr>1_Office Theme</vt:lpstr>
      <vt:lpstr>MA3077 (DLI) Operational Research  Lecture 5&amp;6 – Feasibility and duality in linear programming</vt:lpstr>
      <vt:lpstr>Recap and lecture outline</vt:lpstr>
      <vt:lpstr>Feasible set</vt:lpstr>
      <vt:lpstr>Example of an infeasible problem</vt:lpstr>
      <vt:lpstr>Farkas' lemma</vt:lpstr>
      <vt:lpstr>Duality – primal problem</vt:lpstr>
      <vt:lpstr>Duality – Lagrange function</vt:lpstr>
      <vt:lpstr>Duality – dual function</vt:lpstr>
      <vt:lpstr>Duality – dual problem</vt:lpstr>
      <vt:lpstr>Duality – example 1/2</vt:lpstr>
      <vt:lpstr>Duality – example 2/2</vt:lpstr>
      <vt:lpstr>PowerPoint Presentation</vt:lpstr>
      <vt:lpstr>Duality – the dual of the dual 1/3</vt:lpstr>
      <vt:lpstr>Duality – the dual of the dual 2/3</vt:lpstr>
      <vt:lpstr>Duality – the dual of the dual 3/3</vt:lpstr>
      <vt:lpstr>Weak duality</vt:lpstr>
      <vt:lpstr>Strong duality 1/3</vt:lpstr>
      <vt:lpstr>Strong duality 2/3</vt:lpstr>
      <vt:lpstr>Strong duality 3/3</vt:lpstr>
      <vt:lpstr>Primal and dual Farkas' lemma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Suzen, Neslihan (Dr.)</cp:lastModifiedBy>
  <cp:revision>73</cp:revision>
  <cp:lastPrinted>2020-07-06T08:56:06Z</cp:lastPrinted>
  <dcterms:created xsi:type="dcterms:W3CDTF">2020-07-06T13:17:56Z</dcterms:created>
  <dcterms:modified xsi:type="dcterms:W3CDTF">2023-09-17T15:23:58Z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