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286" r:id="rId8"/>
    <p:sldId id="288" r:id="rId9"/>
    <p:sldId id="287" r:id="rId10"/>
    <p:sldId id="267" r:id="rId11"/>
    <p:sldId id="276" r:id="rId12"/>
    <p:sldId id="277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3F1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F07F6-FCD7-C947-903F-A5B9FCB1FD05}" v="8" dt="2022-08-19T10:14:29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22" autoAdjust="0"/>
    <p:restoredTop sz="9564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893" y="58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ganini, Alberto D.M. (Dr.)" userId="aa30276e-b1cf-491d-b292-66f0ef5615f9" providerId="ADAL" clId="{43EF07F6-FCD7-C947-903F-A5B9FCB1FD05}"/>
    <pc:docChg chg="undo custSel addSld delSld modSld">
      <pc:chgData name="Paganini, Alberto D.M. (Dr.)" userId="aa30276e-b1cf-491d-b292-66f0ef5615f9" providerId="ADAL" clId="{43EF07F6-FCD7-C947-903F-A5B9FCB1FD05}" dt="2022-08-22T10:03:23.753" v="375" actId="20577"/>
      <pc:docMkLst>
        <pc:docMk/>
      </pc:docMkLst>
      <pc:sldChg chg="modSp mod">
        <pc:chgData name="Paganini, Alberto D.M. (Dr.)" userId="aa30276e-b1cf-491d-b292-66f0ef5615f9" providerId="ADAL" clId="{43EF07F6-FCD7-C947-903F-A5B9FCB1FD05}" dt="2022-08-19T09:18:38.622" v="60" actId="20577"/>
        <pc:sldMkLst>
          <pc:docMk/>
          <pc:sldMk cId="1208446337" sldId="256"/>
        </pc:sldMkLst>
        <pc:spChg chg="mod">
          <ac:chgData name="Paganini, Alberto D.M. (Dr.)" userId="aa30276e-b1cf-491d-b292-66f0ef5615f9" providerId="ADAL" clId="{43EF07F6-FCD7-C947-903F-A5B9FCB1FD05}" dt="2022-08-19T09:18:38.622" v="60" actId="20577"/>
          <ac:spMkLst>
            <pc:docMk/>
            <pc:sldMk cId="1208446337" sldId="256"/>
            <ac:spMk id="2" creationId="{81196CDF-2CB5-C547-967C-386DEF9A92A9}"/>
          </ac:spMkLst>
        </pc:spChg>
      </pc:sldChg>
      <pc:sldChg chg="modSp mod">
        <pc:chgData name="Paganini, Alberto D.M. (Dr.)" userId="aa30276e-b1cf-491d-b292-66f0ef5615f9" providerId="ADAL" clId="{43EF07F6-FCD7-C947-903F-A5B9FCB1FD05}" dt="2022-08-19T09:19:57.565" v="63" actId="6549"/>
        <pc:sldMkLst>
          <pc:docMk/>
          <pc:sldMk cId="2569027146" sldId="257"/>
        </pc:sldMkLst>
        <pc:spChg chg="mod">
          <ac:chgData name="Paganini, Alberto D.M. (Dr.)" userId="aa30276e-b1cf-491d-b292-66f0ef5615f9" providerId="ADAL" clId="{43EF07F6-FCD7-C947-903F-A5B9FCB1FD05}" dt="2022-08-19T09:19:57.565" v="63" actId="6549"/>
          <ac:spMkLst>
            <pc:docMk/>
            <pc:sldMk cId="2569027146" sldId="257"/>
            <ac:spMk id="12" creationId="{17544916-EBE4-A840-ABCA-18C4128C3E98}"/>
          </ac:spMkLst>
        </pc:spChg>
      </pc:sldChg>
      <pc:sldChg chg="modSp add mod">
        <pc:chgData name="Paganini, Alberto D.M. (Dr.)" userId="aa30276e-b1cf-491d-b292-66f0ef5615f9" providerId="ADAL" clId="{43EF07F6-FCD7-C947-903F-A5B9FCB1FD05}" dt="2022-08-19T09:25:03.411" v="113" actId="403"/>
        <pc:sldMkLst>
          <pc:docMk/>
          <pc:sldMk cId="3040480679" sldId="267"/>
        </pc:sldMkLst>
        <pc:spChg chg="mod">
          <ac:chgData name="Paganini, Alberto D.M. (Dr.)" userId="aa30276e-b1cf-491d-b292-66f0ef5615f9" providerId="ADAL" clId="{43EF07F6-FCD7-C947-903F-A5B9FCB1FD05}" dt="2022-08-19T09:25:03.411" v="113" actId="403"/>
          <ac:spMkLst>
            <pc:docMk/>
            <pc:sldMk cId="3040480679" sldId="267"/>
            <ac:spMk id="2" creationId="{EF838FEF-D150-C648-BA7E-781438DCE8CD}"/>
          </ac:spMkLst>
        </pc:spChg>
      </pc:sldChg>
      <pc:sldChg chg="modSp mod">
        <pc:chgData name="Paganini, Alberto D.M. (Dr.)" userId="aa30276e-b1cf-491d-b292-66f0ef5615f9" providerId="ADAL" clId="{43EF07F6-FCD7-C947-903F-A5B9FCB1FD05}" dt="2022-08-19T10:14:56.232" v="369" actId="20577"/>
        <pc:sldMkLst>
          <pc:docMk/>
          <pc:sldMk cId="2067382196" sldId="275"/>
        </pc:sldMkLst>
        <pc:spChg chg="mod">
          <ac:chgData name="Paganini, Alberto D.M. (Dr.)" userId="aa30276e-b1cf-491d-b292-66f0ef5615f9" providerId="ADAL" clId="{43EF07F6-FCD7-C947-903F-A5B9FCB1FD05}" dt="2022-08-19T10:14:56.232" v="369" actId="20577"/>
          <ac:spMkLst>
            <pc:docMk/>
            <pc:sldMk cId="2067382196" sldId="275"/>
            <ac:spMk id="3" creationId="{2A2AD464-6984-5C48-9A2A-D24FEDE37D43}"/>
          </ac:spMkLst>
        </pc:spChg>
      </pc:sldChg>
      <pc:sldChg chg="modSp add mod">
        <pc:chgData name="Paganini, Alberto D.M. (Dr.)" userId="aa30276e-b1cf-491d-b292-66f0ef5615f9" providerId="ADAL" clId="{43EF07F6-FCD7-C947-903F-A5B9FCB1FD05}" dt="2022-08-19T09:58:07.220" v="153" actId="2711"/>
        <pc:sldMkLst>
          <pc:docMk/>
          <pc:sldMk cId="2539629181" sldId="276"/>
        </pc:sldMkLst>
        <pc:spChg chg="mod">
          <ac:chgData name="Paganini, Alberto D.M. (Dr.)" userId="aa30276e-b1cf-491d-b292-66f0ef5615f9" providerId="ADAL" clId="{43EF07F6-FCD7-C947-903F-A5B9FCB1FD05}" dt="2022-08-19T09:58:07.220" v="153" actId="2711"/>
          <ac:spMkLst>
            <pc:docMk/>
            <pc:sldMk cId="2539629181" sldId="276"/>
            <ac:spMk id="2" creationId="{64BDB99F-0EE0-8341-9361-50111544A50C}"/>
          </ac:spMkLst>
        </pc:spChg>
      </pc:sldChg>
      <pc:sldChg chg="modSp add mod">
        <pc:chgData name="Paganini, Alberto D.M. (Dr.)" userId="aa30276e-b1cf-491d-b292-66f0ef5615f9" providerId="ADAL" clId="{43EF07F6-FCD7-C947-903F-A5B9FCB1FD05}" dt="2022-08-19T10:12:34.444" v="160" actId="20577"/>
        <pc:sldMkLst>
          <pc:docMk/>
          <pc:sldMk cId="1479016534" sldId="277"/>
        </pc:sldMkLst>
        <pc:spChg chg="mod">
          <ac:chgData name="Paganini, Alberto D.M. (Dr.)" userId="aa30276e-b1cf-491d-b292-66f0ef5615f9" providerId="ADAL" clId="{43EF07F6-FCD7-C947-903F-A5B9FCB1FD05}" dt="2022-08-19T10:12:34.444" v="160" actId="20577"/>
          <ac:spMkLst>
            <pc:docMk/>
            <pc:sldMk cId="1479016534" sldId="277"/>
            <ac:spMk id="3" creationId="{F1D44976-9105-4B4C-9DC1-C52635E50BAE}"/>
          </ac:spMkLst>
        </pc:spChg>
      </pc:sldChg>
      <pc:sldChg chg="del">
        <pc:chgData name="Paganini, Alberto D.M. (Dr.)" userId="aa30276e-b1cf-491d-b292-66f0ef5615f9" providerId="ADAL" clId="{43EF07F6-FCD7-C947-903F-A5B9FCB1FD05}" dt="2022-08-19T09:19:49.028" v="61" actId="2696"/>
        <pc:sldMkLst>
          <pc:docMk/>
          <pc:sldMk cId="3938546926" sldId="285"/>
        </pc:sldMkLst>
      </pc:sldChg>
      <pc:sldChg chg="modSp mod">
        <pc:chgData name="Paganini, Alberto D.M. (Dr.)" userId="aa30276e-b1cf-491d-b292-66f0ef5615f9" providerId="ADAL" clId="{43EF07F6-FCD7-C947-903F-A5B9FCB1FD05}" dt="2022-08-22T10:03:23.753" v="375" actId="20577"/>
        <pc:sldMkLst>
          <pc:docMk/>
          <pc:sldMk cId="1581089507" sldId="287"/>
        </pc:sldMkLst>
        <pc:spChg chg="mod">
          <ac:chgData name="Paganini, Alberto D.M. (Dr.)" userId="aa30276e-b1cf-491d-b292-66f0ef5615f9" providerId="ADAL" clId="{43EF07F6-FCD7-C947-903F-A5B9FCB1FD05}" dt="2022-08-19T10:10:13.938" v="157" actId="20577"/>
          <ac:spMkLst>
            <pc:docMk/>
            <pc:sldMk cId="1581089507" sldId="287"/>
            <ac:spMk id="2" creationId="{189F944C-FC89-584E-9B7B-878D9BB0F940}"/>
          </ac:spMkLst>
        </pc:spChg>
        <pc:spChg chg="mod">
          <ac:chgData name="Paganini, Alberto D.M. (Dr.)" userId="aa30276e-b1cf-491d-b292-66f0ef5615f9" providerId="ADAL" clId="{43EF07F6-FCD7-C947-903F-A5B9FCB1FD05}" dt="2022-08-22T10:03:23.753" v="375" actId="20577"/>
          <ac:spMkLst>
            <pc:docMk/>
            <pc:sldMk cId="1581089507" sldId="287"/>
            <ac:spMk id="3" creationId="{230F156B-B8AB-8947-BC7B-520FF42334F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osek.com/modeling-cookbook/linear.html#infeasibility-in-linear-optimization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psolve.sourceforge.net/5.5/" TargetMode="External"/><Relationship Id="rId2" Type="http://schemas.openxmlformats.org/officeDocument/2006/relationships/hyperlink" Target="https://docs.mosek.com/latest/toolbox/index.html" TargetMode="Externa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pubsonline.informs.org/doi/abs/10.1287/opre.48.1.20.12441" TargetMode="External"/><Relationship Id="rId4" Type="http://schemas.openxmlformats.org/officeDocument/2006/relationships/hyperlink" Target="http://people.brunel.ac.uk/~mastjjb/jeb/or/lpsens_solve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 dirty="0"/>
              <a:t>MA3077 (DLI) 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7 – Shadow prices and sensitivity analysis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Neslihan Suzen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Recap and </a:t>
            </a:r>
            <a:r>
              <a:rPr lang="en-GB" dirty="0"/>
              <a:t>lecture outline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544916-EBE4-A840-ABCA-18C4128C3E9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Summary:</a:t>
                </a:r>
                <a:r>
                  <a:rPr lang="en-CH" dirty="0">
                    <a:solidFill>
                      <a:schemeClr val="accent1"/>
                    </a:solidFill>
                  </a:rPr>
                  <a:t> </a:t>
                </a:r>
                <a:r>
                  <a:rPr lang="en-GB" dirty="0"/>
                  <a:t>in previous lectures</a:t>
                </a:r>
                <a:r>
                  <a:rPr lang="en-CH" dirty="0"/>
                  <a:t> we learnt:</a:t>
                </a:r>
              </a:p>
              <a:p>
                <a:r>
                  <a:rPr lang="en-US" dirty="0"/>
                  <a:t>that not all linear programming problems are feasible,</a:t>
                </a:r>
              </a:p>
              <a:p>
                <a:r>
                  <a:rPr lang="en-US" dirty="0"/>
                  <a:t>how to derive the dual problem of a primal problem,</a:t>
                </a:r>
              </a:p>
              <a:p>
                <a:r>
                  <a:rPr lang="en-US" dirty="0"/>
                  <a:t>weak duality: the optimal dual objective is a lower bound on the primal one,</a:t>
                </a:r>
              </a:p>
              <a:p>
                <a:r>
                  <a:rPr lang="en-US" dirty="0"/>
                  <a:t>strong duality: if the primal or the dual is feasible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finite, then the bound is sharp.</a:t>
                </a:r>
              </a:p>
              <a:p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Today:</a:t>
                </a:r>
                <a:r>
                  <a:rPr lang="en-CH" dirty="0"/>
                  <a:t> Shadow prices and sensitivity analysis, following closely chapter 2.4 of the </a:t>
                </a:r>
                <a:r>
                  <a:rPr lang="en-CH" dirty="0">
                    <a:hlinkClick r:id="rId2"/>
                  </a:rPr>
                  <a:t>Mosek Cookbook</a:t>
                </a:r>
                <a:r>
                  <a:rPr lang="en-CH" dirty="0"/>
                  <a:t>.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544916-EBE4-A840-ABCA-18C4128C3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876" r="-7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32AA-4CB8-D34E-BF2C-72931B82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prices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8AD14-2B7E-C440-AC02-174C8975D09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primal-dual pair of linear programming problems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de-C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Question: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subject to a small perturbation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that is,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how does this perturbation affect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Answer:</a:t>
                </a:r>
                <a:r>
                  <a:rPr lang="en-US" dirty="0"/>
                  <a:t> Assuming the primal-dual pair is feasible, denote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primal-dual optimal solution. A perturbation in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Assuming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was a unique vertex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small enough,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remains also an optimal solution to the perturbed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8AD14-2B7E-C440-AC02-174C8975D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b="-6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6C9FE-C5F1-284C-80C5-3899D18CA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9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32AA-4CB8-D34E-BF2C-72931B82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prices 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8AD14-2B7E-C440-AC02-174C8975D09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Question: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subject to a small perturbation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that is,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how does this perturbation affect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Answer:</a:t>
                </a:r>
                <a:r>
                  <a:rPr lang="en-US" dirty="0"/>
                  <a:t> The dual solution 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remains also an optimal solution to the perturbed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its optimal dual objective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de-CH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denotes the optimal objective value of the perturbed primal problem.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Take home message:</a:t>
                </a:r>
                <a:r>
                  <a:rPr lang="en-US" dirty="0"/>
                  <a:t> The dual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quantifies how sensitive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with respect to perturbations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8AD14-2B7E-C440-AC02-174C8975D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6C9FE-C5F1-284C-80C5-3899D18CA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5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944C-FC89-584E-9B7B-878D9BB0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677108"/>
          </a:xfrm>
        </p:spPr>
        <p:txBody>
          <a:bodyPr/>
          <a:lstStyle/>
          <a:p>
            <a:r>
              <a:rPr lang="en-US" dirty="0"/>
              <a:t>Shadow prices – example</a:t>
            </a:r>
            <a:br>
              <a:rPr lang="en-US" dirty="0"/>
            </a:br>
            <a:r>
              <a:rPr lang="en-US" sz="1600" dirty="0"/>
              <a:t>(see</a:t>
            </a:r>
            <a:r>
              <a:rPr lang="en-US" sz="1600" b="0" dirty="0"/>
              <a:t> </a:t>
            </a:r>
            <a:r>
              <a:rPr lang="en-US" sz="1600" b="0" dirty="0">
                <a:latin typeface="American Typewriter" panose="02090604020004020304" pitchFamily="18" charset="77"/>
              </a:rPr>
              <a:t>OR07_shadow_prices.m</a:t>
            </a:r>
            <a:r>
              <a:rPr lang="en-US" sz="1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F156B-B8AB-8947-BC7B-520FF42334F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linear programming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(80 120)</m:t>
                            </m:r>
                            <m:r>
                              <a:rPr lang="en-GB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GB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GB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 ≥ 0</m:t>
                            </m:r>
                            <m:r>
                              <m:rPr>
                                <m:nor/>
                              </m:rPr>
                              <a:rPr lang="en-US" altLang="en-US" dirty="0"/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solve this problem in </a:t>
                </a:r>
                <a:r>
                  <a:rPr lang="en-US" dirty="0" err="1"/>
                  <a:t>Matlab</a:t>
                </a:r>
                <a:r>
                  <a:rPr lang="en-US" dirty="0"/>
                  <a:t> and read the value of the dual variables with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latin typeface="American Typewriter" panose="02090604020004020304" pitchFamily="18" charset="77"/>
                  </a:rPr>
                  <a:t>[x, </a:t>
                </a:r>
                <a:r>
                  <a:rPr lang="en-US" dirty="0" err="1">
                    <a:latin typeface="American Typewriter" panose="02090604020004020304" pitchFamily="18" charset="77"/>
                  </a:rPr>
                  <a:t>fval</a:t>
                </a:r>
                <a:r>
                  <a:rPr lang="en-US" dirty="0">
                    <a:latin typeface="American Typewriter" panose="02090604020004020304" pitchFamily="18" charset="77"/>
                  </a:rPr>
                  <a:t>, </a:t>
                </a:r>
                <a:r>
                  <a:rPr lang="en-US" dirty="0" err="1">
                    <a:latin typeface="American Typewriter" panose="02090604020004020304" pitchFamily="18" charset="77"/>
                  </a:rPr>
                  <a:t>exitflag</a:t>
                </a:r>
                <a:r>
                  <a:rPr lang="en-US" dirty="0">
                    <a:latin typeface="American Typewriter" panose="02090604020004020304" pitchFamily="18" charset="77"/>
                  </a:rPr>
                  <a:t>, </a:t>
                </a:r>
                <a:r>
                  <a:rPr lang="en-US">
                    <a:latin typeface="American Typewriter" panose="02090604020004020304" pitchFamily="18" charset="77"/>
                  </a:rPr>
                  <a:t>output, lambda</a:t>
                </a:r>
                <a:r>
                  <a:rPr lang="en-US" dirty="0">
                    <a:latin typeface="American Typewriter" panose="02090604020004020304" pitchFamily="18" charset="77"/>
                  </a:rPr>
                  <a:t>] = </a:t>
                </a:r>
                <a:r>
                  <a:rPr lang="en-US" dirty="0" err="1">
                    <a:latin typeface="American Typewriter" panose="02090604020004020304" pitchFamily="18" charset="77"/>
                  </a:rPr>
                  <a:t>linprog</a:t>
                </a:r>
                <a:r>
                  <a:rPr lang="en-US" dirty="0">
                    <a:latin typeface="American Typewriter" panose="02090604020004020304" pitchFamily="18" charset="77"/>
                  </a:rPr>
                  <a:t>(</a:t>
                </a:r>
                <a:r>
                  <a:rPr lang="en-US" dirty="0" err="1">
                    <a:latin typeface="American Typewriter" panose="02090604020004020304" pitchFamily="18" charset="77"/>
                  </a:rPr>
                  <a:t>f,A,b,Aeq,beq,lb,ub</a:t>
                </a:r>
                <a:r>
                  <a:rPr lang="en-US" dirty="0">
                    <a:latin typeface="American Typewriter" panose="02090604020004020304" pitchFamily="18" charset="77"/>
                  </a:rPr>
                  <a:t>);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which returns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1.56, 2.22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≅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391,   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44,4.4, 0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. This implies that, for instance,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1,0,0</m:t>
                            </m:r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e-CH" i="1">
                        <a:latin typeface="Cambria Math" panose="02040503050406030204" pitchFamily="18" charset="0"/>
                      </a:rPr>
                      <m:t>≅391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+44=435</m:t>
                    </m:r>
                  </m:oMath>
                </a14:m>
                <a:r>
                  <a:rPr lang="en-US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F156B-B8AB-8947-BC7B-520FF4233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b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05607-CDF8-8F41-A5E5-0DCF6A48E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8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F836A-E386-4F4A-927A-F4C75B34A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  <p:pic>
        <p:nvPicPr>
          <p:cNvPr id="19" name="Content Placeholder 18" descr="Feasible region of linear optimization problem from lecture 1.">
            <a:extLst>
              <a:ext uri="{FF2B5EF4-FFF2-40B4-BE49-F238E27FC236}">
                <a16:creationId xmlns:a16="http://schemas.microsoft.com/office/drawing/2014/main" id="{511CFFDB-924D-1744-809C-28D96EB2C98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60" y="1521143"/>
            <a:ext cx="4520141" cy="339010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92D811-8178-C642-82A0-50FBDDBA7FBB}"/>
                  </a:ext>
                </a:extLst>
              </p:cNvPr>
              <p:cNvSpPr txBox="1"/>
              <p:nvPr/>
            </p:nvSpPr>
            <p:spPr>
              <a:xfrm>
                <a:off x="336553" y="1521143"/>
                <a:ext cx="3931707" cy="3552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216000" tIns="187200" rIns="216000" bIns="187200" rtlCol="0">
                <a:spAutoFit/>
              </a:bodyPr>
              <a:lstStyle/>
              <a:p>
                <a:pPr marL="11113" lvl="1">
                  <a:buNone/>
                </a:pPr>
                <a:r>
                  <a:rPr lang="en-US" altLang="en-US" sz="1600" dirty="0" err="1"/>
                  <a:t>Maximise</a:t>
                </a:r>
                <a:r>
                  <a:rPr lang="en-US" altLang="en-US" sz="1600" dirty="0"/>
                  <a:t>: </a:t>
                </a:r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altLang="en-US" sz="16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)∙</m:t>
                      </m:r>
                      <m:d>
                        <m:dPr>
                          <m:ctrlPr>
                            <a:rPr lang="en-GB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1600" dirty="0"/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subject to: </a:t>
                </a:r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 lvl="1" algn="ctr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600" dirty="0"/>
              </a:p>
              <a:p>
                <a:pPr marL="161925" indent="-161925" algn="ctr">
                  <a:spcAft>
                    <a:spcPts val="0"/>
                  </a:spcAft>
                  <a:buFontTx/>
                  <a:buNone/>
                  <a:tabLst>
                    <a:tab pos="1790700" algn="l"/>
                    <a:tab pos="248285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sz="1600" dirty="0"/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	</a:t>
                </a:r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b="1" dirty="0">
                    <a:solidFill>
                      <a:srgbClr val="FF0000"/>
                    </a:solidFill>
                  </a:rPr>
                  <a:t>Question:</a:t>
                </a:r>
                <a:r>
                  <a:rPr lang="en-US" altLang="en-US" sz="1600" dirty="0"/>
                  <a:t> how does the solution change if we perturb </a:t>
                </a:r>
                <a14:m>
                  <m:oMath xmlns:m="http://schemas.openxmlformats.org/officeDocument/2006/math">
                    <m:r>
                      <a:rPr lang="de-CH" altLang="en-US" sz="16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1600" dirty="0"/>
                  <a:t>?</a:t>
                </a:r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92D811-8178-C642-82A0-50FBDDBA7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3" y="1521143"/>
                <a:ext cx="3931707" cy="3552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838FEF-D150-C648-BA7E-781438DCE8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42901" y="488953"/>
                <a:ext cx="8445500" cy="430887"/>
              </a:xfrm>
            </p:spPr>
            <p:txBody>
              <a:bodyPr/>
              <a:lstStyle/>
              <a:p>
                <a:r>
                  <a:rPr lang="en-CH" dirty="0"/>
                  <a:t>Sensitivity analysis – pertubations of </a:t>
                </a:r>
                <a14:m>
                  <m:oMath xmlns:m="http://schemas.openxmlformats.org/officeDocument/2006/math">
                    <m:r>
                      <a:rPr lang="de-CH" alt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CH" sz="1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838FEF-D150-C648-BA7E-781438DCE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2901" y="488953"/>
                <a:ext cx="8445500" cy="430887"/>
              </a:xfrm>
              <a:blipFill>
                <a:blip r:embed="rId4"/>
                <a:stretch>
                  <a:fillRect l="-2549" t="-25714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48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99F-0EE0-8341-9361-5011154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677108"/>
          </a:xfrm>
        </p:spPr>
        <p:txBody>
          <a:bodyPr/>
          <a:lstStyle/>
          <a:p>
            <a:r>
              <a:rPr lang="en-US" dirty="0"/>
              <a:t>Perturbing the objective function</a:t>
            </a:r>
            <a:br>
              <a:rPr lang="en-US" dirty="0"/>
            </a:br>
            <a:r>
              <a:rPr lang="en-US" sz="1600" b="0" dirty="0"/>
              <a:t>(see </a:t>
            </a:r>
            <a:r>
              <a:rPr lang="en-US" sz="1600" b="0" dirty="0">
                <a:latin typeface="American Typewriter" panose="02090604020004020304" pitchFamily="18" charset="77"/>
              </a:rPr>
              <a:t>OR07_sensitivity_analysis.mlx</a:t>
            </a:r>
            <a:r>
              <a:rPr lang="en-US" sz="1600" b="0" dirty="0"/>
              <a:t> an</a:t>
            </a:r>
            <a:r>
              <a:rPr lang="en-US" sz="1600" dirty="0"/>
              <a:t> </a:t>
            </a:r>
            <a:r>
              <a:rPr lang="en-US" sz="1600" b="0" dirty="0">
                <a:latin typeface="American Typewriter" panose="02090604020004020304" pitchFamily="18" charset="77"/>
              </a:rPr>
              <a:t>OR07_feasible_region.m</a:t>
            </a:r>
            <a:r>
              <a:rPr lang="en-US" sz="1600" b="0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59DB8C-CD5B-B847-9A2E-4BDBAF12B10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14" y="1172935"/>
            <a:ext cx="6016171" cy="45121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0F674-28C5-6942-B9E1-6A0BF1871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2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2B7C-8F45-944D-BE4C-7226A3ED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4976-9105-4B4C-9DC1-C52635E50BA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Unfortunately, </a:t>
            </a:r>
            <a:r>
              <a:rPr lang="en-US" dirty="0" err="1"/>
              <a:t>Matlab's</a:t>
            </a:r>
            <a:r>
              <a:rPr lang="en-US" dirty="0"/>
              <a:t>  </a:t>
            </a:r>
            <a:r>
              <a:rPr lang="en-US" dirty="0" err="1">
                <a:latin typeface="American Typewriter" panose="02090604020004020304" pitchFamily="18" charset="77"/>
              </a:rPr>
              <a:t>linprog</a:t>
            </a:r>
            <a:r>
              <a:rPr lang="en-US" dirty="0"/>
              <a:t> does not perform sensitivity analysis. There are alternative toolboxes e.g., </a:t>
            </a:r>
            <a:r>
              <a:rPr lang="en-US" dirty="0">
                <a:hlinkClick r:id="rId2"/>
              </a:rPr>
              <a:t>Mosek</a:t>
            </a:r>
            <a:r>
              <a:rPr lang="en-US" dirty="0"/>
              <a:t>, but setting them up can be technical and it's beyond the scope of this lecture.</a:t>
            </a:r>
          </a:p>
          <a:p>
            <a:pPr marL="0" indent="0">
              <a:buNone/>
            </a:pPr>
            <a:r>
              <a:rPr lang="en-US" dirty="0"/>
              <a:t>Instead, sensitivity analysis in R or MS Excel is straightforward. On Blackboard you can find an R-script to perform sensitivity analysis (based on </a:t>
            </a:r>
            <a:r>
              <a:rPr lang="en-US" dirty="0">
                <a:latin typeface="American Typewriter" panose="02090604020004020304" pitchFamily="18" charset="77"/>
                <a:hlinkClick r:id="rId3"/>
              </a:rPr>
              <a:t>lpsolve</a:t>
            </a:r>
            <a:r>
              <a:rPr lang="en-US" dirty="0"/>
              <a:t>). If you prefer MS Excel instead, </a:t>
            </a:r>
            <a:r>
              <a:rPr lang="en-US" dirty="0">
                <a:hlinkClick r:id="rId4"/>
              </a:rPr>
              <a:t>here is a good tutorial</a:t>
            </a:r>
            <a:r>
              <a:rPr lang="en-US" dirty="0"/>
              <a:t>. For this example, we get: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Finally, for an interesting critique of sensitivity analysis, read </a:t>
            </a:r>
            <a:r>
              <a:rPr lang="en-US" dirty="0">
                <a:hlinkClick r:id="rId5"/>
              </a:rPr>
              <a:t>S. W. Wallace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49242-524E-0A4C-BA17-3846224A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8E491E-1B60-B747-A65F-D2927CC35ECC}"/>
              </a:ext>
            </a:extLst>
          </p:cNvPr>
          <p:cNvGraphicFramePr>
            <a:graphicFrameLocks noGrp="1"/>
          </p:cNvGraphicFramePr>
          <p:nvPr/>
        </p:nvGraphicFramePr>
        <p:xfrm>
          <a:off x="1039586" y="3218755"/>
          <a:ext cx="706482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943">
                  <a:extLst>
                    <a:ext uri="{9D8B030D-6E8A-4147-A177-3AD203B41FA5}">
                      <a16:colId xmlns:a16="http://schemas.microsoft.com/office/drawing/2014/main" val="2293476156"/>
                    </a:ext>
                  </a:extLst>
                </a:gridCol>
                <a:gridCol w="2354943">
                  <a:extLst>
                    <a:ext uri="{9D8B030D-6E8A-4147-A177-3AD203B41FA5}">
                      <a16:colId xmlns:a16="http://schemas.microsoft.com/office/drawing/2014/main" val="414845691"/>
                    </a:ext>
                  </a:extLst>
                </a:gridCol>
                <a:gridCol w="2354943">
                  <a:extLst>
                    <a:ext uri="{9D8B030D-6E8A-4147-A177-3AD203B41FA5}">
                      <a16:colId xmlns:a16="http://schemas.microsoft.com/office/drawing/2014/main" val="390998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Objective's 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 analysis – lower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Sensitivity analysis – upper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8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1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01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D464-6984-5C48-9A2A-D24FEDE37D4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Summary:</a:t>
            </a:r>
            <a:r>
              <a:rPr lang="en-CH" dirty="0">
                <a:solidFill>
                  <a:schemeClr val="accent1"/>
                </a:solidFill>
              </a:rPr>
              <a:t> </a:t>
            </a:r>
            <a:r>
              <a:rPr lang="en-CH" dirty="0"/>
              <a:t>today we have learnt</a:t>
            </a:r>
          </a:p>
          <a:p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dual variables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shadow</a:t>
            </a:r>
            <a:r>
              <a:rPr lang="de-CH" dirty="0"/>
              <a:t> </a:t>
            </a:r>
            <a:r>
              <a:rPr lang="de-CH" dirty="0" err="1"/>
              <a:t>prices</a:t>
            </a:r>
            <a:r>
              <a:rPr lang="de-CH" dirty="0"/>
              <a:t>,</a:t>
            </a:r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retrieve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dual variables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>
                <a:latin typeface="American Typewriter" panose="02090604020004020304" pitchFamily="18" charset="77"/>
              </a:rPr>
              <a:t>linprog</a:t>
            </a:r>
            <a:r>
              <a:rPr lang="de-CH" dirty="0">
                <a:latin typeface="American Typewriter" panose="02090604020004020304" pitchFamily="18" charset="77"/>
              </a:rPr>
              <a:t>,</a:t>
            </a:r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perturbations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objective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affect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location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optimum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en-CH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Self-study:</a:t>
            </a:r>
            <a:r>
              <a:rPr lang="en-CH" dirty="0">
                <a:solidFill>
                  <a:schemeClr val="accent1"/>
                </a:solidFill>
              </a:rPr>
              <a:t> </a:t>
            </a:r>
            <a:r>
              <a:rPr lang="en-CH" dirty="0"/>
              <a:t>Analyze the shadow prices of your own linear programming problem. For example, you could use the problem for self-study section in </a:t>
            </a:r>
            <a:r>
              <a:rPr lang="en-US" dirty="0">
                <a:latin typeface="American Typewriter" panose="02090604020004020304" pitchFamily="18" charset="77"/>
              </a:rPr>
              <a:t>OR Lecture 2_linear_programming.pptx</a:t>
            </a:r>
            <a:r>
              <a:rPr lang="en-US" dirty="0"/>
              <a:t> .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8282DC-4851-419D-9CF0-16A2A7D28669}">
  <ds:schemaRefs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67a03111-f570-43e0-9b48-49049b7e86ee"/>
    <ds:schemaRef ds:uri="http://schemas.microsoft.com/office/2006/documentManagement/types"/>
    <ds:schemaRef ds:uri="http://schemas.microsoft.com/office/2006/metadata/properties"/>
    <ds:schemaRef ds:uri="e7a5fc8e-e677-41ca-8019-df913e37547c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5574</TotalTime>
  <Words>706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American Typewriter</vt:lpstr>
      <vt:lpstr>Arial</vt:lpstr>
      <vt:lpstr>Calibri</vt:lpstr>
      <vt:lpstr>Cambria Math</vt:lpstr>
      <vt:lpstr>Georgia</vt:lpstr>
      <vt:lpstr>Lucida Grande</vt:lpstr>
      <vt:lpstr>Times New Roman</vt:lpstr>
      <vt:lpstr>UoL Powerpoint Guidelines Accessibility Design</vt:lpstr>
      <vt:lpstr>1_Office Theme</vt:lpstr>
      <vt:lpstr>MA3077 (DLI) Operational Research  Lecture 7 – Shadow prices and sensitivity analysis</vt:lpstr>
      <vt:lpstr>Recap and lecture outline</vt:lpstr>
      <vt:lpstr>Shadow prices 1/2</vt:lpstr>
      <vt:lpstr>Shadow prices 2/2</vt:lpstr>
      <vt:lpstr>Shadow prices – example (see OR07_shadow_prices.m)</vt:lpstr>
      <vt:lpstr>Sensitivity analysis – pertubations of f</vt:lpstr>
      <vt:lpstr>Perturbing the objective function (see OR07_sensitivity_analysis.mlx an OR07_feasible_region.m)</vt:lpstr>
      <vt:lpstr>Performing sensitivity analysis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Suzen, Neslihan (Dr.)</cp:lastModifiedBy>
  <cp:revision>77</cp:revision>
  <cp:lastPrinted>2020-07-06T08:56:06Z</cp:lastPrinted>
  <dcterms:created xsi:type="dcterms:W3CDTF">2020-07-06T13:17:56Z</dcterms:created>
  <dcterms:modified xsi:type="dcterms:W3CDTF">2023-09-18T12:49:36Z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