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61"/>
  </p:notesMasterIdLst>
  <p:handoutMasterIdLst>
    <p:handoutMasterId r:id="rId62"/>
  </p:handoutMasterIdLst>
  <p:sldIdLst>
    <p:sldId id="256" r:id="rId6"/>
    <p:sldId id="257" r:id="rId7"/>
    <p:sldId id="276" r:id="rId8"/>
    <p:sldId id="277" r:id="rId9"/>
    <p:sldId id="278" r:id="rId10"/>
    <p:sldId id="279" r:id="rId11"/>
    <p:sldId id="281" r:id="rId12"/>
    <p:sldId id="280" r:id="rId13"/>
    <p:sldId id="282" r:id="rId14"/>
    <p:sldId id="284" r:id="rId15"/>
    <p:sldId id="285" r:id="rId16"/>
    <p:sldId id="286" r:id="rId17"/>
    <p:sldId id="288" r:id="rId18"/>
    <p:sldId id="287"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28" r:id="rId32"/>
    <p:sldId id="329" r:id="rId33"/>
    <p:sldId id="302" r:id="rId34"/>
    <p:sldId id="303" r:id="rId35"/>
    <p:sldId id="310" r:id="rId36"/>
    <p:sldId id="304" r:id="rId37"/>
    <p:sldId id="305" r:id="rId38"/>
    <p:sldId id="306" r:id="rId39"/>
    <p:sldId id="307" r:id="rId40"/>
    <p:sldId id="308" r:id="rId41"/>
    <p:sldId id="309"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275" r:id="rId60"/>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3F1F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4000" autoAdjust="0"/>
    <p:restoredTop sz="95667" autoAdjust="0"/>
  </p:normalViewPr>
  <p:slideViewPr>
    <p:cSldViewPr snapToGrid="0" snapToObjects="1" showGuides="1">
      <p:cViewPr varScale="1">
        <p:scale>
          <a:sx n="82" d="100"/>
          <a:sy n="82" d="100"/>
        </p:scale>
        <p:origin x="1939" y="58"/>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9/18/2023</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9/18/2023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10&amp;11– Networks</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Neslihan Suzen</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Example of a network – typical problems</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r>
              <a:rPr lang="en-GB" b="1" dirty="0">
                <a:solidFill>
                  <a:schemeClr val="accent1"/>
                </a:solidFill>
              </a:rPr>
              <a:t>Problem 1: </a:t>
            </a:r>
            <a:r>
              <a:rPr lang="en-GB" dirty="0"/>
              <a:t>The park manager wants to install telephone lines under the roads to establish telephone communication among all the stations. To reduce costs, lines will be installed under just enough roads to ensure every station is connected to the web. Where shall they lay the lines to minimize the total length of lines installed?</a:t>
            </a:r>
          </a:p>
          <a:p>
            <a:pPr marL="0" indent="0">
              <a:buNone/>
            </a:pPr>
            <a:r>
              <a:rPr lang="en-GB" b="1" dirty="0">
                <a:solidFill>
                  <a:schemeClr val="accent1"/>
                </a:solidFill>
              </a:rPr>
              <a:t>Problem 2: </a:t>
            </a:r>
            <a:r>
              <a:rPr lang="en-GB" dirty="0"/>
              <a:t>What is the shortest route from the entrance to the scenic station T?</a:t>
            </a:r>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10</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65039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Minimal spanning trees and shortest paths</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lnSpcReduction="10000"/>
          </a:bodyPr>
          <a:lstStyle/>
          <a:p>
            <a:pPr marL="0" indent="0">
              <a:buNone/>
            </a:pPr>
            <a:r>
              <a:rPr lang="en-GB" b="1" dirty="0">
                <a:solidFill>
                  <a:schemeClr val="accent1"/>
                </a:solidFill>
              </a:rPr>
              <a:t>Minimal spanning tree problem: </a:t>
            </a:r>
            <a:r>
              <a:rPr lang="en-GB" dirty="0"/>
              <a:t>Identify a connected subnetwork that contains all the nodes and such that the sum of the weights of the edges included (the </a:t>
            </a:r>
            <a:r>
              <a:rPr lang="en-GB"/>
              <a:t>total weight) is </a:t>
            </a:r>
            <a:r>
              <a:rPr lang="en-GB" dirty="0"/>
              <a:t>minimal. </a:t>
            </a:r>
          </a:p>
          <a:p>
            <a:pPr marL="0" indent="0">
              <a:buNone/>
            </a:pPr>
            <a:endParaRPr lang="en-GB" dirty="0"/>
          </a:p>
          <a:p>
            <a:pPr marL="0" indent="0">
              <a:buNone/>
            </a:pPr>
            <a:r>
              <a:rPr lang="en-GB" b="1" dirty="0">
                <a:solidFill>
                  <a:schemeClr val="accent1"/>
                </a:solidFill>
              </a:rPr>
              <a:t>Shortest path problem: </a:t>
            </a:r>
            <a:r>
              <a:rPr lang="en-GB" dirty="0"/>
              <a:t>Determine a path to join two nodes such that the sum of the weights of the edges included is minimal. </a:t>
            </a:r>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11</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427223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21DA-E3E6-D6AF-B429-996F1845DA1B}"/>
              </a:ext>
            </a:extLst>
          </p:cNvPr>
          <p:cNvSpPr>
            <a:spLocks noGrp="1"/>
          </p:cNvSpPr>
          <p:nvPr>
            <p:ph type="title"/>
          </p:nvPr>
        </p:nvSpPr>
        <p:spPr/>
        <p:txBody>
          <a:bodyPr/>
          <a:lstStyle/>
          <a:p>
            <a:r>
              <a:rPr lang="en-US" dirty="0"/>
              <a:t>Minimal spanning tree via linear programming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DA873-4FF5-A8D3-7AC9-620EB981A721}"/>
                  </a:ext>
                </a:extLst>
              </p:cNvPr>
              <p:cNvSpPr>
                <a:spLocks noGrp="1"/>
              </p:cNvSpPr>
              <p:nvPr>
                <p:ph sz="quarter" idx="11"/>
              </p:nvPr>
            </p:nvSpPr>
            <p:spPr/>
            <p:txBody>
              <a:bodyPr>
                <a:normAutofit lnSpcReduction="10000"/>
              </a:bodyPr>
              <a:lstStyle/>
              <a:p>
                <a:pPr marL="0" indent="0">
                  <a:buNone/>
                </a:pPr>
                <a:r>
                  <a:rPr lang="en-US" dirty="0"/>
                  <a:t>Let </a:t>
                </a:r>
                <a14:m>
                  <m:oMath xmlns:m="http://schemas.openxmlformats.org/officeDocument/2006/math">
                    <m:d>
                      <m:dPr>
                        <m:begChr m:val="|"/>
                        <m:endChr m:val="|"/>
                        <m:ctrlPr>
                          <a:rPr lang="de-CH" i="1">
                            <a:latin typeface="Cambria Math" panose="02040503050406030204" pitchFamily="18" charset="0"/>
                          </a:rPr>
                        </m:ctrlPr>
                      </m:dPr>
                      <m:e>
                        <m:r>
                          <a:rPr lang="de-CH" b="0" i="1" smtClean="0">
                            <a:latin typeface="Cambria Math" panose="02040503050406030204" pitchFamily="18" charset="0"/>
                          </a:rPr>
                          <m:t>𝑆</m:t>
                        </m:r>
                      </m:e>
                    </m:d>
                  </m:oMath>
                </a14:m>
                <a:r>
                  <a:rPr lang="en-US" dirty="0"/>
                  <a:t> denote the cardinality of a generic set </a:t>
                </a:r>
                <a14:m>
                  <m:oMath xmlns:m="http://schemas.openxmlformats.org/officeDocument/2006/math">
                    <m:r>
                      <a:rPr lang="de-CH" b="0" i="1" smtClean="0">
                        <a:latin typeface="Cambria Math" panose="02040503050406030204" pitchFamily="18" charset="0"/>
                      </a:rPr>
                      <m:t>𝑆</m:t>
                    </m:r>
                  </m:oMath>
                </a14:m>
                <a:r>
                  <a:rPr lang="en-US" dirty="0"/>
                  <a:t>. Let </a:t>
                </a:r>
                <a14:m>
                  <m:oMath xmlns:m="http://schemas.openxmlformats.org/officeDocument/2006/math">
                    <m:r>
                      <a:rPr lang="de-CH" i="1">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e>
                      <m: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sup>
                    </m:sSup>
                  </m:oMath>
                </a14:m>
                <a:r>
                  <a:rPr lang="en-US" dirty="0"/>
                  <a:t>. Then,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nary>
                            <m:naryPr>
                              <m:chr m:val="∑"/>
                              <m:supHide m:val="on"/>
                              <m:ctrlPr>
                                <a:rPr lang="de-CH" b="0" i="1" smtClean="0">
                                  <a:latin typeface="Cambria Math" panose="02040503050406030204" pitchFamily="18" charset="0"/>
                                </a:rPr>
                              </m:ctrlPr>
                            </m:naryPr>
                            <m:sub>
                              <m:r>
                                <m:rPr>
                                  <m:brk m:alnAt="7"/>
                                </m:rPr>
                                <a:rPr lang="de-CH" b="0" i="1" smtClean="0">
                                  <a:latin typeface="Cambria Math" panose="02040503050406030204" pitchFamily="18" charset="0"/>
                                </a:rPr>
                                <m:t>𝑒</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𝐸</m:t>
                              </m:r>
                            </m:sub>
                            <m:sup/>
                            <m:e>
                              <m:r>
                                <a:rPr lang="de-CH" b="0" i="1" smtClean="0">
                                  <a:latin typeface="Cambria Math" panose="02040503050406030204" pitchFamily="18" charset="0"/>
                                </a:rPr>
                                <m:t>𝑤</m:t>
                              </m:r>
                              <m:r>
                                <a:rPr lang="de-CH" b="0" i="1" smtClean="0">
                                  <a:latin typeface="Cambria Math" panose="02040503050406030204" pitchFamily="18" charset="0"/>
                                </a:rPr>
                                <m:t>(</m:t>
                              </m:r>
                              <m:r>
                                <a:rPr lang="de-CH" b="0" i="1" smtClean="0">
                                  <a:latin typeface="Cambria Math" panose="02040503050406030204" pitchFamily="18" charset="0"/>
                                </a:rPr>
                                <m:t>𝑒</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𝑒</m:t>
                                  </m:r>
                                </m:sub>
                              </m:sSub>
                            </m:e>
                          </m:nary>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nary>
                                    <m:naryPr>
                                      <m:chr m:val="∑"/>
                                      <m:supHide m:val="on"/>
                                      <m:ctrlPr>
                                        <a:rPr lang="de-CH" i="1">
                                          <a:latin typeface="Cambria Math" panose="02040503050406030204" pitchFamily="18" charset="0"/>
                                        </a:rPr>
                                      </m:ctrlPr>
                                    </m:naryPr>
                                    <m:sub>
                                      <m:r>
                                        <m:rPr>
                                          <m:brk m:alnAt="7"/>
                                        </m:rPr>
                                        <a:rPr lang="de-CH" i="1">
                                          <a:latin typeface="Cambria Math" panose="02040503050406030204" pitchFamily="18" charset="0"/>
                                        </a:rPr>
                                        <m:t>𝑒</m:t>
                                      </m:r>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sub>
                                    <m:sup/>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𝑒</m:t>
                                          </m:r>
                                        </m:sub>
                                      </m:sSub>
                                    </m:e>
                                  </m:nary>
                                  <m:r>
                                    <a:rPr lang="de-CH" b="0" i="1" smtClean="0">
                                      <a:latin typeface="Cambria Math" panose="02040503050406030204" pitchFamily="18" charset="0"/>
                                    </a:rPr>
                                    <m:t>=</m:t>
                                  </m:r>
                                  <m:d>
                                    <m:dPr>
                                      <m:begChr m:val="|"/>
                                      <m:endChr m:val="|"/>
                                      <m:ctrlPr>
                                        <a:rPr lang="de-CH" i="1">
                                          <a:latin typeface="Cambria Math" panose="02040503050406030204" pitchFamily="18" charset="0"/>
                                        </a:rPr>
                                      </m:ctrlPr>
                                    </m:dPr>
                                    <m:e>
                                      <m:r>
                                        <a:rPr lang="de-CH" b="0" i="1" smtClean="0">
                                          <a:latin typeface="Cambria Math" panose="02040503050406030204" pitchFamily="18" charset="0"/>
                                        </a:rPr>
                                        <m:t>𝑉</m:t>
                                      </m:r>
                                    </m:e>
                                  </m:d>
                                  <m:r>
                                    <a:rPr lang="de-CH" i="1">
                                      <a:latin typeface="Cambria Math" panose="02040503050406030204" pitchFamily="18" charset="0"/>
                                    </a:rPr>
                                    <m:t>−1</m:t>
                                  </m:r>
                                </m:e>
                                <m:e>
                                  <m:nary>
                                    <m:naryPr>
                                      <m:chr m:val="∑"/>
                                      <m:supHide m:val="on"/>
                                      <m:ctrlPr>
                                        <a:rPr lang="de-CH" i="1">
                                          <a:latin typeface="Cambria Math" panose="02040503050406030204" pitchFamily="18" charset="0"/>
                                        </a:rPr>
                                      </m:ctrlPr>
                                    </m:naryPr>
                                    <m:sub>
                                      <m:r>
                                        <m:rPr>
                                          <m:brk m:alnAt="7"/>
                                        </m:rPr>
                                        <a:rPr lang="de-CH" i="1">
                                          <a:latin typeface="Cambria Math" panose="02040503050406030204" pitchFamily="18" charset="0"/>
                                        </a:rPr>
                                        <m:t>𝑒</m:t>
                                      </m:r>
                                      <m:r>
                                        <a:rPr lang="de-CH" i="1">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𝐸</m:t>
                                          </m:r>
                                        </m:e>
                                        <m:sup>
                                          <m:r>
                                            <a:rPr lang="de-CH" b="0" i="1" smtClean="0">
                                              <a:latin typeface="Cambria Math" panose="02040503050406030204" pitchFamily="18" charset="0"/>
                                              <a:ea typeface="Cambria Math" panose="02040503050406030204" pitchFamily="18" charset="0"/>
                                            </a:rPr>
                                            <m:t>′</m:t>
                                          </m:r>
                                        </m:sup>
                                      </m:sSup>
                                    </m:sub>
                                    <m:sup/>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𝑒</m:t>
                                          </m:r>
                                        </m:sub>
                                      </m:sSub>
                                    </m:e>
                                  </m:nary>
                                  <m:r>
                                    <a:rPr lang="de-CH" b="0" i="1" smtClean="0">
                                      <a:latin typeface="Cambria Math" panose="02040503050406030204" pitchFamily="18" charset="0"/>
                                    </a:rPr>
                                    <m:t>≤</m:t>
                                  </m:r>
                                  <m:d>
                                    <m:dPr>
                                      <m:begChr m:val="|"/>
                                      <m:endChr m:val="|"/>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𝑉</m:t>
                                          </m:r>
                                        </m:e>
                                        <m:sup>
                                          <m:r>
                                            <a:rPr lang="de-CH" b="0" i="1" smtClean="0">
                                              <a:latin typeface="Cambria Math" panose="02040503050406030204" pitchFamily="18" charset="0"/>
                                            </a:rPr>
                                            <m:t>′</m:t>
                                          </m:r>
                                        </m:sup>
                                      </m:sSup>
                                    </m:e>
                                  </m:d>
                                  <m:r>
                                    <a:rPr lang="de-CH" b="0" i="1" smtClean="0">
                                      <a:latin typeface="Cambria Math" panose="02040503050406030204" pitchFamily="18" charset="0"/>
                                    </a:rPr>
                                    <m:t>−1  ∀ </m:t>
                                  </m:r>
                                  <m:r>
                                    <m:rPr>
                                      <m:sty m:val="p"/>
                                    </m:rPr>
                                    <a:rPr lang="de-CH" b="0" i="0" smtClean="0">
                                      <a:latin typeface="Cambria Math" panose="02040503050406030204" pitchFamily="18" charset="0"/>
                                      <a:ea typeface="Cambria Math" panose="02040503050406030204" pitchFamily="18" charset="0"/>
                                    </a:rPr>
                                    <m:t>full</m:t>
                                  </m:r>
                                  <m:r>
                                    <a:rPr lang="de-CH" b="0" i="0" smtClean="0">
                                      <a:latin typeface="Cambria Math" panose="02040503050406030204" pitchFamily="18" charset="0"/>
                                      <a:ea typeface="Cambria Math" panose="02040503050406030204" pitchFamily="18" charset="0"/>
                                    </a:rPr>
                                    <m:t> </m:t>
                                  </m:r>
                                  <m:r>
                                    <m:rPr>
                                      <m:sty m:val="p"/>
                                    </m:rPr>
                                    <a:rPr lang="de-CH" b="0" i="0" smtClean="0">
                                      <a:latin typeface="Cambria Math" panose="02040503050406030204" pitchFamily="18" charset="0"/>
                                      <a:ea typeface="Cambria Math" panose="02040503050406030204" pitchFamily="18" charset="0"/>
                                    </a:rPr>
                                    <m:t>subgraph</m:t>
                                  </m:r>
                                  <m:r>
                                    <a:rPr lang="de-CH" b="0" i="1" smtClean="0">
                                      <a:latin typeface="Cambria Math" panose="02040503050406030204" pitchFamily="18" charset="0"/>
                                      <a:ea typeface="Cambria Math" panose="02040503050406030204" pitchFamily="18" charset="0"/>
                                    </a:rPr>
                                    <m:t> (</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𝑉</m:t>
                                      </m:r>
                                    </m:e>
                                    <m:sup>
                                      <m:r>
                                        <a:rPr lang="de-CH" b="0" i="1" smtClean="0">
                                          <a:latin typeface="Cambria Math" panose="02040503050406030204" pitchFamily="18" charset="0"/>
                                          <a:ea typeface="Cambria Math" panose="02040503050406030204" pitchFamily="18" charset="0"/>
                                        </a:rPr>
                                        <m:t>′</m:t>
                                      </m:r>
                                    </m:sup>
                                  </m:sSup>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𝐸</m:t>
                                      </m:r>
                                    </m:e>
                                    <m:sup>
                                      <m:r>
                                        <a:rPr lang="de-CH" b="0" i="1" smtClean="0">
                                          <a:latin typeface="Cambria Math" panose="02040503050406030204" pitchFamily="18" charset="0"/>
                                          <a:ea typeface="Cambria Math" panose="02040503050406030204" pitchFamily="18" charset="0"/>
                                        </a:rPr>
                                        <m:t>′</m:t>
                                      </m:r>
                                    </m:sup>
                                  </m:sSup>
                                  <m:r>
                                    <a:rPr lang="de-CH" b="0" i="1" smtClean="0">
                                      <a:latin typeface="Cambria Math" panose="02040503050406030204" pitchFamily="18" charset="0"/>
                                      <a:ea typeface="Cambria Math" panose="02040503050406030204" pitchFamily="18" charset="0"/>
                                    </a:rPr>
                                    <m:t>)</m:t>
                                  </m:r>
                                </m:e>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𝑒</m:t>
                                      </m:r>
                                    </m:sub>
                                  </m:sSub>
                                  <m:r>
                                    <a:rPr lang="de-CH" b="0" i="1" smtClean="0">
                                      <a:latin typeface="Cambria Math" panose="02040503050406030204" pitchFamily="18" charset="0"/>
                                      <a:ea typeface="Cambria Math" panose="02040503050406030204" pitchFamily="18" charset="0"/>
                                    </a:rPr>
                                    <m:t>∈</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𝑒</m:t>
                                  </m:r>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e>
                              </m:eqArr>
                            </m:e>
                          </m:d>
                        </m:e>
                      </m:func>
                    </m:oMath>
                  </m:oMathPara>
                </a14:m>
                <a:endParaRPr lang="en-US" dirty="0"/>
              </a:p>
              <a:p>
                <a:pPr marL="0" indent="0">
                  <a:buNone/>
                </a:pPr>
                <a:endParaRPr lang="en-US" dirty="0"/>
              </a:p>
              <a:p>
                <a:pPr marL="0" indent="0">
                  <a:buNone/>
                </a:pPr>
                <a:r>
                  <a:rPr lang="en-US" dirty="0"/>
                  <a:t>The second constraint is known as </a:t>
                </a:r>
                <a:r>
                  <a:rPr lang="en-US" i="1" dirty="0"/>
                  <a:t>subtour elimination constraint</a:t>
                </a:r>
                <a:r>
                  <a:rPr lang="en-US" dirty="0"/>
                  <a:t>: any subset of </a:t>
                </a:r>
                <a14:m>
                  <m:oMath xmlns:m="http://schemas.openxmlformats.org/officeDocument/2006/math">
                    <m:r>
                      <a:rPr lang="en-US" i="1" dirty="0" smtClean="0">
                        <a:latin typeface="Cambria Math" panose="02040503050406030204" pitchFamily="18" charset="0"/>
                      </a:rPr>
                      <m:t>𝑘</m:t>
                    </m:r>
                  </m:oMath>
                </a14:m>
                <a:r>
                  <a:rPr lang="en-US" dirty="0"/>
                  <a:t> vertices must have at most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m:t>
                    </m:r>
                  </m:oMath>
                </a14:m>
                <a:r>
                  <a:rPr lang="en-US" dirty="0"/>
                  <a:t> edges contained in that subset. This ensures that there are no cycles.</a:t>
                </a:r>
              </a:p>
              <a:p>
                <a:pPr marL="0" indent="0">
                  <a:buNone/>
                </a:pPr>
                <a:r>
                  <a:rPr lang="en-US" b="1" dirty="0">
                    <a:solidFill>
                      <a:schemeClr val="accent1"/>
                    </a:solidFill>
                  </a:rPr>
                  <a:t>Remark:</a:t>
                </a:r>
                <a:r>
                  <a:rPr lang="en-US" dirty="0"/>
                  <a:t> this formulation enjoys the integer solution property!</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CDDA873-4FF5-A8D3-7AC9-620EB981A721}"/>
                  </a:ext>
                </a:extLst>
              </p:cNvPr>
              <p:cNvSpPr>
                <a:spLocks noGrp="1" noRot="1" noChangeAspect="1" noMove="1" noResize="1" noEditPoints="1" noAdjustHandles="1" noChangeArrowheads="1" noChangeShapeType="1" noTextEdit="1"/>
              </p:cNvSpPr>
              <p:nvPr>
                <p:ph sz="quarter" idx="11"/>
              </p:nvPr>
            </p:nvSpPr>
            <p:spPr>
              <a:blipFill>
                <a:blip r:embed="rId2"/>
                <a:stretch>
                  <a:fillRect l="-1649" t="-68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4DE4F6-4DAB-7F74-B305-F9AFC12CB9F4}"/>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113329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Network cuts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85000" lnSpcReduction="10000"/>
              </a:bodyPr>
              <a:lstStyle/>
              <a:p>
                <a:pPr marL="0" indent="0">
                  <a:buNone/>
                </a:pPr>
                <a:r>
                  <a:rPr lang="en-GB" b="1" dirty="0">
                    <a:solidFill>
                      <a:schemeClr val="accent1"/>
                    </a:solidFill>
                  </a:rPr>
                  <a:t>Definition:</a:t>
                </a:r>
              </a:p>
              <a:p>
                <a:r>
                  <a:rPr lang="en-GB" dirty="0"/>
                  <a:t>A </a:t>
                </a:r>
                <a:r>
                  <a:rPr lang="en-GB" i="1" dirty="0"/>
                  <a:t>cut</a:t>
                </a:r>
                <a:r>
                  <a:rPr lang="en-GB" dirty="0"/>
                  <a:t> of a network </a:t>
                </a:r>
                <a14:m>
                  <m:oMath xmlns:m="http://schemas.openxmlformats.org/officeDocument/2006/math">
                    <m:r>
                      <a:rPr lang="de-CH" b="0" i="1" smtClean="0">
                        <a:latin typeface="Cambria Math" panose="02040503050406030204" pitchFamily="18" charset="0"/>
                      </a:rPr>
                      <m:t>𝑁</m:t>
                    </m:r>
                    <m:r>
                      <a:rPr lang="de-CH" b="0" i="0" smtClean="0">
                        <a:latin typeface="Cambria Math" panose="02040503050406030204" pitchFamily="18" charset="0"/>
                      </a:rPr>
                      <m:t>=</m:t>
                    </m:r>
                    <m:r>
                      <a:rPr lang="de-CH" b="0" i="1" smtClean="0">
                        <a:latin typeface="Cambria Math" panose="02040503050406030204" pitchFamily="18" charset="0"/>
                      </a:rPr>
                      <m:t>(</m:t>
                    </m:r>
                    <m:r>
                      <a:rPr lang="de-CH" b="0" i="1" smtClean="0">
                        <a:latin typeface="Cambria Math" panose="02040503050406030204" pitchFamily="18" charset="0"/>
                      </a:rPr>
                      <m:t>𝑉</m:t>
                    </m:r>
                    <m:r>
                      <a:rPr lang="de-CH" b="0" i="1" smtClean="0">
                        <a:latin typeface="Cambria Math" panose="02040503050406030204" pitchFamily="18" charset="0"/>
                      </a:rPr>
                      <m:t>,</m:t>
                    </m:r>
                    <m:r>
                      <a:rPr lang="de-CH" b="0" i="1" smtClean="0">
                        <a:latin typeface="Cambria Math" panose="02040503050406030204" pitchFamily="18" charset="0"/>
                      </a:rPr>
                      <m:t>𝐸</m:t>
                    </m:r>
                    <m:r>
                      <a:rPr lang="de-CH" b="0" i="1" smtClean="0">
                        <a:latin typeface="Cambria Math" panose="02040503050406030204" pitchFamily="18" charset="0"/>
                      </a:rPr>
                      <m:t>)</m:t>
                    </m:r>
                  </m:oMath>
                </a14:m>
                <a:r>
                  <a:rPr lang="en-GB" dirty="0"/>
                  <a:t> is a partition </a:t>
                </a:r>
                <a14:m>
                  <m:oMath xmlns:m="http://schemas.openxmlformats.org/officeDocument/2006/math">
                    <m:r>
                      <a:rPr lang="de-CH" b="0" i="1" dirty="0" smtClean="0">
                        <a:latin typeface="Cambria Math" panose="02040503050406030204" pitchFamily="18" charset="0"/>
                      </a:rPr>
                      <m:t>𝐾</m:t>
                    </m:r>
                    <m:r>
                      <a:rPr lang="de-CH" b="0" i="1" dirty="0" smtClean="0">
                        <a:latin typeface="Cambria Math" panose="02040503050406030204" pitchFamily="18" charset="0"/>
                      </a:rPr>
                      <m:t>, </m:t>
                    </m:r>
                    <m:acc>
                      <m:accPr>
                        <m:chr m:val="̅"/>
                        <m:ctrlPr>
                          <a:rPr lang="de-CH" b="0" i="1" dirty="0" smtClean="0">
                            <a:latin typeface="Cambria Math" panose="02040503050406030204" pitchFamily="18" charset="0"/>
                          </a:rPr>
                        </m:ctrlPr>
                      </m:accPr>
                      <m:e>
                        <m:r>
                          <a:rPr lang="de-CH" b="0" i="1" dirty="0" smtClean="0">
                            <a:latin typeface="Cambria Math" panose="02040503050406030204" pitchFamily="18" charset="0"/>
                          </a:rPr>
                          <m:t>𝐾</m:t>
                        </m:r>
                      </m:e>
                    </m:acc>
                    <m:r>
                      <a:rPr lang="de-CH" b="0" i="1" dirty="0" smtClean="0">
                        <a:latin typeface="Cambria Math" panose="02040503050406030204" pitchFamily="18" charset="0"/>
                        <a:ea typeface="Cambria Math" panose="02040503050406030204" pitchFamily="18" charset="0"/>
                      </a:rPr>
                      <m:t>⊂</m:t>
                    </m:r>
                    <m:r>
                      <a:rPr lang="de-CH" b="0" i="1" dirty="0" smtClean="0">
                        <a:latin typeface="Cambria Math" panose="02040503050406030204" pitchFamily="18" charset="0"/>
                      </a:rPr>
                      <m:t>𝑉</m:t>
                    </m:r>
                  </m:oMath>
                </a14:m>
                <a:r>
                  <a:rPr lang="en-GB" dirty="0"/>
                  <a:t> such that</a:t>
                </a:r>
                <a14:m>
                  <m:oMath xmlns:m="http://schemas.openxmlformats.org/officeDocument/2006/math">
                    <m:r>
                      <a:rPr lang="de-CH" b="0" i="0" dirty="0" smtClean="0">
                        <a:latin typeface="Cambria Math" panose="02040503050406030204" pitchFamily="18" charset="0"/>
                      </a:rPr>
                      <m:t> </m:t>
                    </m:r>
                    <m:r>
                      <a:rPr lang="de-CH" b="0" i="1" dirty="0" smtClean="0">
                        <a:latin typeface="Cambria Math" panose="02040503050406030204" pitchFamily="18" charset="0"/>
                      </a:rPr>
                      <m:t>𝐾</m:t>
                    </m:r>
                    <m:r>
                      <a:rPr lang="en-GB" i="1" dirty="0" smtClean="0">
                        <a:latin typeface="Cambria Math" panose="02040503050406030204" pitchFamily="18" charset="0"/>
                      </a:rPr>
                      <m:t>∩</m:t>
                    </m:r>
                    <m:acc>
                      <m:accPr>
                        <m:chr m:val="̅"/>
                        <m:ctrlPr>
                          <a:rPr lang="en-GB" b="0" i="1" dirty="0" smtClean="0">
                            <a:latin typeface="Cambria Math" panose="02040503050406030204" pitchFamily="18" charset="0"/>
                          </a:rPr>
                        </m:ctrlPr>
                      </m:accPr>
                      <m:e>
                        <m:r>
                          <a:rPr lang="de-CH" b="0" i="1" dirty="0" smtClean="0">
                            <a:latin typeface="Cambria Math" panose="02040503050406030204" pitchFamily="18" charset="0"/>
                          </a:rPr>
                          <m:t>𝐾</m:t>
                        </m:r>
                      </m:e>
                    </m:acc>
                    <m:r>
                      <a:rPr lang="en-GB" i="1" dirty="0" smtClean="0">
                        <a:latin typeface="Cambria Math" panose="02040503050406030204" pitchFamily="18" charset="0"/>
                      </a:rPr>
                      <m:t>=</m:t>
                    </m:r>
                    <m:r>
                      <a:rPr lang="en-GB" i="1" dirty="0" smtClean="0">
                        <a:latin typeface="Cambria Math" panose="02040503050406030204" pitchFamily="18" charset="0"/>
                      </a:rPr>
                      <m:t>∅</m:t>
                    </m:r>
                    <m:r>
                      <a:rPr lang="en-GB" i="1" dirty="0" smtClean="0">
                        <a:latin typeface="Cambria Math" panose="02040503050406030204" pitchFamily="18" charset="0"/>
                      </a:rPr>
                      <m:t>  </m:t>
                    </m:r>
                    <m:r>
                      <m:rPr>
                        <m:sty m:val="p"/>
                      </m:rPr>
                      <a:rPr lang="en-GB" i="0" dirty="0" smtClean="0">
                        <a:latin typeface="Cambria Math" panose="02040503050406030204" pitchFamily="18" charset="0"/>
                      </a:rPr>
                      <m:t>and</m:t>
                    </m:r>
                    <m:r>
                      <a:rPr lang="en-GB" i="1" dirty="0" smtClean="0">
                        <a:latin typeface="Cambria Math" panose="02040503050406030204" pitchFamily="18" charset="0"/>
                      </a:rPr>
                      <m:t> </m:t>
                    </m:r>
                    <m:r>
                      <a:rPr lang="en-GB" i="1" dirty="0">
                        <a:latin typeface="Cambria Math" panose="02040503050406030204" pitchFamily="18" charset="0"/>
                      </a:rPr>
                      <m:t>𝐾</m:t>
                    </m:r>
                    <m:r>
                      <a:rPr lang="en-GB" i="1" dirty="0">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𝐾</m:t>
                        </m:r>
                      </m:e>
                    </m:acc>
                    <m:r>
                      <a:rPr lang="en-GB" i="1" dirty="0">
                        <a:latin typeface="Cambria Math" panose="02040503050406030204" pitchFamily="18" charset="0"/>
                      </a:rPr>
                      <m:t>=</m:t>
                    </m:r>
                    <m:r>
                      <a:rPr lang="de-CH" b="0" i="1" dirty="0" smtClean="0">
                        <a:latin typeface="Cambria Math" panose="02040503050406030204" pitchFamily="18" charset="0"/>
                      </a:rPr>
                      <m:t>𝑉</m:t>
                    </m:r>
                  </m:oMath>
                </a14:m>
                <a:endParaRPr lang="en-GB" dirty="0"/>
              </a:p>
              <a:p>
                <a:r>
                  <a:rPr lang="en-GB" dirty="0"/>
                  <a:t>The </a:t>
                </a:r>
                <a:r>
                  <a:rPr lang="en-GB" i="1" dirty="0"/>
                  <a:t>cut-set</a:t>
                </a:r>
                <a:r>
                  <a:rPr lang="en-GB" dirty="0"/>
                  <a:t> of a cut is </a:t>
                </a:r>
                <a14:m>
                  <m:oMath xmlns:m="http://schemas.openxmlformats.org/officeDocument/2006/math">
                    <m:r>
                      <a:rPr lang="de-CH" b="0" i="1" smtClean="0">
                        <a:latin typeface="Cambria Math" panose="02040503050406030204" pitchFamily="18" charset="0"/>
                      </a:rPr>
                      <m:t>𝐶</m:t>
                    </m:r>
                    <m:d>
                      <m:dPr>
                        <m:ctrlPr>
                          <a:rPr lang="de-CH" b="0" i="1" smtClean="0">
                            <a:latin typeface="Cambria Math" panose="02040503050406030204" pitchFamily="18" charset="0"/>
                          </a:rPr>
                        </m:ctrlPr>
                      </m:dPr>
                      <m:e>
                        <m:r>
                          <a:rPr lang="de-CH" b="0" i="1" smtClean="0">
                            <a:latin typeface="Cambria Math" panose="02040503050406030204" pitchFamily="18" charset="0"/>
                          </a:rPr>
                          <m:t>𝑁</m:t>
                        </m:r>
                        <m:r>
                          <a:rPr lang="de-CH" b="0" i="1" smtClean="0">
                            <a:latin typeface="Cambria Math" panose="02040503050406030204" pitchFamily="18" charset="0"/>
                          </a:rPr>
                          <m:t>,</m:t>
                        </m:r>
                        <m:r>
                          <a:rPr lang="de-CH" b="0" i="1" smtClean="0">
                            <a:latin typeface="Cambria Math" panose="02040503050406030204" pitchFamily="18" charset="0"/>
                          </a:rPr>
                          <m:t>𝐾</m:t>
                        </m:r>
                      </m:e>
                    </m:d>
                    <m:r>
                      <a:rPr lang="de-CH" b="0" i="0" smtClean="0">
                        <a:latin typeface="Cambria Math" panose="02040503050406030204" pitchFamily="18" charset="0"/>
                      </a:rPr>
                      <m:t>=</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 ∈</m:t>
                    </m:r>
                    <m:r>
                      <a:rPr lang="de-CH" i="1" smtClean="0">
                        <a:latin typeface="Cambria Math" panose="02040503050406030204" pitchFamily="18" charset="0"/>
                      </a:rPr>
                      <m:t>𝐸</m:t>
                    </m:r>
                    <m:r>
                      <a:rPr lang="de-CH" b="0" i="1" smtClean="0">
                        <a:latin typeface="Cambria Math" panose="02040503050406030204" pitchFamily="18" charset="0"/>
                      </a:rPr>
                      <m:t>:</m:t>
                    </m:r>
                    <m:r>
                      <a:rPr lang="de-CH" b="0" i="1" smtClean="0">
                        <a:latin typeface="Cambria Math" panose="02040503050406030204" pitchFamily="18" charset="0"/>
                      </a:rPr>
                      <m:t>𝑎</m:t>
                    </m:r>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𝑏</m:t>
                    </m:r>
                    <m:r>
                      <a:rPr lang="de-CH" i="1">
                        <a:latin typeface="Cambria Math" panose="02040503050406030204" pitchFamily="18" charset="0"/>
                        <a:ea typeface="Cambria Math" panose="02040503050406030204" pitchFamily="18" charset="0"/>
                      </a:rPr>
                      <m:t>∈</m:t>
                    </m:r>
                    <m:acc>
                      <m:accPr>
                        <m:chr m:val="̅"/>
                        <m:ctrlPr>
                          <a:rPr lang="de-CH" b="0" i="1" smtClean="0">
                            <a:latin typeface="Cambria Math" panose="02040503050406030204" pitchFamily="18" charset="0"/>
                            <a:ea typeface="Cambria Math" panose="02040503050406030204" pitchFamily="18" charset="0"/>
                          </a:rPr>
                        </m:ctrlPr>
                      </m:accPr>
                      <m:e>
                        <m:r>
                          <a:rPr lang="de-CH" b="0" i="1" smtClean="0">
                            <a:latin typeface="Cambria Math" panose="02040503050406030204" pitchFamily="18" charset="0"/>
                            <a:ea typeface="Cambria Math" panose="02040503050406030204" pitchFamily="18" charset="0"/>
                          </a:rPr>
                          <m:t>𝐾</m:t>
                        </m:r>
                      </m:e>
                    </m:acc>
                    <m:r>
                      <a:rPr lang="de-CH" b="0" i="1" smtClean="0">
                        <a:latin typeface="Cambria Math" panose="02040503050406030204" pitchFamily="18" charset="0"/>
                        <a:ea typeface="Cambria Math" panose="02040503050406030204" pitchFamily="18" charset="0"/>
                      </a:rPr>
                      <m:t>}</m:t>
                    </m:r>
                  </m:oMath>
                </a14:m>
                <a:endParaRPr lang="en-GB" dirty="0"/>
              </a:p>
              <a:p>
                <a:pPr marL="0" indent="0">
                  <a:buNone/>
                </a:pPr>
                <a:endParaRPr lang="en-GB" dirty="0"/>
              </a:p>
              <a:p>
                <a:pPr marL="0" indent="0">
                  <a:buNone/>
                </a:pPr>
                <a:r>
                  <a:rPr lang="en-GB" b="1" dirty="0">
                    <a:solidFill>
                      <a:schemeClr val="accent1"/>
                    </a:solidFill>
                  </a:rPr>
                  <a:t>Example:</a:t>
                </a:r>
                <a:r>
                  <a:rPr lang="en-GB" dirty="0"/>
                  <a:t> </a:t>
                </a:r>
                <a:r>
                  <a:rPr lang="en-GB" dirty="0">
                    <a:solidFill>
                      <a:schemeClr val="accent4"/>
                    </a:solidFill>
                  </a:rPr>
                  <a:t>𝐾={O,A,B,C}</a:t>
                </a:r>
                <a:r>
                  <a:rPr lang="en-GB" dirty="0"/>
                  <a:t>, </a:t>
                </a:r>
                <a14:m>
                  <m:oMath xmlns:m="http://schemas.openxmlformats.org/officeDocument/2006/math">
                    <m:acc>
                      <m:accPr>
                        <m:chr m:val="̅"/>
                        <m:ctrlPr>
                          <a:rPr lang="de-CH" b="0" i="1" smtClean="0">
                            <a:solidFill>
                              <a:schemeClr val="accent2"/>
                            </a:solidFill>
                            <a:latin typeface="Cambria Math" panose="02040503050406030204" pitchFamily="18" charset="0"/>
                          </a:rPr>
                        </m:ctrlPr>
                      </m:accPr>
                      <m:e>
                        <m:r>
                          <a:rPr lang="de-CH" b="0" i="1" smtClean="0">
                            <a:solidFill>
                              <a:schemeClr val="accent2"/>
                            </a:solidFill>
                            <a:latin typeface="Cambria Math" panose="02040503050406030204" pitchFamily="18" charset="0"/>
                          </a:rPr>
                          <m:t>𝐾</m:t>
                        </m:r>
                      </m:e>
                    </m:acc>
                  </m:oMath>
                </a14:m>
                <a:r>
                  <a:rPr lang="en-GB" dirty="0">
                    <a:solidFill>
                      <a:schemeClr val="accent2"/>
                    </a:solidFill>
                  </a:rPr>
                  <a:t>={E,D,T} </a:t>
                </a:r>
                <a:r>
                  <a:rPr lang="en-GB" dirty="0"/>
                  <a:t>is a cut, and the set of edges </a:t>
                </a:r>
                <a:r>
                  <a:rPr lang="en-GB" i="1" dirty="0">
                    <a:solidFill>
                      <a:schemeClr val="accent5"/>
                    </a:solidFill>
                  </a:rPr>
                  <a:t>{(C,E), (B,E), (B,D), (A,D)} </a:t>
                </a:r>
                <a:r>
                  <a:rPr lang="en-GB" dirty="0"/>
                  <a:t>is the cut-set.</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349" t="-20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13</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349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21DA-E3E6-D6AF-B429-996F1845DA1B}"/>
              </a:ext>
            </a:extLst>
          </p:cNvPr>
          <p:cNvSpPr>
            <a:spLocks noGrp="1"/>
          </p:cNvSpPr>
          <p:nvPr>
            <p:ph type="title"/>
          </p:nvPr>
        </p:nvSpPr>
        <p:spPr/>
        <p:txBody>
          <a:bodyPr/>
          <a:lstStyle/>
          <a:p>
            <a:r>
              <a:rPr lang="en-US" dirty="0"/>
              <a:t>Shortest path via linear programming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DA873-4FF5-A8D3-7AC9-620EB981A721}"/>
                  </a:ext>
                </a:extLst>
              </p:cNvPr>
              <p:cNvSpPr>
                <a:spLocks noGrp="1"/>
              </p:cNvSpPr>
              <p:nvPr>
                <p:ph sz="quarter" idx="11"/>
              </p:nvPr>
            </p:nvSpPr>
            <p:spPr/>
            <p:txBody>
              <a:bodyPr/>
              <a:lstStyle/>
              <a:p>
                <a:pPr marL="0" indent="0">
                  <a:buNone/>
                </a:pPr>
                <a:r>
                  <a:rPr lang="en-US" dirty="0"/>
                  <a:t>You can determine the shortest path between two nodes O and T by solving</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nary>
                            <m:naryPr>
                              <m:chr m:val="∑"/>
                              <m:supHide m:val="on"/>
                              <m:ctrlPr>
                                <a:rPr lang="de-CH" b="0" i="1" smtClean="0">
                                  <a:latin typeface="Cambria Math" panose="02040503050406030204" pitchFamily="18" charset="0"/>
                                </a:rPr>
                              </m:ctrlPr>
                            </m:naryPr>
                            <m:sub>
                              <m:r>
                                <m:rPr>
                                  <m:brk m:alnAt="7"/>
                                </m:rPr>
                                <a:rPr lang="de-CH" b="0" i="1" smtClean="0">
                                  <a:latin typeface="Cambria Math" panose="02040503050406030204" pitchFamily="18" charset="0"/>
                                </a:rPr>
                                <m:t>𝑒</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sub>
                            <m:sup/>
                            <m:e>
                              <m:r>
                                <a:rPr lang="de-CH" b="0" i="1" smtClean="0">
                                  <a:latin typeface="Cambria Math" panose="02040503050406030204" pitchFamily="18" charset="0"/>
                                </a:rPr>
                                <m:t>𝑤</m:t>
                              </m:r>
                              <m:d>
                                <m:dPr>
                                  <m:ctrlPr>
                                    <a:rPr lang="de-CH" b="0" i="1" smtClean="0">
                                      <a:latin typeface="Cambria Math" panose="02040503050406030204" pitchFamily="18" charset="0"/>
                                    </a:rPr>
                                  </m:ctrlPr>
                                </m:dPr>
                                <m:e>
                                  <m:r>
                                    <a:rPr lang="de-CH" b="0" i="1" smtClean="0">
                                      <a:latin typeface="Cambria Math" panose="02040503050406030204" pitchFamily="18" charset="0"/>
                                    </a:rPr>
                                    <m:t>𝑒</m:t>
                                  </m:r>
                                </m:e>
                              </m:d>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𝑒</m:t>
                                  </m:r>
                                </m:sub>
                              </m:sSub>
                            </m:e>
                          </m:nary>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nary>
                                <m:naryPr>
                                  <m:chr m:val="∑"/>
                                  <m:supHide m:val="on"/>
                                  <m:ctrlPr>
                                    <a:rPr lang="de-CH" i="1">
                                      <a:latin typeface="Cambria Math" panose="02040503050406030204" pitchFamily="18" charset="0"/>
                                    </a:rPr>
                                  </m:ctrlPr>
                                </m:naryPr>
                                <m:sub>
                                  <m:r>
                                    <m:rPr>
                                      <m:brk m:alnAt="7"/>
                                    </m:rPr>
                                    <a:rPr lang="de-CH" i="1">
                                      <a:latin typeface="Cambria Math" panose="02040503050406030204" pitchFamily="18" charset="0"/>
                                    </a:rPr>
                                    <m:t>𝑒</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𝐶</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𝑁</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𝐾</m:t>
                                  </m:r>
                                  <m:r>
                                    <a:rPr lang="de-CH" i="1">
                                      <a:latin typeface="Cambria Math" panose="02040503050406030204" pitchFamily="18" charset="0"/>
                                      <a:ea typeface="Cambria Math" panose="02040503050406030204" pitchFamily="18" charset="0"/>
                                    </a:rPr>
                                    <m:t>)</m:t>
                                  </m:r>
                                </m:sub>
                                <m:sup/>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𝑒</m:t>
                                      </m:r>
                                    </m:sub>
                                  </m:sSub>
                                  <m:r>
                                    <a:rPr lang="de-CH" i="1">
                                      <a:latin typeface="Cambria Math" panose="02040503050406030204" pitchFamily="18" charset="0"/>
                                    </a:rPr>
                                    <m:t>≥</m:t>
                                  </m:r>
                                  <m:r>
                                    <a:rPr lang="de-CH" i="1">
                                      <a:latin typeface="Cambria Math" panose="02040503050406030204" pitchFamily="18" charset="0"/>
                                    </a:rPr>
                                    <m:t>1</m:t>
                                  </m:r>
                                  <m:r>
                                    <a:rPr lang="de-CH" i="1">
                                      <a:latin typeface="Cambria Math" panose="02040503050406030204" pitchFamily="18" charset="0"/>
                                    </a:rPr>
                                    <m:t>   ∀</m:t>
                                  </m:r>
                                  <m:r>
                                    <a:rPr lang="de-CH" i="1">
                                      <a:latin typeface="Cambria Math" panose="02040503050406030204" pitchFamily="18" charset="0"/>
                                      <a:ea typeface="Cambria Math" panose="02040503050406030204" pitchFamily="18" charset="0"/>
                                    </a:rPr>
                                    <m:t>𝐾</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𝑉</m:t>
                                      </m:r>
                                    </m:e>
                                    <m:sup>
                                      <m:r>
                                        <a:rPr lang="de-CH" i="1">
                                          <a:latin typeface="Cambria Math" panose="02040503050406030204" pitchFamily="18" charset="0"/>
                                          <a:ea typeface="Cambria Math" panose="02040503050406030204" pitchFamily="18" charset="0"/>
                                        </a:rPr>
                                        <m:t>′</m:t>
                                      </m:r>
                                    </m:sup>
                                  </m:s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𝑉</m:t>
                                  </m:r>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𝑂</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𝑉</m:t>
                                      </m:r>
                                    </m:e>
                                    <m:sup>
                                      <m:r>
                                        <a:rPr lang="de-CH" i="1">
                                          <a:latin typeface="Cambria Math" panose="02040503050406030204" pitchFamily="18" charset="0"/>
                                          <a:ea typeface="Cambria Math" panose="02040503050406030204" pitchFamily="18" charset="0"/>
                                        </a:rPr>
                                        <m:t>′</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𝑇</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𝑉</m:t>
                                      </m:r>
                                    </m:e>
                                    <m:sup>
                                      <m:r>
                                        <a:rPr lang="de-CH" i="1">
                                          <a:latin typeface="Cambria Math" panose="02040503050406030204" pitchFamily="18" charset="0"/>
                                          <a:ea typeface="Cambria Math" panose="02040503050406030204" pitchFamily="18" charset="0"/>
                                        </a:rPr>
                                        <m:t>′</m:t>
                                      </m:r>
                                    </m:sup>
                                  </m:sSup>
                                  <m:r>
                                    <a:rPr lang="de-CH" i="1">
                                      <a:latin typeface="Cambria Math" panose="02040503050406030204" pitchFamily="18" charset="0"/>
                                      <a:ea typeface="Cambria Math" panose="02040503050406030204" pitchFamily="18" charset="0"/>
                                    </a:rPr>
                                    <m:t>}</m:t>
                                  </m:r>
                                </m:e>
                              </m:nary>
                            </m:e>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𝑒</m:t>
                                  </m:r>
                                </m:sub>
                              </m:sSub>
                              <m:r>
                                <a:rPr lang="de-CH" i="1">
                                  <a:latin typeface="Cambria Math" panose="02040503050406030204" pitchFamily="18" charset="0"/>
                                  <a:ea typeface="Cambria Math" panose="02040503050406030204" pitchFamily="18" charset="0"/>
                                </a:rPr>
                                <m:t>∈</m:t>
                              </m:r>
                              <m:d>
                                <m:dPr>
                                  <m:begChr m:val="{"/>
                                  <m:endChr m:val="}"/>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0</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d>
                              <m:r>
                                <a:rPr lang="de-CH" b="0" i="1" smtClean="0">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m:t>
                              </m:r>
                              <m:r>
                                <m:rPr>
                                  <m:brk m:alnAt="7"/>
                                </m:rPr>
                                <a:rPr lang="de-CH" i="1">
                                  <a:latin typeface="Cambria Math" panose="02040503050406030204" pitchFamily="18" charset="0"/>
                                </a:rPr>
                                <m:t>𝑒</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𝐸</m:t>
                              </m:r>
                            </m:e>
                          </m:eqArr>
                        </m:e>
                      </m:d>
                      <m:r>
                        <a:rPr lang="de-CH" b="0" i="1" smtClean="0">
                          <a:latin typeface="Cambria Math" panose="02040503050406030204" pitchFamily="18" charset="0"/>
                          <a:ea typeface="Cambria Math" panose="02040503050406030204" pitchFamily="18" charset="0"/>
                        </a:rPr>
                        <m:t> </m:t>
                      </m:r>
                    </m:oMath>
                  </m:oMathPara>
                </a14:m>
                <a:endParaRPr lang="de-CH" b="0" dirty="0">
                  <a:ea typeface="Cambria Math" panose="02040503050406030204" pitchFamily="18" charset="0"/>
                </a:endParaRPr>
              </a:p>
              <a:p>
                <a:pPr marL="0" indent="0">
                  <a:buNone/>
                </a:pPr>
                <a:endParaRPr lang="en-US" dirty="0"/>
              </a:p>
              <a:p>
                <a:pPr marL="0" indent="0">
                  <a:buNone/>
                </a:pPr>
                <a:r>
                  <a:rPr lang="en-US" dirty="0"/>
                  <a:t>The first constraint ensures that the resulting paths connects the source</a:t>
                </a:r>
                <a:r>
                  <a:rPr lang="de-CH" dirty="0">
                    <a:ea typeface="Cambria Math" panose="02040503050406030204" pitchFamily="18" charset="0"/>
                  </a:rPr>
                  <a:t> </a:t>
                </a:r>
                <a14:m>
                  <m:oMath xmlns:m="http://schemas.openxmlformats.org/officeDocument/2006/math">
                    <m:r>
                      <a:rPr lang="de-CH" i="1">
                        <a:latin typeface="Cambria Math" panose="02040503050406030204" pitchFamily="18" charset="0"/>
                        <a:ea typeface="Cambria Math" panose="02040503050406030204" pitchFamily="18" charset="0"/>
                      </a:rPr>
                      <m:t>𝑂</m:t>
                    </m:r>
                  </m:oMath>
                </a14:m>
                <a:r>
                  <a:rPr lang="en-US" dirty="0"/>
                  <a:t> to the target </a:t>
                </a:r>
                <a14:m>
                  <m:oMath xmlns:m="http://schemas.openxmlformats.org/officeDocument/2006/math">
                    <m:r>
                      <a:rPr lang="de-CH" i="1">
                        <a:latin typeface="Cambria Math" panose="02040503050406030204" pitchFamily="18" charset="0"/>
                        <a:ea typeface="Cambria Math" panose="02040503050406030204" pitchFamily="18" charset="0"/>
                      </a:rPr>
                      <m:t>𝑇</m:t>
                    </m:r>
                  </m:oMath>
                </a14:m>
                <a:r>
                  <a:rPr lang="en-US" dirty="0"/>
                  <a:t>.</a:t>
                </a:r>
              </a:p>
            </p:txBody>
          </p:sp>
        </mc:Choice>
        <mc:Fallback xmlns="">
          <p:sp>
            <p:nvSpPr>
              <p:cNvPr id="3" name="Content Placeholder 2">
                <a:extLst>
                  <a:ext uri="{FF2B5EF4-FFF2-40B4-BE49-F238E27FC236}">
                    <a16:creationId xmlns:a16="http://schemas.microsoft.com/office/drawing/2014/main" id="{2CDDA873-4FF5-A8D3-7AC9-620EB981A721}"/>
                  </a:ext>
                </a:extLst>
              </p:cNvPr>
              <p:cNvSpPr>
                <a:spLocks noGrp="1" noRot="1" noChangeAspect="1" noMove="1" noResize="1" noEditPoints="1" noAdjustHandles="1" noChangeArrowheads="1" noChangeShapeType="1" noTextEdit="1"/>
              </p:cNvSpPr>
              <p:nvPr>
                <p:ph sz="quarter" idx="11"/>
              </p:nvPr>
            </p:nvSpPr>
            <p:spPr>
              <a:blipFill>
                <a:blip r:embed="rId2"/>
                <a:stretch>
                  <a:fillRect l="-1649" t="-40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4DE4F6-4DAB-7F74-B305-F9AFC12CB9F4}"/>
              </a:ext>
            </a:extLst>
          </p:cNvPr>
          <p:cNvSpPr>
            <a:spLocks noGrp="1"/>
          </p:cNvSpPr>
          <p:nvPr>
            <p:ph type="sldNum" sz="quarter" idx="4"/>
          </p:nvPr>
        </p:nvSpPr>
        <p:spPr/>
        <p:txBody>
          <a:bodyPr/>
          <a:lstStyle/>
          <a:p>
            <a:fld id="{05306F20-FBA2-4746-AE9F-DFBA4FFD6FE5}" type="slidenum">
              <a:rPr lang="en-US" smtClean="0"/>
              <a:t>14</a:t>
            </a:fld>
            <a:endParaRPr lang="en-US" dirty="0"/>
          </a:p>
        </p:txBody>
      </p:sp>
    </p:spTree>
    <p:extLst>
      <p:ext uri="{BB962C8B-B14F-4D97-AF65-F5344CB8AC3E}">
        <p14:creationId xmlns:p14="http://schemas.microsoft.com/office/powerpoint/2010/main" val="237600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C3FF-DE5A-DB4F-8922-D7D0E98EF35C}"/>
              </a:ext>
            </a:extLst>
          </p:cNvPr>
          <p:cNvSpPr>
            <a:spLocks noGrp="1"/>
          </p:cNvSpPr>
          <p:nvPr>
            <p:ph type="title"/>
          </p:nvPr>
        </p:nvSpPr>
        <p:spPr/>
        <p:txBody>
          <a:bodyPr/>
          <a:lstStyle/>
          <a:p>
            <a:r>
              <a:rPr lang="en-US" dirty="0"/>
              <a:t>A key property of cuts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E502F-D4B0-334B-A76D-BE3D0010A0EF}"/>
                  </a:ext>
                </a:extLst>
              </p:cNvPr>
              <p:cNvSpPr>
                <a:spLocks noGrp="1"/>
              </p:cNvSpPr>
              <p:nvPr>
                <p:ph sz="quarter" idx="11"/>
              </p:nvPr>
            </p:nvSpPr>
            <p:spPr/>
            <p:txBody>
              <a:bodyPr/>
              <a:lstStyle/>
              <a:p>
                <a:pPr marL="0" indent="0">
                  <a:buNone/>
                </a:pPr>
                <a:r>
                  <a:rPr lang="en-US" b="1" dirty="0">
                    <a:solidFill>
                      <a:schemeClr val="accent1"/>
                    </a:solidFill>
                  </a:rPr>
                  <a:t>Proposition:</a:t>
                </a:r>
                <a:r>
                  <a:rPr lang="en-US" dirty="0"/>
                  <a:t> </a:t>
                </a:r>
                <a:r>
                  <a:rPr lang="en-GB" dirty="0"/>
                  <a:t>Let </a:t>
                </a:r>
                <a14:m>
                  <m:oMath xmlns:m="http://schemas.openxmlformats.org/officeDocument/2006/math">
                    <m:r>
                      <a:rPr lang="en-GB" i="1">
                        <a:latin typeface="Cambria Math" panose="02040503050406030204" pitchFamily="18" charset="0"/>
                      </a:rPr>
                      <m:t>𝐾</m:t>
                    </m:r>
                  </m:oMath>
                </a14:m>
                <a:r>
                  <a:rPr lang="en-GB" dirty="0"/>
                  <a:t> be a cut of a network </a:t>
                </a:r>
                <a14:m>
                  <m:oMath xmlns:m="http://schemas.openxmlformats.org/officeDocument/2006/math">
                    <m:r>
                      <a:rPr lang="en-GB" i="1" dirty="0" smtClean="0">
                        <a:latin typeface="Cambria Math" panose="02040503050406030204" pitchFamily="18" charset="0"/>
                      </a:rPr>
                      <m:t>𝑁</m:t>
                    </m:r>
                    <m:r>
                      <a:rPr lang="de-CH" b="0" i="1" dirty="0" smtClean="0">
                        <a:latin typeface="Cambria Math" panose="02040503050406030204" pitchFamily="18" charset="0"/>
                      </a:rPr>
                      <m:t>=</m:t>
                    </m:r>
                    <m:r>
                      <a:rPr lang="de-CH" i="1" dirty="0">
                        <a:latin typeface="Cambria Math" panose="02040503050406030204" pitchFamily="18" charset="0"/>
                      </a:rPr>
                      <m:t>(</m:t>
                    </m:r>
                    <m:r>
                      <a:rPr lang="de-CH" i="1" dirty="0">
                        <a:latin typeface="Cambria Math" panose="02040503050406030204" pitchFamily="18" charset="0"/>
                      </a:rPr>
                      <m:t>𝑉</m:t>
                    </m:r>
                    <m:r>
                      <a:rPr lang="de-CH" i="1" dirty="0">
                        <a:latin typeface="Cambria Math" panose="02040503050406030204" pitchFamily="18" charset="0"/>
                      </a:rPr>
                      <m:t>,</m:t>
                    </m:r>
                    <m:r>
                      <a:rPr lang="de-CH" i="1" dirty="0">
                        <a:latin typeface="Cambria Math" panose="02040503050406030204" pitchFamily="18" charset="0"/>
                      </a:rPr>
                      <m:t>𝐸</m:t>
                    </m:r>
                    <m:r>
                      <a:rPr lang="de-CH" i="1" dirty="0">
                        <a:latin typeface="Cambria Math" panose="02040503050406030204" pitchFamily="18" charset="0"/>
                      </a:rPr>
                      <m:t>)</m:t>
                    </m:r>
                  </m:oMath>
                </a14:m>
                <a:r>
                  <a:rPr lang="en-GB" dirty="0"/>
                  <a:t>and let </a:t>
                </a:r>
                <a14:m>
                  <m:oMath xmlns:m="http://schemas.openxmlformats.org/officeDocument/2006/math">
                    <m:r>
                      <a:rPr lang="en-GB" i="1">
                        <a:latin typeface="Cambria Math" panose="02040503050406030204" pitchFamily="18" charset="0"/>
                      </a:rPr>
                      <m:t>𝑒</m:t>
                    </m:r>
                    <m:r>
                      <a:rPr lang="en-GB" i="1">
                        <a:latin typeface="Cambria Math" panose="02040503050406030204" pitchFamily="18" charset="0"/>
                        <a:ea typeface="Cambria Math" panose="02040503050406030204" pitchFamily="18" charset="0"/>
                      </a:rPr>
                      <m:t>∈</m:t>
                    </m:r>
                    <m:r>
                      <a:rPr lang="de-CH" i="1">
                        <a:latin typeface="Cambria Math" panose="02040503050406030204" pitchFamily="18" charset="0"/>
                      </a:rPr>
                      <m:t>𝐶</m:t>
                    </m:r>
                    <m:d>
                      <m:dPr>
                        <m:ctrlPr>
                          <a:rPr lang="de-CH" i="1">
                            <a:latin typeface="Cambria Math" panose="02040503050406030204" pitchFamily="18" charset="0"/>
                          </a:rPr>
                        </m:ctrlPr>
                      </m:dPr>
                      <m:e>
                        <m:r>
                          <a:rPr lang="de-CH" i="1">
                            <a:latin typeface="Cambria Math" panose="02040503050406030204" pitchFamily="18" charset="0"/>
                          </a:rPr>
                          <m:t>𝑁</m:t>
                        </m:r>
                        <m:r>
                          <a:rPr lang="de-CH" i="1">
                            <a:latin typeface="Cambria Math" panose="02040503050406030204" pitchFamily="18" charset="0"/>
                          </a:rPr>
                          <m:t>,</m:t>
                        </m:r>
                        <m:r>
                          <a:rPr lang="de-CH" i="1">
                            <a:latin typeface="Cambria Math" panose="02040503050406030204" pitchFamily="18" charset="0"/>
                          </a:rPr>
                          <m:t>𝐾</m:t>
                        </m:r>
                      </m:e>
                    </m:d>
                  </m:oMath>
                </a14:m>
                <a:r>
                  <a:rPr lang="en-GB" dirty="0"/>
                  <a:t> satisfy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𝑤</m:t>
                      </m:r>
                      <m:d>
                        <m:dPr>
                          <m:ctrlPr>
                            <a:rPr lang="de-CH" b="0" i="1" smtClean="0">
                              <a:latin typeface="Cambria Math" panose="02040503050406030204" pitchFamily="18" charset="0"/>
                            </a:rPr>
                          </m:ctrlPr>
                        </m:dPr>
                        <m:e>
                          <m:r>
                            <a:rPr lang="de-CH" b="0" i="1" smtClean="0">
                              <a:latin typeface="Cambria Math" panose="02040503050406030204" pitchFamily="18" charset="0"/>
                            </a:rPr>
                            <m:t>𝑒</m:t>
                          </m:r>
                        </m:e>
                      </m:d>
                      <m:r>
                        <a:rPr lang="de-CH" b="0" i="1" smtClean="0">
                          <a:latin typeface="Cambria Math" panose="02040503050406030204" pitchFamily="18" charset="0"/>
                        </a:rPr>
                        <m:t>=</m:t>
                      </m:r>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r>
                            <a:rPr lang="de-CH" b="0" i="1" smtClean="0">
                              <a:latin typeface="Cambria Math" panose="02040503050406030204" pitchFamily="18" charset="0"/>
                            </a:rPr>
                            <m:t> {</m:t>
                          </m:r>
                          <m:r>
                            <a:rPr lang="de-CH" b="0" i="1" smtClean="0">
                              <a:latin typeface="Cambria Math" panose="02040503050406030204" pitchFamily="18" charset="0"/>
                            </a:rPr>
                            <m:t>𝑤</m:t>
                          </m:r>
                          <m:d>
                            <m:dPr>
                              <m:ctrlPr>
                                <a:rPr lang="de-CH" b="0" i="1" smtClean="0">
                                  <a:latin typeface="Cambria Math" panose="02040503050406030204" pitchFamily="18" charset="0"/>
                                </a:rPr>
                              </m:ctrlPr>
                            </m:dPr>
                            <m:e>
                              <m:r>
                                <a:rPr lang="de-CH" b="0" i="1" smtClean="0">
                                  <a:latin typeface="Cambria Math" panose="02040503050406030204" pitchFamily="18" charset="0"/>
                                </a:rPr>
                                <m:t>𝑒</m:t>
                              </m:r>
                            </m:e>
                          </m:d>
                          <m:r>
                            <a:rPr lang="de-CH" b="0" i="1" smtClean="0">
                              <a:latin typeface="Cambria Math" panose="02040503050406030204" pitchFamily="18" charset="0"/>
                            </a:rPr>
                            <m:t> : </m:t>
                          </m:r>
                          <m:r>
                            <a:rPr lang="de-CH" b="0" i="1" smtClean="0">
                              <a:latin typeface="Cambria Math" panose="02040503050406030204" pitchFamily="18" charset="0"/>
                            </a:rPr>
                            <m:t>𝑒</m:t>
                          </m:r>
                          <m:r>
                            <a:rPr lang="de-CH" b="0" i="1" smtClean="0">
                              <a:latin typeface="Cambria Math" panose="02040503050406030204" pitchFamily="18" charset="0"/>
                            </a:rPr>
                            <m:t> </m:t>
                          </m:r>
                        </m:e>
                      </m:func>
                      <m:r>
                        <a:rPr lang="en-GB" i="1">
                          <a:latin typeface="Cambria Math" panose="02040503050406030204" pitchFamily="18" charset="0"/>
                          <a:ea typeface="Cambria Math" panose="02040503050406030204" pitchFamily="18" charset="0"/>
                        </a:rPr>
                        <m:t>∈</m:t>
                      </m:r>
                      <m:r>
                        <a:rPr lang="de-CH" i="1">
                          <a:latin typeface="Cambria Math" panose="02040503050406030204" pitchFamily="18" charset="0"/>
                        </a:rPr>
                        <m:t>𝐶</m:t>
                      </m:r>
                      <m:d>
                        <m:dPr>
                          <m:ctrlPr>
                            <a:rPr lang="de-CH" i="1">
                              <a:latin typeface="Cambria Math" panose="02040503050406030204" pitchFamily="18" charset="0"/>
                            </a:rPr>
                          </m:ctrlPr>
                        </m:dPr>
                        <m:e>
                          <m:r>
                            <a:rPr lang="de-CH" i="1">
                              <a:latin typeface="Cambria Math" panose="02040503050406030204" pitchFamily="18" charset="0"/>
                            </a:rPr>
                            <m:t>𝑁</m:t>
                          </m:r>
                          <m:r>
                            <a:rPr lang="de-CH" i="1">
                              <a:latin typeface="Cambria Math" panose="02040503050406030204" pitchFamily="18" charset="0"/>
                            </a:rPr>
                            <m:t>,</m:t>
                          </m:r>
                          <m:r>
                            <a:rPr lang="de-CH" i="1">
                              <a:latin typeface="Cambria Math" panose="02040503050406030204" pitchFamily="18" charset="0"/>
                            </a:rPr>
                            <m:t>𝐾</m:t>
                          </m:r>
                        </m:e>
                      </m:d>
                      <m:r>
                        <a:rPr lang="de-CH" i="1">
                          <a:latin typeface="Cambria Math" panose="02040503050406030204" pitchFamily="18" charset="0"/>
                        </a:rPr>
                        <m:t>)</m:t>
                      </m:r>
                    </m:oMath>
                  </m:oMathPara>
                </a14:m>
                <a:endParaRPr lang="en-GB" dirty="0"/>
              </a:p>
              <a:p>
                <a:pPr marL="0" indent="0">
                  <a:buNone/>
                </a:pPr>
                <a:endParaRPr lang="en-GB" dirty="0"/>
              </a:p>
              <a:p>
                <a:pPr marL="0" indent="0">
                  <a:buNone/>
                </a:pPr>
                <a:r>
                  <a:rPr lang="en-GB" dirty="0"/>
                  <a:t>Then, </a:t>
                </a:r>
                <a14:m>
                  <m:oMath xmlns:m="http://schemas.openxmlformats.org/officeDocument/2006/math">
                    <m:r>
                      <a:rPr lang="en-GB" i="1">
                        <a:latin typeface="Cambria Math" panose="02040503050406030204" pitchFamily="18" charset="0"/>
                      </a:rPr>
                      <m:t>𝑒</m:t>
                    </m:r>
                  </m:oMath>
                </a14:m>
                <a:r>
                  <a:rPr lang="en-GB" dirty="0"/>
                  <a:t> belongs to a minimal spanning tree.</a:t>
                </a:r>
              </a:p>
              <a:p>
                <a:pPr marL="0" indent="0">
                  <a:buNone/>
                </a:pPr>
                <a:endParaRPr lang="en-GB" dirty="0"/>
              </a:p>
              <a:p>
                <a:pPr marL="0" indent="0">
                  <a:buNone/>
                </a:pPr>
                <a:r>
                  <a:rPr lang="en-GB" b="1" dirty="0">
                    <a:solidFill>
                      <a:schemeClr val="accent1"/>
                    </a:solidFill>
                  </a:rPr>
                  <a:t>Proof: </a:t>
                </a:r>
                <a:r>
                  <a:rPr lang="en-GB" dirty="0"/>
                  <a:t>Assume that </a:t>
                </a:r>
                <a14:m>
                  <m:oMath xmlns:m="http://schemas.openxmlformats.org/officeDocument/2006/math">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𝑉</m:t>
                            </m:r>
                          </m:e>
                          <m:sup>
                            <m:r>
                              <a:rPr lang="de-CH" b="0" i="1" smtClean="0">
                                <a:latin typeface="Cambria Math" panose="02040503050406030204" pitchFamily="18" charset="0"/>
                              </a:rPr>
                              <m:t>′</m:t>
                            </m:r>
                          </m:sup>
                        </m:sSup>
                        <m:r>
                          <a:rPr lang="de-CH" b="0" i="1" smtClean="0">
                            <a:latin typeface="Cambria Math" panose="02040503050406030204" pitchFamily="18" charset="0"/>
                          </a:rPr>
                          <m:t>, </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𝐸</m:t>
                            </m:r>
                          </m:e>
                          <m:sup>
                            <m:r>
                              <a:rPr lang="de-CH" b="0" i="1" smtClean="0">
                                <a:latin typeface="Cambria Math" panose="02040503050406030204" pitchFamily="18" charset="0"/>
                              </a:rPr>
                              <m:t>′</m:t>
                            </m:r>
                          </m:sup>
                        </m:sSup>
                      </m:e>
                    </m:d>
                  </m:oMath>
                </a14:m>
                <a:r>
                  <a:rPr lang="en-GB" dirty="0"/>
                  <a:t> is a minimal spanning tree of </a:t>
                </a:r>
                <a14:m>
                  <m:oMath xmlns:m="http://schemas.openxmlformats.org/officeDocument/2006/math">
                    <m:r>
                      <a:rPr lang="de-CH" b="0" i="1" dirty="0" smtClean="0">
                        <a:latin typeface="Cambria Math" panose="02040503050406030204" pitchFamily="18" charset="0"/>
                      </a:rPr>
                      <m:t>(</m:t>
                    </m:r>
                    <m:r>
                      <a:rPr lang="de-CH" b="0" i="1" dirty="0" smtClean="0">
                        <a:latin typeface="Cambria Math" panose="02040503050406030204" pitchFamily="18" charset="0"/>
                      </a:rPr>
                      <m:t>𝑉</m:t>
                    </m:r>
                    <m:r>
                      <a:rPr lang="de-CH" b="0" i="1" dirty="0" smtClean="0">
                        <a:latin typeface="Cambria Math" panose="02040503050406030204" pitchFamily="18" charset="0"/>
                      </a:rPr>
                      <m:t>,</m:t>
                    </m:r>
                    <m:r>
                      <a:rPr lang="de-CH" b="0" i="1" dirty="0" smtClean="0">
                        <a:latin typeface="Cambria Math" panose="02040503050406030204" pitchFamily="18" charset="0"/>
                      </a:rPr>
                      <m:t>𝐸</m:t>
                    </m:r>
                    <m:r>
                      <a:rPr lang="de-CH" b="0" i="1" dirty="0" smtClean="0">
                        <a:latin typeface="Cambria Math" panose="02040503050406030204" pitchFamily="18" charset="0"/>
                      </a:rPr>
                      <m:t>)</m:t>
                    </m:r>
                  </m:oMath>
                </a14:m>
                <a:r>
                  <a:rPr lang="en-US" dirty="0"/>
                  <a:t>, and that </a:t>
                </a:r>
                <a14:m>
                  <m:oMath xmlns:m="http://schemas.openxmlformats.org/officeDocument/2006/math">
                    <m:r>
                      <a:rPr lang="en-GB" i="1">
                        <a:latin typeface="Cambria Math" panose="02040503050406030204" pitchFamily="18" charset="0"/>
                      </a:rPr>
                      <m:t>𝑒</m:t>
                    </m:r>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oMath>
                </a14:m>
                <a:r>
                  <a:rPr lang="en-US" dirty="0"/>
                  <a:t>. Then, the network </a:t>
                </a:r>
                <a14:m>
                  <m:oMath xmlns:m="http://schemas.openxmlformats.org/officeDocument/2006/math">
                    <m:r>
                      <a:rPr lang="de-CH" b="0" i="0" smtClean="0">
                        <a:latin typeface="Cambria Math" panose="02040503050406030204" pitchFamily="18" charset="0"/>
                        <a:ea typeface="Cambria Math" panose="02040503050406030204" pitchFamily="18" charset="0"/>
                      </a:rPr>
                      <m:t>(</m:t>
                    </m:r>
                    <m:sSup>
                      <m:sSupPr>
                        <m:ctrlPr>
                          <a:rPr lang="de-CH" b="0" i="1" dirty="0" smtClean="0">
                            <a:latin typeface="Cambria Math" panose="02040503050406030204" pitchFamily="18" charset="0"/>
                          </a:rPr>
                        </m:ctrlPr>
                      </m:sSupPr>
                      <m:e>
                        <m:r>
                          <a:rPr lang="de-CH" i="1" dirty="0" smtClean="0">
                            <a:latin typeface="Cambria Math" panose="02040503050406030204" pitchFamily="18" charset="0"/>
                          </a:rPr>
                          <m:t>𝑉</m:t>
                        </m:r>
                      </m:e>
                      <m:sup>
                        <m:r>
                          <a:rPr lang="de-CH" b="0" i="1" dirty="0" smtClean="0">
                            <a:latin typeface="Cambria Math" panose="02040503050406030204" pitchFamily="18" charset="0"/>
                          </a:rPr>
                          <m:t>′</m:t>
                        </m:r>
                      </m:sup>
                    </m:sSup>
                    <m:r>
                      <a:rPr lang="de-CH" b="0" i="1" dirty="0" smtClean="0">
                        <a:latin typeface="Cambria Math" panose="02040503050406030204" pitchFamily="18" charset="0"/>
                      </a:rPr>
                      <m:t>, </m:t>
                    </m:r>
                    <m:r>
                      <a:rPr lang="de-CH" b="0" i="1" dirty="0" smtClean="0">
                        <a:latin typeface="Cambria Math" panose="02040503050406030204" pitchFamily="18" charset="0"/>
                      </a:rPr>
                      <m:t>𝐸</m:t>
                    </m:r>
                    <m:r>
                      <a:rPr lang="de-CH" b="0" i="1" dirty="0" smtClean="0">
                        <a:latin typeface="Cambria Math" panose="02040503050406030204" pitchFamily="18" charset="0"/>
                      </a:rPr>
                      <m:t>′∪</m:t>
                    </m:r>
                    <m:d>
                      <m:dPr>
                        <m:begChr m:val="{"/>
                        <m:endChr m:val="}"/>
                        <m:ctrlPr>
                          <a:rPr lang="de-CH" b="0" i="1" dirty="0" smtClean="0">
                            <a:latin typeface="Cambria Math" panose="02040503050406030204" pitchFamily="18" charset="0"/>
                          </a:rPr>
                        </m:ctrlPr>
                      </m:dPr>
                      <m:e>
                        <m:r>
                          <a:rPr lang="de-CH" b="0" i="1" dirty="0" smtClean="0">
                            <a:latin typeface="Cambria Math" panose="02040503050406030204" pitchFamily="18" charset="0"/>
                          </a:rPr>
                          <m:t>𝑒</m:t>
                        </m:r>
                      </m:e>
                    </m:d>
                    <m:r>
                      <a:rPr lang="de-CH" b="0" i="1" dirty="0" smtClean="0">
                        <a:latin typeface="Cambria Math" panose="02040503050406030204" pitchFamily="18" charset="0"/>
                      </a:rPr>
                      <m:t>)</m:t>
                    </m:r>
                  </m:oMath>
                </a14:m>
                <a:r>
                  <a:rPr lang="en-US" dirty="0"/>
                  <a:t> contains a cycle that connects </a:t>
                </a:r>
                <a14:m>
                  <m:oMath xmlns:m="http://schemas.openxmlformats.org/officeDocument/2006/math">
                    <m:r>
                      <a:rPr lang="de-CH" i="1">
                        <a:latin typeface="Cambria Math" panose="02040503050406030204" pitchFamily="18" charset="0"/>
                      </a:rPr>
                      <m:t>𝐾</m:t>
                    </m:r>
                    <m:r>
                      <a:rPr lang="de-CH" i="1">
                        <a:latin typeface="Cambria Math" panose="02040503050406030204" pitchFamily="18" charset="0"/>
                      </a:rPr>
                      <m:t> </m:t>
                    </m:r>
                  </m:oMath>
                </a14:m>
                <a:r>
                  <a:rPr lang="en-US" dirty="0"/>
                  <a:t>and </a:t>
                </a:r>
                <a14:m>
                  <m:oMath xmlns:m="http://schemas.openxmlformats.org/officeDocument/2006/math">
                    <m:acc>
                      <m:accPr>
                        <m:chr m:val="̅"/>
                        <m:ctrlPr>
                          <a:rPr lang="de-CH" i="1" smtClean="0">
                            <a:latin typeface="Cambria Math" panose="02040503050406030204" pitchFamily="18" charset="0"/>
                          </a:rPr>
                        </m:ctrlPr>
                      </m:accPr>
                      <m:e>
                        <m:r>
                          <a:rPr lang="de-CH" b="0" i="1" smtClean="0">
                            <a:latin typeface="Cambria Math" panose="02040503050406030204" pitchFamily="18" charset="0"/>
                          </a:rPr>
                          <m:t>𝐾</m:t>
                        </m:r>
                      </m:e>
                    </m:acc>
                    <m:r>
                      <a:rPr lang="de-CH" i="1" smtClean="0">
                        <a:latin typeface="Cambria Math" panose="02040503050406030204" pitchFamily="18" charset="0"/>
                      </a:rPr>
                      <m:t> </m:t>
                    </m:r>
                  </m:oMath>
                </a14:m>
                <a:r>
                  <a:rPr lang="en-US" dirty="0"/>
                  <a:t>via </a:t>
                </a:r>
                <a14:m>
                  <m:oMath xmlns:m="http://schemas.openxmlformats.org/officeDocument/2006/math">
                    <m:r>
                      <a:rPr lang="en-GB" i="1">
                        <a:latin typeface="Cambria Math" panose="02040503050406030204" pitchFamily="18" charset="0"/>
                      </a:rPr>
                      <m:t>𝑒</m:t>
                    </m:r>
                  </m:oMath>
                </a14:m>
                <a:r>
                  <a:rPr lang="en-US" dirty="0"/>
                  <a:t> and another edge </a:t>
                </a:r>
                <a14:m>
                  <m:oMath xmlns:m="http://schemas.openxmlformats.org/officeDocument/2006/math">
                    <m:sSub>
                      <m:sSubPr>
                        <m:ctrlPr>
                          <a:rPr lang="de-CH" b="0" i="1" smtClean="0">
                            <a:latin typeface="Cambria Math" panose="02040503050406030204" pitchFamily="18" charset="0"/>
                          </a:rPr>
                        </m:ctrlPr>
                      </m:sSubPr>
                      <m:e>
                        <m:r>
                          <a:rPr lang="en-GB" i="1">
                            <a:latin typeface="Cambria Math" panose="02040503050406030204" pitchFamily="18" charset="0"/>
                          </a:rPr>
                          <m:t>𝑒</m:t>
                        </m:r>
                      </m:e>
                      <m:sub>
                        <m:r>
                          <a:rPr lang="de-CH" b="0" i="1" smtClean="0">
                            <a:latin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r>
                      <a:rPr lang="de-CH" i="1">
                        <a:latin typeface="Cambria Math" panose="02040503050406030204" pitchFamily="18" charset="0"/>
                      </a:rPr>
                      <m:t>𝐶</m:t>
                    </m:r>
                    <m:d>
                      <m:dPr>
                        <m:ctrlPr>
                          <a:rPr lang="de-CH" i="1">
                            <a:latin typeface="Cambria Math" panose="02040503050406030204" pitchFamily="18" charset="0"/>
                          </a:rPr>
                        </m:ctrlPr>
                      </m:dPr>
                      <m:e>
                        <m:r>
                          <a:rPr lang="de-CH" i="1">
                            <a:latin typeface="Cambria Math" panose="02040503050406030204" pitchFamily="18" charset="0"/>
                          </a:rPr>
                          <m:t>𝑁</m:t>
                        </m:r>
                        <m:r>
                          <a:rPr lang="de-CH" i="1">
                            <a:latin typeface="Cambria Math" panose="02040503050406030204" pitchFamily="18" charset="0"/>
                          </a:rPr>
                          <m:t>,</m:t>
                        </m:r>
                        <m:r>
                          <a:rPr lang="de-CH" i="1">
                            <a:latin typeface="Cambria Math" panose="02040503050406030204" pitchFamily="18" charset="0"/>
                          </a:rPr>
                          <m:t>𝐾</m:t>
                        </m:r>
                      </m:e>
                    </m:d>
                  </m:oMath>
                </a14:m>
                <a:r>
                  <a:rPr lang="en-US" dirty="0"/>
                  <a:t> (otherwise</a:t>
                </a:r>
                <a14:m>
                  <m:oMath xmlns:m="http://schemas.openxmlformats.org/officeDocument/2006/math">
                    <m:d>
                      <m:dPr>
                        <m:ctrlPr>
                          <a:rPr lang="de-CH" i="1">
                            <a:latin typeface="Cambria Math" panose="02040503050406030204" pitchFamily="18" charset="0"/>
                          </a:rPr>
                        </m:ctrlPr>
                      </m:dPr>
                      <m:e>
                        <m:sSup>
                          <m:sSupPr>
                            <m:ctrlPr>
                              <a:rPr lang="de-CH" i="1">
                                <a:latin typeface="Cambria Math" panose="02040503050406030204" pitchFamily="18" charset="0"/>
                              </a:rPr>
                            </m:ctrlPr>
                          </m:sSupPr>
                          <m:e>
                            <m:r>
                              <a:rPr lang="de-CH" i="1">
                                <a:latin typeface="Cambria Math" panose="02040503050406030204" pitchFamily="18" charset="0"/>
                              </a:rPr>
                              <m:t>𝑉</m:t>
                            </m:r>
                          </m:e>
                          <m:sup>
                            <m:r>
                              <a:rPr lang="de-CH" i="1">
                                <a:latin typeface="Cambria Math" panose="02040503050406030204" pitchFamily="18" charset="0"/>
                              </a:rPr>
                              <m:t>′</m:t>
                            </m:r>
                          </m:sup>
                        </m:sSup>
                        <m:r>
                          <a:rPr lang="de-CH" i="1">
                            <a:latin typeface="Cambria Math" panose="02040503050406030204" pitchFamily="18" charset="0"/>
                          </a:rPr>
                          <m:t>, </m:t>
                        </m:r>
                        <m:sSup>
                          <m:sSupPr>
                            <m:ctrlPr>
                              <a:rPr lang="de-CH" i="1">
                                <a:latin typeface="Cambria Math" panose="02040503050406030204" pitchFamily="18" charset="0"/>
                              </a:rPr>
                            </m:ctrlPr>
                          </m:sSupPr>
                          <m:e>
                            <m:r>
                              <a:rPr lang="de-CH" i="1">
                                <a:latin typeface="Cambria Math" panose="02040503050406030204" pitchFamily="18" charset="0"/>
                              </a:rPr>
                              <m:t>𝐸</m:t>
                            </m:r>
                          </m:e>
                          <m:sup>
                            <m:r>
                              <a:rPr lang="de-CH" i="1">
                                <a:latin typeface="Cambria Math" panose="02040503050406030204" pitchFamily="18" charset="0"/>
                              </a:rPr>
                              <m:t>′</m:t>
                            </m:r>
                          </m:sup>
                        </m:sSup>
                      </m:e>
                    </m:d>
                  </m:oMath>
                </a14:m>
                <a:r>
                  <a:rPr lang="en-US" dirty="0"/>
                  <a:t> would be disconnected). Since </a:t>
                </a:r>
                <a14:m>
                  <m:oMath xmlns:m="http://schemas.openxmlformats.org/officeDocument/2006/math">
                    <m:r>
                      <a:rPr lang="de-CH" i="1">
                        <a:latin typeface="Cambria Math" panose="02040503050406030204" pitchFamily="18" charset="0"/>
                      </a:rPr>
                      <m:t>𝑤</m:t>
                    </m:r>
                    <m:d>
                      <m:dPr>
                        <m:ctrlPr>
                          <a:rPr lang="de-CH" i="1">
                            <a:latin typeface="Cambria Math" panose="02040503050406030204" pitchFamily="18" charset="0"/>
                          </a:rPr>
                        </m:ctrlPr>
                      </m:dPr>
                      <m:e>
                        <m:r>
                          <a:rPr lang="de-CH" i="1">
                            <a:latin typeface="Cambria Math" panose="02040503050406030204" pitchFamily="18" charset="0"/>
                          </a:rPr>
                          <m:t>𝑒</m:t>
                        </m:r>
                      </m:e>
                    </m:d>
                    <m:r>
                      <a:rPr lang="de-CH" b="0" i="1" smtClean="0">
                        <a:latin typeface="Cambria Math" panose="02040503050406030204" pitchFamily="18" charset="0"/>
                      </a:rPr>
                      <m:t>≤</m:t>
                    </m:r>
                    <m:r>
                      <a:rPr lang="de-CH" b="0" i="1" smtClean="0">
                        <a:latin typeface="Cambria Math" panose="02040503050406030204" pitchFamily="18" charset="0"/>
                      </a:rPr>
                      <m:t>𝑤</m:t>
                    </m:r>
                    <m:d>
                      <m:dPr>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𝑒</m:t>
                            </m:r>
                          </m:e>
                          <m:sub>
                            <m:r>
                              <a:rPr lang="de-CH" b="0" i="1" smtClean="0">
                                <a:latin typeface="Cambria Math" panose="02040503050406030204" pitchFamily="18" charset="0"/>
                              </a:rPr>
                              <m:t>0</m:t>
                            </m:r>
                          </m:sub>
                        </m:sSub>
                      </m:e>
                    </m:d>
                  </m:oMath>
                </a14:m>
                <a:r>
                  <a:rPr lang="en-US" dirty="0"/>
                  <a:t>, the network </a:t>
                </a:r>
                <a14:m>
                  <m:oMath xmlns:m="http://schemas.openxmlformats.org/officeDocument/2006/math">
                    <m:r>
                      <a:rPr lang="de-CH">
                        <a:latin typeface="Cambria Math" panose="02040503050406030204" pitchFamily="18" charset="0"/>
                        <a:ea typeface="Cambria Math" panose="02040503050406030204" pitchFamily="18" charset="0"/>
                      </a:rPr>
                      <m:t>(</m:t>
                    </m:r>
                    <m:r>
                      <a:rPr lang="de-CH" b="0" i="1" dirty="0" smtClean="0">
                        <a:latin typeface="Cambria Math" panose="02040503050406030204" pitchFamily="18" charset="0"/>
                      </a:rPr>
                      <m:t>𝑉</m:t>
                    </m:r>
                    <m:r>
                      <a:rPr lang="de-CH" b="0" i="1" dirty="0" smtClean="0">
                        <a:latin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d>
                      <m:dPr>
                        <m:begChr m:val="{"/>
                        <m:endChr m:val="}"/>
                        <m:ctrlPr>
                          <a:rPr lang="de-CH" i="1" dirty="0">
                            <a:latin typeface="Cambria Math" panose="02040503050406030204" pitchFamily="18" charset="0"/>
                          </a:rPr>
                        </m:ctrlPr>
                      </m:dPr>
                      <m:e>
                        <m:r>
                          <a:rPr lang="de-CH" i="1" dirty="0">
                            <a:latin typeface="Cambria Math" panose="02040503050406030204" pitchFamily="18" charset="0"/>
                          </a:rPr>
                          <m:t>𝑒</m:t>
                        </m:r>
                      </m:e>
                    </m:d>
                    <m:r>
                      <m:rPr>
                        <m:lit/>
                      </m:rP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𝑒</m:t>
                        </m:r>
                      </m:e>
                      <m:sub>
                        <m:r>
                          <a:rPr lang="de-CH" b="0" i="1" smtClean="0">
                            <a:latin typeface="Cambria Math" panose="02040503050406030204" pitchFamily="18" charset="0"/>
                            <a:ea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r>
                      <a:rPr lang="de-CH" i="1" dirty="0">
                        <a:latin typeface="Cambria Math" panose="02040503050406030204" pitchFamily="18" charset="0"/>
                      </a:rPr>
                      <m:t>) </m:t>
                    </m:r>
                  </m:oMath>
                </a14:m>
                <a:r>
                  <a:rPr lang="en-US" dirty="0"/>
                  <a:t>remains connected, it is a tree by Euler's formula, and its total weight is not bigger than </a:t>
                </a:r>
                <a14:m>
                  <m:oMath xmlns:m="http://schemas.openxmlformats.org/officeDocument/2006/math">
                    <m:r>
                      <a:rPr lang="de-CH" b="0" i="1" dirty="0" smtClean="0">
                        <a:latin typeface="Cambria Math" panose="02040503050406030204" pitchFamily="18" charset="0"/>
                      </a:rPr>
                      <m:t>𝑤</m:t>
                    </m:r>
                    <m:r>
                      <a:rPr lang="de-CH" b="0" i="0" dirty="0" smtClean="0">
                        <a:latin typeface="Cambria Math" panose="02040503050406030204" pitchFamily="18" charset="0"/>
                      </a:rPr>
                      <m:t>(</m:t>
                    </m:r>
                    <m:r>
                      <a:rPr lang="en-GB" i="1" dirty="0">
                        <a:latin typeface="Cambria Math" panose="02040503050406030204" pitchFamily="18" charset="0"/>
                      </a:rPr>
                      <m:t>𝑇</m:t>
                    </m:r>
                    <m:r>
                      <a:rPr lang="de-CH" b="0" i="1" dirty="0" smtClean="0">
                        <a:latin typeface="Cambria Math" panose="02040503050406030204" pitchFamily="18" charset="0"/>
                      </a:rPr>
                      <m:t>)</m:t>
                    </m:r>
                  </m:oMath>
                </a14:m>
                <a:r>
                  <a:rPr lang="en-US" dirty="0"/>
                  <a:t> .				◻︎</a:t>
                </a:r>
              </a:p>
            </p:txBody>
          </p:sp>
        </mc:Choice>
        <mc:Fallback xmlns="">
          <p:sp>
            <p:nvSpPr>
              <p:cNvPr id="3" name="Content Placeholder 2">
                <a:extLst>
                  <a:ext uri="{FF2B5EF4-FFF2-40B4-BE49-F238E27FC236}">
                    <a16:creationId xmlns:a16="http://schemas.microsoft.com/office/drawing/2014/main" id="{1A4E502F-D4B0-334B-A76D-BE3D0010A0EF}"/>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4E2F89-F15E-C948-9047-8069E3547616}"/>
              </a:ext>
            </a:extLst>
          </p:cNvPr>
          <p:cNvSpPr>
            <a:spLocks noGrp="1"/>
          </p:cNvSpPr>
          <p:nvPr>
            <p:ph type="sldNum" sz="quarter" idx="4"/>
          </p:nvPr>
        </p:nvSpPr>
        <p:spPr/>
        <p:txBody>
          <a:bodyPr/>
          <a:lstStyle/>
          <a:p>
            <a:fld id="{05306F20-FBA2-4746-AE9F-DFBA4FFD6FE5}" type="slidenum">
              <a:rPr lang="en-US" smtClean="0"/>
              <a:t>15</a:t>
            </a:fld>
            <a:endParaRPr lang="en-US" dirty="0"/>
          </a:p>
        </p:txBody>
      </p:sp>
    </p:spTree>
    <p:extLst>
      <p:ext uri="{BB962C8B-B14F-4D97-AF65-F5344CB8AC3E}">
        <p14:creationId xmlns:p14="http://schemas.microsoft.com/office/powerpoint/2010/main" val="167039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DCCE-DBCD-9747-98D0-D03FE4B618C4}"/>
              </a:ext>
            </a:extLst>
          </p:cNvPr>
          <p:cNvSpPr>
            <a:spLocks noGrp="1"/>
          </p:cNvSpPr>
          <p:nvPr>
            <p:ph type="title"/>
          </p:nvPr>
        </p:nvSpPr>
        <p:spPr>
          <a:xfrm>
            <a:off x="342901" y="488953"/>
            <a:ext cx="8445500" cy="430887"/>
          </a:xfrm>
        </p:spPr>
        <p:txBody>
          <a:bodyPr/>
          <a:lstStyle/>
          <a:p>
            <a:r>
              <a:rPr lang="en-US" dirty="0"/>
              <a:t>Prim's algorithm (1930, </a:t>
            </a:r>
            <a:r>
              <a:rPr lang="en-US" dirty="0" err="1"/>
              <a:t>Jarník</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24434F-E88D-8D43-B1C4-7F881A1C69E3}"/>
                  </a:ext>
                </a:extLst>
              </p:cNvPr>
              <p:cNvSpPr>
                <a:spLocks noGrp="1"/>
              </p:cNvSpPr>
              <p:nvPr>
                <p:ph sz="quarter" idx="11"/>
              </p:nvPr>
            </p:nvSpPr>
            <p:spPr/>
            <p:txBody>
              <a:bodyPr>
                <a:normAutofit/>
              </a:bodyPr>
              <a:lstStyle/>
              <a:p>
                <a:pPr marL="0" indent="0">
                  <a:buNone/>
                </a:pPr>
                <a:r>
                  <a:rPr lang="en-US" dirty="0"/>
                  <a:t>Let </a:t>
                </a:r>
                <a14:m>
                  <m:oMath xmlns:m="http://schemas.openxmlformats.org/officeDocument/2006/math">
                    <m:r>
                      <a:rPr lang="de-CH" b="0" i="1" smtClean="0">
                        <a:latin typeface="Cambria Math" panose="02040503050406030204" pitchFamily="18" charset="0"/>
                      </a:rPr>
                      <m:t>𝑁</m:t>
                    </m:r>
                    <m:r>
                      <a:rPr lang="de-CH" b="0" i="0" smtClean="0">
                        <a:latin typeface="Cambria Math" panose="02040503050406030204" pitchFamily="18" charset="0"/>
                      </a:rPr>
                      <m:t>=</m:t>
                    </m:r>
                    <m:r>
                      <a:rPr lang="de-CH" b="0" i="1" smtClean="0">
                        <a:latin typeface="Cambria Math" panose="02040503050406030204" pitchFamily="18" charset="0"/>
                      </a:rPr>
                      <m:t>(</m:t>
                    </m:r>
                    <m:r>
                      <a:rPr lang="de-CH" b="0" i="1" smtClean="0">
                        <a:latin typeface="Cambria Math" panose="02040503050406030204" pitchFamily="18" charset="0"/>
                      </a:rPr>
                      <m:t>𝑉</m:t>
                    </m:r>
                    <m:r>
                      <a:rPr lang="de-CH" b="0" i="1" smtClean="0">
                        <a:latin typeface="Cambria Math" panose="02040503050406030204" pitchFamily="18" charset="0"/>
                      </a:rPr>
                      <m:t>,</m:t>
                    </m:r>
                    <m:r>
                      <a:rPr lang="de-CH" b="0" i="1" smtClean="0">
                        <a:latin typeface="Cambria Math" panose="02040503050406030204" pitchFamily="18" charset="0"/>
                      </a:rPr>
                      <m:t>𝐸</m:t>
                    </m:r>
                    <m:r>
                      <a:rPr lang="de-CH" b="0" i="1" smtClean="0">
                        <a:latin typeface="Cambria Math" panose="02040503050406030204" pitchFamily="18" charset="0"/>
                      </a:rPr>
                      <m:t>)</m:t>
                    </m:r>
                  </m:oMath>
                </a14:m>
                <a:r>
                  <a:rPr lang="en-US" dirty="0"/>
                  <a:t> be a connected network with </a:t>
                </a:r>
                <a14:m>
                  <m:oMath xmlns:m="http://schemas.openxmlformats.org/officeDocument/2006/math">
                    <m:r>
                      <a:rPr lang="de-CH" b="0" i="1" smtClean="0">
                        <a:latin typeface="Cambria Math" panose="02040503050406030204" pitchFamily="18" charset="0"/>
                      </a:rPr>
                      <m:t>𝑀</m:t>
                    </m:r>
                    <m:r>
                      <a:rPr lang="de-CH" b="0" i="1" smtClean="0">
                        <a:latin typeface="Cambria Math" panose="02040503050406030204" pitchFamily="18" charset="0"/>
                      </a:rPr>
                      <m:t>=|</m:t>
                    </m:r>
                    <m:r>
                      <a:rPr lang="de-CH" b="0" i="1" smtClean="0">
                        <a:latin typeface="Cambria Math" panose="02040503050406030204" pitchFamily="18" charset="0"/>
                      </a:rPr>
                      <m:t>𝑉</m:t>
                    </m:r>
                    <m:r>
                      <a:rPr lang="de-CH" b="0" i="1" smtClean="0">
                        <a:latin typeface="Cambria Math" panose="02040503050406030204" pitchFamily="18" charset="0"/>
                      </a:rPr>
                      <m:t>|&gt;1</m:t>
                    </m:r>
                  </m:oMath>
                </a14:m>
                <a:r>
                  <a:rPr lang="en-US" dirty="0"/>
                  <a:t> nodes.</a:t>
                </a:r>
              </a:p>
              <a:p>
                <a:pPr marL="0" indent="0">
                  <a:buNone/>
                </a:pPr>
                <a:r>
                  <a:rPr lang="en-US" dirty="0">
                    <a:latin typeface="American Typewriter" panose="02090604020004020304" pitchFamily="18" charset="77"/>
                  </a:rPr>
                  <a:t>Initialization:</a:t>
                </a:r>
                <a:r>
                  <a:rPr lang="en-US" dirty="0"/>
                  <a:t> pick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𝑛</m:t>
                        </m:r>
                      </m:e>
                      <m:sub>
                        <m:r>
                          <a:rPr lang="de-CH" b="0" i="1" smtClean="0">
                            <a:latin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de-CH" i="1" dirty="0" smtClean="0">
                        <a:latin typeface="Cambria Math" panose="02040503050406030204" pitchFamily="18" charset="0"/>
                      </a:rPr>
                      <m:t>𝑉</m:t>
                    </m:r>
                  </m:oMath>
                </a14:m>
                <a:r>
                  <a:rPr lang="en-US" dirty="0"/>
                  <a:t>, build the cut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𝐾</m:t>
                        </m:r>
                      </m:e>
                      <m:sub>
                        <m:r>
                          <a:rPr lang="de-CH" b="0" i="0" smtClean="0">
                            <a:latin typeface="Cambria Math" panose="02040503050406030204" pitchFamily="18" charset="0"/>
                          </a:rPr>
                          <m:t>0</m:t>
                        </m:r>
                      </m:sub>
                    </m:sSub>
                    <m:r>
                      <a:rPr lang="de-CH" b="0" i="1" smtClean="0">
                        <a:latin typeface="Cambria Math" panose="02040503050406030204" pitchFamily="18" charset="0"/>
                      </a:rPr>
                      <m:t>=</m:t>
                    </m:r>
                    <m:d>
                      <m:dPr>
                        <m:begChr m:val="{"/>
                        <m:endChr m:val="}"/>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𝑛</m:t>
                            </m:r>
                          </m:e>
                          <m:sub>
                            <m:r>
                              <a:rPr lang="de-CH" b="0" i="1" smtClean="0">
                                <a:latin typeface="Cambria Math" panose="02040503050406030204" pitchFamily="18" charset="0"/>
                              </a:rPr>
                              <m:t>0</m:t>
                            </m:r>
                          </m:sub>
                        </m:sSub>
                      </m:e>
                    </m:d>
                  </m:oMath>
                </a14:m>
                <a:r>
                  <a:rPr lang="en-US" dirty="0"/>
                  <a:t>, and set </a:t>
                </a:r>
                <a14:m>
                  <m:oMath xmlns:m="http://schemas.openxmlformats.org/officeDocument/2006/math">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𝐸</m:t>
                        </m:r>
                      </m:e>
                      <m:sub>
                        <m:r>
                          <a:rPr lang="de-CH" b="0" i="1" smtClean="0">
                            <a:latin typeface="Cambria Math" panose="02040503050406030204" pitchFamily="18" charset="0"/>
                          </a:rPr>
                          <m:t>0</m:t>
                        </m:r>
                      </m:sub>
                      <m:sup>
                        <m:r>
                          <a:rPr lang="de-CH" b="0" i="1" smtClean="0">
                            <a:latin typeface="Cambria Math" panose="02040503050406030204" pitchFamily="18" charset="0"/>
                          </a:rPr>
                          <m:t>′</m:t>
                        </m:r>
                      </m:sup>
                    </m:sSubSup>
                    <m:r>
                      <a:rPr lang="de-CH" b="0" i="1" smtClean="0">
                        <a:latin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pPr marL="0" indent="0">
                  <a:buNone/>
                </a:pPr>
                <a:r>
                  <a:rPr lang="de-CH" dirty="0" err="1">
                    <a:latin typeface="American Typewriter" panose="02090604020004020304" pitchFamily="18" charset="77"/>
                  </a:rPr>
                  <a:t>Then</a:t>
                </a:r>
                <a:r>
                  <a:rPr lang="de-CH" dirty="0">
                    <a:latin typeface="American Typewriter" panose="02090604020004020304" pitchFamily="18" charset="77"/>
                  </a:rPr>
                  <a:t>, </a:t>
                </a:r>
                <a:r>
                  <a:rPr lang="de-CH" dirty="0" err="1">
                    <a:latin typeface="American Typewriter" panose="02090604020004020304" pitchFamily="18" charset="77"/>
                  </a:rPr>
                  <a:t>for</a:t>
                </a:r>
                <a:r>
                  <a:rPr lang="de-CH" dirty="0"/>
                  <a:t> </a:t>
                </a:r>
                <a14:m>
                  <m:oMath xmlns:m="http://schemas.openxmlformats.org/officeDocument/2006/math">
                    <m:r>
                      <a:rPr lang="de-CH" i="1" dirty="0" smtClean="0">
                        <a:latin typeface="Cambria Math" panose="02040503050406030204" pitchFamily="18" charset="0"/>
                      </a:rPr>
                      <m:t>𝑘</m:t>
                    </m:r>
                    <m:r>
                      <a:rPr lang="de-CH" i="1" dirty="0" smtClean="0">
                        <a:latin typeface="Cambria Math" panose="02040503050406030204" pitchFamily="18" charset="0"/>
                      </a:rPr>
                      <m:t> =0:</m:t>
                    </m:r>
                    <m:r>
                      <a:rPr lang="de-CH" i="1" dirty="0" smtClean="0">
                        <a:latin typeface="Cambria Math" panose="02040503050406030204" pitchFamily="18" charset="0"/>
                      </a:rPr>
                      <m:t>𝑀</m:t>
                    </m:r>
                    <m:r>
                      <a:rPr lang="de-CH" i="1" dirty="0" smtClean="0">
                        <a:latin typeface="Cambria Math" panose="02040503050406030204" pitchFamily="18" charset="0"/>
                      </a:rPr>
                      <m:t>−2</m:t>
                    </m:r>
                  </m:oMath>
                </a14:m>
                <a:endParaRPr lang="de-CH" b="0" dirty="0"/>
              </a:p>
              <a:p>
                <a:pPr marL="501650" lvl="1" indent="-246063">
                  <a:buFont typeface="+mj-lt"/>
                  <a:buAutoNum type="alphaLcPeriod"/>
                </a:pPr>
                <a:r>
                  <a:rPr lang="en-US" dirty="0"/>
                  <a:t>determine the cut-set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𝑁</m:t>
                    </m:r>
                    <m:r>
                      <a:rPr lang="en-US" i="1" dirty="0" smtClean="0">
                        <a:latin typeface="Cambria Math" panose="02040503050406030204" pitchFamily="18" charset="0"/>
                      </a:rPr>
                      <m:t>,</m:t>
                    </m:r>
                    <m:sSub>
                      <m:sSubPr>
                        <m:ctrlPr>
                          <a:rPr lang="de-CH" b="0" i="1" dirty="0" smtClean="0">
                            <a:latin typeface="Cambria Math" panose="02040503050406030204" pitchFamily="18" charset="0"/>
                          </a:rPr>
                        </m:ctrlPr>
                      </m:sSubPr>
                      <m:e>
                        <m:r>
                          <a:rPr lang="en-US" i="1" dirty="0" smtClean="0">
                            <a:latin typeface="Cambria Math" panose="02040503050406030204" pitchFamily="18" charset="0"/>
                          </a:rPr>
                          <m:t>𝐾</m:t>
                        </m:r>
                      </m:e>
                      <m:sub>
                        <m:r>
                          <a:rPr lang="de-CH" b="0" i="1" dirty="0" smtClean="0">
                            <a:latin typeface="Cambria Math" panose="02040503050406030204" pitchFamily="18" charset="0"/>
                          </a:rPr>
                          <m:t>𝑘</m:t>
                        </m:r>
                      </m:sub>
                    </m:sSub>
                    <m:r>
                      <a:rPr lang="en-US" i="1" dirty="0" smtClean="0">
                        <a:latin typeface="Cambria Math" panose="02040503050406030204" pitchFamily="18" charset="0"/>
                      </a:rPr>
                      <m:t>)</m:t>
                    </m:r>
                  </m:oMath>
                </a14:m>
                <a:endParaRPr lang="en-US" dirty="0"/>
              </a:p>
              <a:p>
                <a:pPr marL="501650" lvl="1" indent="-246063">
                  <a:buFont typeface="+mj-lt"/>
                  <a:buAutoNum type="alphaLcPeriod"/>
                </a:pPr>
                <a:r>
                  <a:rPr lang="en-US" dirty="0"/>
                  <a:t>find </a:t>
                </a:r>
                <a14:m>
                  <m:oMath xmlns:m="http://schemas.openxmlformats.org/officeDocument/2006/math">
                    <m:r>
                      <a:rPr lang="de-CH" b="0" i="0" smtClean="0">
                        <a:latin typeface="Cambria Math" panose="02040503050406030204" pitchFamily="18" charset="0"/>
                      </a:rPr>
                      <m:t>(</m:t>
                    </m:r>
                    <m:r>
                      <m:rPr>
                        <m:sty m:val="p"/>
                      </m:rPr>
                      <a:rPr lang="de-CH" b="0" i="0" smtClean="0">
                        <a:latin typeface="Cambria Math" panose="02040503050406030204" pitchFamily="18" charset="0"/>
                      </a:rPr>
                      <m:t>a</m:t>
                    </m:r>
                    <m:r>
                      <a:rPr lang="de-CH" b="0" i="1" smtClean="0">
                        <a:latin typeface="Cambria Math" panose="02040503050406030204" pitchFamily="18" charset="0"/>
                      </a:rPr>
                      <m:t>,</m:t>
                    </m:r>
                    <m:r>
                      <a:rPr lang="de-CH" b="0" i="1" smtClean="0">
                        <a:latin typeface="Cambria Math" panose="02040503050406030204" pitchFamily="18" charset="0"/>
                      </a:rPr>
                      <m:t>𝑏</m:t>
                    </m:r>
                    <m:r>
                      <a:rPr lang="de-CH" b="0" i="1" smtClean="0">
                        <a:latin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𝑎𝑟𝑔𝑚𝑖𝑛</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𝑤</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𝑒</m:t>
                        </m:r>
                      </m:e>
                    </m:d>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𝑒</m:t>
                    </m:r>
                  </m:oMath>
                </a14:m>
                <a:r>
                  <a:rPr lang="de-CH" dirty="0">
                    <a:ea typeface="Cambria Math" panose="02040503050406030204" pitchFamily="18" charset="0"/>
                  </a:rPr>
                  <a:t> </a:t>
                </a:r>
                <a14:m>
                  <m:oMath xmlns:m="http://schemas.openxmlformats.org/officeDocument/2006/math">
                    <m:r>
                      <a:rPr lang="de-CH" i="1">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𝑁</m:t>
                    </m:r>
                    <m:r>
                      <a:rPr lang="en-US" i="1" dirty="0" smtClean="0">
                        <a:latin typeface="Cambria Math" panose="02040503050406030204" pitchFamily="18" charset="0"/>
                      </a:rPr>
                      <m:t>,</m:t>
                    </m:r>
                    <m:sSub>
                      <m:sSubPr>
                        <m:ctrlPr>
                          <a:rPr lang="de-CH" b="0" i="1" dirty="0" smtClean="0">
                            <a:latin typeface="Cambria Math" panose="02040503050406030204" pitchFamily="18" charset="0"/>
                          </a:rPr>
                        </m:ctrlPr>
                      </m:sSubPr>
                      <m:e>
                        <m:r>
                          <a:rPr lang="en-US" i="1" dirty="0" smtClean="0">
                            <a:latin typeface="Cambria Math" panose="02040503050406030204" pitchFamily="18" charset="0"/>
                          </a:rPr>
                          <m:t>𝐾</m:t>
                        </m:r>
                      </m:e>
                      <m:sub>
                        <m:r>
                          <a:rPr lang="de-CH" b="0" i="1" dirty="0" smtClean="0">
                            <a:latin typeface="Cambria Math" panose="02040503050406030204" pitchFamily="18" charset="0"/>
                          </a:rPr>
                          <m:t>𝑘</m:t>
                        </m:r>
                      </m:sub>
                    </m:sSub>
                    <m:r>
                      <a:rPr lang="en-US" i="1" dirty="0" smtClean="0">
                        <a:latin typeface="Cambria Math" panose="02040503050406030204" pitchFamily="18" charset="0"/>
                      </a:rPr>
                      <m:t>)</m:t>
                    </m:r>
                  </m:oMath>
                </a14:m>
                <a:r>
                  <a:rPr lang="en-US" dirty="0"/>
                  <a:t>}</a:t>
                </a:r>
              </a:p>
              <a:p>
                <a:pPr marL="501650" lvl="1" indent="-246063">
                  <a:buFont typeface="+mj-lt"/>
                  <a:buAutoNum type="alphaLcPeriod"/>
                </a:pPr>
                <a:r>
                  <a:rPr lang="en-US" dirty="0"/>
                  <a:t>let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𝑛</m:t>
                        </m:r>
                      </m:e>
                      <m:sub>
                        <m:r>
                          <a:rPr lang="de-CH" b="0" i="1" smtClean="0">
                            <a:latin typeface="Cambria Math" panose="02040503050406030204" pitchFamily="18" charset="0"/>
                          </a:rPr>
                          <m:t>𝑘</m:t>
                        </m:r>
                        <m:r>
                          <a:rPr lang="de-CH" b="0" i="1" smtClean="0">
                            <a:latin typeface="Cambria Math" panose="02040503050406030204" pitchFamily="18" charset="0"/>
                          </a:rPr>
                          <m:t>+1</m:t>
                        </m:r>
                      </m:sub>
                    </m:sSub>
                    <m:r>
                      <a:rPr lang="de-CH" b="0" i="0" smtClean="0">
                        <a:latin typeface="Cambria Math" panose="02040503050406030204" pitchFamily="18" charset="0"/>
                      </a:rPr>
                      <m:t> </m:t>
                    </m:r>
                    <m:r>
                      <a:rPr lang="de-CH" i="1">
                        <a:latin typeface="Cambria Math" panose="02040503050406030204" pitchFamily="18" charset="0"/>
                      </a:rPr>
                      <m:t>∈</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𝑏</m:t>
                        </m:r>
                      </m:e>
                    </m:d>
                    <m:r>
                      <m:rPr>
                        <m:lit/>
                      </m:rPr>
                      <a:rPr lang="de-CH" i="1">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rPr>
                          <m:t>𝐾</m:t>
                        </m:r>
                      </m:e>
                      <m:sub>
                        <m:r>
                          <a:rPr lang="de-CH" b="0" i="1" smtClean="0">
                            <a:latin typeface="Cambria Math" panose="02040503050406030204" pitchFamily="18" charset="0"/>
                          </a:rPr>
                          <m:t>𝑘</m:t>
                        </m:r>
                      </m:sub>
                    </m:sSub>
                  </m:oMath>
                </a14:m>
                <a:r>
                  <a:rPr lang="en-US" dirty="0"/>
                  <a:t> </a:t>
                </a:r>
              </a:p>
              <a:p>
                <a:pPr marL="501650" lvl="1" indent="-246063">
                  <a:buFont typeface="+mj-lt"/>
                  <a:buAutoNum type="alphaLcPeriod"/>
                </a:pPr>
                <a:r>
                  <a:rPr lang="en-US" dirty="0"/>
                  <a:t>define </a:t>
                </a:r>
                <a14:m>
                  <m:oMath xmlns:m="http://schemas.openxmlformats.org/officeDocument/2006/math">
                    <m:sSub>
                      <m:sSubPr>
                        <m:ctrlPr>
                          <a:rPr lang="de-CH" b="0" i="1" smtClean="0">
                            <a:latin typeface="Cambria Math" panose="02040503050406030204" pitchFamily="18" charset="0"/>
                          </a:rPr>
                        </m:ctrlPr>
                      </m:sSubPr>
                      <m:e>
                        <m:r>
                          <a:rPr lang="de-CH" i="1">
                            <a:latin typeface="Cambria Math" panose="02040503050406030204" pitchFamily="18" charset="0"/>
                          </a:rPr>
                          <m:t>𝐾</m:t>
                        </m:r>
                      </m:e>
                      <m:sub>
                        <m:r>
                          <a:rPr lang="de-CH" b="0" i="1" smtClean="0">
                            <a:latin typeface="Cambria Math" panose="02040503050406030204" pitchFamily="18" charset="0"/>
                          </a:rPr>
                          <m:t>𝑘</m:t>
                        </m:r>
                        <m:r>
                          <a:rPr lang="de-CH" b="0" i="1" smtClean="0">
                            <a:latin typeface="Cambria Math" panose="02040503050406030204" pitchFamily="18" charset="0"/>
                          </a:rPr>
                          <m:t>+1</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𝐾</m:t>
                        </m:r>
                      </m:e>
                      <m:sub>
                        <m:r>
                          <a:rPr lang="de-CH" b="0" i="1" smtClean="0">
                            <a:latin typeface="Cambria Math" panose="02040503050406030204" pitchFamily="18" charset="0"/>
                          </a:rPr>
                          <m:t>𝑘</m:t>
                        </m:r>
                      </m:sub>
                    </m:sSub>
                    <m:r>
                      <a:rPr lang="de-CH" b="0" i="1" smtClean="0">
                        <a:latin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𝑛</m:t>
                        </m:r>
                      </m:e>
                      <m:sub>
                        <m:r>
                          <a:rPr lang="de-CH" b="0" i="1" smtClean="0">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rPr>
                      <m:t> </m:t>
                    </m:r>
                  </m:oMath>
                </a14:m>
                <a:r>
                  <a:rPr lang="en-US" dirty="0"/>
                  <a:t> </a:t>
                </a:r>
              </a:p>
              <a:p>
                <a:pPr marL="501650" lvl="1" indent="-246063">
                  <a:buFont typeface="+mj-lt"/>
                  <a:buAutoNum type="alphaLcPeriod"/>
                </a:pPr>
                <a:r>
                  <a:rPr lang="en-US" dirty="0"/>
                  <a:t>define </a:t>
                </a:r>
                <a14:m>
                  <m:oMath xmlns:m="http://schemas.openxmlformats.org/officeDocument/2006/math">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𝐸</m:t>
                        </m:r>
                      </m:e>
                      <m:sub>
                        <m:r>
                          <a:rPr lang="de-CH" b="0" i="1" smtClean="0">
                            <a:latin typeface="Cambria Math" panose="02040503050406030204" pitchFamily="18" charset="0"/>
                          </a:rPr>
                          <m:t>𝑘</m:t>
                        </m:r>
                        <m:r>
                          <a:rPr lang="de-CH" b="0" i="1" smtClean="0">
                            <a:latin typeface="Cambria Math" panose="02040503050406030204" pitchFamily="18" charset="0"/>
                          </a:rPr>
                          <m:t>+1</m:t>
                        </m:r>
                      </m:sub>
                      <m:sup>
                        <m:r>
                          <a:rPr lang="de-CH" b="0" i="1" smtClean="0">
                            <a:latin typeface="Cambria Math" panose="02040503050406030204" pitchFamily="18" charset="0"/>
                          </a:rPr>
                          <m:t>′</m:t>
                        </m:r>
                      </m:sup>
                    </m:sSubSup>
                    <m:r>
                      <a:rPr lang="de-CH" i="1">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𝐸</m:t>
                        </m:r>
                      </m:e>
                      <m:sub>
                        <m:r>
                          <a:rPr lang="de-CH" b="0" i="1" smtClean="0">
                            <a:latin typeface="Cambria Math" panose="02040503050406030204" pitchFamily="18" charset="0"/>
                          </a:rPr>
                          <m:t>𝑘</m:t>
                        </m:r>
                      </m:sub>
                    </m:sSub>
                    <m:r>
                      <a:rPr lang="de-CH" b="0" i="1" smtClean="0">
                        <a:latin typeface="Cambria Math" panose="02040503050406030204" pitchFamily="18" charset="0"/>
                      </a:rPr>
                      <m:t>′∪(</m:t>
                    </m:r>
                    <m:r>
                      <a:rPr lang="de-CH" i="1">
                        <a:latin typeface="Cambria Math" panose="02040503050406030204" pitchFamily="18" charset="0"/>
                        <a:ea typeface="Cambria Math" panose="02040503050406030204" pitchFamily="18" charset="0"/>
                      </a:rPr>
                      <m:t>𝑎</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𝑏</m:t>
                    </m:r>
                    <m:r>
                      <a:rPr lang="de-CH" i="1">
                        <a:latin typeface="Cambria Math" panose="02040503050406030204" pitchFamily="18" charset="0"/>
                        <a:ea typeface="Cambria Math" panose="02040503050406030204" pitchFamily="18" charset="0"/>
                      </a:rPr>
                      <m:t>)</m:t>
                    </m:r>
                  </m:oMath>
                </a14:m>
                <a:endParaRPr lang="en-US" dirty="0"/>
              </a:p>
              <a:p>
                <a:pPr marL="501650" lvl="1" indent="-246063">
                  <a:buFont typeface="+mj-lt"/>
                  <a:buAutoNum type="alphaLcPeriod"/>
                </a:pPr>
                <a:endParaRPr lang="en-US" dirty="0"/>
              </a:p>
              <a:p>
                <a:pPr marL="0" indent="-7">
                  <a:buNone/>
                </a:pPr>
                <a:r>
                  <a:rPr lang="en-US" dirty="0">
                    <a:latin typeface="American Typewriter" panose="02090604020004020304" pitchFamily="18" charset="77"/>
                  </a:rPr>
                  <a:t>Output:</a:t>
                </a:r>
                <a:r>
                  <a:rPr lang="en-US" dirty="0"/>
                  <a:t> </a:t>
                </a:r>
                <a14:m>
                  <m:oMath xmlns:m="http://schemas.openxmlformats.org/officeDocument/2006/math">
                    <m:r>
                      <a:rPr lang="de-CH" b="0" i="0" smtClean="0">
                        <a:latin typeface="Cambria Math" panose="02040503050406030204" pitchFamily="18" charset="0"/>
                      </a:rPr>
                      <m:t>(</m:t>
                    </m:r>
                    <m:sSub>
                      <m:sSubPr>
                        <m:ctrlPr>
                          <a:rPr lang="de-CH" i="1">
                            <a:latin typeface="Cambria Math" panose="02040503050406030204" pitchFamily="18" charset="0"/>
                          </a:rPr>
                        </m:ctrlPr>
                      </m:sSubPr>
                      <m:e>
                        <m:r>
                          <a:rPr lang="de-CH" b="0" i="1" smtClean="0">
                            <a:latin typeface="Cambria Math" panose="02040503050406030204" pitchFamily="18" charset="0"/>
                          </a:rPr>
                          <m:t>𝐾</m:t>
                        </m:r>
                      </m:e>
                      <m:sub>
                        <m:r>
                          <a:rPr lang="de-CH" i="1">
                            <a:latin typeface="Cambria Math" panose="02040503050406030204" pitchFamily="18" charset="0"/>
                          </a:rPr>
                          <m:t>𝑘</m:t>
                        </m:r>
                        <m:r>
                          <a:rPr lang="de-CH" i="1">
                            <a:latin typeface="Cambria Math" panose="02040503050406030204" pitchFamily="18" charset="0"/>
                          </a:rPr>
                          <m:t>+1</m:t>
                        </m:r>
                      </m:sub>
                    </m:sSub>
                    <m:r>
                      <a:rPr lang="de-CH" b="0" i="1" smtClean="0">
                        <a:latin typeface="Cambria Math" panose="02040503050406030204" pitchFamily="18" charset="0"/>
                      </a:rPr>
                      <m:t>, </m:t>
                    </m:r>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𝐸</m:t>
                        </m:r>
                      </m:e>
                      <m:sub>
                        <m:r>
                          <a:rPr lang="de-CH" b="0" i="1" smtClean="0">
                            <a:latin typeface="Cambria Math" panose="02040503050406030204" pitchFamily="18" charset="0"/>
                          </a:rPr>
                          <m:t>𝑘</m:t>
                        </m:r>
                        <m:r>
                          <a:rPr lang="de-CH" b="0" i="1" smtClean="0">
                            <a:latin typeface="Cambria Math" panose="02040503050406030204" pitchFamily="18" charset="0"/>
                          </a:rPr>
                          <m:t>+1</m:t>
                        </m:r>
                      </m:sub>
                      <m:sup>
                        <m:r>
                          <a:rPr lang="de-CH" b="0" i="1" smtClean="0">
                            <a:latin typeface="Cambria Math" panose="02040503050406030204" pitchFamily="18" charset="0"/>
                          </a:rPr>
                          <m:t>′</m:t>
                        </m:r>
                      </m:sup>
                    </m:sSubSup>
                    <m:r>
                      <a:rPr lang="de-CH" b="0" i="1" smtClean="0">
                        <a:latin typeface="Cambria Math" panose="02040503050406030204" pitchFamily="18" charset="0"/>
                      </a:rPr>
                      <m:t>)</m:t>
                    </m:r>
                  </m:oMath>
                </a14:m>
                <a:r>
                  <a:rPr lang="en-US" dirty="0"/>
                  <a:t> is a minimal spanning tree.</a:t>
                </a:r>
              </a:p>
            </p:txBody>
          </p:sp>
        </mc:Choice>
        <mc:Fallback xmlns="">
          <p:sp>
            <p:nvSpPr>
              <p:cNvPr id="3" name="Content Placeholder 2">
                <a:extLst>
                  <a:ext uri="{FF2B5EF4-FFF2-40B4-BE49-F238E27FC236}">
                    <a16:creationId xmlns:a16="http://schemas.microsoft.com/office/drawing/2014/main" id="{D624434F-E88D-8D43-B1C4-7F881A1C69E3}"/>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13496D-35CC-E54F-9E05-F93EB8CECAA1}"/>
              </a:ext>
            </a:extLst>
          </p:cNvPr>
          <p:cNvSpPr>
            <a:spLocks noGrp="1"/>
          </p:cNvSpPr>
          <p:nvPr>
            <p:ph type="sldNum" sz="quarter" idx="4"/>
          </p:nvPr>
        </p:nvSpPr>
        <p:spPr/>
        <p:txBody>
          <a:bodyPr/>
          <a:lstStyle/>
          <a:p>
            <a:fld id="{05306F20-FBA2-4746-AE9F-DFBA4FFD6FE5}" type="slidenum">
              <a:rPr lang="en-US" smtClean="0"/>
              <a:t>16</a:t>
            </a:fld>
            <a:endParaRPr lang="en-US" dirty="0"/>
          </a:p>
        </p:txBody>
      </p:sp>
    </p:spTree>
    <p:extLst>
      <p:ext uri="{BB962C8B-B14F-4D97-AF65-F5344CB8AC3E}">
        <p14:creationId xmlns:p14="http://schemas.microsoft.com/office/powerpoint/2010/main" val="289151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b="0" i="1" smtClean="0">
                              <a:solidFill>
                                <a:schemeClr val="accent4"/>
                              </a:solidFill>
                              <a:latin typeface="Cambria Math" panose="02040503050406030204" pitchFamily="18" charset="0"/>
                            </a:rPr>
                          </m:ctrlPr>
                        </m:sSubPr>
                        <m:e>
                          <m:r>
                            <a:rPr lang="de-CH" b="0" i="1" smtClean="0">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0</m:t>
                          </m:r>
                        </m:sub>
                      </m:sSub>
                      <m:r>
                        <a:rPr lang="de-CH" b="0" i="1" smtClean="0">
                          <a:solidFill>
                            <a:schemeClr val="accent4"/>
                          </a:solidFill>
                          <a:latin typeface="Cambria Math" panose="02040503050406030204" pitchFamily="18" charset="0"/>
                        </a:rPr>
                        <m:t>=</m:t>
                      </m:r>
                      <m:d>
                        <m:dPr>
                          <m:begChr m:val="{"/>
                          <m:endChr m:val="}"/>
                          <m:ctrlPr>
                            <a:rPr lang="de-CH" b="0" i="1" smtClean="0">
                              <a:solidFill>
                                <a:schemeClr val="accent4"/>
                              </a:solidFill>
                              <a:latin typeface="Cambria Math" panose="02040503050406030204" pitchFamily="18" charset="0"/>
                            </a:rPr>
                          </m:ctrlPr>
                        </m:dPr>
                        <m:e>
                          <m:r>
                            <a:rPr lang="de-CH" b="0" i="1" smtClean="0">
                              <a:solidFill>
                                <a:schemeClr val="accent4"/>
                              </a:solidFill>
                              <a:latin typeface="Cambria Math" panose="02040503050406030204" pitchFamily="18" charset="0"/>
                            </a:rPr>
                            <m:t>𝑂</m:t>
                          </m:r>
                        </m:e>
                      </m:d>
                      <m:r>
                        <a:rPr lang="de-CH" b="0" i="1" smtClean="0">
                          <a:solidFill>
                            <a:schemeClr val="accent4"/>
                          </a:solidFill>
                          <a:latin typeface="Cambria Math" panose="02040503050406030204" pitchFamily="18" charset="0"/>
                        </a:rPr>
                        <m:t>, </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b="0" i="1" smtClean="0">
                              <a:solidFill>
                                <a:schemeClr val="accent4"/>
                              </a:solidFill>
                              <a:latin typeface="Cambria Math" panose="02040503050406030204" pitchFamily="18" charset="0"/>
                            </a:rPr>
                            <m:t>0</m:t>
                          </m:r>
                        </m:sub>
                        <m:sup>
                          <m:r>
                            <a:rPr lang="de-CH" b="0" i="1" smtClean="0">
                              <a:solidFill>
                                <a:schemeClr val="accent4"/>
                              </a:solidFill>
                              <a:latin typeface="Cambria Math" panose="02040503050406030204" pitchFamily="18" charset="0"/>
                            </a:rPr>
                            <m:t>′</m:t>
                          </m:r>
                        </m:sup>
                      </m:sSubSup>
                      <m:r>
                        <a:rPr lang="de-CH" b="0" i="1" smtClean="0">
                          <a:solidFill>
                            <a:schemeClr val="accent4"/>
                          </a:solidFill>
                          <a:latin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9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17</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0 is {O}.">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0821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b="0" i="1" smtClean="0">
                              <a:solidFill>
                                <a:schemeClr val="accent4"/>
                              </a:solidFill>
                              <a:latin typeface="Cambria Math" panose="02040503050406030204" pitchFamily="18" charset="0"/>
                            </a:rPr>
                          </m:ctrlPr>
                        </m:sSubPr>
                        <m:e>
                          <m:r>
                            <a:rPr lang="de-CH" b="0" i="1" smtClean="0">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0</m:t>
                          </m:r>
                        </m:sub>
                      </m:sSub>
                      <m:r>
                        <a:rPr lang="de-CH" b="0" i="1" smtClean="0">
                          <a:solidFill>
                            <a:schemeClr val="accent4"/>
                          </a:solidFill>
                          <a:latin typeface="Cambria Math" panose="02040503050406030204" pitchFamily="18" charset="0"/>
                        </a:rPr>
                        <m:t>=</m:t>
                      </m:r>
                      <m:d>
                        <m:dPr>
                          <m:begChr m:val="{"/>
                          <m:endChr m:val="}"/>
                          <m:ctrlPr>
                            <a:rPr lang="de-CH" b="0" i="1" smtClean="0">
                              <a:solidFill>
                                <a:schemeClr val="accent4"/>
                              </a:solidFill>
                              <a:latin typeface="Cambria Math" panose="02040503050406030204" pitchFamily="18" charset="0"/>
                            </a:rPr>
                          </m:ctrlPr>
                        </m:dPr>
                        <m:e>
                          <m:r>
                            <a:rPr lang="de-CH" b="0" i="1" smtClean="0">
                              <a:solidFill>
                                <a:schemeClr val="accent4"/>
                              </a:solidFill>
                              <a:latin typeface="Cambria Math" panose="02040503050406030204" pitchFamily="18" charset="0"/>
                            </a:rPr>
                            <m:t>𝑂</m:t>
                          </m:r>
                        </m:e>
                      </m:d>
                      <m:r>
                        <a:rPr lang="de-CH" b="0" i="1" smtClean="0">
                          <a:solidFill>
                            <a:schemeClr val="accent4"/>
                          </a:solidFill>
                          <a:latin typeface="Cambria Math" panose="02040503050406030204" pitchFamily="18" charset="0"/>
                        </a:rPr>
                        <m:t>,</m:t>
                      </m:r>
                      <m:sSubSup>
                        <m:sSubSupPr>
                          <m:ctrlPr>
                            <a:rPr lang="de-CH" i="1">
                              <a:solidFill>
                                <a:schemeClr val="accent4"/>
                              </a:solidFill>
                              <a:latin typeface="Cambria Math" panose="02040503050406030204" pitchFamily="18" charset="0"/>
                            </a:rPr>
                          </m:ctrlPr>
                        </m:sSubSupPr>
                        <m:e>
                          <m:r>
                            <a:rPr lang="de-CH" i="1">
                              <a:solidFill>
                                <a:schemeClr val="accent4"/>
                              </a:solidFill>
                              <a:latin typeface="Cambria Math" panose="02040503050406030204" pitchFamily="18" charset="0"/>
                            </a:rPr>
                            <m:t>𝐸</m:t>
                          </m:r>
                        </m:e>
                        <m:sub>
                          <m:r>
                            <a:rPr lang="de-CH" i="1">
                              <a:solidFill>
                                <a:schemeClr val="accent4"/>
                              </a:solidFill>
                              <a:latin typeface="Cambria Math" panose="02040503050406030204" pitchFamily="18" charset="0"/>
                            </a:rPr>
                            <m:t>0</m:t>
                          </m:r>
                        </m:sub>
                        <m:sup>
                          <m:r>
                            <a:rPr lang="de-CH" i="1">
                              <a:solidFill>
                                <a:schemeClr val="accent4"/>
                              </a:solidFill>
                              <a:latin typeface="Cambria Math" panose="02040503050406030204" pitchFamily="18" charset="0"/>
                            </a:rPr>
                            <m:t>′</m:t>
                          </m:r>
                        </m:sup>
                      </m:sSubSup>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m:t>
                      </m:r>
                    </m:oMath>
                    <m:oMath xmlns:m="http://schemas.openxmlformats.org/officeDocument/2006/math">
                      <m:r>
                        <a:rPr lang="de-CH" b="0" i="1" smtClean="0">
                          <a:solidFill>
                            <a:schemeClr val="accent2"/>
                          </a:solidFill>
                          <a:latin typeface="Cambria Math" panose="02040503050406030204" pitchFamily="18" charset="0"/>
                        </a:rPr>
                        <m:t>𝐶</m:t>
                      </m:r>
                      <m:r>
                        <a:rPr lang="de-CH" b="0" i="1" smtClean="0">
                          <a:solidFill>
                            <a:schemeClr val="accent2"/>
                          </a:solidFill>
                          <a:latin typeface="Cambria Math" panose="02040503050406030204" pitchFamily="18" charset="0"/>
                        </a:rPr>
                        <m:t>(</m:t>
                      </m:r>
                      <m:r>
                        <a:rPr lang="de-CH" b="0" i="1" smtClean="0">
                          <a:solidFill>
                            <a:schemeClr val="accent2"/>
                          </a:solidFill>
                          <a:latin typeface="Cambria Math" panose="02040503050406030204" pitchFamily="18" charset="0"/>
                        </a:rPr>
                        <m:t>𝑁</m:t>
                      </m:r>
                      <m:r>
                        <a:rPr lang="de-CH" b="0" i="1" smtClean="0">
                          <a:solidFill>
                            <a:schemeClr val="accent2"/>
                          </a:solidFill>
                          <a:latin typeface="Cambria Math" panose="02040503050406030204" pitchFamily="18" charset="0"/>
                        </a:rPr>
                        <m:t>, </m:t>
                      </m:r>
                      <m:sSub>
                        <m:sSubPr>
                          <m:ctrlPr>
                            <a:rPr lang="de-CH" b="0" i="1" smtClean="0">
                              <a:solidFill>
                                <a:schemeClr val="accent2"/>
                              </a:solidFill>
                              <a:latin typeface="Cambria Math" panose="02040503050406030204" pitchFamily="18" charset="0"/>
                            </a:rPr>
                          </m:ctrlPr>
                        </m:sSubPr>
                        <m:e>
                          <m:r>
                            <a:rPr lang="de-CH" b="0" i="1" smtClean="0">
                              <a:solidFill>
                                <a:schemeClr val="accent2"/>
                              </a:solidFill>
                              <a:latin typeface="Cambria Math" panose="02040503050406030204" pitchFamily="18" charset="0"/>
                            </a:rPr>
                            <m:t>𝐾</m:t>
                          </m:r>
                        </m:e>
                        <m:sub>
                          <m:r>
                            <a:rPr lang="de-CH" b="0" i="1" smtClean="0">
                              <a:solidFill>
                                <a:schemeClr val="accent2"/>
                              </a:solidFill>
                              <a:latin typeface="Cambria Math" panose="02040503050406030204" pitchFamily="18" charset="0"/>
                            </a:rPr>
                            <m:t>0</m:t>
                          </m:r>
                        </m:sub>
                      </m:sSub>
                      <m:r>
                        <a:rPr lang="de-CH" b="0" i="1" smtClean="0">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9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18</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0 is {O}. C(N,K0) = {OA,OB,OC}">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14739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i="1">
                              <a:solidFill>
                                <a:schemeClr val="accent4"/>
                              </a:solidFill>
                              <a:latin typeface="Cambria Math" panose="02040503050406030204" pitchFamily="18" charset="0"/>
                            </a:rPr>
                            <m:t>0</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e>
                      </m:d>
                      <m:r>
                        <a:rPr lang="de-CH" b="0" i="1" smtClean="0">
                          <a:solidFill>
                            <a:schemeClr val="accent4"/>
                          </a:solidFill>
                          <a:latin typeface="Cambria Math" panose="02040503050406030204" pitchFamily="18" charset="0"/>
                        </a:rPr>
                        <m:t>,</m:t>
                      </m:r>
                      <m:sSubSup>
                        <m:sSubSupPr>
                          <m:ctrlPr>
                            <a:rPr lang="de-CH" i="1">
                              <a:solidFill>
                                <a:schemeClr val="accent4"/>
                              </a:solidFill>
                              <a:latin typeface="Cambria Math" panose="02040503050406030204" pitchFamily="18" charset="0"/>
                            </a:rPr>
                          </m:ctrlPr>
                        </m:sSubSupPr>
                        <m:e>
                          <m:r>
                            <a:rPr lang="de-CH" i="1">
                              <a:solidFill>
                                <a:schemeClr val="accent4"/>
                              </a:solidFill>
                              <a:latin typeface="Cambria Math" panose="02040503050406030204" pitchFamily="18" charset="0"/>
                            </a:rPr>
                            <m:t>𝐸</m:t>
                          </m:r>
                        </m:e>
                        <m:sub>
                          <m:r>
                            <a:rPr lang="de-CH" i="1">
                              <a:solidFill>
                                <a:schemeClr val="accent4"/>
                              </a:solidFill>
                              <a:latin typeface="Cambria Math" panose="02040503050406030204" pitchFamily="18" charset="0"/>
                            </a:rPr>
                            <m:t>0</m:t>
                          </m:r>
                        </m:sub>
                        <m:sup>
                          <m:r>
                            <a:rPr lang="de-CH" i="1">
                              <a:solidFill>
                                <a:schemeClr val="accent4"/>
                              </a:solidFill>
                              <a:latin typeface="Cambria Math" panose="02040503050406030204" pitchFamily="18" charset="0"/>
                            </a:rPr>
                            <m:t>′</m:t>
                          </m:r>
                        </m:sup>
                      </m:sSubSup>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m:t>
                      </m:r>
                    </m:oMath>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i="1">
                              <a:solidFill>
                                <a:schemeClr val="accent2"/>
                              </a:solidFill>
                              <a:latin typeface="Cambria Math" panose="02040503050406030204" pitchFamily="18" charset="0"/>
                            </a:rPr>
                            <m:t>0</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m:rPr>
                          <m:sty m:val="p"/>
                        </m:rPr>
                        <a:rPr lang="de-CH" smtClean="0">
                          <a:solidFill>
                            <a:schemeClr val="accent5"/>
                          </a:solidFill>
                          <a:latin typeface="Cambria Math" panose="02040503050406030204" pitchFamily="18" charset="0"/>
                        </a:rPr>
                        <m:t>a</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𝑏</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i="1" dirty="0">
                                  <a:solidFill>
                                    <a:schemeClr val="accent5"/>
                                  </a:solidFill>
                                  <a:latin typeface="Cambria Math" panose="02040503050406030204" pitchFamily="18" charset="0"/>
                                </a:rPr>
                                <m:t>𝑘</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19</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0 is {O}. C(N,K0) = {OA,OB,OC}. The edge OA has the smallest weight.">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40597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 and </a:t>
            </a:r>
            <a:r>
              <a:rPr lang="en-GB" dirty="0"/>
              <a:t>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a:t>
            </a:r>
            <a:r>
              <a:rPr lang="en-CH" dirty="0">
                <a:solidFill>
                  <a:schemeClr val="accent1"/>
                </a:solidFill>
              </a:rPr>
              <a:t> </a:t>
            </a:r>
            <a:r>
              <a:rPr lang="en-GB" dirty="0"/>
              <a:t>We have </a:t>
            </a:r>
            <a:r>
              <a:rPr lang="en-CH" dirty="0"/>
              <a:t>learnt:</a:t>
            </a:r>
          </a:p>
          <a:p>
            <a:r>
              <a:rPr lang="en-US" dirty="0"/>
              <a:t>about sensitivity analysis</a:t>
            </a:r>
          </a:p>
          <a:p>
            <a:r>
              <a:rPr lang="en-US" dirty="0"/>
              <a:t>how to model mixed-integer linear programming problems,</a:t>
            </a:r>
          </a:p>
          <a:p>
            <a:r>
              <a:rPr lang="en-US" dirty="0"/>
              <a:t>and how to solve them in </a:t>
            </a:r>
            <a:r>
              <a:rPr lang="en-US" dirty="0" err="1"/>
              <a:t>Matlab</a:t>
            </a:r>
            <a:r>
              <a:rPr lang="en-US" dirty="0"/>
              <a:t> using </a:t>
            </a:r>
            <a:r>
              <a:rPr lang="en-US" dirty="0" err="1">
                <a:latin typeface="American Typewriter" panose="02090604020004020304" pitchFamily="18" charset="77"/>
              </a:rPr>
              <a:t>intlinprog</a:t>
            </a:r>
            <a:r>
              <a:rPr lang="en-US" dirty="0"/>
              <a:t>.</a:t>
            </a:r>
          </a:p>
          <a:p>
            <a:endParaRPr lang="en-CH" dirty="0"/>
          </a:p>
          <a:p>
            <a:pPr marL="0" indent="0">
              <a:buNone/>
            </a:pPr>
            <a:r>
              <a:rPr lang="en-CH" b="1" dirty="0">
                <a:solidFill>
                  <a:schemeClr val="accent1"/>
                </a:solidFill>
              </a:rPr>
              <a:t>Today:</a:t>
            </a:r>
            <a:r>
              <a:rPr lang="en-CH" dirty="0"/>
              <a:t> Networks, following loosely Ch. 10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i="1">
                              <a:solidFill>
                                <a:schemeClr val="accent4"/>
                              </a:solidFill>
                              <a:latin typeface="Cambria Math" panose="02040503050406030204" pitchFamily="18" charset="0"/>
                            </a:rPr>
                            <m:t>0</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e>
                      </m:d>
                      <m:r>
                        <a:rPr lang="de-CH" i="1">
                          <a:solidFill>
                            <a:schemeClr val="accent4"/>
                          </a:solidFill>
                          <a:latin typeface="Cambria Math" panose="02040503050406030204" pitchFamily="18" charset="0"/>
                        </a:rPr>
                        <m:t>,</m:t>
                      </m:r>
                      <m:sSubSup>
                        <m:sSubSupPr>
                          <m:ctrlPr>
                            <a:rPr lang="de-CH" i="1">
                              <a:solidFill>
                                <a:schemeClr val="accent4"/>
                              </a:solidFill>
                              <a:latin typeface="Cambria Math" panose="02040503050406030204" pitchFamily="18" charset="0"/>
                            </a:rPr>
                          </m:ctrlPr>
                        </m:sSubSupPr>
                        <m:e>
                          <m:r>
                            <a:rPr lang="de-CH" i="1">
                              <a:solidFill>
                                <a:schemeClr val="accent4"/>
                              </a:solidFill>
                              <a:latin typeface="Cambria Math" panose="02040503050406030204" pitchFamily="18" charset="0"/>
                            </a:rPr>
                            <m:t>𝐸</m:t>
                          </m:r>
                        </m:e>
                        <m:sub>
                          <m:r>
                            <a:rPr lang="de-CH" i="1">
                              <a:solidFill>
                                <a:schemeClr val="accent4"/>
                              </a:solidFill>
                              <a:latin typeface="Cambria Math" panose="02040503050406030204" pitchFamily="18" charset="0"/>
                            </a:rPr>
                            <m:t>0</m:t>
                          </m:r>
                        </m:sub>
                        <m:sup>
                          <m:r>
                            <a:rPr lang="de-CH" i="1">
                              <a:solidFill>
                                <a:schemeClr val="accent4"/>
                              </a:solidFill>
                              <a:latin typeface="Cambria Math" panose="02040503050406030204" pitchFamily="18" charset="0"/>
                            </a:rPr>
                            <m:t>′</m:t>
                          </m:r>
                        </m:sup>
                      </m:sSubSup>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m:t>
                      </m:r>
                    </m:oMath>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i="1">
                              <a:solidFill>
                                <a:schemeClr val="accent2"/>
                              </a:solidFill>
                              <a:latin typeface="Cambria Math" panose="02040503050406030204" pitchFamily="18" charset="0"/>
                            </a:rPr>
                            <m:t>0</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𝑂</m:t>
                      </m:r>
                      <m:r>
                        <a:rPr lang="de-CH" i="1">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𝐴</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b="0" i="1" dirty="0" smtClean="0">
                                  <a:solidFill>
                                    <a:schemeClr val="accent5"/>
                                  </a:solidFill>
                                  <a:latin typeface="Cambria Math" panose="02040503050406030204" pitchFamily="18" charset="0"/>
                                </a:rPr>
                                <m:t>0</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3"/>
                              </a:solidFill>
                              <a:latin typeface="Cambria Math" panose="02040503050406030204" pitchFamily="18" charset="0"/>
                            </a:rPr>
                          </m:ctrlPr>
                        </m:sSubPr>
                        <m:e>
                          <m:r>
                            <a:rPr lang="de-CH" i="1">
                              <a:solidFill>
                                <a:schemeClr val="accent3"/>
                              </a:solidFill>
                              <a:latin typeface="Cambria Math" panose="02040503050406030204" pitchFamily="18" charset="0"/>
                            </a:rPr>
                            <m:t>𝑛</m:t>
                          </m:r>
                        </m:e>
                        <m:sub>
                          <m:r>
                            <a:rPr lang="de-CH" i="1">
                              <a:solidFill>
                                <a:schemeClr val="accent3"/>
                              </a:solidFill>
                              <a:latin typeface="Cambria Math" panose="02040503050406030204" pitchFamily="18" charset="0"/>
                            </a:rPr>
                            <m:t>1</m:t>
                          </m:r>
                        </m:sub>
                      </m:sSub>
                      <m:r>
                        <a:rPr lang="de-CH">
                          <a:solidFill>
                            <a:schemeClr val="accent3"/>
                          </a:solidFill>
                          <a:latin typeface="Cambria Math" panose="02040503050406030204" pitchFamily="18" charset="0"/>
                        </a:rPr>
                        <m:t> </m:t>
                      </m:r>
                      <m:r>
                        <a:rPr lang="de-CH" i="1" smtClean="0">
                          <a:solidFill>
                            <a:schemeClr val="accent3"/>
                          </a:solidFill>
                          <a:latin typeface="Cambria Math" panose="02040503050406030204" pitchFamily="18" charset="0"/>
                        </a:rPr>
                        <m:t>∈</m:t>
                      </m:r>
                      <m:d>
                        <m:dPr>
                          <m:begChr m:val="{"/>
                          <m:endChr m:val="}"/>
                          <m:ctrlPr>
                            <a:rPr lang="de-CH" i="1">
                              <a:solidFill>
                                <a:schemeClr val="accent3"/>
                              </a:solidFill>
                              <a:latin typeface="Cambria Math" panose="02040503050406030204" pitchFamily="18" charset="0"/>
                            </a:rPr>
                          </m:ctrlPr>
                        </m:dPr>
                        <m:e>
                          <m:r>
                            <a:rPr lang="de-CH" b="0" i="1" smtClean="0">
                              <a:solidFill>
                                <a:schemeClr val="accent3"/>
                              </a:solidFill>
                              <a:latin typeface="Cambria Math" panose="02040503050406030204" pitchFamily="18" charset="0"/>
                            </a:rPr>
                            <m:t>𝑂</m:t>
                          </m:r>
                          <m:r>
                            <a:rPr lang="de-CH" i="1">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𝐴</m:t>
                          </m:r>
                        </m:e>
                      </m:d>
                      <m:r>
                        <m:rPr>
                          <m:lit/>
                        </m:rPr>
                        <a:rPr lang="de-CH" i="1">
                          <a:solidFill>
                            <a:schemeClr val="accent3"/>
                          </a:solidFill>
                          <a:latin typeface="Cambria Math" panose="02040503050406030204" pitchFamily="18" charset="0"/>
                          <a:ea typeface="Cambria Math" panose="02040503050406030204" pitchFamily="18" charset="0"/>
                        </a:rPr>
                        <m:t>∖</m:t>
                      </m:r>
                      <m:sSub>
                        <m:sSubPr>
                          <m:ctrlPr>
                            <a:rPr lang="de-CH" i="1">
                              <a:solidFill>
                                <a:schemeClr val="accent3"/>
                              </a:solidFill>
                              <a:latin typeface="Cambria Math" panose="02040503050406030204" pitchFamily="18" charset="0"/>
                              <a:ea typeface="Cambria Math" panose="02040503050406030204" pitchFamily="18" charset="0"/>
                            </a:rPr>
                          </m:ctrlPr>
                        </m:sSubPr>
                        <m:e>
                          <m:r>
                            <a:rPr lang="de-CH" i="1">
                              <a:solidFill>
                                <a:schemeClr val="accent3"/>
                              </a:solidFill>
                              <a:latin typeface="Cambria Math" panose="02040503050406030204" pitchFamily="18" charset="0"/>
                            </a:rPr>
                            <m:t>𝐾</m:t>
                          </m:r>
                        </m:e>
                        <m:sub>
                          <m:r>
                            <a:rPr lang="de-CH" b="0" i="1" smtClean="0">
                              <a:solidFill>
                                <a:schemeClr val="accent3"/>
                              </a:solidFill>
                              <a:latin typeface="Cambria Math" panose="02040503050406030204" pitchFamily="18" charset="0"/>
                            </a:rPr>
                            <m:t>0</m:t>
                          </m:r>
                        </m:sub>
                      </m:sSub>
                      <m:r>
                        <a:rPr lang="de-CH" b="0" i="1" smtClean="0">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𝐴</m:t>
                      </m:r>
                      <m:r>
                        <a:rPr lang="de-CH" b="0" i="1" smtClean="0">
                          <a:solidFill>
                            <a:schemeClr val="accent3"/>
                          </a:solidFill>
                          <a:latin typeface="Cambria Math" panose="02040503050406030204" pitchFamily="18" charset="0"/>
                        </a:rPr>
                        <m:t>}</m:t>
                      </m:r>
                    </m:oMath>
                  </m:oMathPara>
                </a14:m>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20</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0 is {O}. C(N,K0) = {OA,OB,OC}. The edge OA has the smallest weight. The node A is selected.">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87337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1</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𝐴</m:t>
                          </m:r>
                        </m:e>
                      </m:d>
                      <m:r>
                        <a:rPr lang="de-CH" i="1">
                          <a:solidFill>
                            <a:schemeClr val="accent4"/>
                          </a:solidFill>
                          <a:latin typeface="Cambria Math" panose="02040503050406030204" pitchFamily="18" charset="0"/>
                        </a:rPr>
                        <m:t>, </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b="0" i="1" smtClean="0">
                              <a:solidFill>
                                <a:schemeClr val="accent4"/>
                              </a:solidFill>
                              <a:latin typeface="Cambria Math" panose="02040503050406030204" pitchFamily="18" charset="0"/>
                            </a:rPr>
                            <m:t>1</m:t>
                          </m:r>
                        </m:sub>
                        <m:sup>
                          <m:r>
                            <a:rPr lang="de-CH" b="0" i="1" smtClean="0">
                              <a:solidFill>
                                <a:schemeClr val="accent4"/>
                              </a:solidFill>
                              <a:latin typeface="Cambria Math" panose="02040503050406030204" pitchFamily="18" charset="0"/>
                            </a:rPr>
                            <m:t>′</m:t>
                          </m:r>
                        </m:sup>
                      </m:sSubSup>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𝐴</m:t>
                              </m:r>
                            </m:e>
                          </m:d>
                        </m:e>
                      </m:d>
                    </m:oMath>
                  </m:oMathPara>
                </a14:m>
                <a:endParaRPr lang="de-CH" i="1" dirty="0">
                  <a:solidFill>
                    <a:schemeClr val="accent4"/>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b="0" i="1" smtClean="0">
                              <a:solidFill>
                                <a:schemeClr val="accent2"/>
                              </a:solidFill>
                              <a:latin typeface="Cambria Math" panose="02040503050406030204" pitchFamily="18" charset="0"/>
                            </a:rPr>
                            <m:t>1</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𝐴</m:t>
                      </m:r>
                      <m:r>
                        <a:rPr lang="de-CH" i="1">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𝐵</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b="0" i="1" dirty="0" smtClean="0">
                                  <a:solidFill>
                                    <a:schemeClr val="accent5"/>
                                  </a:solidFill>
                                  <a:latin typeface="Cambria Math" panose="02040503050406030204" pitchFamily="18" charset="0"/>
                                </a:rPr>
                                <m:t>1</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3"/>
                              </a:solidFill>
                              <a:latin typeface="Cambria Math" panose="02040503050406030204" pitchFamily="18" charset="0"/>
                            </a:rPr>
                          </m:ctrlPr>
                        </m:sSubPr>
                        <m:e>
                          <m:r>
                            <a:rPr lang="de-CH" i="1">
                              <a:solidFill>
                                <a:schemeClr val="accent3"/>
                              </a:solidFill>
                              <a:latin typeface="Cambria Math" panose="02040503050406030204" pitchFamily="18" charset="0"/>
                            </a:rPr>
                            <m:t>𝑛</m:t>
                          </m:r>
                        </m:e>
                        <m:sub>
                          <m:r>
                            <a:rPr lang="de-CH" b="0" i="1" smtClean="0">
                              <a:solidFill>
                                <a:schemeClr val="accent3"/>
                              </a:solidFill>
                              <a:latin typeface="Cambria Math" panose="02040503050406030204" pitchFamily="18" charset="0"/>
                            </a:rPr>
                            <m:t>2</m:t>
                          </m:r>
                        </m:sub>
                      </m:sSub>
                      <m:r>
                        <a:rPr lang="de-CH">
                          <a:solidFill>
                            <a:schemeClr val="accent3"/>
                          </a:solidFill>
                          <a:latin typeface="Cambria Math" panose="02040503050406030204" pitchFamily="18" charset="0"/>
                        </a:rPr>
                        <m:t> </m:t>
                      </m:r>
                      <m:r>
                        <a:rPr lang="de-CH" i="1">
                          <a:solidFill>
                            <a:schemeClr val="accent3"/>
                          </a:solidFill>
                          <a:latin typeface="Cambria Math" panose="02040503050406030204" pitchFamily="18" charset="0"/>
                        </a:rPr>
                        <m:t>∈</m:t>
                      </m:r>
                      <m:d>
                        <m:dPr>
                          <m:begChr m:val="{"/>
                          <m:endChr m:val="}"/>
                          <m:ctrlPr>
                            <a:rPr lang="de-CH" i="1">
                              <a:solidFill>
                                <a:schemeClr val="accent3"/>
                              </a:solidFill>
                              <a:latin typeface="Cambria Math" panose="02040503050406030204" pitchFamily="18" charset="0"/>
                            </a:rPr>
                          </m:ctrlPr>
                        </m:dPr>
                        <m:e>
                          <m:r>
                            <a:rPr lang="de-CH" b="0" i="1" smtClean="0">
                              <a:solidFill>
                                <a:schemeClr val="accent3"/>
                              </a:solidFill>
                              <a:latin typeface="Cambria Math" panose="02040503050406030204" pitchFamily="18" charset="0"/>
                            </a:rPr>
                            <m:t>𝐴</m:t>
                          </m:r>
                          <m:r>
                            <a:rPr lang="de-CH" i="1">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𝐵</m:t>
                          </m:r>
                        </m:e>
                      </m:d>
                      <m:r>
                        <m:rPr>
                          <m:lit/>
                        </m:rPr>
                        <a:rPr lang="de-CH" i="1">
                          <a:solidFill>
                            <a:schemeClr val="accent3"/>
                          </a:solidFill>
                          <a:latin typeface="Cambria Math" panose="02040503050406030204" pitchFamily="18" charset="0"/>
                          <a:ea typeface="Cambria Math" panose="02040503050406030204" pitchFamily="18" charset="0"/>
                        </a:rPr>
                        <m:t>∖</m:t>
                      </m:r>
                      <m:sSub>
                        <m:sSubPr>
                          <m:ctrlPr>
                            <a:rPr lang="de-CH" i="1">
                              <a:solidFill>
                                <a:schemeClr val="accent3"/>
                              </a:solidFill>
                              <a:latin typeface="Cambria Math" panose="02040503050406030204" pitchFamily="18" charset="0"/>
                              <a:ea typeface="Cambria Math" panose="02040503050406030204" pitchFamily="18" charset="0"/>
                            </a:rPr>
                          </m:ctrlPr>
                        </m:sSubPr>
                        <m:e>
                          <m:r>
                            <a:rPr lang="de-CH" i="1">
                              <a:solidFill>
                                <a:schemeClr val="accent3"/>
                              </a:solidFill>
                              <a:latin typeface="Cambria Math" panose="02040503050406030204" pitchFamily="18" charset="0"/>
                            </a:rPr>
                            <m:t>𝐾</m:t>
                          </m:r>
                        </m:e>
                        <m:sub>
                          <m:r>
                            <a:rPr lang="de-CH" b="0" i="1" smtClean="0">
                              <a:solidFill>
                                <a:schemeClr val="accent3"/>
                              </a:solidFill>
                              <a:latin typeface="Cambria Math" panose="02040503050406030204" pitchFamily="18" charset="0"/>
                            </a:rPr>
                            <m:t>1</m:t>
                          </m:r>
                        </m:sub>
                      </m:sSub>
                      <m:r>
                        <a:rPr lang="de-CH" b="0" i="1" smtClean="0">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𝐵</m:t>
                      </m:r>
                      <m:r>
                        <a:rPr lang="de-CH" b="0" i="1" smtClean="0">
                          <a:solidFill>
                            <a:schemeClr val="accent3"/>
                          </a:solidFill>
                          <a:latin typeface="Cambria Math" panose="02040503050406030204" pitchFamily="18" charset="0"/>
                        </a:rPr>
                        <m:t>}</m:t>
                      </m:r>
                    </m:oMath>
                  </m:oMathPara>
                </a14:m>
                <a:br>
                  <a:rPr lang="de-CH" b="0" dirty="0">
                    <a:solidFill>
                      <a:schemeClr val="accent3"/>
                    </a:solidFill>
                  </a:rPr>
                </a:br>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21</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1 is {O,A}. C(N,K1) = {OB,OC,AD}. The edge AB has the smallest weight. The node B is selected.">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07788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2</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𝐴</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𝐵</m:t>
                          </m:r>
                        </m:e>
                      </m:d>
                      <m:r>
                        <a:rPr lang="de-CH" i="1">
                          <a:solidFill>
                            <a:schemeClr val="accent4"/>
                          </a:solidFill>
                          <a:latin typeface="Cambria Math" panose="02040503050406030204" pitchFamily="18" charset="0"/>
                        </a:rPr>
                        <m:t>, </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b="0" i="1" smtClean="0">
                              <a:solidFill>
                                <a:schemeClr val="accent4"/>
                              </a:solidFill>
                              <a:latin typeface="Cambria Math" panose="02040503050406030204" pitchFamily="18" charset="0"/>
                            </a:rPr>
                            <m:t>2</m:t>
                          </m:r>
                        </m:sub>
                        <m:sup>
                          <m:r>
                            <a:rPr lang="de-CH" b="0" i="1" smtClean="0">
                              <a:solidFill>
                                <a:schemeClr val="accent4"/>
                              </a:solidFill>
                              <a:latin typeface="Cambria Math" panose="02040503050406030204" pitchFamily="18" charset="0"/>
                            </a:rPr>
                            <m:t>′</m:t>
                          </m:r>
                        </m:sup>
                      </m:sSubSup>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𝐴</m:t>
                              </m:r>
                            </m:e>
                          </m:d>
                          <m:r>
                            <a:rPr lang="de-CH" i="1">
                              <a:solidFill>
                                <a:schemeClr val="accent4"/>
                              </a:solidFill>
                              <a:latin typeface="Cambria Math" panose="02040503050406030204" pitchFamily="18" charset="0"/>
                            </a:rPr>
                            <m:t>, </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𝐴</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𝐵</m:t>
                              </m:r>
                            </m:e>
                          </m:d>
                        </m:e>
                      </m:d>
                    </m:oMath>
                  </m:oMathPara>
                </a14:m>
                <a:endParaRPr lang="de-CH" i="1" dirty="0">
                  <a:solidFill>
                    <a:schemeClr val="accent4"/>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b="0" i="1" smtClean="0">
                              <a:solidFill>
                                <a:schemeClr val="accent2"/>
                              </a:solidFill>
                              <a:latin typeface="Cambria Math" panose="02040503050406030204" pitchFamily="18" charset="0"/>
                            </a:rPr>
                            <m:t>2</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𝐵</m:t>
                      </m:r>
                      <m:r>
                        <a:rPr lang="de-CH" i="1">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𝐶</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b="0" i="1" dirty="0" smtClean="0">
                                  <a:solidFill>
                                    <a:schemeClr val="accent5"/>
                                  </a:solidFill>
                                  <a:latin typeface="Cambria Math" panose="02040503050406030204" pitchFamily="18" charset="0"/>
                                </a:rPr>
                                <m:t>2</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3"/>
                              </a:solidFill>
                              <a:latin typeface="Cambria Math" panose="02040503050406030204" pitchFamily="18" charset="0"/>
                            </a:rPr>
                          </m:ctrlPr>
                        </m:sSubPr>
                        <m:e>
                          <m:r>
                            <a:rPr lang="de-CH" i="1">
                              <a:solidFill>
                                <a:schemeClr val="accent3"/>
                              </a:solidFill>
                              <a:latin typeface="Cambria Math" panose="02040503050406030204" pitchFamily="18" charset="0"/>
                            </a:rPr>
                            <m:t>𝑛</m:t>
                          </m:r>
                        </m:e>
                        <m:sub>
                          <m:r>
                            <a:rPr lang="de-CH" b="0" i="1" smtClean="0">
                              <a:solidFill>
                                <a:schemeClr val="accent3"/>
                              </a:solidFill>
                              <a:latin typeface="Cambria Math" panose="02040503050406030204" pitchFamily="18" charset="0"/>
                            </a:rPr>
                            <m:t>3</m:t>
                          </m:r>
                        </m:sub>
                      </m:sSub>
                      <m:r>
                        <a:rPr lang="de-CH">
                          <a:solidFill>
                            <a:schemeClr val="accent3"/>
                          </a:solidFill>
                          <a:latin typeface="Cambria Math" panose="02040503050406030204" pitchFamily="18" charset="0"/>
                        </a:rPr>
                        <m:t> </m:t>
                      </m:r>
                      <m:r>
                        <a:rPr lang="de-CH" i="1">
                          <a:solidFill>
                            <a:schemeClr val="accent3"/>
                          </a:solidFill>
                          <a:latin typeface="Cambria Math" panose="02040503050406030204" pitchFamily="18" charset="0"/>
                        </a:rPr>
                        <m:t>∈</m:t>
                      </m:r>
                      <m:d>
                        <m:dPr>
                          <m:begChr m:val="{"/>
                          <m:endChr m:val="}"/>
                          <m:ctrlPr>
                            <a:rPr lang="de-CH" i="1">
                              <a:solidFill>
                                <a:schemeClr val="accent3"/>
                              </a:solidFill>
                              <a:latin typeface="Cambria Math" panose="02040503050406030204" pitchFamily="18" charset="0"/>
                            </a:rPr>
                          </m:ctrlPr>
                        </m:dPr>
                        <m:e>
                          <m:r>
                            <a:rPr lang="de-CH" b="0" i="1" smtClean="0">
                              <a:solidFill>
                                <a:schemeClr val="accent3"/>
                              </a:solidFill>
                              <a:latin typeface="Cambria Math" panose="02040503050406030204" pitchFamily="18" charset="0"/>
                            </a:rPr>
                            <m:t>𝐵</m:t>
                          </m:r>
                          <m:r>
                            <a:rPr lang="de-CH" i="1">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𝐶</m:t>
                          </m:r>
                        </m:e>
                      </m:d>
                      <m:r>
                        <m:rPr>
                          <m:lit/>
                        </m:rPr>
                        <a:rPr lang="de-CH" i="1">
                          <a:solidFill>
                            <a:schemeClr val="accent3"/>
                          </a:solidFill>
                          <a:latin typeface="Cambria Math" panose="02040503050406030204" pitchFamily="18" charset="0"/>
                          <a:ea typeface="Cambria Math" panose="02040503050406030204" pitchFamily="18" charset="0"/>
                        </a:rPr>
                        <m:t>∖</m:t>
                      </m:r>
                      <m:sSub>
                        <m:sSubPr>
                          <m:ctrlPr>
                            <a:rPr lang="de-CH" i="1">
                              <a:solidFill>
                                <a:schemeClr val="accent3"/>
                              </a:solidFill>
                              <a:latin typeface="Cambria Math" panose="02040503050406030204" pitchFamily="18" charset="0"/>
                              <a:ea typeface="Cambria Math" panose="02040503050406030204" pitchFamily="18" charset="0"/>
                            </a:rPr>
                          </m:ctrlPr>
                        </m:sSubPr>
                        <m:e>
                          <m:r>
                            <a:rPr lang="de-CH" i="1">
                              <a:solidFill>
                                <a:schemeClr val="accent3"/>
                              </a:solidFill>
                              <a:latin typeface="Cambria Math" panose="02040503050406030204" pitchFamily="18" charset="0"/>
                            </a:rPr>
                            <m:t>𝐾</m:t>
                          </m:r>
                        </m:e>
                        <m:sub>
                          <m:r>
                            <a:rPr lang="de-CH" b="0" i="1" smtClean="0">
                              <a:solidFill>
                                <a:schemeClr val="accent3"/>
                              </a:solidFill>
                              <a:latin typeface="Cambria Math" panose="02040503050406030204" pitchFamily="18" charset="0"/>
                            </a:rPr>
                            <m:t>2</m:t>
                          </m:r>
                        </m:sub>
                      </m:sSub>
                      <m:r>
                        <a:rPr lang="de-CH" b="0" i="1" smtClean="0">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𝐶</m:t>
                      </m:r>
                      <m:r>
                        <a:rPr lang="de-CH" b="0" i="1" smtClean="0">
                          <a:solidFill>
                            <a:schemeClr val="accent3"/>
                          </a:solidFill>
                          <a:latin typeface="Cambria Math" panose="02040503050406030204" pitchFamily="18" charset="0"/>
                        </a:rPr>
                        <m:t>}</m:t>
                      </m:r>
                    </m:oMath>
                  </m:oMathPara>
                </a14:m>
                <a:br>
                  <a:rPr lang="de-CH" b="0" dirty="0">
                    <a:solidFill>
                      <a:schemeClr val="accent3"/>
                    </a:solidFill>
                  </a:rPr>
                </a:br>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22</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2 is {O,A,B}. C(N,K2) = {OC,AD, BD,BE}. The edge BC has the smallest weight. The node C is selected.">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63398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a:xfrm>
            <a:off x="342901" y="488953"/>
            <a:ext cx="8445500" cy="430887"/>
          </a:xfrm>
        </p:spPr>
        <p:txBody>
          <a:bodyPr/>
          <a:lstStyle/>
          <a:p>
            <a:r>
              <a:rPr lang="en-US" dirty="0"/>
              <a:t>Prim's algorithm - example (step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3</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𝐴</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𝐵</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𝐶</m:t>
                          </m:r>
                        </m:e>
                      </m:d>
                      <m:r>
                        <a:rPr lang="de-CH" i="1">
                          <a:solidFill>
                            <a:schemeClr val="accent4"/>
                          </a:solidFill>
                          <a:latin typeface="Cambria Math" panose="02040503050406030204" pitchFamily="18" charset="0"/>
                        </a:rPr>
                        <m:t>, </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b="0" i="1" smtClean="0">
                              <a:solidFill>
                                <a:schemeClr val="accent4"/>
                              </a:solidFill>
                              <a:latin typeface="Cambria Math" panose="02040503050406030204" pitchFamily="18" charset="0"/>
                            </a:rPr>
                            <m:t>3</m:t>
                          </m:r>
                        </m:sub>
                        <m:sup>
                          <m:r>
                            <a:rPr lang="de-CH" b="0" i="1" smtClean="0">
                              <a:solidFill>
                                <a:schemeClr val="accent4"/>
                              </a:solidFill>
                              <a:latin typeface="Cambria Math" panose="02040503050406030204" pitchFamily="18" charset="0"/>
                            </a:rPr>
                            <m:t>′</m:t>
                          </m:r>
                        </m:sup>
                      </m:sSubSup>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𝐴</m:t>
                              </m:r>
                            </m:e>
                          </m:d>
                          <m:r>
                            <a:rPr lang="de-CH" i="1">
                              <a:solidFill>
                                <a:schemeClr val="accent4"/>
                              </a:solidFill>
                              <a:latin typeface="Cambria Math" panose="02040503050406030204" pitchFamily="18" charset="0"/>
                            </a:rPr>
                            <m:t>, </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𝐴</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𝐵</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𝐶</m:t>
                              </m:r>
                            </m:e>
                          </m:d>
                        </m:e>
                      </m:d>
                    </m:oMath>
                  </m:oMathPara>
                </a14:m>
                <a:endParaRPr lang="de-CH" i="1" dirty="0">
                  <a:solidFill>
                    <a:schemeClr val="accent4"/>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b="0" i="1" smtClean="0">
                              <a:solidFill>
                                <a:schemeClr val="accent2"/>
                              </a:solidFill>
                              <a:latin typeface="Cambria Math" panose="02040503050406030204" pitchFamily="18" charset="0"/>
                            </a:rPr>
                            <m:t>3</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𝐵</m:t>
                      </m:r>
                      <m:r>
                        <a:rPr lang="de-CH" i="1">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𝐸</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b="0" i="1" dirty="0" smtClean="0">
                                  <a:solidFill>
                                    <a:schemeClr val="accent5"/>
                                  </a:solidFill>
                                  <a:latin typeface="Cambria Math" panose="02040503050406030204" pitchFamily="18" charset="0"/>
                                </a:rPr>
                                <m:t>3</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3"/>
                              </a:solidFill>
                              <a:latin typeface="Cambria Math" panose="02040503050406030204" pitchFamily="18" charset="0"/>
                            </a:rPr>
                          </m:ctrlPr>
                        </m:sSubPr>
                        <m:e>
                          <m:r>
                            <a:rPr lang="de-CH" i="1">
                              <a:solidFill>
                                <a:schemeClr val="accent3"/>
                              </a:solidFill>
                              <a:latin typeface="Cambria Math" panose="02040503050406030204" pitchFamily="18" charset="0"/>
                            </a:rPr>
                            <m:t>𝑛</m:t>
                          </m:r>
                        </m:e>
                        <m:sub>
                          <m:r>
                            <a:rPr lang="de-CH" b="0" i="1" smtClean="0">
                              <a:solidFill>
                                <a:schemeClr val="accent3"/>
                              </a:solidFill>
                              <a:latin typeface="Cambria Math" panose="02040503050406030204" pitchFamily="18" charset="0"/>
                            </a:rPr>
                            <m:t>4</m:t>
                          </m:r>
                        </m:sub>
                      </m:sSub>
                      <m:r>
                        <a:rPr lang="de-CH">
                          <a:solidFill>
                            <a:schemeClr val="accent3"/>
                          </a:solidFill>
                          <a:latin typeface="Cambria Math" panose="02040503050406030204" pitchFamily="18" charset="0"/>
                        </a:rPr>
                        <m:t> </m:t>
                      </m:r>
                      <m:r>
                        <a:rPr lang="de-CH" i="1">
                          <a:solidFill>
                            <a:schemeClr val="accent3"/>
                          </a:solidFill>
                          <a:latin typeface="Cambria Math" panose="02040503050406030204" pitchFamily="18" charset="0"/>
                        </a:rPr>
                        <m:t>∈</m:t>
                      </m:r>
                      <m:d>
                        <m:dPr>
                          <m:begChr m:val="{"/>
                          <m:endChr m:val="}"/>
                          <m:ctrlPr>
                            <a:rPr lang="de-CH" i="1">
                              <a:solidFill>
                                <a:schemeClr val="accent3"/>
                              </a:solidFill>
                              <a:latin typeface="Cambria Math" panose="02040503050406030204" pitchFamily="18" charset="0"/>
                            </a:rPr>
                          </m:ctrlPr>
                        </m:dPr>
                        <m:e>
                          <m:r>
                            <a:rPr lang="de-CH" b="0" i="1" smtClean="0">
                              <a:solidFill>
                                <a:schemeClr val="accent3"/>
                              </a:solidFill>
                              <a:latin typeface="Cambria Math" panose="02040503050406030204" pitchFamily="18" charset="0"/>
                            </a:rPr>
                            <m:t>𝐵</m:t>
                          </m:r>
                          <m:r>
                            <a:rPr lang="de-CH" i="1">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𝐸</m:t>
                          </m:r>
                        </m:e>
                      </m:d>
                      <m:r>
                        <m:rPr>
                          <m:lit/>
                        </m:rPr>
                        <a:rPr lang="de-CH" i="1">
                          <a:solidFill>
                            <a:schemeClr val="accent3"/>
                          </a:solidFill>
                          <a:latin typeface="Cambria Math" panose="02040503050406030204" pitchFamily="18" charset="0"/>
                          <a:ea typeface="Cambria Math" panose="02040503050406030204" pitchFamily="18" charset="0"/>
                        </a:rPr>
                        <m:t>∖</m:t>
                      </m:r>
                      <m:sSub>
                        <m:sSubPr>
                          <m:ctrlPr>
                            <a:rPr lang="de-CH" i="1">
                              <a:solidFill>
                                <a:schemeClr val="accent3"/>
                              </a:solidFill>
                              <a:latin typeface="Cambria Math" panose="02040503050406030204" pitchFamily="18" charset="0"/>
                              <a:ea typeface="Cambria Math" panose="02040503050406030204" pitchFamily="18" charset="0"/>
                            </a:rPr>
                          </m:ctrlPr>
                        </m:sSubPr>
                        <m:e>
                          <m:r>
                            <a:rPr lang="de-CH" i="1">
                              <a:solidFill>
                                <a:schemeClr val="accent3"/>
                              </a:solidFill>
                              <a:latin typeface="Cambria Math" panose="02040503050406030204" pitchFamily="18" charset="0"/>
                            </a:rPr>
                            <m:t>𝐾</m:t>
                          </m:r>
                        </m:e>
                        <m:sub>
                          <m:r>
                            <a:rPr lang="de-CH" b="0" i="1" smtClean="0">
                              <a:solidFill>
                                <a:schemeClr val="accent3"/>
                              </a:solidFill>
                              <a:latin typeface="Cambria Math" panose="02040503050406030204" pitchFamily="18" charset="0"/>
                            </a:rPr>
                            <m:t>3</m:t>
                          </m:r>
                        </m:sub>
                      </m:sSub>
                      <m:r>
                        <a:rPr lang="de-CH" b="0" i="1" smtClean="0">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𝐸</m:t>
                      </m:r>
                      <m:r>
                        <a:rPr lang="de-CH" b="0" i="1" smtClean="0">
                          <a:solidFill>
                            <a:schemeClr val="accent3"/>
                          </a:solidFill>
                          <a:latin typeface="Cambria Math" panose="02040503050406030204" pitchFamily="18" charset="0"/>
                        </a:rPr>
                        <m:t>}</m:t>
                      </m:r>
                    </m:oMath>
                  </m:oMathPara>
                </a14:m>
                <a:br>
                  <a:rPr lang="de-CH" b="0" dirty="0">
                    <a:solidFill>
                      <a:schemeClr val="accent3"/>
                    </a:solidFill>
                  </a:rPr>
                </a:br>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23</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3 is {O,A,B,C}. C(N,K3) = {AD, BD,BE,CE}. The edge BE has the smallest weight. The node E is selected.">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9266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4</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𝐴</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𝐵</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𝐶</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𝐸</m:t>
                          </m:r>
                        </m:e>
                      </m:d>
                      <m:r>
                        <a:rPr lang="de-CH" i="1">
                          <a:solidFill>
                            <a:schemeClr val="accent4"/>
                          </a:solidFill>
                          <a:latin typeface="Cambria Math" panose="02040503050406030204" pitchFamily="18" charset="0"/>
                        </a:rPr>
                        <m:t>, </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b="0" i="1" smtClean="0">
                              <a:solidFill>
                                <a:schemeClr val="accent4"/>
                              </a:solidFill>
                              <a:latin typeface="Cambria Math" panose="02040503050406030204" pitchFamily="18" charset="0"/>
                            </a:rPr>
                            <m:t>4</m:t>
                          </m:r>
                        </m:sub>
                        <m:sup>
                          <m:r>
                            <a:rPr lang="de-CH" b="0" i="1" smtClean="0">
                              <a:solidFill>
                                <a:schemeClr val="accent4"/>
                              </a:solidFill>
                              <a:latin typeface="Cambria Math" panose="02040503050406030204" pitchFamily="18" charset="0"/>
                            </a:rPr>
                            <m:t>′</m:t>
                          </m:r>
                        </m:sup>
                      </m:sSubSup>
                      <m:r>
                        <a:rPr lang="de-CH" i="1" smtClean="0">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𝐴</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𝐴</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𝐵</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𝐶</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𝐸</m:t>
                              </m:r>
                            </m:e>
                          </m:d>
                        </m:e>
                      </m:d>
                    </m:oMath>
                  </m:oMathPara>
                </a14:m>
                <a:endParaRPr lang="de-CH" i="1" dirty="0">
                  <a:solidFill>
                    <a:schemeClr val="accent4"/>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b="0" i="1" smtClean="0">
                              <a:solidFill>
                                <a:schemeClr val="accent2"/>
                              </a:solidFill>
                              <a:latin typeface="Cambria Math" panose="02040503050406030204" pitchFamily="18" charset="0"/>
                            </a:rPr>
                            <m:t>4</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𝐷</m:t>
                      </m:r>
                      <m:r>
                        <a:rPr lang="de-CH" i="1">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𝐸</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b="0" i="1" dirty="0" smtClean="0">
                                  <a:solidFill>
                                    <a:schemeClr val="accent5"/>
                                  </a:solidFill>
                                  <a:latin typeface="Cambria Math" panose="02040503050406030204" pitchFamily="18" charset="0"/>
                                </a:rPr>
                                <m:t>4</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3"/>
                              </a:solidFill>
                              <a:latin typeface="Cambria Math" panose="02040503050406030204" pitchFamily="18" charset="0"/>
                            </a:rPr>
                          </m:ctrlPr>
                        </m:sSubPr>
                        <m:e>
                          <m:r>
                            <a:rPr lang="de-CH" i="1">
                              <a:solidFill>
                                <a:schemeClr val="accent3"/>
                              </a:solidFill>
                              <a:latin typeface="Cambria Math" panose="02040503050406030204" pitchFamily="18" charset="0"/>
                            </a:rPr>
                            <m:t>𝑛</m:t>
                          </m:r>
                        </m:e>
                        <m:sub>
                          <m:r>
                            <a:rPr lang="de-CH" b="0" i="1" smtClean="0">
                              <a:solidFill>
                                <a:schemeClr val="accent3"/>
                              </a:solidFill>
                              <a:latin typeface="Cambria Math" panose="02040503050406030204" pitchFamily="18" charset="0"/>
                            </a:rPr>
                            <m:t>5</m:t>
                          </m:r>
                        </m:sub>
                      </m:sSub>
                      <m:r>
                        <a:rPr lang="de-CH">
                          <a:solidFill>
                            <a:schemeClr val="accent3"/>
                          </a:solidFill>
                          <a:latin typeface="Cambria Math" panose="02040503050406030204" pitchFamily="18" charset="0"/>
                        </a:rPr>
                        <m:t> </m:t>
                      </m:r>
                      <m:r>
                        <a:rPr lang="de-CH" i="1">
                          <a:solidFill>
                            <a:schemeClr val="accent3"/>
                          </a:solidFill>
                          <a:latin typeface="Cambria Math" panose="02040503050406030204" pitchFamily="18" charset="0"/>
                        </a:rPr>
                        <m:t>∈</m:t>
                      </m:r>
                      <m:d>
                        <m:dPr>
                          <m:begChr m:val="{"/>
                          <m:endChr m:val="}"/>
                          <m:ctrlPr>
                            <a:rPr lang="de-CH" i="1">
                              <a:solidFill>
                                <a:schemeClr val="accent3"/>
                              </a:solidFill>
                              <a:latin typeface="Cambria Math" panose="02040503050406030204" pitchFamily="18" charset="0"/>
                            </a:rPr>
                          </m:ctrlPr>
                        </m:dPr>
                        <m:e>
                          <m:r>
                            <a:rPr lang="de-CH" b="0" i="1" smtClean="0">
                              <a:solidFill>
                                <a:schemeClr val="accent3"/>
                              </a:solidFill>
                              <a:latin typeface="Cambria Math" panose="02040503050406030204" pitchFamily="18" charset="0"/>
                            </a:rPr>
                            <m:t>𝐷</m:t>
                          </m:r>
                          <m:r>
                            <a:rPr lang="de-CH" i="1">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𝐸</m:t>
                          </m:r>
                        </m:e>
                      </m:d>
                      <m:r>
                        <m:rPr>
                          <m:lit/>
                        </m:rPr>
                        <a:rPr lang="de-CH" i="1">
                          <a:solidFill>
                            <a:schemeClr val="accent3"/>
                          </a:solidFill>
                          <a:latin typeface="Cambria Math" panose="02040503050406030204" pitchFamily="18" charset="0"/>
                          <a:ea typeface="Cambria Math" panose="02040503050406030204" pitchFamily="18" charset="0"/>
                        </a:rPr>
                        <m:t>∖</m:t>
                      </m:r>
                      <m:sSub>
                        <m:sSubPr>
                          <m:ctrlPr>
                            <a:rPr lang="de-CH" i="1">
                              <a:solidFill>
                                <a:schemeClr val="accent3"/>
                              </a:solidFill>
                              <a:latin typeface="Cambria Math" panose="02040503050406030204" pitchFamily="18" charset="0"/>
                              <a:ea typeface="Cambria Math" panose="02040503050406030204" pitchFamily="18" charset="0"/>
                            </a:rPr>
                          </m:ctrlPr>
                        </m:sSubPr>
                        <m:e>
                          <m:r>
                            <a:rPr lang="de-CH" i="1">
                              <a:solidFill>
                                <a:schemeClr val="accent3"/>
                              </a:solidFill>
                              <a:latin typeface="Cambria Math" panose="02040503050406030204" pitchFamily="18" charset="0"/>
                            </a:rPr>
                            <m:t>𝐾</m:t>
                          </m:r>
                        </m:e>
                        <m:sub>
                          <m:r>
                            <a:rPr lang="de-CH" b="0" i="1" smtClean="0">
                              <a:solidFill>
                                <a:schemeClr val="accent3"/>
                              </a:solidFill>
                              <a:latin typeface="Cambria Math" panose="02040503050406030204" pitchFamily="18" charset="0"/>
                            </a:rPr>
                            <m:t>4</m:t>
                          </m:r>
                        </m:sub>
                      </m:sSub>
                      <m:r>
                        <a:rPr lang="de-CH" b="0" i="1" smtClean="0">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𝐷</m:t>
                      </m:r>
                      <m:r>
                        <a:rPr lang="de-CH" b="0" i="1" smtClean="0">
                          <a:solidFill>
                            <a:schemeClr val="accent3"/>
                          </a:solidFill>
                          <a:latin typeface="Cambria Math" panose="02040503050406030204" pitchFamily="18" charset="0"/>
                        </a:rPr>
                        <m:t>}</m:t>
                      </m:r>
                    </m:oMath>
                  </m:oMathPara>
                </a14:m>
                <a:br>
                  <a:rPr lang="de-CH" b="0" dirty="0">
                    <a:solidFill>
                      <a:schemeClr val="accent3"/>
                    </a:solidFill>
                  </a:rPr>
                </a:br>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24</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4 is {O,A,B,C,E}. C(N,K4) = {AD, BD,ET}. The edge ED has the smallest weight. The node D is selected.">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18254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9)</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5</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𝐴</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𝐵</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𝐶</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𝐷</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𝐸</m:t>
                          </m:r>
                        </m:e>
                      </m:d>
                      <m:r>
                        <a:rPr lang="de-CH" i="1" smtClean="0">
                          <a:solidFill>
                            <a:schemeClr val="accent4"/>
                          </a:solidFill>
                          <a:latin typeface="Cambria Math" panose="02040503050406030204" pitchFamily="18" charset="0"/>
                        </a:rPr>
                        <m:t>,</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i="1" smtClean="0">
                              <a:solidFill>
                                <a:schemeClr val="accent4"/>
                              </a:solidFill>
                              <a:latin typeface="Cambria Math" panose="02040503050406030204" pitchFamily="18" charset="0"/>
                            </a:rPr>
                            <m:t>5</m:t>
                          </m:r>
                        </m:sub>
                        <m:sup>
                          <m:r>
                            <a:rPr lang="de-CH" b="0" i="1" smtClean="0">
                              <a:solidFill>
                                <a:schemeClr val="accent4"/>
                              </a:solidFill>
                              <a:latin typeface="Cambria Math" panose="02040503050406030204" pitchFamily="18" charset="0"/>
                            </a:rPr>
                            <m:t>′</m:t>
                          </m:r>
                        </m:sup>
                      </m:sSubSup>
                      <m:r>
                        <a:rPr lang="de-CH" b="0" i="1" smtClean="0">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𝐴</m:t>
                          </m:r>
                        </m:e>
                      </m:d>
                      <m:r>
                        <a:rPr lang="de-CH" i="1">
                          <a:solidFill>
                            <a:schemeClr val="accent4"/>
                          </a:solidFill>
                          <a:latin typeface="Cambria Math" panose="02040503050406030204" pitchFamily="18" charset="0"/>
                        </a:rPr>
                        <m:t>, </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𝐴</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𝐵</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𝐶</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𝐸</m:t>
                          </m:r>
                        </m:e>
                      </m:d>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𝐷</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𝐸</m:t>
                      </m:r>
                      <m:r>
                        <a:rPr lang="de-CH" i="1">
                          <a:solidFill>
                            <a:schemeClr val="accent4"/>
                          </a:solidFill>
                          <a:latin typeface="Cambria Math" panose="02040503050406030204" pitchFamily="18" charset="0"/>
                        </a:rPr>
                        <m:t>)}</m:t>
                      </m:r>
                    </m:oMath>
                    <m:oMath xmlns:m="http://schemas.openxmlformats.org/officeDocument/2006/math">
                      <m:r>
                        <a:rPr lang="de-CH" i="1">
                          <a:solidFill>
                            <a:schemeClr val="accent2"/>
                          </a:solidFill>
                          <a:latin typeface="Cambria Math" panose="02040503050406030204" pitchFamily="18" charset="0"/>
                        </a:rPr>
                        <m:t>𝐶</m:t>
                      </m:r>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𝑁</m:t>
                      </m:r>
                      <m:r>
                        <a:rPr lang="de-CH" i="1">
                          <a:solidFill>
                            <a:schemeClr val="accent2"/>
                          </a:solidFill>
                          <a:latin typeface="Cambria Math" panose="02040503050406030204" pitchFamily="18" charset="0"/>
                        </a:rPr>
                        <m:t>, </m:t>
                      </m:r>
                      <m:sSub>
                        <m:sSubPr>
                          <m:ctrlPr>
                            <a:rPr lang="de-CH" i="1">
                              <a:solidFill>
                                <a:schemeClr val="accent2"/>
                              </a:solidFill>
                              <a:latin typeface="Cambria Math" panose="02040503050406030204" pitchFamily="18" charset="0"/>
                            </a:rPr>
                          </m:ctrlPr>
                        </m:sSubPr>
                        <m:e>
                          <m:r>
                            <a:rPr lang="de-CH" i="1">
                              <a:solidFill>
                                <a:schemeClr val="accent2"/>
                              </a:solidFill>
                              <a:latin typeface="Cambria Math" panose="02040503050406030204" pitchFamily="18" charset="0"/>
                            </a:rPr>
                            <m:t>𝐾</m:t>
                          </m:r>
                        </m:e>
                        <m:sub>
                          <m:r>
                            <a:rPr lang="de-CH" b="0" i="1" smtClean="0">
                              <a:solidFill>
                                <a:schemeClr val="accent2"/>
                              </a:solidFill>
                              <a:latin typeface="Cambria Math" panose="02040503050406030204" pitchFamily="18" charset="0"/>
                            </a:rPr>
                            <m:t>5</m:t>
                          </m:r>
                        </m:sub>
                      </m:sSub>
                      <m:r>
                        <a:rPr lang="de-CH" i="1">
                          <a:solidFill>
                            <a:schemeClr val="accent2"/>
                          </a:solidFill>
                          <a:latin typeface="Cambria Math" panose="02040503050406030204" pitchFamily="18" charset="0"/>
                        </a:rPr>
                        <m:t>)</m:t>
                      </m:r>
                    </m:oMath>
                  </m:oMathPara>
                </a14:m>
                <a:endParaRPr lang="en-GB" dirty="0">
                  <a:solidFill>
                    <a:schemeClr val="accent2"/>
                  </a:solidFill>
                </a:endParaRPr>
              </a:p>
              <a:p>
                <a:pPr marL="0" indent="0">
                  <a:buNone/>
                </a:pPr>
                <a14:m>
                  <m:oMathPara xmlns:m="http://schemas.openxmlformats.org/officeDocument/2006/math">
                    <m:oMathParaPr>
                      <m:jc m:val="left"/>
                    </m:oMathParaPr>
                    <m:oMath xmlns:m="http://schemas.openxmlformats.org/officeDocument/2006/math">
                      <m:r>
                        <a:rPr lang="de-CH"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𝐷</m:t>
                      </m:r>
                      <m:r>
                        <a:rPr lang="de-CH" i="1">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𝑇</m:t>
                      </m:r>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ea typeface="Cambria Math" panose="02040503050406030204" pitchFamily="18" charset="0"/>
                        </a:rPr>
                        <m:t>𝑎𝑟𝑔𝑚𝑖𝑛</m:t>
                      </m:r>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𝑤</m:t>
                      </m:r>
                      <m:d>
                        <m:dPr>
                          <m:ctrlPr>
                            <a:rPr lang="de-CH" i="1">
                              <a:solidFill>
                                <a:schemeClr val="accent5"/>
                              </a:solidFill>
                              <a:latin typeface="Cambria Math" panose="02040503050406030204" pitchFamily="18" charset="0"/>
                              <a:ea typeface="Cambria Math" panose="02040503050406030204" pitchFamily="18" charset="0"/>
                            </a:rPr>
                          </m:ctrlPr>
                        </m:dPr>
                        <m:e>
                          <m:r>
                            <a:rPr lang="de-CH" i="1">
                              <a:solidFill>
                                <a:schemeClr val="accent5"/>
                              </a:solidFill>
                              <a:latin typeface="Cambria Math" panose="02040503050406030204" pitchFamily="18" charset="0"/>
                              <a:ea typeface="Cambria Math" panose="02040503050406030204" pitchFamily="18" charset="0"/>
                            </a:rPr>
                            <m:t>𝑒</m:t>
                          </m:r>
                        </m:e>
                      </m:d>
                      <m:r>
                        <a:rPr lang="de-CH" i="1">
                          <a:solidFill>
                            <a:schemeClr val="accent5"/>
                          </a:solidFill>
                          <a:latin typeface="Cambria Math" panose="02040503050406030204" pitchFamily="18" charset="0"/>
                          <a:ea typeface="Cambria Math" panose="02040503050406030204" pitchFamily="18" charset="0"/>
                        </a:rPr>
                        <m:t> :</m:t>
                      </m:r>
                      <m:r>
                        <a:rPr lang="de-CH" i="1">
                          <a:solidFill>
                            <a:schemeClr val="accent5"/>
                          </a:solidFill>
                          <a:latin typeface="Cambria Math" panose="02040503050406030204" pitchFamily="18" charset="0"/>
                          <a:ea typeface="Cambria Math" panose="02040503050406030204" pitchFamily="18" charset="0"/>
                        </a:rPr>
                        <m:t>𝑒</m:t>
                      </m:r>
                      <m:r>
                        <a:rPr lang="de-CH" i="1">
                          <a:solidFill>
                            <a:schemeClr val="accent5"/>
                          </a:solidFill>
                          <a:latin typeface="Cambria Math" panose="02040503050406030204" pitchFamily="18" charset="0"/>
                          <a:ea typeface="Cambria Math" panose="02040503050406030204" pitchFamily="18" charset="0"/>
                        </a:rPr>
                        <m:t>∈ </m:t>
                      </m:r>
                      <m:r>
                        <a:rPr lang="en-US" i="1" dirty="0">
                          <a:solidFill>
                            <a:schemeClr val="accent5"/>
                          </a:solidFill>
                          <a:latin typeface="Cambria Math" panose="02040503050406030204" pitchFamily="18" charset="0"/>
                        </a:rPr>
                        <m:t>𝐶</m:t>
                      </m:r>
                      <m:d>
                        <m:dPr>
                          <m:ctrlPr>
                            <a:rPr lang="en-US" i="1" dirty="0">
                              <a:solidFill>
                                <a:schemeClr val="accent5"/>
                              </a:solidFill>
                              <a:latin typeface="Cambria Math" panose="02040503050406030204" pitchFamily="18" charset="0"/>
                            </a:rPr>
                          </m:ctrlPr>
                        </m:dPr>
                        <m:e>
                          <m:r>
                            <a:rPr lang="en-US" i="1" dirty="0">
                              <a:solidFill>
                                <a:schemeClr val="accent5"/>
                              </a:solidFill>
                              <a:latin typeface="Cambria Math" panose="02040503050406030204" pitchFamily="18" charset="0"/>
                            </a:rPr>
                            <m:t>𝑁</m:t>
                          </m:r>
                          <m:r>
                            <a:rPr lang="en-US" i="1" dirty="0">
                              <a:solidFill>
                                <a:schemeClr val="accent5"/>
                              </a:solidFill>
                              <a:latin typeface="Cambria Math" panose="02040503050406030204" pitchFamily="18" charset="0"/>
                            </a:rPr>
                            <m:t>,</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𝐾</m:t>
                              </m:r>
                            </m:e>
                            <m:sub>
                              <m:r>
                                <a:rPr lang="de-CH" b="0" i="1" dirty="0" smtClean="0">
                                  <a:solidFill>
                                    <a:schemeClr val="accent5"/>
                                  </a:solidFill>
                                  <a:latin typeface="Cambria Math" panose="02040503050406030204" pitchFamily="18" charset="0"/>
                                </a:rPr>
                                <m:t>5</m:t>
                              </m:r>
                            </m:sub>
                          </m:sSub>
                        </m:e>
                      </m:d>
                      <m:r>
                        <a:rPr lang="de-CH" b="0" i="1" dirty="0" smtClean="0">
                          <a:solidFill>
                            <a:schemeClr val="accent5"/>
                          </a:solidFill>
                          <a:latin typeface="Cambria Math" panose="02040503050406030204" pitchFamily="18" charset="0"/>
                        </a:rPr>
                        <m:t>}</m:t>
                      </m:r>
                    </m:oMath>
                  </m:oMathPara>
                </a14:m>
                <a:endParaRPr lang="en-GB" dirty="0">
                  <a:solidFill>
                    <a:schemeClr val="accent5"/>
                  </a:solidFill>
                </a:endParaRPr>
              </a:p>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3"/>
                              </a:solidFill>
                              <a:latin typeface="Cambria Math" panose="02040503050406030204" pitchFamily="18" charset="0"/>
                            </a:rPr>
                          </m:ctrlPr>
                        </m:sSubPr>
                        <m:e>
                          <m:r>
                            <a:rPr lang="de-CH" i="1">
                              <a:solidFill>
                                <a:schemeClr val="accent3"/>
                              </a:solidFill>
                              <a:latin typeface="Cambria Math" panose="02040503050406030204" pitchFamily="18" charset="0"/>
                            </a:rPr>
                            <m:t>𝑛</m:t>
                          </m:r>
                        </m:e>
                        <m:sub>
                          <m:r>
                            <a:rPr lang="de-CH" b="0" i="1" smtClean="0">
                              <a:solidFill>
                                <a:schemeClr val="accent3"/>
                              </a:solidFill>
                              <a:latin typeface="Cambria Math" panose="02040503050406030204" pitchFamily="18" charset="0"/>
                            </a:rPr>
                            <m:t>5</m:t>
                          </m:r>
                        </m:sub>
                      </m:sSub>
                      <m:r>
                        <a:rPr lang="de-CH">
                          <a:solidFill>
                            <a:schemeClr val="accent3"/>
                          </a:solidFill>
                          <a:latin typeface="Cambria Math" panose="02040503050406030204" pitchFamily="18" charset="0"/>
                        </a:rPr>
                        <m:t> </m:t>
                      </m:r>
                      <m:r>
                        <a:rPr lang="de-CH" i="1">
                          <a:solidFill>
                            <a:schemeClr val="accent3"/>
                          </a:solidFill>
                          <a:latin typeface="Cambria Math" panose="02040503050406030204" pitchFamily="18" charset="0"/>
                        </a:rPr>
                        <m:t>∈</m:t>
                      </m:r>
                      <m:d>
                        <m:dPr>
                          <m:begChr m:val="{"/>
                          <m:endChr m:val="}"/>
                          <m:ctrlPr>
                            <a:rPr lang="de-CH" i="1">
                              <a:solidFill>
                                <a:schemeClr val="accent3"/>
                              </a:solidFill>
                              <a:latin typeface="Cambria Math" panose="02040503050406030204" pitchFamily="18" charset="0"/>
                            </a:rPr>
                          </m:ctrlPr>
                        </m:dPr>
                        <m:e>
                          <m:r>
                            <a:rPr lang="de-CH" b="0" i="1" smtClean="0">
                              <a:solidFill>
                                <a:schemeClr val="accent3"/>
                              </a:solidFill>
                              <a:latin typeface="Cambria Math" panose="02040503050406030204" pitchFamily="18" charset="0"/>
                            </a:rPr>
                            <m:t>𝐷</m:t>
                          </m:r>
                          <m:r>
                            <a:rPr lang="de-CH" i="1">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𝑇</m:t>
                          </m:r>
                        </m:e>
                      </m:d>
                      <m:r>
                        <m:rPr>
                          <m:lit/>
                        </m:rPr>
                        <a:rPr lang="de-CH" i="1">
                          <a:solidFill>
                            <a:schemeClr val="accent3"/>
                          </a:solidFill>
                          <a:latin typeface="Cambria Math" panose="02040503050406030204" pitchFamily="18" charset="0"/>
                          <a:ea typeface="Cambria Math" panose="02040503050406030204" pitchFamily="18" charset="0"/>
                        </a:rPr>
                        <m:t>∖</m:t>
                      </m:r>
                      <m:sSub>
                        <m:sSubPr>
                          <m:ctrlPr>
                            <a:rPr lang="de-CH" i="1">
                              <a:solidFill>
                                <a:schemeClr val="accent3"/>
                              </a:solidFill>
                              <a:latin typeface="Cambria Math" panose="02040503050406030204" pitchFamily="18" charset="0"/>
                              <a:ea typeface="Cambria Math" panose="02040503050406030204" pitchFamily="18" charset="0"/>
                            </a:rPr>
                          </m:ctrlPr>
                        </m:sSubPr>
                        <m:e>
                          <m:r>
                            <a:rPr lang="de-CH" i="1">
                              <a:solidFill>
                                <a:schemeClr val="accent3"/>
                              </a:solidFill>
                              <a:latin typeface="Cambria Math" panose="02040503050406030204" pitchFamily="18" charset="0"/>
                            </a:rPr>
                            <m:t>𝐾</m:t>
                          </m:r>
                        </m:e>
                        <m:sub>
                          <m:r>
                            <a:rPr lang="de-CH" b="0" i="1" smtClean="0">
                              <a:solidFill>
                                <a:schemeClr val="accent3"/>
                              </a:solidFill>
                              <a:latin typeface="Cambria Math" panose="02040503050406030204" pitchFamily="18" charset="0"/>
                            </a:rPr>
                            <m:t>5</m:t>
                          </m:r>
                        </m:sub>
                      </m:sSub>
                      <m:r>
                        <a:rPr lang="de-CH" b="0" i="1" smtClean="0">
                          <a:solidFill>
                            <a:schemeClr val="accent3"/>
                          </a:solidFill>
                          <a:latin typeface="Cambria Math" panose="02040503050406030204" pitchFamily="18" charset="0"/>
                        </a:rPr>
                        <m:t>={</m:t>
                      </m:r>
                      <m:r>
                        <a:rPr lang="de-CH" b="0" i="1" smtClean="0">
                          <a:solidFill>
                            <a:schemeClr val="accent3"/>
                          </a:solidFill>
                          <a:latin typeface="Cambria Math" panose="02040503050406030204" pitchFamily="18" charset="0"/>
                        </a:rPr>
                        <m:t>𝑇</m:t>
                      </m:r>
                      <m:r>
                        <a:rPr lang="de-CH" b="0" i="1" smtClean="0">
                          <a:solidFill>
                            <a:schemeClr val="accent3"/>
                          </a:solidFill>
                          <a:latin typeface="Cambria Math" panose="02040503050406030204" pitchFamily="18" charset="0"/>
                        </a:rPr>
                        <m:t>}</m:t>
                      </m:r>
                    </m:oMath>
                  </m:oMathPara>
                </a14:m>
                <a:br>
                  <a:rPr lang="de-CH" b="0" dirty="0">
                    <a:solidFill>
                      <a:schemeClr val="accent3"/>
                    </a:solidFill>
                  </a:rPr>
                </a:br>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25</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set K4 is {O,A,B,C,E,D}. C(N,K5) = {DT,ET}. The edge DT has the smallest weight. The node T  is selected.">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59671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Prim's algorithm – example (step 10)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de-CH" i="1" smtClean="0">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𝐾</m:t>
                          </m:r>
                        </m:e>
                        <m:sub>
                          <m:r>
                            <a:rPr lang="de-CH" b="0" i="1" smtClean="0">
                              <a:solidFill>
                                <a:schemeClr val="accent4"/>
                              </a:solidFill>
                              <a:latin typeface="Cambria Math" panose="02040503050406030204" pitchFamily="18" charset="0"/>
                            </a:rPr>
                            <m:t>6</m:t>
                          </m:r>
                        </m:sub>
                      </m:sSub>
                      <m:r>
                        <a:rPr lang="de-CH" i="1">
                          <a:solidFill>
                            <a:schemeClr val="accent4"/>
                          </a:solidFill>
                          <a:latin typeface="Cambria Math" panose="02040503050406030204" pitchFamily="18" charset="0"/>
                        </a:rPr>
                        <m:t>=</m:t>
                      </m:r>
                      <m:d>
                        <m:dPr>
                          <m:begChr m:val="{"/>
                          <m:endChr m:val="}"/>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𝐴</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𝐵</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𝐶</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𝐷</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𝐸</m:t>
                          </m:r>
                          <m:r>
                            <a:rPr lang="de-CH" b="0" i="1" smtClean="0">
                              <a:solidFill>
                                <a:schemeClr val="accent4"/>
                              </a:solidFill>
                              <a:latin typeface="Cambria Math" panose="02040503050406030204" pitchFamily="18" charset="0"/>
                            </a:rPr>
                            <m:t>,</m:t>
                          </m:r>
                          <m:r>
                            <a:rPr lang="de-CH" b="0" i="1" smtClean="0">
                              <a:solidFill>
                                <a:schemeClr val="accent4"/>
                              </a:solidFill>
                              <a:latin typeface="Cambria Math" panose="02040503050406030204" pitchFamily="18" charset="0"/>
                            </a:rPr>
                            <m:t>𝑇</m:t>
                          </m:r>
                        </m:e>
                      </m:d>
                      <m:r>
                        <a:rPr lang="de-CH" i="1">
                          <a:solidFill>
                            <a:schemeClr val="accent4"/>
                          </a:solidFill>
                          <a:latin typeface="Cambria Math" panose="02040503050406030204" pitchFamily="18" charset="0"/>
                        </a:rPr>
                        <m:t>,</m:t>
                      </m:r>
                      <m:sSubSup>
                        <m:sSubSupPr>
                          <m:ctrlPr>
                            <a:rPr lang="de-CH" b="0" i="1" smtClean="0">
                              <a:solidFill>
                                <a:schemeClr val="accent4"/>
                              </a:solidFill>
                              <a:latin typeface="Cambria Math" panose="02040503050406030204" pitchFamily="18" charset="0"/>
                            </a:rPr>
                          </m:ctrlPr>
                        </m:sSubSupPr>
                        <m:e>
                          <m:r>
                            <a:rPr lang="de-CH" b="0" i="1" smtClean="0">
                              <a:solidFill>
                                <a:schemeClr val="accent4"/>
                              </a:solidFill>
                              <a:latin typeface="Cambria Math" panose="02040503050406030204" pitchFamily="18" charset="0"/>
                            </a:rPr>
                            <m:t>𝐸</m:t>
                          </m:r>
                        </m:e>
                        <m:sub>
                          <m:r>
                            <a:rPr lang="de-CH" i="1">
                              <a:solidFill>
                                <a:schemeClr val="accent4"/>
                              </a:solidFill>
                              <a:latin typeface="Cambria Math" panose="02040503050406030204" pitchFamily="18" charset="0"/>
                            </a:rPr>
                            <m:t>6</m:t>
                          </m:r>
                        </m:sub>
                        <m:sup>
                          <m:r>
                            <a:rPr lang="de-CH" b="0" i="1" smtClean="0">
                              <a:solidFill>
                                <a:schemeClr val="accent4"/>
                              </a:solidFill>
                              <a:latin typeface="Cambria Math" panose="02040503050406030204" pitchFamily="18" charset="0"/>
                            </a:rPr>
                            <m:t>′</m:t>
                          </m:r>
                        </m:sup>
                      </m:sSubSup>
                      <m:r>
                        <a:rPr lang="de-CH" b="0" i="1" smtClean="0">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𝑂</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𝐴</m:t>
                          </m:r>
                        </m:e>
                      </m:d>
                      <m:r>
                        <a:rPr lang="de-CH" i="1">
                          <a:solidFill>
                            <a:schemeClr val="accent4"/>
                          </a:solidFill>
                          <a:latin typeface="Cambria Math" panose="02040503050406030204" pitchFamily="18" charset="0"/>
                        </a:rPr>
                        <m:t>, </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𝐴</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𝐵</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𝐶</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𝐵</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𝐸</m:t>
                          </m:r>
                        </m:e>
                      </m:d>
                      <m:r>
                        <a:rPr lang="de-CH" i="1">
                          <a:solidFill>
                            <a:schemeClr val="accent4"/>
                          </a:solidFill>
                          <a:latin typeface="Cambria Math" panose="02040503050406030204" pitchFamily="18" charset="0"/>
                        </a:rPr>
                        <m:t>,</m:t>
                      </m:r>
                      <m:d>
                        <m:dPr>
                          <m:ctrlPr>
                            <a:rPr lang="de-CH" i="1">
                              <a:solidFill>
                                <a:schemeClr val="accent4"/>
                              </a:solidFill>
                              <a:latin typeface="Cambria Math" panose="02040503050406030204" pitchFamily="18" charset="0"/>
                            </a:rPr>
                          </m:ctrlPr>
                        </m:dPr>
                        <m:e>
                          <m:r>
                            <a:rPr lang="de-CH" i="1">
                              <a:solidFill>
                                <a:schemeClr val="accent4"/>
                              </a:solidFill>
                              <a:latin typeface="Cambria Math" panose="02040503050406030204" pitchFamily="18" charset="0"/>
                            </a:rPr>
                            <m:t>𝐷</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𝐸</m:t>
                          </m:r>
                        </m:e>
                      </m:d>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𝐷</m:t>
                      </m:r>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𝑇</m:t>
                      </m:r>
                      <m:r>
                        <a:rPr lang="de-CH" i="1">
                          <a:solidFill>
                            <a:schemeClr val="accent4"/>
                          </a:solidFill>
                          <a:latin typeface="Cambria Math" panose="02040503050406030204" pitchFamily="18" charset="0"/>
                        </a:rPr>
                        <m:t>)}</m:t>
                      </m:r>
                    </m:oMath>
                  </m:oMathPara>
                </a14:m>
                <a:br>
                  <a:rPr lang="de-CH" b="0" dirty="0">
                    <a:solidFill>
                      <a:schemeClr val="accent3"/>
                    </a:solidFill>
                  </a:rPr>
                </a:br>
                <a:endParaRPr lang="en-GB" dirty="0">
                  <a:solidFill>
                    <a:schemeClr val="accent5"/>
                  </a:solidFill>
                </a:endParaRPr>
              </a:p>
              <a:p>
                <a:pPr marL="0" indent="0">
                  <a:buNone/>
                </a:pPr>
                <a:r>
                  <a:rPr lang="en-GB" dirty="0"/>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9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26</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The minimal spanning tree is {OA,AB,BC,BE,ED,ET}">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0"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68080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8A2A-DD48-7347-AA72-EC49DCCCC05B}"/>
              </a:ext>
            </a:extLst>
          </p:cNvPr>
          <p:cNvSpPr>
            <a:spLocks noGrp="1"/>
          </p:cNvSpPr>
          <p:nvPr>
            <p:ph type="title"/>
          </p:nvPr>
        </p:nvSpPr>
        <p:spPr/>
        <p:txBody>
          <a:bodyPr/>
          <a:lstStyle/>
          <a:p>
            <a:r>
              <a:rPr lang="en-US" dirty="0"/>
              <a:t>Dijkstra's algorithm (1956)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1CEEED-69C1-2A41-A792-BC557CDCB2FA}"/>
                  </a:ext>
                </a:extLst>
              </p:cNvPr>
              <p:cNvSpPr>
                <a:spLocks noGrp="1"/>
              </p:cNvSpPr>
              <p:nvPr>
                <p:ph sz="quarter" idx="11"/>
              </p:nvPr>
            </p:nvSpPr>
            <p:spPr/>
            <p:txBody>
              <a:bodyPr>
                <a:normAutofit fontScale="85000" lnSpcReduction="20000"/>
              </a:bodyPr>
              <a:lstStyle/>
              <a:p>
                <a:pPr marL="0" indent="0">
                  <a:buNone/>
                </a:pPr>
                <a:r>
                  <a:rPr lang="en-US" dirty="0"/>
                  <a:t>Let </a:t>
                </a:r>
                <a14:m>
                  <m:oMath xmlns:m="http://schemas.openxmlformats.org/officeDocument/2006/math">
                    <m:r>
                      <a:rPr lang="de-CH" i="1">
                        <a:latin typeface="Cambria Math" panose="02040503050406030204" pitchFamily="18" charset="0"/>
                      </a:rPr>
                      <m:t>𝑁</m:t>
                    </m:r>
                    <m:r>
                      <a:rPr lang="de-CH" b="0" i="1" smtClean="0">
                        <a:latin typeface="Cambria Math" panose="02040503050406030204" pitchFamily="18" charset="0"/>
                      </a:rPr>
                      <m:t>=(</m:t>
                    </m:r>
                    <m:r>
                      <a:rPr lang="de-CH" b="0" i="1" smtClean="0">
                        <a:latin typeface="Cambria Math" panose="02040503050406030204" pitchFamily="18" charset="0"/>
                      </a:rPr>
                      <m:t>𝑉</m:t>
                    </m:r>
                    <m:r>
                      <a:rPr lang="de-CH" b="0" i="1" smtClean="0">
                        <a:latin typeface="Cambria Math" panose="02040503050406030204" pitchFamily="18" charset="0"/>
                      </a:rPr>
                      <m:t>,</m:t>
                    </m:r>
                    <m:r>
                      <a:rPr lang="de-CH" b="0" i="1" smtClean="0">
                        <a:latin typeface="Cambria Math" panose="02040503050406030204" pitchFamily="18" charset="0"/>
                      </a:rPr>
                      <m:t>𝐸</m:t>
                    </m:r>
                    <m:r>
                      <a:rPr lang="de-CH" b="0" i="1" smtClean="0">
                        <a:latin typeface="Cambria Math" panose="02040503050406030204" pitchFamily="18" charset="0"/>
                      </a:rPr>
                      <m:t>)</m:t>
                    </m:r>
                  </m:oMath>
                </a14:m>
                <a:r>
                  <a:rPr lang="en-US" dirty="0"/>
                  <a:t> be a connected network with </a:t>
                </a:r>
                <a14:m>
                  <m:oMath xmlns:m="http://schemas.openxmlformats.org/officeDocument/2006/math">
                    <m:r>
                      <a:rPr lang="en-US" i="1" dirty="0" smtClean="0">
                        <a:latin typeface="Cambria Math" panose="02040503050406030204" pitchFamily="18" charset="0"/>
                      </a:rPr>
                      <m:t>𝑀</m:t>
                    </m:r>
                  </m:oMath>
                </a14:m>
                <a:r>
                  <a:rPr lang="en-US" dirty="0"/>
                  <a:t> nodes numbered from </a:t>
                </a:r>
                <a14:m>
                  <m:oMath xmlns:m="http://schemas.openxmlformats.org/officeDocument/2006/math">
                    <m:r>
                      <a:rPr lang="en-US" i="1" dirty="0">
                        <a:latin typeface="Cambria Math" panose="02040503050406030204" pitchFamily="18" charset="0"/>
                      </a:rPr>
                      <m:t>1</m:t>
                    </m:r>
                  </m:oMath>
                </a14:m>
                <a:r>
                  <a:rPr lang="en-US" dirty="0"/>
                  <a:t> to </a:t>
                </a:r>
                <a14:m>
                  <m:oMath xmlns:m="http://schemas.openxmlformats.org/officeDocument/2006/math">
                    <m:r>
                      <a:rPr lang="en-US" i="1" dirty="0">
                        <a:latin typeface="Cambria Math" panose="02040503050406030204" pitchFamily="18" charset="0"/>
                      </a:rPr>
                      <m:t>𝑀</m:t>
                    </m:r>
                  </m:oMath>
                </a14:m>
                <a:r>
                  <a:rPr lang="en-US" dirty="0"/>
                  <a:t>. Dijkstra's algorithms finds all shortest paths from the first node to every other node in </a:t>
                </a:r>
                <a14:m>
                  <m:oMath xmlns:m="http://schemas.openxmlformats.org/officeDocument/2006/math">
                    <m:r>
                      <a:rPr lang="en-US" i="1" dirty="0" smtClean="0">
                        <a:latin typeface="Cambria Math" panose="02040503050406030204" pitchFamily="18" charset="0"/>
                      </a:rPr>
                      <m:t>𝑁</m:t>
                    </m:r>
                  </m:oMath>
                </a14:m>
                <a:r>
                  <a:rPr lang="en-US" dirty="0"/>
                  <a:t>.</a:t>
                </a:r>
              </a:p>
              <a:p>
                <a:pPr marL="0" indent="0">
                  <a:buNone/>
                </a:pPr>
                <a:endParaRPr lang="en-US" dirty="0"/>
              </a:p>
              <a:p>
                <a:pPr marL="0" indent="0">
                  <a:buNone/>
                </a:pPr>
                <a:r>
                  <a:rPr lang="en-US" dirty="0"/>
                  <a:t>Let </a:t>
                </a:r>
                <a:endParaRPr lang="de-CH" i="1" dirty="0">
                  <a:latin typeface="Cambria Math" panose="02040503050406030204" pitchFamily="18" charset="0"/>
                </a:endParaRPr>
              </a:p>
              <a:p>
                <a:pPr>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ea typeface="Cambria Math" panose="02040503050406030204" pitchFamily="18" charset="0"/>
                      </a:rPr>
                      <m:t>∈</m:t>
                    </m:r>
                    <m:sSubSup>
                      <m:sSubSupPr>
                        <m:ctrlPr>
                          <a:rPr lang="de-CH" b="0" i="1" dirty="0" smtClean="0">
                            <a:latin typeface="Cambria Math" panose="02040503050406030204" pitchFamily="18" charset="0"/>
                            <a:ea typeface="Cambria Math" panose="02040503050406030204" pitchFamily="18" charset="0"/>
                          </a:rPr>
                        </m:ctrlPr>
                      </m:sSubSupPr>
                      <m:e>
                        <m:r>
                          <a:rPr lang="en-US" i="1" dirty="0" smtClean="0">
                            <a:latin typeface="Cambria Math" panose="02040503050406030204" pitchFamily="18" charset="0"/>
                            <a:ea typeface="Cambria Math" panose="02040503050406030204" pitchFamily="18" charset="0"/>
                          </a:rPr>
                          <m:t>ℝ</m:t>
                        </m:r>
                      </m:e>
                      <m:sub>
                        <m:r>
                          <a:rPr lang="de-CH" b="0" i="1" dirty="0" smtClean="0">
                            <a:latin typeface="Cambria Math" panose="02040503050406030204" pitchFamily="18" charset="0"/>
                            <a:ea typeface="Cambria Math" panose="02040503050406030204" pitchFamily="18" charset="0"/>
                          </a:rPr>
                          <m:t>+,∞</m:t>
                        </m:r>
                      </m:sub>
                      <m:sup>
                        <m:r>
                          <a:rPr lang="de-CH" b="0" i="1" dirty="0" smtClean="0">
                            <a:latin typeface="Cambria Math" panose="02040503050406030204" pitchFamily="18" charset="0"/>
                            <a:ea typeface="Cambria Math" panose="02040503050406030204" pitchFamily="18" charset="0"/>
                          </a:rPr>
                          <m:t>𝑀</m:t>
                        </m:r>
                      </m:sup>
                    </m:sSubSup>
                  </m:oMath>
                </a14:m>
                <a:r>
                  <a:rPr lang="en-US" dirty="0"/>
                  <a:t>, with </a:t>
                </a:r>
                <a14:m>
                  <m:oMath xmlns:m="http://schemas.openxmlformats.org/officeDocument/2006/math">
                    <m:sSub>
                      <m:sSubPr>
                        <m:ctrlPr>
                          <a:rPr lang="de-CH" b="0" i="1" dirty="0" smtClean="0">
                            <a:latin typeface="Cambria Math" panose="02040503050406030204" pitchFamily="18" charset="0"/>
                          </a:rPr>
                        </m:ctrlPr>
                      </m:sSubPr>
                      <m:e>
                        <m:r>
                          <a:rPr lang="en-US" i="1" dirty="0">
                            <a:latin typeface="Cambria Math" panose="02040503050406030204" pitchFamily="18" charset="0"/>
                          </a:rPr>
                          <m:t>𝑑</m:t>
                        </m:r>
                      </m:e>
                      <m:sub>
                        <m:r>
                          <a:rPr lang="de-CH" b="0" i="0" dirty="0" smtClean="0">
                            <a:latin typeface="Cambria Math" panose="02040503050406030204" pitchFamily="18" charset="0"/>
                          </a:rPr>
                          <m:t>1</m:t>
                        </m:r>
                      </m:sub>
                    </m:sSub>
                    <m:r>
                      <a:rPr lang="de-CH" b="0" i="0" dirty="0" smtClean="0">
                        <a:latin typeface="Cambria Math" panose="02040503050406030204" pitchFamily="18" charset="0"/>
                      </a:rPr>
                      <m:t>=0</m:t>
                    </m:r>
                  </m:oMath>
                </a14:m>
                <a:r>
                  <a:rPr lang="en-US" dirty="0"/>
                  <a:t> and </a:t>
                </a: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𝑑</m:t>
                        </m:r>
                      </m:e>
                      <m:sub>
                        <m:r>
                          <a:rPr lang="de-CH" b="0" i="1" dirty="0" smtClean="0">
                            <a:latin typeface="Cambria Math" panose="02040503050406030204" pitchFamily="18" charset="0"/>
                          </a:rPr>
                          <m:t>𝑛</m:t>
                        </m:r>
                      </m:sub>
                    </m:sSub>
                    <m:r>
                      <a:rPr lang="de-CH" dirty="0">
                        <a:latin typeface="Cambria Math" panose="02040503050406030204" pitchFamily="18" charset="0"/>
                      </a:rPr>
                      <m:t>=</m:t>
                    </m:r>
                  </m:oMath>
                </a14:m>
                <a:r>
                  <a:rPr lang="de-CH" dirty="0">
                    <a:ea typeface="Cambria Math" panose="02040503050406030204" pitchFamily="18" charset="0"/>
                  </a:rPr>
                  <a:t> </a:t>
                </a:r>
                <a14:m>
                  <m:oMath xmlns:m="http://schemas.openxmlformats.org/officeDocument/2006/math">
                    <m:r>
                      <a:rPr lang="de-CH" i="1" dirty="0">
                        <a:latin typeface="Cambria Math" panose="02040503050406030204" pitchFamily="18" charset="0"/>
                        <a:ea typeface="Cambria Math" panose="02040503050406030204" pitchFamily="18" charset="0"/>
                      </a:rPr>
                      <m:t>∞</m:t>
                    </m:r>
                  </m:oMath>
                </a14:m>
                <a:r>
                  <a:rPr lang="en-US" dirty="0"/>
                  <a:t>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=2, …, </m:t>
                    </m:r>
                    <m:r>
                      <a:rPr lang="en-US" i="1" dirty="0" smtClean="0">
                        <a:latin typeface="Cambria Math" panose="02040503050406030204" pitchFamily="18" charset="0"/>
                      </a:rPr>
                      <m:t>𝑀</m:t>
                    </m:r>
                  </m:oMath>
                </a14:m>
                <a:r>
                  <a:rPr lang="en-US" dirty="0"/>
                  <a:t>,</a:t>
                </a:r>
              </a:p>
              <a:p>
                <a:pPr>
                  <a:buFont typeface="Arial" panose="020B0604020202020204" pitchFamily="34" charset="0"/>
                  <a:buChar char="•"/>
                </a:pPr>
                <a14:m>
                  <m:oMath xmlns:m="http://schemas.openxmlformats.org/officeDocument/2006/math">
                    <m:r>
                      <a:rPr lang="de-CH" b="0" i="1" dirty="0" smtClean="0">
                        <a:latin typeface="Cambria Math" panose="02040503050406030204" pitchFamily="18" charset="0"/>
                      </a:rPr>
                      <m:t>𝑝</m:t>
                    </m:r>
                    <m:r>
                      <a:rPr lang="en-US" i="1" dirty="0">
                        <a:latin typeface="Cambria Math" panose="02040503050406030204" pitchFamily="18" charset="0"/>
                        <a:ea typeface="Cambria Math" panose="02040503050406030204" pitchFamily="18" charset="0"/>
                      </a:rPr>
                      <m:t>∈</m:t>
                    </m:r>
                    <m:sSup>
                      <m:sSupPr>
                        <m:ctrlPr>
                          <a:rPr lang="en-US" i="1" dirty="0" smtClean="0">
                            <a:latin typeface="Cambria Math" panose="02040503050406030204" pitchFamily="18" charset="0"/>
                            <a:ea typeface="Cambria Math" panose="02040503050406030204" pitchFamily="18" charset="0"/>
                          </a:rPr>
                        </m:ctrlPr>
                      </m:sSupPr>
                      <m:e>
                        <m:d>
                          <m:dPr>
                            <m:begChr m:val="{"/>
                            <m:endChr m:val="}"/>
                            <m:ctrlPr>
                              <a:rPr lang="de-CH" i="1" dirty="0">
                                <a:latin typeface="Cambria Math" panose="02040503050406030204" pitchFamily="18" charset="0"/>
                                <a:ea typeface="Cambria Math" panose="02040503050406030204" pitchFamily="18" charset="0"/>
                              </a:rPr>
                            </m:ctrlPr>
                          </m:dPr>
                          <m:e>
                            <m:r>
                              <a:rPr lang="de-CH" i="1" dirty="0">
                                <a:latin typeface="Cambria Math" panose="02040503050406030204" pitchFamily="18" charset="0"/>
                                <a:ea typeface="Cambria Math" panose="02040503050406030204" pitchFamily="18" charset="0"/>
                              </a:rPr>
                              <m:t>0,1, …, </m:t>
                            </m:r>
                            <m:r>
                              <a:rPr lang="de-CH" i="1" dirty="0">
                                <a:latin typeface="Cambria Math" panose="02040503050406030204" pitchFamily="18" charset="0"/>
                                <a:ea typeface="Cambria Math" panose="02040503050406030204" pitchFamily="18" charset="0"/>
                              </a:rPr>
                              <m:t>𝑀</m:t>
                            </m:r>
                          </m:e>
                        </m:d>
                      </m:e>
                      <m:sup>
                        <m:r>
                          <a:rPr lang="de-CH" b="0" i="1" dirty="0" smtClean="0">
                            <a:latin typeface="Cambria Math" panose="02040503050406030204" pitchFamily="18" charset="0"/>
                            <a:ea typeface="Cambria Math" panose="02040503050406030204" pitchFamily="18" charset="0"/>
                          </a:rPr>
                          <m:t>𝑀</m:t>
                        </m:r>
                        <m:r>
                          <a:rPr lang="de-CH" b="0" i="1" dirty="0" smtClean="0">
                            <a:latin typeface="Cambria Math" panose="02040503050406030204" pitchFamily="18" charset="0"/>
                            <a:ea typeface="Cambria Math" panose="02040503050406030204" pitchFamily="18" charset="0"/>
                          </a:rPr>
                          <m:t>−1</m:t>
                        </m:r>
                      </m:sup>
                    </m:sSup>
                  </m:oMath>
                </a14:m>
                <a:r>
                  <a:rPr lang="en-US" dirty="0"/>
                  <a:t>, </a:t>
                </a:r>
                <a14:m>
                  <m:oMath xmlns:m="http://schemas.openxmlformats.org/officeDocument/2006/math">
                    <m:sSub>
                      <m:sSubPr>
                        <m:ctrlPr>
                          <a:rPr lang="de-CH" i="1" dirty="0">
                            <a:latin typeface="Cambria Math" panose="02040503050406030204" pitchFamily="18" charset="0"/>
                          </a:rPr>
                        </m:ctrlPr>
                      </m:sSubPr>
                      <m:e>
                        <m:r>
                          <a:rPr lang="de-CH" b="0" i="1" dirty="0" smtClean="0">
                            <a:latin typeface="Cambria Math" panose="02040503050406030204" pitchFamily="18" charset="0"/>
                          </a:rPr>
                          <m:t>𝑝</m:t>
                        </m:r>
                      </m:e>
                      <m:sub>
                        <m:r>
                          <a:rPr lang="de-CH" i="1" dirty="0">
                            <a:latin typeface="Cambria Math" panose="02040503050406030204" pitchFamily="18" charset="0"/>
                          </a:rPr>
                          <m:t>𝑛</m:t>
                        </m:r>
                      </m:sub>
                    </m:sSub>
                    <m:r>
                      <a:rPr lang="de-CH" dirty="0">
                        <a:latin typeface="Cambria Math" panose="02040503050406030204" pitchFamily="18" charset="0"/>
                      </a:rPr>
                      <m:t>=</m:t>
                    </m:r>
                  </m:oMath>
                </a14:m>
                <a:r>
                  <a:rPr lang="de-CH" dirty="0">
                    <a:ea typeface="Cambria Math" panose="02040503050406030204" pitchFamily="18" charset="0"/>
                  </a:rPr>
                  <a:t> </a:t>
                </a:r>
                <a14:m>
                  <m:oMath xmlns:m="http://schemas.openxmlformats.org/officeDocument/2006/math">
                    <m:r>
                      <a:rPr lang="de-CH" b="0" i="0" dirty="0" smtClean="0">
                        <a:latin typeface="Cambria Math" panose="02040503050406030204" pitchFamily="18" charset="0"/>
                        <a:ea typeface="Cambria Math" panose="02040503050406030204" pitchFamily="18" charset="0"/>
                      </a:rPr>
                      <m:t>0</m:t>
                    </m:r>
                  </m:oMath>
                </a14:m>
                <a:r>
                  <a:rPr lang="en-US" dirty="0"/>
                  <a:t> for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=1, …, </m:t>
                    </m:r>
                    <m:r>
                      <a:rPr lang="en-US" i="1" dirty="0">
                        <a:latin typeface="Cambria Math" panose="02040503050406030204" pitchFamily="18" charset="0"/>
                      </a:rPr>
                      <m:t>𝑀</m:t>
                    </m:r>
                    <m:r>
                      <a:rPr lang="de-CH" b="0" i="1" dirty="0" smtClean="0">
                        <a:latin typeface="Cambria Math" panose="02040503050406030204" pitchFamily="18" charset="0"/>
                      </a:rPr>
                      <m:t>−1</m:t>
                    </m:r>
                  </m:oMath>
                </a14:m>
                <a:endParaRPr lang="en-US" dirty="0"/>
              </a:p>
              <a:p>
                <a:pPr>
                  <a:buFont typeface="Arial" panose="020B0604020202020204" pitchFamily="34" charset="0"/>
                  <a:buChar char="•"/>
                </a:pPr>
                <a14:m>
                  <m:oMath xmlns:m="http://schemas.openxmlformats.org/officeDocument/2006/math">
                    <m:r>
                      <a:rPr lang="de-CH" b="0" i="1" dirty="0" smtClean="0">
                        <a:latin typeface="Cambria Math" panose="02040503050406030204" pitchFamily="18" charset="0"/>
                        <a:ea typeface="Cambria Math" panose="02040503050406030204" pitchFamily="18" charset="0"/>
                      </a:rPr>
                      <m:t>𝑣</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d>
                          <m:dPr>
                            <m:begChr m:val="{"/>
                            <m:endChr m:val="}"/>
                            <m:ctrlPr>
                              <a:rPr lang="de-CH" i="1" dirty="0">
                                <a:latin typeface="Cambria Math" panose="02040503050406030204" pitchFamily="18" charset="0"/>
                                <a:ea typeface="Cambria Math" panose="02040503050406030204" pitchFamily="18" charset="0"/>
                              </a:rPr>
                            </m:ctrlPr>
                          </m:dPr>
                          <m:e>
                            <m:r>
                              <a:rPr lang="de-CH" i="1" dirty="0">
                                <a:latin typeface="Cambria Math" panose="02040503050406030204" pitchFamily="18" charset="0"/>
                                <a:ea typeface="Cambria Math" panose="02040503050406030204" pitchFamily="18" charset="0"/>
                              </a:rPr>
                              <m:t>0,1</m:t>
                            </m:r>
                          </m:e>
                        </m:d>
                      </m:e>
                      <m:sup>
                        <m:r>
                          <a:rPr lang="de-CH" i="1" dirty="0">
                            <a:latin typeface="Cambria Math" panose="02040503050406030204" pitchFamily="18" charset="0"/>
                            <a:ea typeface="Cambria Math" panose="02040503050406030204" pitchFamily="18" charset="0"/>
                          </a:rPr>
                          <m:t>𝑀</m:t>
                        </m:r>
                      </m:sup>
                    </m:sSup>
                  </m:oMath>
                </a14:m>
                <a:r>
                  <a:rPr lang="en-US" dirty="0"/>
                  <a:t>, </a:t>
                </a:r>
                <a14:m>
                  <m:oMath xmlns:m="http://schemas.openxmlformats.org/officeDocument/2006/math">
                    <m:sSub>
                      <m:sSubPr>
                        <m:ctrlPr>
                          <a:rPr lang="de-CH" i="1" dirty="0">
                            <a:latin typeface="Cambria Math" panose="02040503050406030204" pitchFamily="18" charset="0"/>
                          </a:rPr>
                        </m:ctrlPr>
                      </m:sSubPr>
                      <m:e>
                        <m:r>
                          <a:rPr lang="de-CH" b="0" i="1" dirty="0" smtClean="0">
                            <a:latin typeface="Cambria Math" panose="02040503050406030204" pitchFamily="18" charset="0"/>
                          </a:rPr>
                          <m:t>𝑣</m:t>
                        </m:r>
                      </m:e>
                      <m:sub>
                        <m:r>
                          <a:rPr lang="de-CH" i="1" dirty="0">
                            <a:latin typeface="Cambria Math" panose="02040503050406030204" pitchFamily="18" charset="0"/>
                          </a:rPr>
                          <m:t>𝑛</m:t>
                        </m:r>
                      </m:sub>
                    </m:sSub>
                    <m:r>
                      <a:rPr lang="de-CH" dirty="0">
                        <a:latin typeface="Cambria Math" panose="02040503050406030204" pitchFamily="18" charset="0"/>
                      </a:rPr>
                      <m:t>=</m:t>
                    </m:r>
                  </m:oMath>
                </a14:m>
                <a:r>
                  <a:rPr lang="de-CH" dirty="0">
                    <a:ea typeface="Cambria Math" panose="02040503050406030204" pitchFamily="18" charset="0"/>
                  </a:rPr>
                  <a:t> </a:t>
                </a:r>
                <a14:m>
                  <m:oMath xmlns:m="http://schemas.openxmlformats.org/officeDocument/2006/math">
                    <m:r>
                      <a:rPr lang="de-CH" dirty="0">
                        <a:latin typeface="Cambria Math" panose="02040503050406030204" pitchFamily="18" charset="0"/>
                        <a:ea typeface="Cambria Math" panose="02040503050406030204" pitchFamily="18" charset="0"/>
                      </a:rPr>
                      <m:t>0</m:t>
                    </m:r>
                  </m:oMath>
                </a14:m>
                <a:r>
                  <a:rPr lang="en-US" dirty="0"/>
                  <a:t> for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=1, …, </m:t>
                    </m:r>
                    <m:r>
                      <a:rPr lang="en-US" i="1" dirty="0">
                        <a:latin typeface="Cambria Math" panose="02040503050406030204" pitchFamily="18" charset="0"/>
                      </a:rPr>
                      <m:t>𝑀</m:t>
                    </m:r>
                  </m:oMath>
                </a14:m>
                <a:endParaRPr lang="en-US" dirty="0"/>
              </a:p>
              <a:p>
                <a:pPr marL="0" indent="0">
                  <a:buNone/>
                </a:pPr>
                <a:endParaRPr lang="en-US" dirty="0"/>
              </a:p>
              <a:p>
                <a:pPr marL="0" indent="0">
                  <a:buNone/>
                </a:pPr>
                <a:r>
                  <a:rPr lang="en-US" dirty="0"/>
                  <a:t>While  </a:t>
                </a:r>
                <a14:m>
                  <m:oMath xmlns:m="http://schemas.openxmlformats.org/officeDocument/2006/math">
                    <m:nary>
                      <m:naryPr>
                        <m:chr m:val="∑"/>
                        <m:ctrlPr>
                          <a:rPr lang="en-US" i="1" smtClean="0">
                            <a:latin typeface="Cambria Math" panose="02040503050406030204" pitchFamily="18" charset="0"/>
                          </a:rPr>
                        </m:ctrlPr>
                      </m:naryPr>
                      <m:sub>
                        <m:r>
                          <m:rPr>
                            <m:brk m:alnAt="23"/>
                          </m:rPr>
                          <a:rPr lang="de-CH" b="0" i="1" smtClean="0">
                            <a:latin typeface="Cambria Math" panose="02040503050406030204" pitchFamily="18" charset="0"/>
                          </a:rPr>
                          <m:t>𝑘</m:t>
                        </m:r>
                        <m:r>
                          <a:rPr lang="de-CH" b="0" i="1" smtClean="0">
                            <a:latin typeface="Cambria Math" panose="02040503050406030204" pitchFamily="18" charset="0"/>
                          </a:rPr>
                          <m:t>=1</m:t>
                        </m:r>
                      </m:sub>
                      <m:sup>
                        <m:r>
                          <a:rPr lang="de-CH" b="0" i="1" smtClean="0">
                            <a:latin typeface="Cambria Math" panose="02040503050406030204" pitchFamily="18" charset="0"/>
                          </a:rPr>
                          <m:t>𝑀</m:t>
                        </m:r>
                      </m:sup>
                      <m:e>
                        <m:sSub>
                          <m:sSubPr>
                            <m:ctrlPr>
                              <a:rPr lang="de-CH" b="0" i="1" smtClean="0">
                                <a:latin typeface="Cambria Math" panose="02040503050406030204" pitchFamily="18" charset="0"/>
                              </a:rPr>
                            </m:ctrlPr>
                          </m:sSubPr>
                          <m:e>
                            <m:r>
                              <a:rPr lang="de-CH" b="0" i="1" smtClean="0">
                                <a:latin typeface="Cambria Math" panose="02040503050406030204" pitchFamily="18" charset="0"/>
                              </a:rPr>
                              <m:t>𝑣</m:t>
                            </m:r>
                          </m:e>
                          <m:sub>
                            <m:r>
                              <a:rPr lang="de-CH" b="0" i="1" smtClean="0">
                                <a:latin typeface="Cambria Math" panose="02040503050406030204" pitchFamily="18" charset="0"/>
                              </a:rPr>
                              <m:t>𝑘</m:t>
                            </m:r>
                          </m:sub>
                        </m:sSub>
                      </m:e>
                    </m:nary>
                    <m:r>
                      <a:rPr lang="de-CH" b="0" i="1" smtClean="0">
                        <a:latin typeface="Cambria Math" panose="02040503050406030204" pitchFamily="18" charset="0"/>
                      </a:rPr>
                      <m:t>&lt;</m:t>
                    </m:r>
                    <m:r>
                      <a:rPr lang="de-CH" b="0" i="1" smtClean="0">
                        <a:latin typeface="Cambria Math" panose="02040503050406030204" pitchFamily="18" charset="0"/>
                      </a:rPr>
                      <m:t>𝑀</m:t>
                    </m:r>
                  </m:oMath>
                </a14:m>
                <a:endParaRPr lang="en-US" dirty="0"/>
              </a:p>
              <a:p>
                <a:pPr marL="0" indent="0">
                  <a:buNone/>
                </a:pPr>
                <a:r>
                  <a:rPr lang="en-US" dirty="0"/>
                  <a:t>	pick one </a:t>
                </a:r>
                <a14:m>
                  <m:oMath xmlns:m="http://schemas.openxmlformats.org/officeDocument/2006/math">
                    <m:r>
                      <a:rPr lang="de-CH" b="0" i="1" smtClean="0">
                        <a:latin typeface="Cambria Math" panose="02040503050406030204" pitchFamily="18" charset="0"/>
                      </a:rPr>
                      <m:t>𝑗</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𝑎𝑟𝑔𝑚𝑖𝑛</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𝑑</m:t>
                        </m:r>
                      </m:e>
                      <m:sub>
                        <m:r>
                          <a:rPr lang="de-CH" b="0" i="1" smtClean="0">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 : </m:t>
                    </m:r>
                    <m:r>
                      <a:rPr lang="de-CH" b="0" i="1" smtClean="0">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 ∈</m:t>
                    </m:r>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𝑀</m:t>
                        </m:r>
                      </m:e>
                    </m:d>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𝑣</m:t>
                        </m:r>
                      </m:e>
                      <m:sub>
                        <m:r>
                          <a:rPr lang="de-CH" b="0" i="1" smtClean="0">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=0}</m:t>
                    </m:r>
                  </m:oMath>
                </a14:m>
                <a:endParaRPr lang="en-US" dirty="0"/>
              </a:p>
              <a:p>
                <a:pPr marL="0" indent="0">
                  <a:buNone/>
                </a:pPr>
                <a:r>
                  <a:rPr lang="en-US" dirty="0"/>
                  <a:t>	set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𝑣</m:t>
                        </m:r>
                      </m:e>
                      <m:sub>
                        <m:r>
                          <a:rPr lang="de-CH" b="0" i="1" smtClean="0">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=1</m:t>
                    </m:r>
                  </m:oMath>
                </a14:m>
                <a:endParaRPr lang="en-US" dirty="0"/>
              </a:p>
              <a:p>
                <a:pPr marL="0" indent="0">
                  <a:buNone/>
                </a:pPr>
                <a:r>
                  <a:rPr lang="en-US" dirty="0"/>
                  <a:t>	for all </a:t>
                </a:r>
                <a14:m>
                  <m:oMath xmlns:m="http://schemas.openxmlformats.org/officeDocument/2006/math">
                    <m:r>
                      <m:rPr>
                        <m:sty m:val="p"/>
                      </m:rPr>
                      <a:rPr lang="de-CH" b="0" i="0" smtClean="0">
                        <a:latin typeface="Cambria Math" panose="02040503050406030204" pitchFamily="18" charset="0"/>
                      </a:rPr>
                      <m:t>i</m:t>
                    </m:r>
                    <m:r>
                      <a:rPr lang="de-CH" b="0" i="0" smtClean="0">
                        <a:latin typeface="Cambria Math" panose="02040503050406030204" pitchFamily="18" charset="0"/>
                      </a:rPr>
                      <m:t> </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rPr>
                      <m:t>{</m:t>
                    </m:r>
                    <m:r>
                      <a:rPr lang="de-CH" b="0" i="1" smtClean="0">
                        <a:latin typeface="Cambria Math" panose="02040503050406030204" pitchFamily="18" charset="0"/>
                      </a:rPr>
                      <m:t>𝑘</m:t>
                    </m:r>
                    <m:r>
                      <a:rPr lang="de-CH" b="0" i="1" smtClean="0">
                        <a:latin typeface="Cambria Math" panose="02040503050406030204" pitchFamily="18" charset="0"/>
                      </a:rPr>
                      <m:t> : </m:t>
                    </m:r>
                    <m:r>
                      <a:rPr lang="de-CH" i="1">
                        <a:latin typeface="Cambria Math" panose="02040503050406030204" pitchFamily="18" charset="0"/>
                        <a:ea typeface="Cambria Math" panose="02040503050406030204" pitchFamily="18" charset="0"/>
                      </a:rPr>
                      <m:t>𝑘</m:t>
                    </m:r>
                    <m:r>
                      <a:rPr lang="de-CH" i="1">
                        <a:latin typeface="Cambria Math" panose="02040503050406030204" pitchFamily="18" charset="0"/>
                        <a:ea typeface="Cambria Math" panose="02040503050406030204" pitchFamily="18" charset="0"/>
                      </a:rPr>
                      <m:t> ∈</m:t>
                    </m:r>
                    <m:d>
                      <m:dPr>
                        <m:begChr m:val="{"/>
                        <m:endChr m:val="}"/>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𝑀</m:t>
                        </m:r>
                      </m:e>
                    </m:d>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𝑣</m:t>
                        </m:r>
                      </m:e>
                      <m:sub>
                        <m:r>
                          <a:rPr lang="de-CH" i="1">
                            <a:latin typeface="Cambria Math" panose="02040503050406030204" pitchFamily="18" charset="0"/>
                            <a:ea typeface="Cambria Math" panose="02040503050406030204" pitchFamily="18" charset="0"/>
                          </a:rPr>
                          <m:t>𝑘</m:t>
                        </m:r>
                      </m:sub>
                    </m:sSub>
                    <m:r>
                      <a:rPr lang="de-CH" i="1">
                        <a:latin typeface="Cambria Math" panose="02040503050406030204" pitchFamily="18" charset="0"/>
                        <a:ea typeface="Cambria Math" panose="02040503050406030204" pitchFamily="18" charset="0"/>
                      </a:rPr>
                      <m:t>=0</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𝑗</m:t>
                    </m:r>
                    <m:r>
                      <a:rPr lang="de-CH" b="0" i="1" smtClean="0">
                        <a:latin typeface="Cambria Math" panose="02040503050406030204" pitchFamily="18" charset="0"/>
                        <a:ea typeface="Cambria Math" panose="02040503050406030204" pitchFamily="18" charset="0"/>
                      </a:rPr>
                      <m:t>)∈</m:t>
                    </m:r>
                    <m:r>
                      <a:rPr lang="de-CH" i="1" smtClean="0">
                        <a:latin typeface="Cambria Math" panose="02040503050406030204" pitchFamily="18" charset="0"/>
                      </a:rPr>
                      <m:t>𝐸</m:t>
                    </m:r>
                    <m:r>
                      <a:rPr lang="de-CH" b="0" i="1" smtClean="0">
                        <a:latin typeface="Cambria Math" panose="02040503050406030204" pitchFamily="18" charset="0"/>
                      </a:rPr>
                      <m:t>}</m:t>
                    </m:r>
                  </m:oMath>
                </a14:m>
                <a:endParaRPr lang="en-US" dirty="0"/>
              </a:p>
              <a:p>
                <a:pPr marL="0" indent="0">
                  <a:buNone/>
                </a:pPr>
                <a:r>
                  <a:rPr lang="en-US" dirty="0"/>
                  <a:t>		if </a:t>
                </a:r>
                <a14:m>
                  <m:oMath xmlns:m="http://schemas.openxmlformats.org/officeDocument/2006/math">
                    <m:sSub>
                      <m:sSubPr>
                        <m:ctrlPr>
                          <a:rPr lang="de-CH" b="0" i="1" dirty="0" smtClean="0">
                            <a:latin typeface="Cambria Math" panose="02040503050406030204" pitchFamily="18" charset="0"/>
                          </a:rPr>
                        </m:ctrlPr>
                      </m:sSubPr>
                      <m:e>
                        <m:r>
                          <a:rPr lang="en-US" i="1" dirty="0">
                            <a:latin typeface="Cambria Math" panose="02040503050406030204" pitchFamily="18" charset="0"/>
                          </a:rPr>
                          <m:t>𝑑</m:t>
                        </m:r>
                      </m:e>
                      <m:sub>
                        <m:r>
                          <a:rPr lang="de-CH" b="0" i="1" dirty="0" smtClean="0">
                            <a:latin typeface="Cambria Math" panose="02040503050406030204" pitchFamily="18" charset="0"/>
                          </a:rPr>
                          <m:t>𝑗</m:t>
                        </m:r>
                      </m:sub>
                    </m:sSub>
                    <m:r>
                      <a:rPr lang="de-CH" b="0" i="1" dirty="0" smtClean="0">
                        <a:latin typeface="Cambria Math" panose="02040503050406030204" pitchFamily="18" charset="0"/>
                      </a:rPr>
                      <m:t>+</m:t>
                    </m:r>
                    <m:r>
                      <a:rPr lang="de-CH" b="0" i="1" dirty="0" smtClean="0">
                        <a:latin typeface="Cambria Math" panose="02040503050406030204" pitchFamily="18" charset="0"/>
                      </a:rPr>
                      <m:t>𝑤</m:t>
                    </m:r>
                    <m:d>
                      <m:dPr>
                        <m:ctrlPr>
                          <a:rPr lang="de-CH" b="0" i="1" dirty="0" smtClean="0">
                            <a:latin typeface="Cambria Math" panose="02040503050406030204" pitchFamily="18" charset="0"/>
                          </a:rPr>
                        </m:ctrlPr>
                      </m:dPr>
                      <m:e>
                        <m:d>
                          <m:dPr>
                            <m:ctrlPr>
                              <a:rPr lang="de-CH" b="0" i="1" dirty="0" smtClean="0">
                                <a:latin typeface="Cambria Math" panose="02040503050406030204" pitchFamily="18" charset="0"/>
                              </a:rPr>
                            </m:ctrlPr>
                          </m:dPr>
                          <m:e>
                            <m:r>
                              <a:rPr lang="de-CH" b="0" i="1" dirty="0" smtClean="0">
                                <a:latin typeface="Cambria Math" panose="02040503050406030204" pitchFamily="18" charset="0"/>
                              </a:rPr>
                              <m:t>𝑗</m:t>
                            </m:r>
                            <m:r>
                              <a:rPr lang="de-CH" b="0" i="1" dirty="0" smtClean="0">
                                <a:latin typeface="Cambria Math" panose="02040503050406030204" pitchFamily="18" charset="0"/>
                              </a:rPr>
                              <m:t>,</m:t>
                            </m:r>
                            <m:r>
                              <a:rPr lang="de-CH" b="0" i="1" dirty="0" smtClean="0">
                                <a:latin typeface="Cambria Math" panose="02040503050406030204" pitchFamily="18" charset="0"/>
                              </a:rPr>
                              <m:t>𝑖</m:t>
                            </m:r>
                          </m:e>
                        </m:d>
                      </m:e>
                    </m:d>
                    <m:r>
                      <a:rPr lang="de-CH" b="0" i="1" dirty="0" smtClean="0">
                        <a:latin typeface="Cambria Math" panose="02040503050406030204" pitchFamily="18" charset="0"/>
                      </a:rPr>
                      <m:t>&lt;</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𝑑</m:t>
                        </m:r>
                      </m:e>
                      <m:sub>
                        <m:r>
                          <a:rPr lang="de-CH" b="0" i="1" dirty="0" smtClean="0">
                            <a:latin typeface="Cambria Math" panose="02040503050406030204" pitchFamily="18" charset="0"/>
                          </a:rPr>
                          <m:t>𝑖</m:t>
                        </m:r>
                      </m:sub>
                    </m:sSub>
                  </m:oMath>
                </a14:m>
                <a:endParaRPr lang="en-US" dirty="0"/>
              </a:p>
              <a:p>
                <a:pPr marL="0" indent="0">
                  <a:buNone/>
                </a:pPr>
                <a:r>
                  <a:rPr lang="en-US" dirty="0"/>
                  <a:t>			</a:t>
                </a:r>
                <a14:m>
                  <m:oMath xmlns:m="http://schemas.openxmlformats.org/officeDocument/2006/math">
                    <m:sSub>
                      <m:sSubPr>
                        <m:ctrlPr>
                          <a:rPr lang="de-CH" i="1" dirty="0">
                            <a:latin typeface="Cambria Math" panose="02040503050406030204" pitchFamily="18" charset="0"/>
                          </a:rPr>
                        </m:ctrlPr>
                      </m:sSubPr>
                      <m:e>
                        <m:r>
                          <a:rPr lang="de-CH" i="1" dirty="0">
                            <a:latin typeface="Cambria Math" panose="02040503050406030204" pitchFamily="18" charset="0"/>
                          </a:rPr>
                          <m:t>𝑑</m:t>
                        </m:r>
                      </m:e>
                      <m:sub>
                        <m:r>
                          <a:rPr lang="de-CH" i="1" dirty="0">
                            <a:latin typeface="Cambria Math" panose="02040503050406030204" pitchFamily="18" charset="0"/>
                          </a:rPr>
                          <m:t>𝑖</m:t>
                        </m:r>
                      </m:sub>
                    </m:sSub>
                    <m:r>
                      <a:rPr lang="de-CH" b="0" i="1" dirty="0" smtClean="0">
                        <a:latin typeface="Cambria Math" panose="02040503050406030204" pitchFamily="18" charset="0"/>
                      </a:rPr>
                      <m:t>= </m:t>
                    </m:r>
                    <m:sSub>
                      <m:sSubPr>
                        <m:ctrlPr>
                          <a:rPr lang="de-CH" i="1" dirty="0">
                            <a:latin typeface="Cambria Math" panose="02040503050406030204" pitchFamily="18" charset="0"/>
                          </a:rPr>
                        </m:ctrlPr>
                      </m:sSubPr>
                      <m:e>
                        <m:r>
                          <a:rPr lang="en-US" i="1" dirty="0">
                            <a:latin typeface="Cambria Math" panose="02040503050406030204" pitchFamily="18" charset="0"/>
                          </a:rPr>
                          <m:t>𝑑</m:t>
                        </m:r>
                      </m:e>
                      <m:sub>
                        <m:r>
                          <a:rPr lang="de-CH" i="1" dirty="0">
                            <a:latin typeface="Cambria Math" panose="02040503050406030204" pitchFamily="18" charset="0"/>
                          </a:rPr>
                          <m:t>𝑗</m:t>
                        </m:r>
                      </m:sub>
                    </m:sSub>
                    <m:r>
                      <a:rPr lang="de-CH" i="1" dirty="0">
                        <a:latin typeface="Cambria Math" panose="02040503050406030204" pitchFamily="18" charset="0"/>
                      </a:rPr>
                      <m:t>+</m:t>
                    </m:r>
                    <m:r>
                      <a:rPr lang="de-CH" i="1" dirty="0">
                        <a:latin typeface="Cambria Math" panose="02040503050406030204" pitchFamily="18" charset="0"/>
                      </a:rPr>
                      <m:t>𝑤</m:t>
                    </m:r>
                    <m:d>
                      <m:dPr>
                        <m:ctrlPr>
                          <a:rPr lang="de-CH" i="1" dirty="0">
                            <a:latin typeface="Cambria Math" panose="02040503050406030204" pitchFamily="18" charset="0"/>
                          </a:rPr>
                        </m:ctrlPr>
                      </m:dPr>
                      <m:e>
                        <m:d>
                          <m:dPr>
                            <m:ctrlPr>
                              <a:rPr lang="de-CH" i="1" dirty="0">
                                <a:latin typeface="Cambria Math" panose="02040503050406030204" pitchFamily="18" charset="0"/>
                              </a:rPr>
                            </m:ctrlPr>
                          </m:dPr>
                          <m:e>
                            <m:r>
                              <a:rPr lang="de-CH" i="1" dirty="0">
                                <a:latin typeface="Cambria Math" panose="02040503050406030204" pitchFamily="18" charset="0"/>
                              </a:rPr>
                              <m:t>𝑗</m:t>
                            </m:r>
                            <m:r>
                              <a:rPr lang="de-CH" i="1" dirty="0">
                                <a:latin typeface="Cambria Math" panose="02040503050406030204" pitchFamily="18" charset="0"/>
                              </a:rPr>
                              <m:t>,</m:t>
                            </m:r>
                            <m:r>
                              <a:rPr lang="de-CH" i="1" dirty="0">
                                <a:latin typeface="Cambria Math" panose="02040503050406030204" pitchFamily="18" charset="0"/>
                              </a:rPr>
                              <m:t>𝑖</m:t>
                            </m:r>
                          </m:e>
                        </m:d>
                      </m:e>
                    </m:d>
                  </m:oMath>
                </a14:m>
                <a:endParaRPr lang="en-US" dirty="0"/>
              </a:p>
              <a:p>
                <a:pPr marL="0" indent="0">
                  <a:buNone/>
                </a:pPr>
                <a:r>
                  <a:rPr lang="en-US" dirty="0"/>
                  <a: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𝑖</m:t>
                        </m:r>
                      </m:sub>
                    </m:sSub>
                    <m:r>
                      <a:rPr lang="de-CH" b="0" i="1" smtClean="0">
                        <a:latin typeface="Cambria Math" panose="02040503050406030204" pitchFamily="18" charset="0"/>
                      </a:rPr>
                      <m:t>=</m:t>
                    </m:r>
                    <m:r>
                      <a:rPr lang="de-CH" b="0" i="1" smtClean="0">
                        <a:latin typeface="Cambria Math" panose="02040503050406030204" pitchFamily="18" charset="0"/>
                      </a:rPr>
                      <m:t>𝑗</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91CEEED-69C1-2A41-A792-BC557CDCB2FA}"/>
                  </a:ext>
                </a:extLst>
              </p:cNvPr>
              <p:cNvSpPr>
                <a:spLocks noGrp="1" noRot="1" noChangeAspect="1" noMove="1" noResize="1" noEditPoints="1" noAdjustHandles="1" noChangeArrowheads="1" noChangeShapeType="1" noTextEdit="1"/>
              </p:cNvSpPr>
              <p:nvPr>
                <p:ph sz="quarter" idx="11"/>
              </p:nvPr>
            </p:nvSpPr>
            <p:spPr>
              <a:blipFill>
                <a:blip r:embed="rId2"/>
                <a:stretch>
                  <a:fillRect l="-1349" t="-18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71E95A-D656-2247-B5D3-C1B950889F30}"/>
              </a:ext>
            </a:extLst>
          </p:cNvPr>
          <p:cNvSpPr>
            <a:spLocks noGrp="1"/>
          </p:cNvSpPr>
          <p:nvPr>
            <p:ph type="sldNum" sz="quarter" idx="4"/>
          </p:nvPr>
        </p:nvSpPr>
        <p:spPr/>
        <p:txBody>
          <a:bodyPr/>
          <a:lstStyle/>
          <a:p>
            <a:fld id="{05306F20-FBA2-4746-AE9F-DFBA4FFD6FE5}" type="slidenum">
              <a:rPr lang="en-US" smtClean="0"/>
              <a:t>27</a:t>
            </a:fld>
            <a:endParaRPr lang="en-US" dirty="0"/>
          </a:p>
        </p:txBody>
      </p:sp>
    </p:spTree>
    <p:extLst>
      <p:ext uri="{BB962C8B-B14F-4D97-AF65-F5344CB8AC3E}">
        <p14:creationId xmlns:p14="http://schemas.microsoft.com/office/powerpoint/2010/main" val="3740272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8A2A-DD48-7347-AA72-EC49DCCCC05B}"/>
              </a:ext>
            </a:extLst>
          </p:cNvPr>
          <p:cNvSpPr>
            <a:spLocks noGrp="1"/>
          </p:cNvSpPr>
          <p:nvPr>
            <p:ph type="title"/>
          </p:nvPr>
        </p:nvSpPr>
        <p:spPr/>
        <p:txBody>
          <a:bodyPr/>
          <a:lstStyle/>
          <a:p>
            <a:r>
              <a:rPr lang="en-US" dirty="0"/>
              <a:t>Dijkstra's algorithm (1956) in lay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1CEEED-69C1-2A41-A792-BC557CDCB2FA}"/>
                  </a:ext>
                </a:extLst>
              </p:cNvPr>
              <p:cNvSpPr>
                <a:spLocks noGrp="1"/>
              </p:cNvSpPr>
              <p:nvPr>
                <p:ph sz="quarter" idx="11"/>
              </p:nvPr>
            </p:nvSpPr>
            <p:spPr/>
            <p:txBody>
              <a:bodyPr>
                <a:normAutofit/>
              </a:bodyPr>
              <a:lstStyle/>
              <a:p>
                <a:pPr marL="0" indent="0">
                  <a:buNone/>
                </a:pPr>
                <a:r>
                  <a:rPr lang="en-US" dirty="0"/>
                  <a:t>Let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d>
                      <m:dPr>
                        <m:ctrlPr>
                          <a:rPr lang="en-CH" i="1">
                            <a:latin typeface="Cambria Math" panose="02040503050406030204" pitchFamily="18" charset="0"/>
                          </a:rPr>
                        </m:ctrlPr>
                      </m:dPr>
                      <m:e>
                        <m:r>
                          <a:rPr lang="en-US" i="1">
                            <a:latin typeface="Cambria Math" panose="02040503050406030204" pitchFamily="18" charset="0"/>
                          </a:rPr>
                          <m:t>0,∞,…,∞</m:t>
                        </m:r>
                      </m:e>
                    </m:d>
                  </m:oMath>
                </a14:m>
                <a:r>
                  <a:rPr lang="en-US" dirty="0"/>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oMath>
                </a14:m>
                <a:r>
                  <a:rPr lang="en-US" dirty="0"/>
                  <a:t>, and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=(0,…,0)</m:t>
                    </m:r>
                  </m:oMath>
                </a14:m>
                <a:r>
                  <a:rPr lang="en-US" dirty="0"/>
                  <a:t>, denote the distance, previous-node, and visited-node vectors, respectively. </a:t>
                </a:r>
              </a:p>
              <a:p>
                <a:pPr marL="0" indent="0">
                  <a:buNone/>
                </a:pPr>
                <a:endParaRPr lang="en-US" dirty="0"/>
              </a:p>
              <a:p>
                <a:pPr marL="0" indent="0">
                  <a:buNone/>
                </a:pPr>
                <a:r>
                  <a:rPr lang="en-US" dirty="0"/>
                  <a:t>At each iteration:</a:t>
                </a:r>
              </a:p>
              <a:p>
                <a:pPr marL="342900" indent="-342900">
                  <a:buFont typeface="+mj-lt"/>
                  <a:buAutoNum type="arabicPeriod"/>
                </a:pPr>
                <a:r>
                  <a:rPr lang="en-US" dirty="0"/>
                  <a:t>pick the most recently visited node (say node </a:t>
                </a:r>
                <a14:m>
                  <m:oMath xmlns:m="http://schemas.openxmlformats.org/officeDocument/2006/math">
                    <m:r>
                      <a:rPr lang="en-GB" b="0" i="1" smtClean="0">
                        <a:latin typeface="Cambria Math" panose="02040503050406030204" pitchFamily="18" charset="0"/>
                      </a:rPr>
                      <m:t>𝑗</m:t>
                    </m:r>
                  </m:oMath>
                </a14:m>
                <a:r>
                  <a:rPr lang="en-US" dirty="0"/>
                  <a:t>)</a:t>
                </a:r>
              </a:p>
              <a:p>
                <a:pPr marL="342900" indent="-342900">
                  <a:buFont typeface="+mj-lt"/>
                  <a:buAutoNum type="arabicPeriod"/>
                </a:pPr>
                <a:r>
                  <a:rPr lang="en-US" dirty="0"/>
                  <a:t>find its </a:t>
                </a:r>
                <a:r>
                  <a:rPr lang="en-US" dirty="0" err="1"/>
                  <a:t>neighbouring</a:t>
                </a:r>
                <a:r>
                  <a:rPr lang="en-US" dirty="0"/>
                  <a:t> nodes that have not been visited yet</a:t>
                </a:r>
              </a:p>
              <a:p>
                <a:pPr marL="342900" indent="-342900">
                  <a:buFont typeface="+mj-lt"/>
                  <a:buAutoNum type="arabicPeriod"/>
                </a:pPr>
                <a:r>
                  <a:rPr lang="en-US" dirty="0"/>
                  <a:t>compute the distances to these </a:t>
                </a:r>
                <a:r>
                  <a:rPr lang="en-US" dirty="0" err="1"/>
                  <a:t>neighbours</a:t>
                </a:r>
                <a:r>
                  <a:rPr lang="en-US" dirty="0"/>
                  <a:t> assuming the preceding node is </a:t>
                </a:r>
                <a14:m>
                  <m:oMath xmlns:m="http://schemas.openxmlformats.org/officeDocument/2006/math">
                    <m:r>
                      <a:rPr lang="en-GB" b="0" i="1" smtClean="0">
                        <a:latin typeface="Cambria Math" panose="02040503050406030204" pitchFamily="18" charset="0"/>
                      </a:rPr>
                      <m:t>𝑗</m:t>
                    </m:r>
                  </m:oMath>
                </a14:m>
                <a:r>
                  <a:rPr lang="en-US" dirty="0"/>
                  <a:t> </a:t>
                </a:r>
              </a:p>
              <a:p>
                <a:pPr marL="342900" indent="-342900">
                  <a:buFont typeface="+mj-lt"/>
                  <a:buAutoNum type="arabicPeriod"/>
                </a:pPr>
                <a:r>
                  <a:rPr lang="en-US" dirty="0"/>
                  <a:t>update the distance and preceding node of these </a:t>
                </a:r>
                <a:r>
                  <a:rPr lang="en-US" dirty="0" err="1"/>
                  <a:t>neighbours</a:t>
                </a:r>
                <a:r>
                  <a:rPr lang="en-US" dirty="0"/>
                  <a:t> if passing through node </a:t>
                </a:r>
                <a14:m>
                  <m:oMath xmlns:m="http://schemas.openxmlformats.org/officeDocument/2006/math">
                    <m:r>
                      <a:rPr lang="en-GB" b="0" i="1" smtClean="0">
                        <a:latin typeface="Cambria Math" panose="02040503050406030204" pitchFamily="18" charset="0"/>
                      </a:rPr>
                      <m:t>𝑗</m:t>
                    </m:r>
                  </m:oMath>
                </a14:m>
                <a:r>
                  <a:rPr lang="en-US" dirty="0"/>
                  <a:t> is a shorter path</a:t>
                </a:r>
              </a:p>
              <a:p>
                <a:pPr marL="342900" indent="-342900">
                  <a:buFont typeface="+mj-lt"/>
                  <a:buAutoNum type="arabicPeriod"/>
                </a:pPr>
                <a:r>
                  <a:rPr lang="en-US" dirty="0"/>
                  <a:t>choose a node whose distance is a minimum among the un-visited nodes and mark it as visited.  This is the new most recently visited node. Return to step 1 until all nodes are marked as visited.</a:t>
                </a:r>
              </a:p>
            </p:txBody>
          </p:sp>
        </mc:Choice>
        <mc:Fallback xmlns="">
          <p:sp>
            <p:nvSpPr>
              <p:cNvPr id="3" name="Content Placeholder 2">
                <a:extLst>
                  <a:ext uri="{FF2B5EF4-FFF2-40B4-BE49-F238E27FC236}">
                    <a16:creationId xmlns:a16="http://schemas.microsoft.com/office/drawing/2014/main" id="{791CEEED-69C1-2A41-A792-BC557CDCB2FA}"/>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071E95A-D656-2247-B5D3-C1B950889F30}"/>
              </a:ext>
            </a:extLst>
          </p:cNvPr>
          <p:cNvSpPr>
            <a:spLocks noGrp="1"/>
          </p:cNvSpPr>
          <p:nvPr>
            <p:ph type="sldNum" sz="quarter" idx="4"/>
          </p:nvPr>
        </p:nvSpPr>
        <p:spPr/>
        <p:txBody>
          <a:bodyPr/>
          <a:lstStyle/>
          <a:p>
            <a:fld id="{05306F20-FBA2-4746-AE9F-DFBA4FFD6FE5}" type="slidenum">
              <a:rPr lang="en-US" smtClean="0"/>
              <a:t>28</a:t>
            </a:fld>
            <a:endParaRPr lang="en-US" dirty="0"/>
          </a:p>
        </p:txBody>
      </p:sp>
    </p:spTree>
    <p:extLst>
      <p:ext uri="{BB962C8B-B14F-4D97-AF65-F5344CB8AC3E}">
        <p14:creationId xmlns:p14="http://schemas.microsoft.com/office/powerpoint/2010/main" val="984412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latin typeface="Cambria Math" panose="02040503050406030204" pitchFamily="18" charset="0"/>
                          </a:rPr>
                        </m:ctrlPr>
                      </m:mPr>
                      <m:mr>
                        <m:e/>
                        <m:e/>
                        <m:e>
                          <m:r>
                            <m:rPr>
                              <m:brk m:alnAt="7"/>
                            </m:rPr>
                            <a:rPr lang="de-CH" b="0" i="1" smtClean="0">
                              <a:latin typeface="Cambria Math" panose="02040503050406030204" pitchFamily="18" charset="0"/>
                            </a:rPr>
                            <m:t>𝑑</m:t>
                          </m:r>
                        </m:e>
                        <m:e>
                          <m:r>
                            <a:rPr lang="de-CH" b="0" i="1" smtClean="0">
                              <a:latin typeface="Cambria Math" panose="02040503050406030204" pitchFamily="18" charset="0"/>
                            </a:rPr>
                            <m:t>𝑝</m:t>
                          </m:r>
                        </m:e>
                        <m:e>
                          <m:r>
                            <a:rPr lang="de-CH" b="0" i="1" smtClean="0">
                              <a:latin typeface="Cambria Math" panose="02040503050406030204" pitchFamily="18" charset="0"/>
                            </a:rPr>
                            <m:t>𝑣</m:t>
                          </m:r>
                        </m:e>
                      </m:mr>
                      <m:mr>
                        <m:e>
                          <m:r>
                            <a:rPr lang="de-CH" b="0" i="1" smtClean="0">
                              <a:latin typeface="Cambria Math" panose="02040503050406030204" pitchFamily="18" charset="0"/>
                            </a:rPr>
                            <m:t>𝑂</m:t>
                          </m:r>
                        </m:e>
                        <m:e>
                          <m:r>
                            <a:rPr lang="de-CH" b="0" i="1" smtClean="0">
                              <a:latin typeface="Cambria Math" panose="02040503050406030204" pitchFamily="18" charset="0"/>
                            </a:rPr>
                            <m:t>1</m:t>
                          </m:r>
                        </m:e>
                        <m:e>
                          <m:r>
                            <a:rPr lang="de-CH" b="0" i="1" smtClean="0">
                              <a:latin typeface="Cambria Math" panose="02040503050406030204" pitchFamily="18" charset="0"/>
                            </a:rPr>
                            <m:t>0</m:t>
                          </m:r>
                        </m:e>
                        <m:e/>
                        <m:e>
                          <m:r>
                            <a:rPr lang="de-CH" b="0" i="1" smtClean="0">
                              <a:latin typeface="Cambria Math" panose="02040503050406030204" pitchFamily="18" charset="0"/>
                            </a:rPr>
                            <m:t>0</m:t>
                          </m:r>
                        </m:e>
                      </m:mr>
                      <m:mr>
                        <m:e>
                          <m:r>
                            <a:rPr lang="de-CH" b="0" i="1" smtClean="0">
                              <a:latin typeface="Cambria Math" panose="02040503050406030204" pitchFamily="18" charset="0"/>
                            </a:rPr>
                            <m:t>𝐴</m:t>
                          </m:r>
                        </m:e>
                        <m:e>
                          <m:r>
                            <a:rPr lang="de-CH" b="0" i="1" smtClean="0">
                              <a:latin typeface="Cambria Math" panose="02040503050406030204" pitchFamily="18" charset="0"/>
                            </a:rPr>
                            <m:t>2</m:t>
                          </m:r>
                        </m:e>
                        <m:e>
                          <m:r>
                            <a:rPr lang="de-CH" b="0" i="1" smtClean="0">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𝐵</m:t>
                          </m:r>
                        </m:e>
                        <m:e>
                          <m:r>
                            <a:rPr lang="de-CH" b="0" i="1" smtClean="0">
                              <a:latin typeface="Cambria Math" panose="02040503050406030204" pitchFamily="18" charset="0"/>
                            </a:rPr>
                            <m:t>3</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𝐶</m:t>
                          </m:r>
                        </m:e>
                        <m:e>
                          <m:r>
                            <a:rPr lang="de-CH" b="0" i="1" smtClean="0">
                              <a:latin typeface="Cambria Math" panose="02040503050406030204" pitchFamily="18" charset="0"/>
                            </a:rPr>
                            <m:t>4</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𝐷</m:t>
                          </m:r>
                        </m:e>
                        <m:e>
                          <m:r>
                            <a:rPr lang="de-CH" b="0" i="1" smtClean="0">
                              <a:latin typeface="Cambria Math" panose="02040503050406030204" pitchFamily="18" charset="0"/>
                            </a:rPr>
                            <m:t>5</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𝐸</m:t>
                          </m:r>
                        </m:e>
                        <m:e>
                          <m:r>
                            <a:rPr lang="de-CH" b="0" i="1" smtClean="0">
                              <a:latin typeface="Cambria Math" panose="02040503050406030204" pitchFamily="18" charset="0"/>
                            </a:rPr>
                            <m:t>6</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𝑇</m:t>
                          </m:r>
                        </m:e>
                        <m:e>
                          <m:r>
                            <a:rPr lang="de-CH" b="0" i="1" smtClean="0">
                              <a:latin typeface="Cambria Math" panose="02040503050406030204" pitchFamily="18" charset="0"/>
                            </a:rPr>
                            <m:t>7</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
                  </m:oMath>
                </a14:m>
                <a:r>
                  <a:rPr lang="en-GB" dirty="0"/>
                  <a:t>		</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29</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7041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Graphs, nodes, and edges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lnSpc>
                    <a:spcPct val="100000"/>
                  </a:lnSpc>
                  <a:buNone/>
                </a:pPr>
                <a:r>
                  <a:rPr lang="en-GB" b="1" dirty="0">
                    <a:solidFill>
                      <a:schemeClr val="accent1"/>
                    </a:solidFill>
                  </a:rPr>
                  <a:t>Definition: </a:t>
                </a:r>
                <a:r>
                  <a:rPr lang="en-GB" dirty="0"/>
                  <a:t>A </a:t>
                </a:r>
                <a:r>
                  <a:rPr lang="en-GB" i="1" dirty="0"/>
                  <a:t>graph</a:t>
                </a:r>
                <a14:m>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𝑉</m:t>
                    </m:r>
                    <m:r>
                      <a:rPr lang="en-GB" i="1" dirty="0" smtClean="0">
                        <a:latin typeface="Cambria Math" panose="02040503050406030204" pitchFamily="18" charset="0"/>
                      </a:rPr>
                      <m:t>,</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is a set of </a:t>
                </a:r>
                <a:r>
                  <a:rPr lang="en-GB" i="1" dirty="0"/>
                  <a:t>nodes</a:t>
                </a:r>
                <a:r>
                  <a:rPr lang="en-GB" dirty="0"/>
                  <a:t> </a:t>
                </a:r>
                <a14:m>
                  <m:oMath xmlns:m="http://schemas.openxmlformats.org/officeDocument/2006/math">
                    <m:r>
                      <a:rPr lang="en-GB" i="1" dirty="0">
                        <a:latin typeface="Cambria Math" panose="02040503050406030204" pitchFamily="18" charset="0"/>
                      </a:rPr>
                      <m:t>𝑉</m:t>
                    </m:r>
                  </m:oMath>
                </a14:m>
                <a:r>
                  <a:rPr lang="en-GB" dirty="0"/>
                  <a:t> (depicted as circles) and a set of </a:t>
                </a:r>
                <a:r>
                  <a:rPr lang="en-GB" i="1" dirty="0"/>
                  <a:t>edges</a:t>
                </a:r>
                <a:r>
                  <a:rPr lang="en-GB" dirty="0"/>
                  <a:t> </a:t>
                </a:r>
                <a14:m>
                  <m:oMath xmlns:m="http://schemas.openxmlformats.org/officeDocument/2006/math">
                    <m:r>
                      <a:rPr lang="en-GB" i="1" dirty="0">
                        <a:latin typeface="Cambria Math" panose="02040503050406030204" pitchFamily="18" charset="0"/>
                      </a:rPr>
                      <m:t>𝐸</m:t>
                    </m:r>
                  </m:oMath>
                </a14:m>
                <a:r>
                  <a:rPr lang="en-GB" dirty="0"/>
                  <a:t> (depicted as lines and also known as links, arcs or branches) that connect certain pairs of nodes. </a:t>
                </a:r>
              </a:p>
              <a:p>
                <a:pPr marL="0" indent="0">
                  <a:lnSpc>
                    <a:spcPct val="100000"/>
                  </a:lnSpc>
                  <a:buNone/>
                </a:pPr>
                <a:r>
                  <a:rPr lang="en-GB" dirty="0"/>
                  <a:t>We assume that at most one edge connects a given pair of nodes and that edges are non-oriented. Then every edge is uniquely determined by the pair of nodes it connects.</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b="-55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a:t>
            </a:fld>
            <a:endParaRPr lang="en-US" dirty="0"/>
          </a:p>
        </p:txBody>
      </p:sp>
      <p:grpSp>
        <p:nvGrpSpPr>
          <p:cNvPr id="5" name="Group 4" descr="This is a graph with 7 nodes, labelled {O, A, B, C, D, E, T} and 12 non-oriented edges, more specifically, {OA, OB, OC, AB, AD, BC, BD, BE, CE, ED, ET, DT}">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descr="This is a graph with 7 nodes, labelled {O, A, B, C, D, E, T} and 12 non-oriented edges, more specifically, {OA, OB, OC, AB, AD, BC, BD, BE, CE, ED, ET, DT}">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341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latin typeface="Cambria Math" panose="02040503050406030204" pitchFamily="18" charset="0"/>
                          </a:rPr>
                        </m:ctrlPr>
                      </m:mPr>
                      <m:mr>
                        <m:e/>
                        <m:e/>
                        <m:e>
                          <m:r>
                            <m:rPr>
                              <m:brk m:alnAt="7"/>
                            </m:rPr>
                            <a:rPr lang="de-CH" b="0" i="1" smtClean="0">
                              <a:latin typeface="Cambria Math" panose="02040503050406030204" pitchFamily="18" charset="0"/>
                            </a:rPr>
                            <m:t>𝑑</m:t>
                          </m:r>
                        </m:e>
                        <m:e>
                          <m:r>
                            <a:rPr lang="de-CH" b="0" i="1" smtClean="0">
                              <a:latin typeface="Cambria Math" panose="02040503050406030204" pitchFamily="18" charset="0"/>
                            </a:rPr>
                            <m:t>𝑝</m:t>
                          </m:r>
                        </m:e>
                        <m:e>
                          <m:r>
                            <a:rPr lang="de-CH" b="0" i="1" smtClean="0">
                              <a:latin typeface="Cambria Math" panose="02040503050406030204" pitchFamily="18" charset="0"/>
                            </a:rPr>
                            <m:t>𝑣</m:t>
                          </m:r>
                        </m:e>
                      </m:mr>
                      <m:mr>
                        <m:e>
                          <m:r>
                            <a:rPr lang="de-CH" b="0" i="1" smtClean="0">
                              <a:latin typeface="Cambria Math" panose="02040503050406030204" pitchFamily="18" charset="0"/>
                            </a:rPr>
                            <m:t>𝑂</m:t>
                          </m:r>
                        </m:e>
                        <m:e>
                          <m:r>
                            <a:rPr lang="de-CH" b="0" i="1" smtClean="0">
                              <a:latin typeface="Cambria Math" panose="02040503050406030204" pitchFamily="18" charset="0"/>
                            </a:rPr>
                            <m:t>1</m:t>
                          </m:r>
                        </m:e>
                        <m:e>
                          <m:r>
                            <a:rPr lang="de-CH" b="0" i="1" smtClean="0">
                              <a:latin typeface="Cambria Math" panose="02040503050406030204" pitchFamily="18" charset="0"/>
                            </a:rPr>
                            <m:t>0</m:t>
                          </m:r>
                        </m:e>
                        <m:e/>
                        <m:e>
                          <m:r>
                            <a:rPr lang="de-CH" b="0" i="1" smtClean="0">
                              <a:latin typeface="Cambria Math" panose="02040503050406030204" pitchFamily="18" charset="0"/>
                            </a:rPr>
                            <m:t>0</m:t>
                          </m:r>
                        </m:e>
                      </m:mr>
                      <m:mr>
                        <m:e>
                          <m:r>
                            <a:rPr lang="de-CH" b="0" i="1" smtClean="0">
                              <a:latin typeface="Cambria Math" panose="02040503050406030204" pitchFamily="18" charset="0"/>
                            </a:rPr>
                            <m:t>𝐴</m:t>
                          </m:r>
                        </m:e>
                        <m:e>
                          <m:r>
                            <a:rPr lang="de-CH" b="0" i="1" smtClean="0">
                              <a:latin typeface="Cambria Math" panose="02040503050406030204" pitchFamily="18" charset="0"/>
                            </a:rPr>
                            <m:t>2</m:t>
                          </m:r>
                        </m:e>
                        <m:e>
                          <m:r>
                            <a:rPr lang="de-CH" b="0" i="1" smtClean="0">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𝐵</m:t>
                          </m:r>
                        </m:e>
                        <m:e>
                          <m:r>
                            <a:rPr lang="de-CH" b="0" i="1" smtClean="0">
                              <a:latin typeface="Cambria Math" panose="02040503050406030204" pitchFamily="18" charset="0"/>
                            </a:rPr>
                            <m:t>3</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𝐶</m:t>
                          </m:r>
                        </m:e>
                        <m:e>
                          <m:r>
                            <a:rPr lang="de-CH" b="0" i="1" smtClean="0">
                              <a:latin typeface="Cambria Math" panose="02040503050406030204" pitchFamily="18" charset="0"/>
                            </a:rPr>
                            <m:t>4</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𝐷</m:t>
                          </m:r>
                        </m:e>
                        <m:e>
                          <m:r>
                            <a:rPr lang="de-CH" b="0" i="1" smtClean="0">
                              <a:latin typeface="Cambria Math" panose="02040503050406030204" pitchFamily="18" charset="0"/>
                            </a:rPr>
                            <m:t>5</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𝐸</m:t>
                          </m:r>
                        </m:e>
                        <m:e>
                          <m:r>
                            <a:rPr lang="de-CH" b="0" i="1" smtClean="0">
                              <a:latin typeface="Cambria Math" panose="02040503050406030204" pitchFamily="18" charset="0"/>
                            </a:rPr>
                            <m:t>6</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𝑇</m:t>
                          </m:r>
                        </m:e>
                        <m:e>
                          <m:r>
                            <a:rPr lang="de-CH" b="0" i="1" smtClean="0">
                              <a:latin typeface="Cambria Math" panose="02040503050406030204" pitchFamily="18" charset="0"/>
                            </a:rPr>
                            <m:t>7</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
                  </m:oMath>
                </a14:m>
                <a:r>
                  <a:rPr lang="en-GB" dirty="0"/>
                  <a:t>		</a:t>
                </a:r>
                <a14:m>
                  <m:oMath xmlns:m="http://schemas.openxmlformats.org/officeDocument/2006/math">
                    <m:r>
                      <a:rPr lang="de-CH" i="1" smtClean="0">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0</m:t>
                        </m:r>
                      </m:e>
                    </m:d>
                    <m:r>
                      <a:rPr lang="de-CH" b="0" i="1" smtClean="0">
                        <a:solidFill>
                          <a:schemeClr val="accent4"/>
                        </a:solidFill>
                        <a:latin typeface="Cambria Math" panose="02040503050406030204" pitchFamily="18" charset="0"/>
                        <a:ea typeface="Cambria Math" panose="02040503050406030204" pitchFamily="18" charset="0"/>
                      </a:rPr>
                      <m:t>=</m:t>
                    </m:r>
                    <m:d>
                      <m:dPr>
                        <m:begChr m:val="{"/>
                        <m:endChr m:val="}"/>
                        <m:ctrlPr>
                          <a:rPr lang="de-CH" b="0" i="1" smtClean="0">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1</m:t>
                        </m:r>
                      </m:e>
                    </m:d>
                  </m:oMath>
                </a14:m>
                <a:endParaRPr lang="en-US"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30</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54826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latin typeface="Cambria Math" panose="02040503050406030204" pitchFamily="18" charset="0"/>
                          </a:rPr>
                        </m:ctrlPr>
                      </m:mPr>
                      <m:mr>
                        <m:e/>
                        <m:e/>
                        <m:e>
                          <m:r>
                            <m:rPr>
                              <m:brk m:alnAt="7"/>
                            </m:rPr>
                            <a:rPr lang="de-CH" b="0" i="1" smtClean="0">
                              <a:latin typeface="Cambria Math" panose="02040503050406030204" pitchFamily="18" charset="0"/>
                            </a:rPr>
                            <m:t>𝑑</m:t>
                          </m:r>
                        </m:e>
                        <m:e>
                          <m:r>
                            <a:rPr lang="de-CH" b="0" i="1" smtClean="0">
                              <a:latin typeface="Cambria Math" panose="02040503050406030204" pitchFamily="18" charset="0"/>
                            </a:rPr>
                            <m:t>𝑝</m:t>
                          </m:r>
                        </m:e>
                        <m:e>
                          <m:r>
                            <a:rPr lang="de-CH" b="0" i="1" smtClean="0">
                              <a:latin typeface="Cambria Math" panose="02040503050406030204" pitchFamily="18" charset="0"/>
                            </a:rPr>
                            <m:t>𝑣</m:t>
                          </m:r>
                        </m:e>
                      </m:mr>
                      <m:mr>
                        <m:e>
                          <m:r>
                            <a:rPr lang="de-CH" b="0" i="1" smtClean="0">
                              <a:latin typeface="Cambria Math" panose="02040503050406030204" pitchFamily="18" charset="0"/>
                            </a:rPr>
                            <m:t>𝑂</m:t>
                          </m:r>
                        </m:e>
                        <m:e>
                          <m:r>
                            <a:rPr lang="de-CH" b="0" i="1" smtClean="0">
                              <a:latin typeface="Cambria Math" panose="02040503050406030204" pitchFamily="18" charset="0"/>
                            </a:rPr>
                            <m:t>1</m:t>
                          </m:r>
                        </m:e>
                        <m:e>
                          <m:r>
                            <a:rPr lang="de-CH" b="0" i="1" smtClean="0">
                              <a:latin typeface="Cambria Math" panose="02040503050406030204" pitchFamily="18" charset="0"/>
                            </a:rPr>
                            <m:t>0</m:t>
                          </m:r>
                        </m:e>
                        <m:e/>
                        <m:e>
                          <m:r>
                            <a:rPr lang="de-CH" b="0" i="1" smtClean="0">
                              <a:solidFill>
                                <a:schemeClr val="accent4"/>
                              </a:solidFill>
                              <a:latin typeface="Cambria Math" panose="02040503050406030204" pitchFamily="18" charset="0"/>
                            </a:rPr>
                            <m:t>1</m:t>
                          </m:r>
                        </m:e>
                      </m:mr>
                      <m:mr>
                        <m:e>
                          <m:r>
                            <a:rPr lang="de-CH" b="0" i="1" smtClean="0">
                              <a:latin typeface="Cambria Math" panose="02040503050406030204" pitchFamily="18" charset="0"/>
                            </a:rPr>
                            <m:t>𝐴</m:t>
                          </m:r>
                        </m:e>
                        <m:e>
                          <m:r>
                            <a:rPr lang="de-CH" b="0" i="1" smtClean="0">
                              <a:latin typeface="Cambria Math" panose="02040503050406030204" pitchFamily="18" charset="0"/>
                            </a:rPr>
                            <m:t>2</m:t>
                          </m:r>
                        </m:e>
                        <m:e>
                          <m:r>
                            <a:rPr lang="de-CH" b="0" i="1" smtClean="0">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𝐵</m:t>
                          </m:r>
                        </m:e>
                        <m:e>
                          <m:r>
                            <a:rPr lang="de-CH" b="0" i="1" smtClean="0">
                              <a:latin typeface="Cambria Math" panose="02040503050406030204" pitchFamily="18" charset="0"/>
                            </a:rPr>
                            <m:t>3</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𝐶</m:t>
                          </m:r>
                        </m:e>
                        <m:e>
                          <m:r>
                            <a:rPr lang="de-CH" b="0" i="1" smtClean="0">
                              <a:latin typeface="Cambria Math" panose="02040503050406030204" pitchFamily="18" charset="0"/>
                            </a:rPr>
                            <m:t>4</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𝐷</m:t>
                          </m:r>
                        </m:e>
                        <m:e>
                          <m:r>
                            <a:rPr lang="de-CH" b="0" i="1" smtClean="0">
                              <a:latin typeface="Cambria Math" panose="02040503050406030204" pitchFamily="18" charset="0"/>
                            </a:rPr>
                            <m:t>5</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𝐸</m:t>
                          </m:r>
                        </m:e>
                        <m:e>
                          <m:r>
                            <a:rPr lang="de-CH" b="0" i="1" smtClean="0">
                              <a:latin typeface="Cambria Math" panose="02040503050406030204" pitchFamily="18" charset="0"/>
                            </a:rPr>
                            <m:t>6</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𝑇</m:t>
                          </m:r>
                        </m:e>
                        <m:e>
                          <m:r>
                            <a:rPr lang="de-CH" b="0" i="1" smtClean="0">
                              <a:latin typeface="Cambria Math" panose="02040503050406030204" pitchFamily="18" charset="0"/>
                            </a:rPr>
                            <m:t>7</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
                  </m:oMath>
                </a14:m>
                <a:r>
                  <a:rPr lang="en-GB" dirty="0"/>
                  <a:t>		</a:t>
                </a:r>
                <a14:m>
                  <m:oMath xmlns:m="http://schemas.openxmlformats.org/officeDocument/2006/math">
                    <m:m>
                      <m:mPr>
                        <m:mcs>
                          <m:mc>
                            <m:mcPr>
                              <m:count m:val="1"/>
                              <m:mcJc m:val="center"/>
                            </m:mcPr>
                          </m:mc>
                        </m:mcs>
                        <m:ctrlPr>
                          <a:rPr lang="de-CH" i="1">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1</m:t>
                              </m:r>
                            </m:e>
                          </m:d>
                          <m:r>
                            <m:rPr>
                              <m:nor/>
                            </m:rPr>
                            <a:rPr lang="en-US" dirty="0">
                              <a:solidFill>
                                <a:schemeClr val="accent4"/>
                              </a:solidFill>
                            </a:rPr>
                            <m:t> </m:t>
                          </m:r>
                        </m:e>
                      </m:mr>
                      <m:mr>
                        <m:e>
                          <m:sSub>
                            <m:sSubPr>
                              <m:ctrlPr>
                                <a:rPr lang="de-CH" i="1">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𝑣</m:t>
                              </m:r>
                            </m:e>
                            <m:sub>
                              <m:r>
                                <a:rPr lang="de-CH" i="1">
                                  <a:solidFill>
                                    <a:schemeClr val="accent4"/>
                                  </a:solidFill>
                                  <a:latin typeface="Cambria Math" panose="02040503050406030204" pitchFamily="18" charset="0"/>
                                </a:rPr>
                                <m:t>𝑗</m:t>
                              </m:r>
                            </m:sub>
                          </m:sSub>
                          <m:r>
                            <a:rPr lang="de-CH" i="1">
                              <a:solidFill>
                                <a:schemeClr val="accent4"/>
                              </a:solidFill>
                              <a:latin typeface="Cambria Math" panose="02040503050406030204" pitchFamily="18" charset="0"/>
                            </a:rPr>
                            <m:t>=1</m:t>
                          </m:r>
                        </m:e>
                      </m:mr>
                    </m:m>
                  </m:oMath>
                </a14:m>
                <a:endParaRPr lang="en-US"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31</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20078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latin typeface="Cambria Math" panose="02040503050406030204" pitchFamily="18" charset="0"/>
                          </a:rPr>
                        </m:ctrlPr>
                      </m:mPr>
                      <m:mr>
                        <m:e/>
                        <m:e/>
                        <m:e>
                          <m:r>
                            <m:rPr>
                              <m:brk m:alnAt="7"/>
                            </m:rPr>
                            <a:rPr lang="de-CH" b="0" i="1" smtClean="0">
                              <a:latin typeface="Cambria Math" panose="02040503050406030204" pitchFamily="18" charset="0"/>
                            </a:rPr>
                            <m:t>𝑑</m:t>
                          </m:r>
                        </m:e>
                        <m:e>
                          <m:r>
                            <a:rPr lang="de-CH" b="0" i="1" smtClean="0">
                              <a:latin typeface="Cambria Math" panose="02040503050406030204" pitchFamily="18" charset="0"/>
                            </a:rPr>
                            <m:t>𝑝</m:t>
                          </m:r>
                        </m:e>
                        <m:e>
                          <m:r>
                            <a:rPr lang="de-CH" b="0" i="1" smtClean="0">
                              <a:latin typeface="Cambria Math" panose="02040503050406030204" pitchFamily="18" charset="0"/>
                            </a:rPr>
                            <m:t>𝑣</m:t>
                          </m:r>
                        </m:e>
                      </m:mr>
                      <m:mr>
                        <m:e>
                          <m:r>
                            <a:rPr lang="de-CH" b="0" i="1" smtClean="0">
                              <a:latin typeface="Cambria Math" panose="02040503050406030204" pitchFamily="18" charset="0"/>
                            </a:rPr>
                            <m:t>𝑂</m:t>
                          </m:r>
                        </m:e>
                        <m:e>
                          <m:r>
                            <a:rPr lang="de-CH" b="0" i="1" smtClean="0">
                              <a:latin typeface="Cambria Math" panose="02040503050406030204" pitchFamily="18" charset="0"/>
                            </a:rPr>
                            <m:t>1</m:t>
                          </m:r>
                        </m:e>
                        <m:e>
                          <m:r>
                            <a:rPr lang="de-CH" b="0" i="1" smtClean="0">
                              <a:latin typeface="Cambria Math" panose="02040503050406030204" pitchFamily="18" charset="0"/>
                            </a:rPr>
                            <m:t>0</m:t>
                          </m:r>
                        </m:e>
                        <m:e/>
                        <m:e>
                          <m:r>
                            <a:rPr lang="de-CH" b="0" i="1" smtClean="0">
                              <a:solidFill>
                                <a:schemeClr val="accent4"/>
                              </a:solidFill>
                              <a:latin typeface="Cambria Math" panose="02040503050406030204" pitchFamily="18" charset="0"/>
                            </a:rPr>
                            <m:t>1</m:t>
                          </m:r>
                        </m:e>
                      </m:mr>
                      <m:mr>
                        <m:e>
                          <m:r>
                            <a:rPr lang="de-CH" b="0" i="1" smtClean="0">
                              <a:latin typeface="Cambria Math" panose="02040503050406030204" pitchFamily="18" charset="0"/>
                            </a:rPr>
                            <m:t>𝐴</m:t>
                          </m:r>
                        </m:e>
                        <m:e>
                          <m:r>
                            <a:rPr lang="de-CH" b="0" i="1" smtClean="0">
                              <a:solidFill>
                                <a:schemeClr val="accent2"/>
                              </a:solidFill>
                              <a:latin typeface="Cambria Math" panose="02040503050406030204" pitchFamily="18" charset="0"/>
                            </a:rPr>
                            <m:t>2</m:t>
                          </m:r>
                        </m:e>
                        <m:e>
                          <m:r>
                            <a:rPr lang="de-CH" b="0" i="1" smtClean="0">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𝐵</m:t>
                          </m:r>
                        </m:e>
                        <m:e>
                          <m:r>
                            <a:rPr lang="de-CH" b="0" i="1" smtClean="0">
                              <a:solidFill>
                                <a:schemeClr val="accent2"/>
                              </a:solidFill>
                              <a:latin typeface="Cambria Math" panose="02040503050406030204" pitchFamily="18" charset="0"/>
                            </a:rPr>
                            <m:t>3</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𝐶</m:t>
                          </m:r>
                        </m:e>
                        <m:e>
                          <m:r>
                            <a:rPr lang="de-CH" b="0" i="1" smtClean="0">
                              <a:solidFill>
                                <a:schemeClr val="accent2"/>
                              </a:solidFill>
                              <a:latin typeface="Cambria Math" panose="02040503050406030204" pitchFamily="18" charset="0"/>
                            </a:rPr>
                            <m:t>4</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𝐷</m:t>
                          </m:r>
                        </m:e>
                        <m:e>
                          <m:r>
                            <a:rPr lang="de-CH" b="0" i="1" smtClean="0">
                              <a:latin typeface="Cambria Math" panose="02040503050406030204" pitchFamily="18" charset="0"/>
                            </a:rPr>
                            <m:t>5</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𝐸</m:t>
                          </m:r>
                        </m:e>
                        <m:e>
                          <m:r>
                            <a:rPr lang="de-CH" b="0" i="1" smtClean="0">
                              <a:latin typeface="Cambria Math" panose="02040503050406030204" pitchFamily="18" charset="0"/>
                            </a:rPr>
                            <m:t>6</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𝑇</m:t>
                          </m:r>
                        </m:e>
                        <m:e>
                          <m:r>
                            <a:rPr lang="de-CH" b="0" i="1" smtClean="0">
                              <a:latin typeface="Cambria Math" panose="02040503050406030204" pitchFamily="18" charset="0"/>
                            </a:rPr>
                            <m:t>7</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
                  </m:oMath>
                </a14:m>
                <a:r>
                  <a:rPr lang="en-GB" dirty="0"/>
                  <a:t>		</a:t>
                </a:r>
                <a14:m>
                  <m:oMath xmlns:m="http://schemas.openxmlformats.org/officeDocument/2006/math">
                    <m:r>
                      <m:rPr>
                        <m:sty m:val="p"/>
                      </m:rPr>
                      <a:rPr lang="de-CH" smtClean="0">
                        <a:solidFill>
                          <a:schemeClr val="accent2"/>
                        </a:solidFill>
                        <a:latin typeface="Cambria Math" panose="02040503050406030204" pitchFamily="18" charset="0"/>
                      </a:rPr>
                      <m:t>i</m:t>
                    </m:r>
                    <m:r>
                      <a:rPr lang="de-CH" smtClean="0">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=0,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b="0" i="1" smtClean="0">
                        <a:solidFill>
                          <a:schemeClr val="accent2"/>
                        </a:solidFill>
                        <a:latin typeface="Cambria Math" panose="02040503050406030204" pitchFamily="18" charset="0"/>
                      </a:rPr>
                      <m:t>={2,3,4}</m:t>
                    </m:r>
                  </m:oMath>
                </a14:m>
                <a:endParaRPr lang="en-US" dirty="0">
                  <a:solidFill>
                    <a:schemeClr val="accent2"/>
                  </a:solidFill>
                </a:endParaRPr>
              </a:p>
              <a:p>
                <a:pPr marL="0" indent="0">
                  <a:buNone/>
                </a:pPr>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32</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72497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latin typeface="Cambria Math" panose="02040503050406030204" pitchFamily="18" charset="0"/>
                          </a:rPr>
                        </m:ctrlPr>
                      </m:mPr>
                      <m:mr>
                        <m:e/>
                        <m:e/>
                        <m:e>
                          <m:r>
                            <m:rPr>
                              <m:brk m:alnAt="7"/>
                            </m:rPr>
                            <a:rPr lang="de-CH" b="0" i="1" smtClean="0">
                              <a:latin typeface="Cambria Math" panose="02040503050406030204" pitchFamily="18" charset="0"/>
                            </a:rPr>
                            <m:t>𝑑</m:t>
                          </m:r>
                        </m:e>
                        <m:e>
                          <m:r>
                            <a:rPr lang="de-CH" b="0" i="1" smtClean="0">
                              <a:latin typeface="Cambria Math" panose="02040503050406030204" pitchFamily="18" charset="0"/>
                            </a:rPr>
                            <m:t>𝑝</m:t>
                          </m:r>
                        </m:e>
                        <m:e>
                          <m:r>
                            <a:rPr lang="de-CH" b="0" i="1" smtClean="0">
                              <a:latin typeface="Cambria Math" panose="02040503050406030204" pitchFamily="18" charset="0"/>
                            </a:rPr>
                            <m:t>𝑣</m:t>
                          </m:r>
                        </m:e>
                      </m:mr>
                      <m:mr>
                        <m:e>
                          <m:r>
                            <a:rPr lang="de-CH" b="0" i="1" smtClean="0">
                              <a:latin typeface="Cambria Math" panose="02040503050406030204" pitchFamily="18" charset="0"/>
                            </a:rPr>
                            <m:t>𝑂</m:t>
                          </m:r>
                        </m:e>
                        <m:e>
                          <m:r>
                            <a:rPr lang="de-CH" b="0" i="1" smtClean="0">
                              <a:latin typeface="Cambria Math" panose="02040503050406030204" pitchFamily="18" charset="0"/>
                            </a:rPr>
                            <m:t>1</m:t>
                          </m:r>
                        </m:e>
                        <m:e>
                          <m:r>
                            <a:rPr lang="de-CH" b="0" i="1" smtClean="0">
                              <a:latin typeface="Cambria Math" panose="02040503050406030204" pitchFamily="18" charset="0"/>
                            </a:rPr>
                            <m:t>0</m:t>
                          </m:r>
                        </m:e>
                        <m:e/>
                        <m:e>
                          <m:r>
                            <a:rPr lang="de-CH" b="0" i="1" smtClean="0">
                              <a:solidFill>
                                <a:schemeClr val="accent4"/>
                              </a:solidFill>
                              <a:latin typeface="Cambria Math" panose="02040503050406030204" pitchFamily="18" charset="0"/>
                            </a:rPr>
                            <m:t>1</m:t>
                          </m:r>
                        </m:e>
                      </m:mr>
                      <m:mr>
                        <m:e>
                          <m:r>
                            <a:rPr lang="de-CH" b="0" i="1" smtClean="0">
                              <a:latin typeface="Cambria Math" panose="02040503050406030204" pitchFamily="18" charset="0"/>
                            </a:rPr>
                            <m:t>𝐴</m:t>
                          </m:r>
                        </m:e>
                        <m:e>
                          <m:r>
                            <a:rPr lang="de-CH" b="0" i="1" smtClean="0">
                              <a:solidFill>
                                <a:schemeClr val="accent2"/>
                              </a:solidFill>
                              <a:latin typeface="Cambria Math" panose="02040503050406030204" pitchFamily="18" charset="0"/>
                            </a:rPr>
                            <m:t>2</m:t>
                          </m:r>
                        </m:e>
                        <m:e>
                          <m:r>
                            <a:rPr lang="de-CH" b="0" i="1" smtClean="0">
                              <a:solidFill>
                                <a:schemeClr val="accent5"/>
                              </a:solidFill>
                              <a:latin typeface="Cambria Math" panose="02040503050406030204" pitchFamily="18" charset="0"/>
                            </a:rPr>
                            <m:t>2</m:t>
                          </m:r>
                        </m:e>
                        <m:e>
                          <m:r>
                            <a:rPr lang="de-CH" b="0" i="1" smtClean="0">
                              <a:solidFill>
                                <a:schemeClr val="accent5"/>
                              </a:solidFill>
                              <a:latin typeface="Cambria Math" panose="02040503050406030204" pitchFamily="18" charset="0"/>
                              <a:ea typeface="Cambria Math" panose="02040503050406030204" pitchFamily="18" charset="0"/>
                            </a:rPr>
                            <m:t>1</m:t>
                          </m:r>
                        </m:e>
                        <m:e>
                          <m:r>
                            <a:rPr lang="de-CH" b="0" i="1" smtClean="0">
                              <a:latin typeface="Cambria Math" panose="02040503050406030204" pitchFamily="18" charset="0"/>
                            </a:rPr>
                            <m:t>0</m:t>
                          </m:r>
                        </m:e>
                      </m:mr>
                      <m:mr>
                        <m:e>
                          <m:r>
                            <a:rPr lang="de-CH" b="0" i="1" smtClean="0">
                              <a:latin typeface="Cambria Math" panose="02040503050406030204" pitchFamily="18" charset="0"/>
                            </a:rPr>
                            <m:t>𝐵</m:t>
                          </m:r>
                        </m:e>
                        <m:e>
                          <m:r>
                            <a:rPr lang="de-CH" b="0" i="1" smtClean="0">
                              <a:solidFill>
                                <a:schemeClr val="accent2"/>
                              </a:solidFill>
                              <a:latin typeface="Cambria Math" panose="02040503050406030204" pitchFamily="18" charset="0"/>
                            </a:rPr>
                            <m:t>3</m:t>
                          </m:r>
                        </m:e>
                        <m:e>
                          <m:r>
                            <a:rPr lang="de-CH" b="0" i="1" smtClean="0">
                              <a:solidFill>
                                <a:schemeClr val="accent5"/>
                              </a:solidFill>
                              <a:latin typeface="Cambria Math" panose="02040503050406030204" pitchFamily="18" charset="0"/>
                            </a:rPr>
                            <m:t>5</m:t>
                          </m:r>
                        </m:e>
                        <m:e>
                          <m:r>
                            <a:rPr lang="de-CH" b="0" i="1" smtClean="0">
                              <a:solidFill>
                                <a:schemeClr val="accent5"/>
                              </a:solidFill>
                              <a:latin typeface="Cambria Math" panose="02040503050406030204" pitchFamily="18" charset="0"/>
                              <a:ea typeface="Cambria Math" panose="02040503050406030204" pitchFamily="18" charset="0"/>
                            </a:rPr>
                            <m:t>1</m:t>
                          </m:r>
                        </m:e>
                        <m:e>
                          <m:r>
                            <a:rPr lang="de-CH" b="0" i="1" smtClean="0">
                              <a:latin typeface="Cambria Math" panose="02040503050406030204" pitchFamily="18" charset="0"/>
                            </a:rPr>
                            <m:t>0</m:t>
                          </m:r>
                        </m:e>
                      </m:mr>
                      <m:mr>
                        <m:e>
                          <m:r>
                            <a:rPr lang="de-CH" b="0" i="1" smtClean="0">
                              <a:latin typeface="Cambria Math" panose="02040503050406030204" pitchFamily="18" charset="0"/>
                            </a:rPr>
                            <m:t>𝐶</m:t>
                          </m:r>
                        </m:e>
                        <m:e>
                          <m:r>
                            <a:rPr lang="de-CH" b="0" i="1" smtClean="0">
                              <a:solidFill>
                                <a:schemeClr val="accent2"/>
                              </a:solidFill>
                              <a:latin typeface="Cambria Math" panose="02040503050406030204" pitchFamily="18" charset="0"/>
                            </a:rPr>
                            <m:t>4</m:t>
                          </m:r>
                        </m:e>
                        <m:e>
                          <m:r>
                            <a:rPr lang="de-CH" b="0" i="1" smtClean="0">
                              <a:solidFill>
                                <a:schemeClr val="accent5"/>
                              </a:solidFill>
                              <a:latin typeface="Cambria Math" panose="02040503050406030204" pitchFamily="18" charset="0"/>
                            </a:rPr>
                            <m:t>4</m:t>
                          </m:r>
                        </m:e>
                        <m:e>
                          <m:r>
                            <a:rPr lang="de-CH" b="0" i="1" smtClean="0">
                              <a:solidFill>
                                <a:schemeClr val="accent5"/>
                              </a:solidFill>
                              <a:latin typeface="Cambria Math" panose="02040503050406030204" pitchFamily="18" charset="0"/>
                              <a:ea typeface="Cambria Math" panose="02040503050406030204" pitchFamily="18" charset="0"/>
                            </a:rPr>
                            <m:t>1</m:t>
                          </m:r>
                        </m:e>
                        <m:e>
                          <m:r>
                            <a:rPr lang="de-CH" b="0" i="1" smtClean="0">
                              <a:latin typeface="Cambria Math" panose="02040503050406030204" pitchFamily="18" charset="0"/>
                            </a:rPr>
                            <m:t>0</m:t>
                          </m:r>
                        </m:e>
                      </m:mr>
                      <m:mr>
                        <m:e>
                          <m:r>
                            <a:rPr lang="de-CH" b="0" i="1" smtClean="0">
                              <a:latin typeface="Cambria Math" panose="02040503050406030204" pitchFamily="18" charset="0"/>
                            </a:rPr>
                            <m:t>𝐷</m:t>
                          </m:r>
                        </m:e>
                        <m:e>
                          <m:r>
                            <a:rPr lang="de-CH" b="0" i="1" smtClean="0">
                              <a:latin typeface="Cambria Math" panose="02040503050406030204" pitchFamily="18" charset="0"/>
                            </a:rPr>
                            <m:t>5</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𝐸</m:t>
                          </m:r>
                        </m:e>
                        <m:e>
                          <m:r>
                            <a:rPr lang="de-CH" b="0" i="1" smtClean="0">
                              <a:latin typeface="Cambria Math" panose="02040503050406030204" pitchFamily="18" charset="0"/>
                            </a:rPr>
                            <m:t>6</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r>
                        <m:e>
                          <m:r>
                            <a:rPr lang="de-CH" b="0" i="1" smtClean="0">
                              <a:latin typeface="Cambria Math" panose="02040503050406030204" pitchFamily="18" charset="0"/>
                            </a:rPr>
                            <m:t>𝑇</m:t>
                          </m:r>
                        </m:e>
                        <m:e>
                          <m:r>
                            <a:rPr lang="de-CH" b="0" i="1" smtClean="0">
                              <a:latin typeface="Cambria Math" panose="02040503050406030204" pitchFamily="18" charset="0"/>
                            </a:rPr>
                            <m:t>7</m:t>
                          </m:r>
                        </m:e>
                        <m:e>
                          <m:r>
                            <a:rPr lang="de-CH" i="1">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0</m:t>
                          </m:r>
                        </m:e>
                        <m:e>
                          <m:r>
                            <a:rPr lang="de-CH" b="0" i="1" smtClean="0">
                              <a:latin typeface="Cambria Math" panose="02040503050406030204" pitchFamily="18" charset="0"/>
                            </a:rPr>
                            <m:t>0</m:t>
                          </m:r>
                        </m:e>
                      </m:mr>
                    </m:m>
                  </m:oMath>
                </a14:m>
                <a:r>
                  <a:rPr lang="en-GB" dirty="0"/>
                  <a:t>		</a:t>
                </a:r>
                <a14:m>
                  <m:oMath xmlns:m="http://schemas.openxmlformats.org/officeDocument/2006/math">
                    <m:m>
                      <m:mPr>
                        <m:mcs>
                          <m:mc>
                            <m:mcPr>
                              <m:count m:val="1"/>
                              <m:mcJc m:val="center"/>
                            </m:mcPr>
                          </m:mc>
                        </m:mcs>
                        <m:ctrlPr>
                          <a:rPr lang="de-CH" i="1">
                            <a:solidFill>
                              <a:schemeClr val="accent5"/>
                            </a:solidFill>
                            <a:latin typeface="Cambria Math" panose="02040503050406030204" pitchFamily="18" charset="0"/>
                          </a:rPr>
                        </m:ctrlPr>
                      </m:mPr>
                      <m:mr>
                        <m:e>
                          <m:r>
                            <m:rPr>
                              <m:nor/>
                            </m:rPr>
                            <a:rPr lang="en-US" dirty="0">
                              <a:solidFill>
                                <a:schemeClr val="accent5"/>
                              </a:solidFill>
                            </a:rPr>
                            <m:t>if</m:t>
                          </m:r>
                          <m:r>
                            <m:rPr>
                              <m:nor/>
                            </m:rPr>
                            <a:rPr lang="en-US" dirty="0">
                              <a:solidFill>
                                <a:schemeClr val="accent5"/>
                              </a:solidFill>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r>
                            <a:rPr lang="de-CH" i="1" dirty="0">
                              <a:solidFill>
                                <a:schemeClr val="accent5"/>
                              </a:solidFill>
                              <a:latin typeface="Cambria Math" panose="02040503050406030204" pitchFamily="18" charset="0"/>
                            </a:rPr>
                            <m:t>&lt;</m:t>
                          </m:r>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e>
                      </m:mr>
                      <m:mr>
                        <m:e>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r>
                            <a:rPr lang="de-CH" i="1" dirty="0">
                              <a:solidFill>
                                <a:schemeClr val="accent5"/>
                              </a:solidFill>
                              <a:latin typeface="Cambria Math" panose="02040503050406030204" pitchFamily="18" charset="0"/>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e>
                      </m:mr>
                      <m:mr>
                        <m:e>
                          <m:sSub>
                            <m:sSubPr>
                              <m:ctrlPr>
                                <a:rPr lang="de-CH" i="1">
                                  <a:solidFill>
                                    <a:schemeClr val="accent5"/>
                                  </a:solidFill>
                                  <a:latin typeface="Cambria Math" panose="02040503050406030204" pitchFamily="18" charset="0"/>
                                </a:rPr>
                              </m:ctrlPr>
                            </m:sSubPr>
                            <m:e>
                              <m:r>
                                <a:rPr lang="de-CH" i="1">
                                  <a:solidFill>
                                    <a:schemeClr val="accent5"/>
                                  </a:solidFill>
                                  <a:latin typeface="Cambria Math" panose="02040503050406030204" pitchFamily="18" charset="0"/>
                                </a:rPr>
                                <m:t>𝑝</m:t>
                              </m:r>
                            </m:e>
                            <m:sub>
                              <m:r>
                                <a:rPr lang="de-CH" i="1">
                                  <a:solidFill>
                                    <a:schemeClr val="accent5"/>
                                  </a:solidFill>
                                  <a:latin typeface="Cambria Math" panose="02040503050406030204" pitchFamily="18" charset="0"/>
                                </a:rPr>
                                <m:t>𝑖</m:t>
                              </m:r>
                            </m:sub>
                          </m:sSub>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𝑗</m:t>
                          </m:r>
                        </m:e>
                      </m:mr>
                    </m:m>
                  </m:oMath>
                </a14:m>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33</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solidFill>
                    <a:schemeClr val="accent5"/>
                  </a:solidFill>
                </a:rPr>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solidFill>
                    <a:schemeClr val="accent5"/>
                  </a:solidFill>
                </a:rPr>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solidFill>
                    <a:schemeClr val="accent5"/>
                  </a:solidFill>
                </a:rPr>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36110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t>		</a:t>
                </a:r>
                <a14:m>
                  <m:oMath xmlns:m="http://schemas.openxmlformats.org/officeDocument/2006/math">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2</m:t>
                        </m:r>
                      </m:e>
                    </m:d>
                  </m:oMath>
                </a14:m>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34</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18679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m>
                      <m:mPr>
                        <m:mcs>
                          <m:mc>
                            <m:mcPr>
                              <m:count m:val="1"/>
                              <m:mcJc m:val="center"/>
                            </m:mcPr>
                          </m:mc>
                        </m:mcs>
                        <m:ctrlPr>
                          <a:rPr lang="de-CH" i="1" smtClean="0">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2</m:t>
                              </m:r>
                            </m:e>
                          </m:d>
                          <m:r>
                            <m:rPr>
                              <m:nor/>
                            </m:rPr>
                            <a:rPr lang="en-US" dirty="0">
                              <a:solidFill>
                                <a:schemeClr val="accent4"/>
                              </a:solidFill>
                            </a:rPr>
                            <m:t> </m:t>
                          </m:r>
                        </m:e>
                      </m:mr>
                      <m:mr>
                        <m:e>
                          <m:sSub>
                            <m:sSubPr>
                              <m:ctrlPr>
                                <a:rPr lang="de-CH" b="0" i="1" smtClean="0">
                                  <a:solidFill>
                                    <a:schemeClr val="accent4"/>
                                  </a:solidFill>
                                  <a:latin typeface="Cambria Math" panose="02040503050406030204" pitchFamily="18" charset="0"/>
                                </a:rPr>
                              </m:ctrlPr>
                            </m:sSubPr>
                            <m:e>
                              <m:r>
                                <a:rPr lang="de-CH" b="0" i="1" smtClean="0">
                                  <a:solidFill>
                                    <a:schemeClr val="accent4"/>
                                  </a:solidFill>
                                  <a:latin typeface="Cambria Math" panose="02040503050406030204" pitchFamily="18" charset="0"/>
                                </a:rPr>
                                <m:t>𝑣</m:t>
                              </m:r>
                            </m:e>
                            <m:sub>
                              <m:r>
                                <a:rPr lang="de-CH" b="0" i="1" smtClean="0">
                                  <a:solidFill>
                                    <a:schemeClr val="accent4"/>
                                  </a:solidFill>
                                  <a:latin typeface="Cambria Math" panose="02040503050406030204" pitchFamily="18" charset="0"/>
                                </a:rPr>
                                <m:t>𝑗</m:t>
                              </m:r>
                            </m:sub>
                          </m:sSub>
                          <m:r>
                            <a:rPr lang="de-CH" b="0" i="1" smtClean="0">
                              <a:solidFill>
                                <a:schemeClr val="accent4"/>
                              </a:solidFill>
                              <a:latin typeface="Cambria Math" panose="02040503050406030204" pitchFamily="18" charset="0"/>
                            </a:rPr>
                            <m:t>=1</m:t>
                          </m:r>
                        </m:e>
                      </m:mr>
                    </m:m>
                  </m:oMath>
                </a14:m>
                <a:endParaRPr lang="en-GB" dirty="0">
                  <a:solidFill>
                    <a:schemeClr val="tx1"/>
                  </a:solidFill>
                </a:endParaRP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solidFill>
                  <a:schemeClr val="tx1"/>
                </a:solidFill>
              </a:rPr>
              <a:t>35</a:t>
            </a:fld>
            <a:endParaRPr lang="en-US" dirty="0">
              <a:solidFill>
                <a:schemeClr val="tx1"/>
              </a:solidFill>
            </a:endParaRPr>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0426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accent2"/>
                              </a:solidFill>
                              <a:latin typeface="Cambria Math" panose="02040503050406030204" pitchFamily="18" charset="0"/>
                            </a:rPr>
                            <m:t>3</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accent2"/>
                              </a:solidFill>
                              <a:latin typeface="Cambria Math" panose="02040503050406030204" pitchFamily="18" charset="0"/>
                            </a:rPr>
                            <m:t>5</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t>		</a:t>
                </a:r>
                <a14:m>
                  <m:oMath xmlns:m="http://schemas.openxmlformats.org/officeDocument/2006/math">
                    <m:r>
                      <m:rPr>
                        <m:sty m:val="p"/>
                      </m:rPr>
                      <a:rPr lang="de-CH">
                        <a:solidFill>
                          <a:schemeClr val="accent2"/>
                        </a:solidFill>
                        <a:latin typeface="Cambria Math" panose="02040503050406030204" pitchFamily="18" charset="0"/>
                      </a:rPr>
                      <m:t>i</m:t>
                    </m:r>
                    <m:r>
                      <a:rPr lang="de-CH">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=0,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i="1">
                        <a:solidFill>
                          <a:schemeClr val="accent2"/>
                        </a:solidFill>
                        <a:latin typeface="Cambria Math" panose="02040503050406030204" pitchFamily="18" charset="0"/>
                      </a:rPr>
                      <m:t>={3,</m:t>
                    </m:r>
                    <m:r>
                      <a:rPr lang="de-CH" b="0" i="1" smtClean="0">
                        <a:solidFill>
                          <a:schemeClr val="accent2"/>
                        </a:solidFill>
                        <a:latin typeface="Cambria Math" panose="02040503050406030204" pitchFamily="18" charset="0"/>
                      </a:rPr>
                      <m:t>5</m:t>
                    </m:r>
                    <m:r>
                      <a:rPr lang="de-CH" i="1">
                        <a:solidFill>
                          <a:schemeClr val="accent2"/>
                        </a:solidFill>
                        <a:latin typeface="Cambria Math" panose="02040503050406030204" pitchFamily="18" charset="0"/>
                      </a:rPr>
                      <m:t>}</m:t>
                    </m:r>
                  </m:oMath>
                </a14:m>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36</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5" y="1357998"/>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99397"/>
              <a:ext cx="1661353" cy="14595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5" y="2248553"/>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solidFill>
                    <a:schemeClr val="accent5"/>
                  </a:solidFill>
                </a:rPr>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solidFill>
                    <a:schemeClr val="accent5"/>
                  </a:solidFill>
                </a:rPr>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solidFill>
                    <a:schemeClr val="accent5"/>
                  </a:solidFill>
                </a:rPr>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6229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9)</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accent2"/>
                              </a:solidFill>
                              <a:latin typeface="Cambria Math" panose="02040503050406030204" pitchFamily="18" charset="0"/>
                            </a:rPr>
                            <m:t>3</m:t>
                          </m:r>
                        </m:e>
                        <m:e>
                          <m:r>
                            <a:rPr lang="de-CH" b="0" i="1" smtClean="0">
                              <a:solidFill>
                                <a:schemeClr val="accent5"/>
                              </a:solidFill>
                              <a:latin typeface="Cambria Math" panose="02040503050406030204" pitchFamily="18" charset="0"/>
                            </a:rPr>
                            <m:t>2</m:t>
                          </m:r>
                          <m:r>
                            <a:rPr lang="de-CH" b="0" i="1"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2</m:t>
                          </m:r>
                        </m:e>
                        <m:e>
                          <m:r>
                            <a:rPr lang="de-CH" b="0" i="1" smtClean="0">
                              <a:solidFill>
                                <a:schemeClr val="accent5"/>
                              </a:solidFill>
                              <a:latin typeface="Cambria Math" panose="02040503050406030204" pitchFamily="18" charset="0"/>
                            </a:rPr>
                            <m:t>2</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accent2"/>
                              </a:solidFill>
                              <a:latin typeface="Cambria Math" panose="02040503050406030204" pitchFamily="18" charset="0"/>
                            </a:rPr>
                            <m:t>5</m:t>
                          </m:r>
                        </m:e>
                        <m:e>
                          <m:r>
                            <a:rPr lang="de-CH" b="0" i="1" smtClean="0">
                              <a:solidFill>
                                <a:schemeClr val="accent5"/>
                              </a:solidFill>
                              <a:latin typeface="Cambria Math" panose="02040503050406030204" pitchFamily="18" charset="0"/>
                            </a:rPr>
                            <m:t>2</m:t>
                          </m:r>
                          <m:r>
                            <a:rPr lang="de-CH" b="0" i="1"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7</m:t>
                          </m:r>
                        </m:e>
                        <m:e>
                          <m:r>
                            <a:rPr lang="de-CH" b="0" i="1" smtClean="0">
                              <a:solidFill>
                                <a:schemeClr val="accent5"/>
                              </a:solidFill>
                              <a:latin typeface="Cambria Math" panose="02040503050406030204" pitchFamily="18" charset="0"/>
                              <a:ea typeface="Cambria Math" panose="02040503050406030204" pitchFamily="18" charset="0"/>
                            </a:rPr>
                            <m:t>2</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t>		</a:t>
                </a:r>
                <a14:m>
                  <m:oMath xmlns:m="http://schemas.openxmlformats.org/officeDocument/2006/math">
                    <m:m>
                      <m:mPr>
                        <m:mcs>
                          <m:mc>
                            <m:mcPr>
                              <m:count m:val="1"/>
                              <m:mcJc m:val="center"/>
                            </m:mcPr>
                          </m:mc>
                        </m:mcs>
                        <m:ctrlPr>
                          <a:rPr lang="de-CH" i="1" smtClean="0">
                            <a:solidFill>
                              <a:schemeClr val="accent5"/>
                            </a:solidFill>
                            <a:latin typeface="Cambria Math" panose="02040503050406030204" pitchFamily="18" charset="0"/>
                          </a:rPr>
                        </m:ctrlPr>
                      </m:mPr>
                      <m:mr>
                        <m:e>
                          <m:r>
                            <m:rPr>
                              <m:nor/>
                            </m:rPr>
                            <a:rPr lang="en-US" dirty="0">
                              <a:solidFill>
                                <a:schemeClr val="accent5"/>
                              </a:solidFill>
                            </a:rPr>
                            <m:t>if</m:t>
                          </m:r>
                          <m:r>
                            <m:rPr>
                              <m:nor/>
                            </m:rPr>
                            <a:rPr lang="en-US" dirty="0">
                              <a:solidFill>
                                <a:schemeClr val="accent5"/>
                              </a:solidFill>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r>
                            <a:rPr lang="de-CH" i="1" dirty="0">
                              <a:solidFill>
                                <a:schemeClr val="accent5"/>
                              </a:solidFill>
                              <a:latin typeface="Cambria Math" panose="02040503050406030204" pitchFamily="18" charset="0"/>
                            </a:rPr>
                            <m:t>&lt;</m:t>
                          </m:r>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e>
                      </m:mr>
                      <m:mr>
                        <m:e>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r>
                            <a:rPr lang="de-CH" i="1" dirty="0">
                              <a:solidFill>
                                <a:schemeClr val="accent5"/>
                              </a:solidFill>
                              <a:latin typeface="Cambria Math" panose="02040503050406030204" pitchFamily="18" charset="0"/>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e>
                      </m:mr>
                      <m:mr>
                        <m:e>
                          <m:sSub>
                            <m:sSubPr>
                              <m:ctrlPr>
                                <a:rPr lang="de-CH" i="1">
                                  <a:solidFill>
                                    <a:schemeClr val="accent5"/>
                                  </a:solidFill>
                                  <a:latin typeface="Cambria Math" panose="02040503050406030204" pitchFamily="18" charset="0"/>
                                </a:rPr>
                              </m:ctrlPr>
                            </m:sSubPr>
                            <m:e>
                              <m:r>
                                <a:rPr lang="de-CH" i="1">
                                  <a:solidFill>
                                    <a:schemeClr val="accent5"/>
                                  </a:solidFill>
                                  <a:latin typeface="Cambria Math" panose="02040503050406030204" pitchFamily="18" charset="0"/>
                                </a:rPr>
                                <m:t>𝑝</m:t>
                              </m:r>
                            </m:e>
                            <m:sub>
                              <m:r>
                                <a:rPr lang="de-CH" i="1">
                                  <a:solidFill>
                                    <a:schemeClr val="accent5"/>
                                  </a:solidFill>
                                  <a:latin typeface="Cambria Math" panose="02040503050406030204" pitchFamily="18" charset="0"/>
                                </a:rPr>
                                <m:t>𝑖</m:t>
                              </m:r>
                            </m:sub>
                          </m:sSub>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𝑗</m:t>
                          </m:r>
                        </m:e>
                      </m:mr>
                    </m:m>
                  </m:oMath>
                </a14:m>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37</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91876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9</m:t>
                          </m:r>
                        </m:e>
                        <m:e>
                          <m:r>
                            <a:rPr lang="de-CH" b="0" i="1" smtClean="0">
                              <a:solidFill>
                                <a:schemeClr val="tx1"/>
                              </a:solidFill>
                              <a:latin typeface="Cambria Math" panose="02040503050406030204" pitchFamily="18" charset="0"/>
                              <a:ea typeface="Cambria Math" panose="02040503050406030204" pitchFamily="18" charset="0"/>
                            </a:rPr>
                            <m:t>2</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en-GB" dirty="0"/>
                  <a:t>	</a:t>
                </a:r>
                <a14:m>
                  <m:oMath xmlns:m="http://schemas.openxmlformats.org/officeDocument/2006/math">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3</m:t>
                        </m:r>
                        <m:r>
                          <a:rPr lang="de-CH" b="0" i="1" smtClean="0">
                            <a:solidFill>
                              <a:schemeClr val="accent4"/>
                            </a:solidFill>
                            <a:latin typeface="Cambria Math" panose="02040503050406030204" pitchFamily="18" charset="0"/>
                            <a:ea typeface="Cambria Math" panose="02040503050406030204" pitchFamily="18" charset="0"/>
                          </a:rPr>
                          <m:t>,</m:t>
                        </m:r>
                        <m:r>
                          <a:rPr lang="de-CH" b="0" i="1" smtClean="0">
                            <a:solidFill>
                              <a:schemeClr val="accent4"/>
                            </a:solidFill>
                            <a:latin typeface="Cambria Math" panose="02040503050406030204" pitchFamily="18" charset="0"/>
                            <a:ea typeface="Cambria Math" panose="02040503050406030204" pitchFamily="18" charset="0"/>
                          </a:rPr>
                          <m:t>4</m:t>
                        </m:r>
                      </m:e>
                    </m:d>
                  </m:oMath>
                </a14:m>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38</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27344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9</m:t>
                          </m:r>
                        </m:e>
                        <m:e>
                          <m:r>
                            <a:rPr lang="de-CH" b="0" i="1" smtClean="0">
                              <a:solidFill>
                                <a:schemeClr val="tx1"/>
                              </a:solidFill>
                              <a:latin typeface="Cambria Math" panose="02040503050406030204" pitchFamily="18" charset="0"/>
                              <a:ea typeface="Cambria Math" panose="02040503050406030204" pitchFamily="18" charset="0"/>
                            </a:rPr>
                            <m:t>2</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en-GB" dirty="0"/>
                  <a:t>	</a:t>
                </a:r>
                <a14:m>
                  <m:oMath xmlns:m="http://schemas.openxmlformats.org/officeDocument/2006/math">
                    <m:m>
                      <m:mPr>
                        <m:mcs>
                          <m:mc>
                            <m:mcPr>
                              <m:count m:val="1"/>
                              <m:mcJc m:val="center"/>
                            </m:mcPr>
                          </m:mc>
                        </m:mcs>
                        <m:ctrlPr>
                          <a:rPr lang="de-CH" i="1">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e>
                          </m:d>
                          <m:r>
                            <m:rPr>
                              <m:nor/>
                            </m:rPr>
                            <a:rPr lang="en-US" dirty="0">
                              <a:solidFill>
                                <a:schemeClr val="accent4"/>
                              </a:solidFill>
                            </a:rPr>
                            <m:t> </m:t>
                          </m:r>
                        </m:e>
                      </m:mr>
                      <m:mr>
                        <m:e>
                          <m:sSub>
                            <m:sSubPr>
                              <m:ctrlPr>
                                <a:rPr lang="de-CH" i="1">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𝑣</m:t>
                              </m:r>
                            </m:e>
                            <m:sub>
                              <m:r>
                                <a:rPr lang="de-CH" i="1">
                                  <a:solidFill>
                                    <a:schemeClr val="accent4"/>
                                  </a:solidFill>
                                  <a:latin typeface="Cambria Math" panose="02040503050406030204" pitchFamily="18" charset="0"/>
                                </a:rPr>
                                <m:t>𝑗</m:t>
                              </m:r>
                            </m:sub>
                          </m:sSub>
                          <m:r>
                            <a:rPr lang="de-CH" i="1">
                              <a:solidFill>
                                <a:schemeClr val="accent4"/>
                              </a:solidFill>
                              <a:latin typeface="Cambria Math" panose="02040503050406030204" pitchFamily="18" charset="0"/>
                            </a:rPr>
                            <m:t>=1</m:t>
                          </m:r>
                        </m:e>
                      </m:mr>
                    </m:m>
                  </m:oMath>
                </a14:m>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39</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7596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Subgraphs and full subgraphs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lnSpc>
                    <a:spcPct val="100000"/>
                  </a:lnSpc>
                  <a:buNone/>
                </a:pPr>
                <a:r>
                  <a:rPr lang="en-GB" b="1" dirty="0">
                    <a:solidFill>
                      <a:schemeClr val="accent1"/>
                    </a:solidFill>
                  </a:rPr>
                  <a:t>Definition:</a:t>
                </a:r>
                <a:r>
                  <a:rPr lang="en-GB" dirty="0"/>
                  <a:t> A </a:t>
                </a:r>
                <a:r>
                  <a:rPr lang="en-GB" i="1" dirty="0"/>
                  <a:t>subgraph </a:t>
                </a:r>
                <a14:m>
                  <m:oMath xmlns:m="http://schemas.openxmlformats.org/officeDocument/2006/math">
                    <m:r>
                      <a:rPr lang="en-GB" i="1" dirty="0">
                        <a:latin typeface="Cambria Math" panose="02040503050406030204" pitchFamily="18" charset="0"/>
                      </a:rPr>
                      <m:t>(</m:t>
                    </m:r>
                    <m:r>
                      <a:rPr lang="en-GB" i="1" dirty="0">
                        <a:latin typeface="Cambria Math" panose="02040503050406030204" pitchFamily="18" charset="0"/>
                      </a:rPr>
                      <m:t>𝑉</m:t>
                    </m:r>
                    <m:r>
                      <a:rPr lang="de-CH" b="0" i="1" dirty="0" smtClean="0">
                        <a:latin typeface="Cambria Math" panose="02040503050406030204" pitchFamily="18" charset="0"/>
                      </a:rPr>
                      <m:t>′</m:t>
                    </m:r>
                    <m:r>
                      <a:rPr lang="en-GB" i="1" dirty="0">
                        <a:latin typeface="Cambria Math" panose="02040503050406030204" pitchFamily="18" charset="0"/>
                      </a:rPr>
                      <m:t>,</m:t>
                    </m:r>
                    <m:r>
                      <a:rPr lang="en-GB" i="1" dirty="0">
                        <a:latin typeface="Cambria Math" panose="02040503050406030204" pitchFamily="18" charset="0"/>
                      </a:rPr>
                      <m:t>𝐸</m:t>
                    </m:r>
                    <m:r>
                      <a:rPr lang="de-CH" b="0" i="1" dirty="0" smtClean="0">
                        <a:latin typeface="Cambria Math" panose="02040503050406030204" pitchFamily="18" charset="0"/>
                      </a:rPr>
                      <m:t>′</m:t>
                    </m:r>
                    <m:r>
                      <a:rPr lang="en-GB" i="1" dirty="0">
                        <a:latin typeface="Cambria Math" panose="02040503050406030204" pitchFamily="18" charset="0"/>
                      </a:rPr>
                      <m:t>)</m:t>
                    </m:r>
                    <m:r>
                      <m:rPr>
                        <m:nor/>
                      </m:rPr>
                      <a:rPr lang="en-GB" dirty="0"/>
                      <m:t>⊂</m:t>
                    </m:r>
                    <m:r>
                      <a:rPr lang="de-CH" b="0" i="1" dirty="0" smtClean="0">
                        <a:latin typeface="Cambria Math" panose="02040503050406030204" pitchFamily="18" charset="0"/>
                      </a:rPr>
                      <m:t>(</m:t>
                    </m:r>
                    <m:r>
                      <a:rPr lang="de-CH" b="0" i="1" dirty="0" smtClean="0">
                        <a:latin typeface="Cambria Math" panose="02040503050406030204" pitchFamily="18" charset="0"/>
                      </a:rPr>
                      <m:t>𝑉</m:t>
                    </m:r>
                    <m:r>
                      <a:rPr lang="de-CH" b="0" i="1" dirty="0" smtClean="0">
                        <a:latin typeface="Cambria Math" panose="02040503050406030204" pitchFamily="18" charset="0"/>
                      </a:rPr>
                      <m:t>,</m:t>
                    </m:r>
                    <m:r>
                      <a:rPr lang="de-CH" b="0" i="1" dirty="0" smtClean="0">
                        <a:latin typeface="Cambria Math" panose="02040503050406030204" pitchFamily="18" charset="0"/>
                      </a:rPr>
                      <m:t>𝐸</m:t>
                    </m:r>
                    <m:r>
                      <a:rPr lang="de-CH" b="0" i="1" dirty="0" smtClean="0">
                        <a:latin typeface="Cambria Math" panose="02040503050406030204" pitchFamily="18" charset="0"/>
                      </a:rPr>
                      <m:t>)</m:t>
                    </m:r>
                  </m:oMath>
                </a14:m>
                <a:r>
                  <a:rPr lang="en-GB" dirty="0"/>
                  <a:t> is a graph with </a:t>
                </a:r>
                <a14:m>
                  <m:oMath xmlns:m="http://schemas.openxmlformats.org/officeDocument/2006/math">
                    <m:r>
                      <a:rPr lang="en-GB" i="1" dirty="0">
                        <a:latin typeface="Cambria Math" panose="02040503050406030204" pitchFamily="18" charset="0"/>
                      </a:rPr>
                      <m:t>𝑉</m:t>
                    </m:r>
                    <m:r>
                      <a:rPr lang="de-CH" b="0" i="1" dirty="0" smtClean="0">
                        <a:latin typeface="Cambria Math" panose="02040503050406030204" pitchFamily="18" charset="0"/>
                      </a:rPr>
                      <m:t>′</m:t>
                    </m:r>
                    <m:r>
                      <m:rPr>
                        <m:nor/>
                      </m:rPr>
                      <a:rPr lang="en-GB" dirty="0"/>
                      <m:t>⊂</m:t>
                    </m:r>
                    <m:r>
                      <a:rPr lang="de-CH" b="0" i="1" dirty="0" smtClean="0">
                        <a:latin typeface="Cambria Math" panose="02040503050406030204" pitchFamily="18" charset="0"/>
                      </a:rPr>
                      <m:t>𝑉</m:t>
                    </m:r>
                  </m:oMath>
                </a14:m>
                <a:r>
                  <a:rPr lang="en-GB" dirty="0"/>
                  <a:t> and </a:t>
                </a:r>
                <a14:m>
                  <m:oMath xmlns:m="http://schemas.openxmlformats.org/officeDocument/2006/math">
                    <m:r>
                      <a:rPr lang="de-CH" b="0" i="1" dirty="0" smtClean="0">
                        <a:latin typeface="Cambria Math" panose="02040503050406030204" pitchFamily="18" charset="0"/>
                      </a:rPr>
                      <m:t>𝐸</m:t>
                    </m:r>
                    <m:r>
                      <a:rPr lang="de-CH" b="0" i="1" dirty="0" smtClean="0">
                        <a:latin typeface="Cambria Math" panose="02040503050406030204" pitchFamily="18" charset="0"/>
                      </a:rPr>
                      <m:t>′</m:t>
                    </m:r>
                    <m:r>
                      <m:rPr>
                        <m:nor/>
                      </m:rPr>
                      <a:rPr lang="en-GB" dirty="0"/>
                      <m:t>⊂</m:t>
                    </m:r>
                    <m:r>
                      <a:rPr lang="de-CH" b="0" i="1" dirty="0" smtClean="0">
                        <a:latin typeface="Cambria Math" panose="02040503050406030204" pitchFamily="18" charset="0"/>
                      </a:rPr>
                      <m:t>𝐸</m:t>
                    </m:r>
                    <m:r>
                      <a:rPr lang="de-CH" b="0" i="0" dirty="0" smtClean="0">
                        <a:latin typeface="Cambria Math" panose="02040503050406030204" pitchFamily="18" charset="0"/>
                      </a:rPr>
                      <m:t>.</m:t>
                    </m:r>
                  </m:oMath>
                </a14:m>
                <a:br>
                  <a:rPr lang="en-GB" dirty="0"/>
                </a:br>
                <a:br>
                  <a:rPr lang="en-GB" dirty="0"/>
                </a:br>
                <a:r>
                  <a:rPr lang="en-GB" dirty="0"/>
                  <a:t>A subgraph is </a:t>
                </a:r>
                <a:r>
                  <a:rPr lang="en-GB" i="1" dirty="0"/>
                  <a:t>full </a:t>
                </a:r>
                <a:r>
                  <a:rPr lang="en-GB" dirty="0"/>
                  <a:t>if an edge connecting two nodes in </a:t>
                </a:r>
                <a14:m>
                  <m:oMath xmlns:m="http://schemas.openxmlformats.org/officeDocument/2006/math">
                    <m:r>
                      <a:rPr lang="de-CH" i="1" dirty="0">
                        <a:latin typeface="Cambria Math" panose="02040503050406030204" pitchFamily="18" charset="0"/>
                      </a:rPr>
                      <m:t>𝑉</m:t>
                    </m:r>
                    <m:r>
                      <a:rPr lang="de-CH" i="1" dirty="0">
                        <a:latin typeface="Cambria Math" panose="02040503050406030204" pitchFamily="18" charset="0"/>
                      </a:rPr>
                      <m:t> </m:t>
                    </m:r>
                  </m:oMath>
                </a14:m>
                <a:r>
                  <a:rPr lang="en-GB" dirty="0"/>
                  <a:t>that are in </a:t>
                </a:r>
                <a14:m>
                  <m:oMath xmlns:m="http://schemas.openxmlformats.org/officeDocument/2006/math">
                    <m:r>
                      <a:rPr lang="de-CH" i="1" dirty="0">
                        <a:latin typeface="Cambria Math" panose="02040503050406030204" pitchFamily="18" charset="0"/>
                      </a:rPr>
                      <m:t>𝑉</m:t>
                    </m:r>
                    <m:r>
                      <a:rPr lang="de-CH" b="0" i="1" dirty="0" smtClean="0">
                        <a:latin typeface="Cambria Math" panose="02040503050406030204" pitchFamily="18" charset="0"/>
                      </a:rPr>
                      <m:t>′</m:t>
                    </m:r>
                    <m:r>
                      <a:rPr lang="de-CH" i="1" dirty="0">
                        <a:latin typeface="Cambria Math" panose="02040503050406030204" pitchFamily="18" charset="0"/>
                      </a:rPr>
                      <m:t> </m:t>
                    </m:r>
                  </m:oMath>
                </a14:m>
                <a:r>
                  <a:rPr lang="en-GB" dirty="0"/>
                  <a:t>is also in </a:t>
                </a:r>
                <a14:m>
                  <m:oMath xmlns:m="http://schemas.openxmlformats.org/officeDocument/2006/math">
                    <m:r>
                      <a:rPr lang="de-CH" i="1" dirty="0">
                        <a:latin typeface="Cambria Math" panose="02040503050406030204" pitchFamily="18" charset="0"/>
                      </a:rPr>
                      <m:t>𝐸</m:t>
                    </m:r>
                    <m:r>
                      <a:rPr lang="de-CH" i="1" dirty="0">
                        <a:latin typeface="Cambria Math" panose="02040503050406030204" pitchFamily="18" charset="0"/>
                      </a:rPr>
                      <m:t>′</m:t>
                    </m:r>
                  </m:oMath>
                </a14:m>
                <a:r>
                  <a:rPr lang="en-GB" dirty="0"/>
                  <a:t> (in other words, if pairs of nodes enter the subgraph along with their edges). </a:t>
                </a:r>
                <a:br>
                  <a:rPr lang="en-GB" dirty="0"/>
                </a:br>
                <a:br>
                  <a:rPr lang="en-GB" dirty="0"/>
                </a:br>
                <a:r>
                  <a:rPr lang="en-GB" b="1" dirty="0">
                    <a:solidFill>
                      <a:schemeClr val="accent1"/>
                    </a:solidFill>
                  </a:rPr>
                  <a:t>Example:</a:t>
                </a:r>
                <a:r>
                  <a:rPr lang="en-GB" dirty="0"/>
                  <a:t> The blue subgraph is full, whereas the orange one is not.</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a:t>
            </a:fld>
            <a:endParaRPr lang="en-US" dirty="0"/>
          </a:p>
        </p:txBody>
      </p:sp>
      <p:grpSp>
        <p:nvGrpSpPr>
          <p:cNvPr id="5" name="Group 4" descr="This is a graph with 7 nodes, labelled {O, A, B, C, D, E, T} and 12 non-oriented edges, more specifically, {OA, OB, OC, AB, AD, BC, BD, BE, CE, ED, ET, DT}. As an example, the subgraph with nodes {O,A,B,C} and edges {OA,OB, OC, AB, BC} is full, because it contains all the edges from the original graph. Instead, the subgaph with nodes {D,E,T} and edges {ET, DT} is not full, becuase it does not contain the edge DE.">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3828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accent2"/>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accent2"/>
                              </a:solidFill>
                              <a:latin typeface="Cambria Math" panose="02040503050406030204" pitchFamily="18" charset="0"/>
                            </a:rPr>
                            <m:t>5</m:t>
                          </m:r>
                        </m:e>
                        <m:e>
                          <m:r>
                            <a:rPr lang="de-CH" b="0" i="1" smtClean="0">
                              <a:solidFill>
                                <a:schemeClr val="tx1"/>
                              </a:solidFill>
                              <a:latin typeface="Cambria Math" panose="02040503050406030204" pitchFamily="18" charset="0"/>
                            </a:rPr>
                            <m:t>9</m:t>
                          </m:r>
                        </m:e>
                        <m:e>
                          <m:r>
                            <a:rPr lang="de-CH" b="0" i="1" smtClean="0">
                              <a:solidFill>
                                <a:schemeClr val="tx1"/>
                              </a:solidFill>
                              <a:latin typeface="Cambria Math" panose="02040503050406030204" pitchFamily="18" charset="0"/>
                              <a:ea typeface="Cambria Math" panose="02040503050406030204" pitchFamily="18" charset="0"/>
                            </a:rPr>
                            <m:t>2</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accent2"/>
                              </a:solidFill>
                              <a:latin typeface="Cambria Math" panose="02040503050406030204" pitchFamily="18" charset="0"/>
                            </a:rPr>
                            <m:t>6</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en-GB" dirty="0"/>
                  <a:t>	</a:t>
                </a:r>
                <a14:m>
                  <m:oMath xmlns:m="http://schemas.openxmlformats.org/officeDocument/2006/math">
                    <m:r>
                      <m:rPr>
                        <m:sty m:val="p"/>
                      </m:rPr>
                      <a:rPr lang="de-CH">
                        <a:solidFill>
                          <a:schemeClr val="accent2"/>
                        </a:solidFill>
                        <a:latin typeface="Cambria Math" panose="02040503050406030204" pitchFamily="18" charset="0"/>
                      </a:rPr>
                      <m:t>i</m:t>
                    </m:r>
                    <m:r>
                      <a:rPr lang="de-CH">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=0,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i="1">
                        <a:solidFill>
                          <a:schemeClr val="accent2"/>
                        </a:solidFill>
                        <a:latin typeface="Cambria Math" panose="02040503050406030204" pitchFamily="18" charset="0"/>
                      </a:rPr>
                      <m:t>={</m:t>
                    </m:r>
                    <m:r>
                      <a:rPr lang="de-CH" b="0" i="1" smtClean="0">
                        <a:solidFill>
                          <a:schemeClr val="accent2"/>
                        </a:solidFill>
                        <a:latin typeface="Cambria Math" panose="02040503050406030204" pitchFamily="18" charset="0"/>
                      </a:rPr>
                      <m:t>4</m:t>
                    </m:r>
                    <m:r>
                      <a:rPr lang="de-CH" i="1">
                        <a:solidFill>
                          <a:schemeClr val="accent2"/>
                        </a:solidFill>
                        <a:latin typeface="Cambria Math" panose="02040503050406030204" pitchFamily="18" charset="0"/>
                      </a:rPr>
                      <m:t>,5</m:t>
                    </m:r>
                    <m:r>
                      <a:rPr lang="de-CH" b="0" i="1" smtClean="0">
                        <a:solidFill>
                          <a:schemeClr val="accent2"/>
                        </a:solidFill>
                        <a:latin typeface="Cambria Math" panose="02040503050406030204" pitchFamily="18" charset="0"/>
                      </a:rPr>
                      <m:t>,6</m:t>
                    </m:r>
                    <m:r>
                      <a:rPr lang="de-CH" i="1">
                        <a:solidFill>
                          <a:schemeClr val="accent2"/>
                        </a:solidFill>
                        <a:latin typeface="Cambria Math" panose="02040503050406030204" pitchFamily="18" charset="0"/>
                      </a:rPr>
                      <m:t>}</m:t>
                    </m:r>
                  </m:oMath>
                </a14:m>
                <a:endParaRPr lang="en-US" dirty="0">
                  <a:solidFill>
                    <a:schemeClr val="accent2"/>
                  </a:solidFill>
                </a:endParaRPr>
              </a:p>
              <a:p>
                <a:pPr marL="0" indent="0">
                  <a:buNone/>
                </a:pPr>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40</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5" y="1331782"/>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5"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2"/>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79"/>
              <a:ext cx="2482791" cy="591530"/>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54079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accent2"/>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accent2"/>
                              </a:solidFill>
                              <a:latin typeface="Cambria Math" panose="02040503050406030204" pitchFamily="18" charset="0"/>
                            </a:rPr>
                            <m:t>5</m:t>
                          </m:r>
                        </m:e>
                        <m:e>
                          <m:r>
                            <a:rPr lang="de-CH" b="0" i="1" smtClean="0">
                              <a:solidFill>
                                <a:schemeClr val="accent5"/>
                              </a:solidFill>
                              <a:latin typeface="Cambria Math" panose="02040503050406030204" pitchFamily="18" charset="0"/>
                            </a:rPr>
                            <m:t>4</m:t>
                          </m:r>
                          <m:r>
                            <a:rPr lang="de-CH" b="0" i="1"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4</m:t>
                          </m:r>
                        </m:e>
                        <m:e>
                          <m:r>
                            <a:rPr lang="de-CH" b="0" i="1" smtClean="0">
                              <a:solidFill>
                                <a:schemeClr val="accent5"/>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accent2"/>
                              </a:solidFill>
                              <a:latin typeface="Cambria Math" panose="02040503050406030204" pitchFamily="18" charset="0"/>
                            </a:rPr>
                            <m:t>6</m:t>
                          </m:r>
                        </m:e>
                        <m:e>
                          <m:r>
                            <a:rPr lang="de-CH" b="0" i="1" smtClean="0">
                              <a:solidFill>
                                <a:schemeClr val="accent5"/>
                              </a:solidFill>
                              <a:latin typeface="Cambria Math" panose="02040503050406030204" pitchFamily="18" charset="0"/>
                            </a:rPr>
                            <m:t>4</m:t>
                          </m:r>
                          <m:r>
                            <a:rPr lang="de-CH" b="0" i="1" smtClean="0">
                              <a:solidFill>
                                <a:schemeClr val="accent5"/>
                              </a:solidFill>
                              <a:latin typeface="Cambria Math" panose="02040503050406030204" pitchFamily="18" charset="0"/>
                            </a:rPr>
                            <m:t>+</m:t>
                          </m:r>
                          <m:r>
                            <a:rPr lang="de-CH" b="0" i="1" smtClean="0">
                              <a:solidFill>
                                <a:schemeClr val="accent5"/>
                              </a:solidFill>
                              <a:latin typeface="Cambria Math" panose="02040503050406030204" pitchFamily="18" charset="0"/>
                            </a:rPr>
                            <m:t>3</m:t>
                          </m:r>
                        </m:e>
                        <m:e>
                          <m:r>
                            <a:rPr lang="de-CH" b="0" i="1" smtClean="0">
                              <a:solidFill>
                                <a:schemeClr val="accent5"/>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en-GB" dirty="0"/>
                  <a:t>	</a:t>
                </a:r>
                <a14:m>
                  <m:oMath xmlns:m="http://schemas.openxmlformats.org/officeDocument/2006/math">
                    <m:m>
                      <m:mPr>
                        <m:mcs>
                          <m:mc>
                            <m:mcPr>
                              <m:count m:val="1"/>
                              <m:mcJc m:val="center"/>
                            </m:mcPr>
                          </m:mc>
                        </m:mcs>
                        <m:ctrlPr>
                          <a:rPr lang="de-CH" i="1">
                            <a:solidFill>
                              <a:schemeClr val="accent5"/>
                            </a:solidFill>
                            <a:latin typeface="Cambria Math" panose="02040503050406030204" pitchFamily="18" charset="0"/>
                          </a:rPr>
                        </m:ctrlPr>
                      </m:mPr>
                      <m:mr>
                        <m:e>
                          <m:r>
                            <m:rPr>
                              <m:nor/>
                            </m:rPr>
                            <a:rPr lang="en-US" dirty="0">
                              <a:solidFill>
                                <a:schemeClr val="accent5"/>
                              </a:solidFill>
                            </a:rPr>
                            <m:t>if</m:t>
                          </m:r>
                          <m:r>
                            <m:rPr>
                              <m:nor/>
                            </m:rPr>
                            <a:rPr lang="en-US" dirty="0">
                              <a:solidFill>
                                <a:schemeClr val="accent5"/>
                              </a:solidFill>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r>
                            <a:rPr lang="de-CH" i="1" dirty="0">
                              <a:solidFill>
                                <a:schemeClr val="accent5"/>
                              </a:solidFill>
                              <a:latin typeface="Cambria Math" panose="02040503050406030204" pitchFamily="18" charset="0"/>
                            </a:rPr>
                            <m:t>&lt;</m:t>
                          </m:r>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e>
                      </m:mr>
                      <m:mr>
                        <m:e>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r>
                            <a:rPr lang="de-CH" i="1" dirty="0">
                              <a:solidFill>
                                <a:schemeClr val="accent5"/>
                              </a:solidFill>
                              <a:latin typeface="Cambria Math" panose="02040503050406030204" pitchFamily="18" charset="0"/>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e>
                      </m:mr>
                      <m:mr>
                        <m:e>
                          <m:sSub>
                            <m:sSubPr>
                              <m:ctrlPr>
                                <a:rPr lang="de-CH" i="1">
                                  <a:solidFill>
                                    <a:schemeClr val="accent5"/>
                                  </a:solidFill>
                                  <a:latin typeface="Cambria Math" panose="02040503050406030204" pitchFamily="18" charset="0"/>
                                </a:rPr>
                              </m:ctrlPr>
                            </m:sSubPr>
                            <m:e>
                              <m:r>
                                <a:rPr lang="de-CH" i="1">
                                  <a:solidFill>
                                    <a:schemeClr val="accent5"/>
                                  </a:solidFill>
                                  <a:latin typeface="Cambria Math" panose="02040503050406030204" pitchFamily="18" charset="0"/>
                                </a:rPr>
                                <m:t>𝑝</m:t>
                              </m:r>
                            </m:e>
                            <m:sub>
                              <m:r>
                                <a:rPr lang="de-CH" i="1">
                                  <a:solidFill>
                                    <a:schemeClr val="accent5"/>
                                  </a:solidFill>
                                  <a:latin typeface="Cambria Math" panose="02040503050406030204" pitchFamily="18" charset="0"/>
                                </a:rPr>
                                <m:t>𝑖</m:t>
                              </m:r>
                            </m:sub>
                          </m:sSub>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𝑗</m:t>
                          </m:r>
                        </m:e>
                      </m:mr>
                    </m:m>
                  </m:oMath>
                </a14:m>
                <a:endParaRPr lang="en-US" dirty="0">
                  <a:solidFill>
                    <a:schemeClr val="accent2"/>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41</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22265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4</m:t>
                        </m:r>
                      </m:e>
                    </m:d>
                  </m:oMath>
                </a14:m>
                <a:endParaRPr lang="en-US" dirty="0">
                  <a:solidFill>
                    <a:schemeClr val="accent2"/>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42</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78391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m>
                      <m:mPr>
                        <m:mcs>
                          <m:mc>
                            <m:mcPr>
                              <m:count m:val="1"/>
                              <m:mcJc m:val="center"/>
                            </m:mcPr>
                          </m:mc>
                        </m:mcs>
                        <m:ctrlPr>
                          <a:rPr lang="de-CH" i="1">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4</m:t>
                              </m:r>
                            </m:e>
                          </m:d>
                          <m:r>
                            <m:rPr>
                              <m:nor/>
                            </m:rPr>
                            <a:rPr lang="en-US" dirty="0">
                              <a:solidFill>
                                <a:schemeClr val="accent4"/>
                              </a:solidFill>
                            </a:rPr>
                            <m:t> </m:t>
                          </m:r>
                        </m:e>
                      </m:mr>
                      <m:mr>
                        <m:e>
                          <m:sSub>
                            <m:sSubPr>
                              <m:ctrlPr>
                                <a:rPr lang="de-CH" i="1">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𝑣</m:t>
                              </m:r>
                            </m:e>
                            <m:sub>
                              <m:r>
                                <a:rPr lang="de-CH" i="1">
                                  <a:solidFill>
                                    <a:schemeClr val="accent4"/>
                                  </a:solidFill>
                                  <a:latin typeface="Cambria Math" panose="02040503050406030204" pitchFamily="18" charset="0"/>
                                </a:rPr>
                                <m:t>𝑗</m:t>
                              </m:r>
                            </m:sub>
                          </m:sSub>
                          <m:r>
                            <a:rPr lang="de-CH" i="1">
                              <a:solidFill>
                                <a:schemeClr val="accent4"/>
                              </a:solidFill>
                              <a:latin typeface="Cambria Math" panose="02040503050406030204" pitchFamily="18" charset="0"/>
                            </a:rPr>
                            <m:t>=1</m:t>
                          </m:r>
                        </m:e>
                      </m:mr>
                    </m:m>
                  </m:oMath>
                </a14:m>
                <a:endParaRPr lang="en-US" dirty="0">
                  <a:solidFill>
                    <a:schemeClr val="accent2"/>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43</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21362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accent2"/>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r>
                      <m:rPr>
                        <m:sty m:val="p"/>
                      </m:rPr>
                      <a:rPr lang="de-CH">
                        <a:solidFill>
                          <a:schemeClr val="accent2"/>
                        </a:solidFill>
                        <a:latin typeface="Cambria Math" panose="02040503050406030204" pitchFamily="18" charset="0"/>
                      </a:rPr>
                      <m:t>i</m:t>
                    </m:r>
                    <m:r>
                      <a:rPr lang="de-CH">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=0,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i="1">
                        <a:solidFill>
                          <a:schemeClr val="accent2"/>
                        </a:solidFill>
                        <a:latin typeface="Cambria Math" panose="02040503050406030204" pitchFamily="18" charset="0"/>
                      </a:rPr>
                      <m:t>={6}</m:t>
                    </m:r>
                  </m:oMath>
                </a14:m>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44</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17630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accent2"/>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m>
                      <m:mPr>
                        <m:mcs>
                          <m:mc>
                            <m:mcPr>
                              <m:count m:val="1"/>
                              <m:mcJc m:val="center"/>
                            </m:mcPr>
                          </m:mc>
                        </m:mcs>
                        <m:ctrlPr>
                          <a:rPr lang="de-CH" i="1">
                            <a:solidFill>
                              <a:schemeClr val="accent5"/>
                            </a:solidFill>
                            <a:latin typeface="Cambria Math" panose="02040503050406030204" pitchFamily="18" charset="0"/>
                          </a:rPr>
                        </m:ctrlPr>
                      </m:mPr>
                      <m:mr>
                        <m:e>
                          <m:r>
                            <m:rPr>
                              <m:nor/>
                            </m:rPr>
                            <a:rPr lang="en-US" dirty="0">
                              <a:solidFill>
                                <a:schemeClr val="accent5"/>
                              </a:solidFill>
                            </a:rPr>
                            <m:t>if</m:t>
                          </m:r>
                          <m:r>
                            <m:rPr>
                              <m:nor/>
                            </m:rPr>
                            <a:rPr lang="en-US" dirty="0">
                              <a:solidFill>
                                <a:schemeClr val="accent5"/>
                              </a:solidFill>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r>
                            <a:rPr lang="de-CH" i="1" dirty="0">
                              <a:solidFill>
                                <a:schemeClr val="accent5"/>
                              </a:solidFill>
                              <a:latin typeface="Cambria Math" panose="02040503050406030204" pitchFamily="18" charset="0"/>
                            </a:rPr>
                            <m:t>&lt;</m:t>
                          </m:r>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e>
                      </m:mr>
                      <m:mr>
                        <m:e>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r>
                            <a:rPr lang="de-CH" i="1" dirty="0">
                              <a:solidFill>
                                <a:schemeClr val="accent5"/>
                              </a:solidFill>
                              <a:latin typeface="Cambria Math" panose="02040503050406030204" pitchFamily="18" charset="0"/>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e>
                      </m:mr>
                      <m:mr>
                        <m:e>
                          <m:sSub>
                            <m:sSubPr>
                              <m:ctrlPr>
                                <a:rPr lang="de-CH" i="1">
                                  <a:solidFill>
                                    <a:schemeClr val="accent5"/>
                                  </a:solidFill>
                                  <a:latin typeface="Cambria Math" panose="02040503050406030204" pitchFamily="18" charset="0"/>
                                </a:rPr>
                              </m:ctrlPr>
                            </m:sSubPr>
                            <m:e>
                              <m:r>
                                <a:rPr lang="de-CH" i="1">
                                  <a:solidFill>
                                    <a:schemeClr val="accent5"/>
                                  </a:solidFill>
                                  <a:latin typeface="Cambria Math" panose="02040503050406030204" pitchFamily="18" charset="0"/>
                                </a:rPr>
                                <m:t>𝑝</m:t>
                              </m:r>
                            </m:e>
                            <m:sub>
                              <m:r>
                                <a:rPr lang="de-CH" i="1">
                                  <a:solidFill>
                                    <a:schemeClr val="accent5"/>
                                  </a:solidFill>
                                  <a:latin typeface="Cambria Math" panose="02040503050406030204" pitchFamily="18" charset="0"/>
                                </a:rPr>
                                <m:t>𝑖</m:t>
                              </m:r>
                            </m:sub>
                          </m:sSub>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𝑗</m:t>
                          </m:r>
                        </m:e>
                      </m:mr>
                    </m:m>
                  </m:oMath>
                </a14:m>
                <a:endParaRPr lang="en-US" dirty="0">
                  <a:solidFill>
                    <a:schemeClr val="accent2"/>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45</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101925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de-CH" dirty="0">
                    <a:solidFill>
                      <a:schemeClr val="accent4"/>
                    </a:solidFill>
                  </a:rPr>
                  <a:t> </a:t>
                </a:r>
                <a14:m>
                  <m:oMath xmlns:m="http://schemas.openxmlformats.org/officeDocument/2006/math">
                    <m:m>
                      <m:mPr>
                        <m:mcs>
                          <m:mc>
                            <m:mcPr>
                              <m:count m:val="1"/>
                              <m:mcJc m:val="center"/>
                            </m:mcPr>
                          </m:mc>
                        </m:mcs>
                        <m:ctrlPr>
                          <a:rPr lang="de-CH" i="1">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6</m:t>
                              </m:r>
                            </m:e>
                          </m:d>
                          <m:r>
                            <m:rPr>
                              <m:nor/>
                            </m:rPr>
                            <a:rPr lang="en-US" dirty="0">
                              <a:solidFill>
                                <a:schemeClr val="accent4"/>
                              </a:solidFill>
                            </a:rPr>
                            <m:t> </m:t>
                          </m:r>
                        </m:e>
                      </m:mr>
                      <m:mr>
                        <m:e>
                          <m:sSub>
                            <m:sSubPr>
                              <m:ctrlPr>
                                <a:rPr lang="de-CH" i="1">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𝑣</m:t>
                              </m:r>
                            </m:e>
                            <m:sub>
                              <m:r>
                                <a:rPr lang="de-CH" i="1">
                                  <a:solidFill>
                                    <a:schemeClr val="accent4"/>
                                  </a:solidFill>
                                  <a:latin typeface="Cambria Math" panose="02040503050406030204" pitchFamily="18" charset="0"/>
                                </a:rPr>
                                <m:t>𝑗</m:t>
                              </m:r>
                            </m:sub>
                          </m:sSub>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1</m:t>
                          </m:r>
                        </m:e>
                      </m:mr>
                    </m:m>
                  </m:oMath>
                </a14:m>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46</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23768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19)</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accent2"/>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accent2"/>
                              </a:solidFill>
                              <a:latin typeface="Cambria Math" panose="02040503050406030204" pitchFamily="18" charset="0"/>
                            </a:rPr>
                            <m:t>7</m:t>
                          </m:r>
                        </m:e>
                        <m:e>
                          <m:r>
                            <a:rPr lang="de-CH" i="1">
                              <a:solidFill>
                                <a:schemeClr val="tx1"/>
                              </a:solidFill>
                              <a:latin typeface="Cambria Math" panose="02040503050406030204" pitchFamily="18" charset="0"/>
                              <a:ea typeface="Cambria Math" panose="02040503050406030204" pitchFamily="18" charset="0"/>
                            </a:rPr>
                            <m:t>∞</m:t>
                          </m:r>
                        </m:e>
                        <m:e>
                          <m:r>
                            <a:rPr lang="de-CH" b="0" i="1" smtClean="0">
                              <a:solidFill>
                                <a:schemeClr val="tx1"/>
                              </a:solidFill>
                              <a:latin typeface="Cambria Math" panose="02040503050406030204" pitchFamily="18" charset="0"/>
                            </a:rPr>
                            <m:t>0</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r>
                      <m:rPr>
                        <m:sty m:val="p"/>
                      </m:rPr>
                      <a:rPr lang="de-CH">
                        <a:solidFill>
                          <a:schemeClr val="accent2"/>
                        </a:solidFill>
                        <a:latin typeface="Cambria Math" panose="02040503050406030204" pitchFamily="18" charset="0"/>
                      </a:rPr>
                      <m:t>i</m:t>
                    </m:r>
                    <m:r>
                      <a:rPr lang="de-CH">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=0,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i="1">
                        <a:solidFill>
                          <a:schemeClr val="accent2"/>
                        </a:solidFill>
                        <a:latin typeface="Cambria Math" panose="02040503050406030204" pitchFamily="18" charset="0"/>
                      </a:rPr>
                      <m:t>={</m:t>
                    </m:r>
                    <m:r>
                      <a:rPr lang="de-CH" b="0" i="1" smtClean="0">
                        <a:solidFill>
                          <a:schemeClr val="accent2"/>
                        </a:solidFill>
                        <a:latin typeface="Cambria Math" panose="02040503050406030204" pitchFamily="18" charset="0"/>
                      </a:rPr>
                      <m:t>5,7</m:t>
                    </m:r>
                    <m:r>
                      <a:rPr lang="de-CH" i="1">
                        <a:solidFill>
                          <a:schemeClr val="accent2"/>
                        </a:solidFill>
                        <a:latin typeface="Cambria Math" panose="02040503050406030204" pitchFamily="18" charset="0"/>
                      </a:rPr>
                      <m:t>}</m:t>
                    </m:r>
                  </m:oMath>
                </a14:m>
                <a:endParaRPr lang="en-US" dirty="0">
                  <a:solidFill>
                    <a:schemeClr val="accent2"/>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47</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96219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accent2"/>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0</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accent2"/>
                              </a:solidFill>
                              <a:latin typeface="Cambria Math" panose="02040503050406030204" pitchFamily="18" charset="0"/>
                            </a:rPr>
                            <m:t>7</m:t>
                          </m:r>
                        </m:e>
                        <m:e>
                          <m:r>
                            <a:rPr lang="de-CH" b="0" i="1" smtClean="0">
                              <a:solidFill>
                                <a:schemeClr val="accent5"/>
                              </a:solidFill>
                              <a:latin typeface="Cambria Math" panose="02040503050406030204" pitchFamily="18" charset="0"/>
                            </a:rPr>
                            <m:t>7+7</m:t>
                          </m:r>
                        </m:e>
                        <m:e>
                          <m:r>
                            <a:rPr lang="de-CH" b="0" i="1" smtClean="0">
                              <a:solidFill>
                                <a:schemeClr val="accent5"/>
                              </a:solidFill>
                              <a:latin typeface="Cambria Math" panose="02040503050406030204" pitchFamily="18" charset="0"/>
                              <a:ea typeface="Cambria Math" panose="02040503050406030204" pitchFamily="18" charset="0"/>
                            </a:rPr>
                            <m:t>6</m:t>
                          </m:r>
                        </m:e>
                        <m:e>
                          <m:r>
                            <a:rPr lang="de-CH" b="0" i="1" smtClean="0">
                              <a:solidFill>
                                <a:schemeClr val="tx1"/>
                              </a:solidFill>
                              <a:latin typeface="Cambria Math" panose="02040503050406030204" pitchFamily="18" charset="0"/>
                            </a:rPr>
                            <m:t>0</m:t>
                          </m:r>
                        </m:e>
                      </m:mr>
                    </m:m>
                  </m:oMath>
                </a14:m>
                <a:r>
                  <a:rPr lang="en-GB" dirty="0">
                    <a:solidFill>
                      <a:schemeClr val="tx1"/>
                    </a:solidFill>
                  </a:rPr>
                  <a:t>		</a:t>
                </a:r>
                <a14:m>
                  <m:oMath xmlns:m="http://schemas.openxmlformats.org/officeDocument/2006/math">
                    <m:m>
                      <m:mPr>
                        <m:mcs>
                          <m:mc>
                            <m:mcPr>
                              <m:count m:val="1"/>
                              <m:mcJc m:val="center"/>
                            </m:mcPr>
                          </m:mc>
                        </m:mcs>
                        <m:ctrlPr>
                          <a:rPr lang="de-CH" i="1">
                            <a:solidFill>
                              <a:schemeClr val="accent5"/>
                            </a:solidFill>
                            <a:latin typeface="Cambria Math" panose="02040503050406030204" pitchFamily="18" charset="0"/>
                          </a:rPr>
                        </m:ctrlPr>
                      </m:mPr>
                      <m:mr>
                        <m:e>
                          <m:r>
                            <m:rPr>
                              <m:nor/>
                            </m:rPr>
                            <a:rPr lang="en-US" dirty="0">
                              <a:solidFill>
                                <a:schemeClr val="accent5"/>
                              </a:solidFill>
                            </a:rPr>
                            <m:t>if</m:t>
                          </m:r>
                          <m:r>
                            <m:rPr>
                              <m:nor/>
                            </m:rPr>
                            <a:rPr lang="en-US" dirty="0">
                              <a:solidFill>
                                <a:schemeClr val="accent5"/>
                              </a:solidFill>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r>
                            <a:rPr lang="de-CH" i="1" dirty="0">
                              <a:solidFill>
                                <a:schemeClr val="accent5"/>
                              </a:solidFill>
                              <a:latin typeface="Cambria Math" panose="02040503050406030204" pitchFamily="18" charset="0"/>
                            </a:rPr>
                            <m:t>&lt;</m:t>
                          </m:r>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e>
                      </m:mr>
                      <m:mr>
                        <m:e>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r>
                            <a:rPr lang="de-CH" i="1" dirty="0">
                              <a:solidFill>
                                <a:schemeClr val="accent5"/>
                              </a:solidFill>
                              <a:latin typeface="Cambria Math" panose="02040503050406030204" pitchFamily="18" charset="0"/>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e>
                      </m:mr>
                      <m:mr>
                        <m:e>
                          <m:sSub>
                            <m:sSubPr>
                              <m:ctrlPr>
                                <a:rPr lang="de-CH" i="1">
                                  <a:solidFill>
                                    <a:schemeClr val="accent5"/>
                                  </a:solidFill>
                                  <a:latin typeface="Cambria Math" panose="02040503050406030204" pitchFamily="18" charset="0"/>
                                </a:rPr>
                              </m:ctrlPr>
                            </m:sSubPr>
                            <m:e>
                              <m:r>
                                <a:rPr lang="de-CH" i="1">
                                  <a:solidFill>
                                    <a:schemeClr val="accent5"/>
                                  </a:solidFill>
                                  <a:latin typeface="Cambria Math" panose="02040503050406030204" pitchFamily="18" charset="0"/>
                                </a:rPr>
                                <m:t>𝑝</m:t>
                              </m:r>
                            </m:e>
                            <m:sub>
                              <m:r>
                                <a:rPr lang="de-CH" i="1">
                                  <a:solidFill>
                                    <a:schemeClr val="accent5"/>
                                  </a:solidFill>
                                  <a:latin typeface="Cambria Math" panose="02040503050406030204" pitchFamily="18" charset="0"/>
                                </a:rPr>
                                <m:t>𝑖</m:t>
                              </m:r>
                            </m:sub>
                          </m:sSub>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𝑗</m:t>
                          </m:r>
                        </m:e>
                      </m:mr>
                    </m:m>
                  </m:oMath>
                </a14:m>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1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48</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571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rPr>
                            <m:t>14</m:t>
                          </m:r>
                        </m:e>
                        <m:e>
                          <m:r>
                            <a:rPr lang="de-CH" b="0" i="1" smtClean="0">
                              <a:solidFill>
                                <a:schemeClr val="tx1"/>
                              </a:solidFill>
                              <a:latin typeface="Cambria Math" panose="02040503050406030204" pitchFamily="18" charset="0"/>
                              <a:ea typeface="Cambria Math" panose="02040503050406030204" pitchFamily="18" charset="0"/>
                            </a:rPr>
                            <m:t>6</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de-CH" dirty="0">
                    <a:solidFill>
                      <a:schemeClr val="accent4"/>
                    </a:solidFill>
                  </a:rPr>
                  <a:t> 	</a:t>
                </a:r>
                <a14:m>
                  <m:oMath xmlns:m="http://schemas.openxmlformats.org/officeDocument/2006/math">
                    <m:m>
                      <m:mPr>
                        <m:mcs>
                          <m:mc>
                            <m:mcPr>
                              <m:count m:val="1"/>
                              <m:mcJc m:val="center"/>
                            </m:mcPr>
                          </m:mc>
                        </m:mcs>
                        <m:ctrlPr>
                          <a:rPr lang="de-CH" i="1">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5</m:t>
                              </m:r>
                            </m:e>
                          </m:d>
                          <m:r>
                            <m:rPr>
                              <m:nor/>
                            </m:rPr>
                            <a:rPr lang="en-US" dirty="0">
                              <a:solidFill>
                                <a:schemeClr val="accent4"/>
                              </a:solidFill>
                            </a:rPr>
                            <m:t> </m:t>
                          </m:r>
                        </m:e>
                      </m:mr>
                      <m:mr>
                        <m:e>
                          <m:sSub>
                            <m:sSubPr>
                              <m:ctrlPr>
                                <a:rPr lang="de-CH" i="1">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𝑣</m:t>
                              </m:r>
                            </m:e>
                            <m:sub>
                              <m:r>
                                <a:rPr lang="de-CH" i="1">
                                  <a:solidFill>
                                    <a:schemeClr val="accent4"/>
                                  </a:solidFill>
                                  <a:latin typeface="Cambria Math" panose="02040503050406030204" pitchFamily="18" charset="0"/>
                                </a:rPr>
                                <m:t>𝑗</m:t>
                              </m:r>
                            </m:sub>
                          </m:sSub>
                          <m:r>
                            <a:rPr lang="de-CH" i="1">
                              <a:solidFill>
                                <a:schemeClr val="accent4"/>
                              </a:solidFill>
                              <a:latin typeface="Cambria Math" panose="02040503050406030204" pitchFamily="18" charset="0"/>
                            </a:rPr>
                            <m:t>=</m:t>
                          </m:r>
                          <m:r>
                            <a:rPr lang="de-CH" i="1">
                              <a:solidFill>
                                <a:schemeClr val="accent4"/>
                              </a:solidFill>
                              <a:latin typeface="Cambria Math" panose="02040503050406030204" pitchFamily="18" charset="0"/>
                            </a:rPr>
                            <m:t>1</m:t>
                          </m:r>
                        </m:e>
                      </m:mr>
                    </m:m>
                    <m:r>
                      <a:rPr lang="de-CH" i="1">
                        <a:solidFill>
                          <a:schemeClr val="accent4"/>
                        </a:solidFill>
                        <a:latin typeface="Cambria Math" panose="02040503050406030204" pitchFamily="18" charset="0"/>
                      </a:rPr>
                      <m:t> </m:t>
                    </m:r>
                  </m:oMath>
                </a14:m>
                <a:r>
                  <a:rPr lang="en-GB" dirty="0">
                    <a:solidFill>
                      <a:schemeClr val="tx1"/>
                    </a:solidFill>
                  </a:rPr>
                  <a:t>	</a:t>
                </a:r>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49</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889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Paths and cycles</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lnSpc>
                <a:spcPct val="100000"/>
              </a:lnSpc>
              <a:buNone/>
            </a:pPr>
            <a:r>
              <a:rPr lang="en-GB" b="1" dirty="0">
                <a:solidFill>
                  <a:schemeClr val="accent1"/>
                </a:solidFill>
              </a:rPr>
              <a:t>Definitions:</a:t>
            </a:r>
          </a:p>
          <a:p>
            <a:r>
              <a:rPr lang="en-GB" dirty="0"/>
              <a:t>Two edges are </a:t>
            </a:r>
            <a:r>
              <a:rPr lang="en-GB" i="1" dirty="0"/>
              <a:t>connected</a:t>
            </a:r>
            <a:r>
              <a:rPr lang="en-GB" dirty="0"/>
              <a:t> if adjacent to a common node</a:t>
            </a:r>
          </a:p>
          <a:p>
            <a:r>
              <a:rPr lang="en-GB" dirty="0"/>
              <a:t>A </a:t>
            </a:r>
            <a:r>
              <a:rPr lang="en-GB" i="1" dirty="0"/>
              <a:t>path</a:t>
            </a:r>
            <a:r>
              <a:rPr lang="en-GB" dirty="0"/>
              <a:t> is a (unique) sequence of connected edges with each node being adjacent to at most two edges in the path (e.g. blue line)</a:t>
            </a:r>
          </a:p>
          <a:p>
            <a:r>
              <a:rPr lang="en-GB" dirty="0"/>
              <a:t>A </a:t>
            </a:r>
            <a:r>
              <a:rPr lang="en-GB" i="1" dirty="0"/>
              <a:t>cycle</a:t>
            </a:r>
            <a:r>
              <a:rPr lang="en-GB" dirty="0"/>
              <a:t> is a path that begins and ends at the same node (e.g. orange line).</a:t>
            </a:r>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5</a:t>
            </a:fld>
            <a:endParaRPr lang="en-US" dirty="0"/>
          </a:p>
        </p:txBody>
      </p:sp>
      <p:grpSp>
        <p:nvGrpSpPr>
          <p:cNvPr id="5" name="Group 4" descr="This is a graph with 7 nodes, labelled {O, A, B, C, D, E, T} and 12 non-oriented edges, more specifically, {OA, OB, OC, AB, AD, BC, BD, BE, CE, ED, ET, DT}. As an example, the sequence of nodes  {O,A,B,C} widh edges {AB,BC,CO} is a path. The path {D,E,T} with edges {DE,ET,TD} is a cycle.">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3006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accent2"/>
                              </a:solidFill>
                              <a:latin typeface="Cambria Math" panose="02040503050406030204" pitchFamily="18" charset="0"/>
                            </a:rPr>
                            <m:t>7</m:t>
                          </m:r>
                        </m:e>
                        <m:e>
                          <m:r>
                            <a:rPr lang="de-CH" b="0" i="1" smtClean="0">
                              <a:solidFill>
                                <a:schemeClr val="tx1"/>
                              </a:solidFill>
                              <a:latin typeface="Cambria Math" panose="02040503050406030204" pitchFamily="18" charset="0"/>
                            </a:rPr>
                            <m:t>14</m:t>
                          </m:r>
                        </m:e>
                        <m:e>
                          <m:r>
                            <a:rPr lang="de-CH" b="0" i="1" smtClean="0">
                              <a:solidFill>
                                <a:schemeClr val="tx1"/>
                              </a:solidFill>
                              <a:latin typeface="Cambria Math" panose="02040503050406030204" pitchFamily="18" charset="0"/>
                              <a:ea typeface="Cambria Math" panose="02040503050406030204" pitchFamily="18" charset="0"/>
                            </a:rPr>
                            <m:t>6</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de-CH" dirty="0">
                    <a:solidFill>
                      <a:schemeClr val="accent4"/>
                    </a:solidFill>
                  </a:rPr>
                  <a:t> 	</a:t>
                </a:r>
                <a14:m>
                  <m:oMath xmlns:m="http://schemas.openxmlformats.org/officeDocument/2006/math">
                    <m:r>
                      <m:rPr>
                        <m:sty m:val="p"/>
                      </m:rPr>
                      <a:rPr lang="de-CH">
                        <a:solidFill>
                          <a:schemeClr val="accent2"/>
                        </a:solidFill>
                        <a:latin typeface="Cambria Math" panose="02040503050406030204" pitchFamily="18" charset="0"/>
                      </a:rPr>
                      <m:t>i</m:t>
                    </m:r>
                    <m:r>
                      <a:rPr lang="de-CH">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0</m:t>
                        </m:r>
                        <m:r>
                          <a:rPr lang="de-CH" i="1">
                            <a:solidFill>
                              <a:schemeClr val="accent2"/>
                            </a:solidFill>
                            <a:latin typeface="Cambria Math" panose="02040503050406030204" pitchFamily="18" charset="0"/>
                            <a:ea typeface="Cambria Math" panose="02040503050406030204" pitchFamily="18" charset="0"/>
                          </a:rPr>
                          <m:t>,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i="1">
                        <a:solidFill>
                          <a:schemeClr val="accent2"/>
                        </a:solidFill>
                        <a:latin typeface="Cambria Math" panose="02040503050406030204" pitchFamily="18" charset="0"/>
                      </a:rPr>
                      <m:t>={</m:t>
                    </m:r>
                    <m:r>
                      <a:rPr lang="de-CH" i="1">
                        <a:solidFill>
                          <a:schemeClr val="accent2"/>
                        </a:solidFill>
                        <a:latin typeface="Cambria Math" panose="02040503050406030204" pitchFamily="18" charset="0"/>
                      </a:rPr>
                      <m:t>7</m:t>
                    </m:r>
                    <m:r>
                      <a:rPr lang="de-CH" i="1">
                        <a:solidFill>
                          <a:schemeClr val="accent2"/>
                        </a:solidFill>
                        <a:latin typeface="Cambria Math" panose="02040503050406030204" pitchFamily="18" charset="0"/>
                      </a:rPr>
                      <m:t>}</m:t>
                    </m:r>
                  </m:oMath>
                </a14:m>
                <a:r>
                  <a:rPr lang="en-GB" dirty="0">
                    <a:solidFill>
                      <a:schemeClr val="tx1"/>
                    </a:solidFill>
                  </a:rPr>
                  <a:t>	</a:t>
                </a:r>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50</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4267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accent4"/>
                              </a:solidFill>
                              <a:latin typeface="Cambria Math" panose="02040503050406030204" pitchFamily="18" charset="0"/>
                            </a:rPr>
                            <m:t>1</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accent2"/>
                              </a:solidFill>
                              <a:latin typeface="Cambria Math" panose="02040503050406030204" pitchFamily="18" charset="0"/>
                            </a:rPr>
                            <m:t>7</m:t>
                          </m:r>
                        </m:e>
                        <m:e>
                          <m:r>
                            <a:rPr lang="de-CH" b="0" i="1" smtClean="0">
                              <a:solidFill>
                                <a:schemeClr val="accent5"/>
                              </a:solidFill>
                              <a:latin typeface="Cambria Math" panose="02040503050406030204" pitchFamily="18" charset="0"/>
                            </a:rPr>
                            <m:t>8+5</m:t>
                          </m:r>
                        </m:e>
                        <m:e>
                          <m:r>
                            <a:rPr lang="de-CH" b="0" i="1" smtClean="0">
                              <a:solidFill>
                                <a:schemeClr val="accent5"/>
                              </a:solidFill>
                              <a:latin typeface="Cambria Math" panose="02040503050406030204" pitchFamily="18" charset="0"/>
                            </a:rPr>
                            <m:t>5</m:t>
                          </m:r>
                        </m:e>
                        <m:e>
                          <m:r>
                            <a:rPr lang="de-CH" b="0" i="1" smtClean="0">
                              <a:solidFill>
                                <a:schemeClr val="tx1"/>
                              </a:solidFill>
                              <a:latin typeface="Cambria Math" panose="02040503050406030204" pitchFamily="18" charset="0"/>
                            </a:rPr>
                            <m:t>0</m:t>
                          </m:r>
                        </m:e>
                      </m:mr>
                    </m:m>
                  </m:oMath>
                </a14:m>
                <a:r>
                  <a:rPr lang="en-GB" dirty="0">
                    <a:solidFill>
                      <a:schemeClr val="tx1"/>
                    </a:solidFill>
                  </a:rPr>
                  <a:t>	</a:t>
                </a:r>
                <a:r>
                  <a:rPr lang="de-CH" dirty="0">
                    <a:solidFill>
                      <a:schemeClr val="accent4"/>
                    </a:solidFill>
                  </a:rPr>
                  <a:t> 	</a:t>
                </a:r>
                <a14:m>
                  <m:oMath xmlns:m="http://schemas.openxmlformats.org/officeDocument/2006/math">
                    <m:m>
                      <m:mPr>
                        <m:mcs>
                          <m:mc>
                            <m:mcPr>
                              <m:count m:val="1"/>
                              <m:mcJc m:val="center"/>
                            </m:mcPr>
                          </m:mc>
                        </m:mcs>
                        <m:ctrlPr>
                          <a:rPr lang="de-CH" i="1">
                            <a:solidFill>
                              <a:schemeClr val="accent5"/>
                            </a:solidFill>
                            <a:latin typeface="Cambria Math" panose="02040503050406030204" pitchFamily="18" charset="0"/>
                          </a:rPr>
                        </m:ctrlPr>
                      </m:mPr>
                      <m:mr>
                        <m:e>
                          <m:r>
                            <m:rPr>
                              <m:nor/>
                            </m:rPr>
                            <a:rPr lang="en-US" dirty="0">
                              <a:solidFill>
                                <a:schemeClr val="accent5"/>
                              </a:solidFill>
                            </a:rPr>
                            <m:t>if</m:t>
                          </m:r>
                          <m:r>
                            <m:rPr>
                              <m:nor/>
                            </m:rPr>
                            <a:rPr lang="en-US" dirty="0">
                              <a:solidFill>
                                <a:schemeClr val="accent5"/>
                              </a:solidFill>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r>
                            <a:rPr lang="de-CH" i="1" dirty="0">
                              <a:solidFill>
                                <a:schemeClr val="accent5"/>
                              </a:solidFill>
                              <a:latin typeface="Cambria Math" panose="02040503050406030204" pitchFamily="18" charset="0"/>
                            </a:rPr>
                            <m:t>&lt;</m:t>
                          </m:r>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e>
                      </m:mr>
                      <m:mr>
                        <m:e>
                          <m:sSub>
                            <m:sSubPr>
                              <m:ctrlPr>
                                <a:rPr lang="de-CH" i="1" dirty="0">
                                  <a:solidFill>
                                    <a:schemeClr val="accent5"/>
                                  </a:solidFill>
                                  <a:latin typeface="Cambria Math" panose="02040503050406030204" pitchFamily="18" charset="0"/>
                                </a:rPr>
                              </m:ctrlPr>
                            </m:sSubPr>
                            <m:e>
                              <m:r>
                                <a:rPr lang="de-CH"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𝑖</m:t>
                              </m:r>
                            </m:sub>
                          </m:sSub>
                          <m:r>
                            <a:rPr lang="de-CH" i="1" dirty="0">
                              <a:solidFill>
                                <a:schemeClr val="accent5"/>
                              </a:solidFill>
                              <a:latin typeface="Cambria Math" panose="02040503050406030204" pitchFamily="18" charset="0"/>
                            </a:rPr>
                            <m:t>= </m:t>
                          </m:r>
                          <m:sSub>
                            <m:sSubPr>
                              <m:ctrlPr>
                                <a:rPr lang="de-CH" i="1" dirty="0">
                                  <a:solidFill>
                                    <a:schemeClr val="accent5"/>
                                  </a:solidFill>
                                  <a:latin typeface="Cambria Math" panose="02040503050406030204" pitchFamily="18" charset="0"/>
                                </a:rPr>
                              </m:ctrlPr>
                            </m:sSubPr>
                            <m:e>
                              <m:r>
                                <a:rPr lang="en-US" i="1" dirty="0">
                                  <a:solidFill>
                                    <a:schemeClr val="accent5"/>
                                  </a:solidFill>
                                  <a:latin typeface="Cambria Math" panose="02040503050406030204" pitchFamily="18" charset="0"/>
                                </a:rPr>
                                <m:t>𝑑</m:t>
                              </m:r>
                            </m:e>
                            <m:sub>
                              <m:r>
                                <a:rPr lang="de-CH" i="1" dirty="0">
                                  <a:solidFill>
                                    <a:schemeClr val="accent5"/>
                                  </a:solidFill>
                                  <a:latin typeface="Cambria Math" panose="02040503050406030204" pitchFamily="18" charset="0"/>
                                </a:rPr>
                                <m:t>𝑗</m:t>
                              </m:r>
                            </m:sub>
                          </m:sSub>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𝑤</m:t>
                          </m:r>
                          <m:d>
                            <m:dPr>
                              <m:ctrlPr>
                                <a:rPr lang="de-CH" i="1" dirty="0">
                                  <a:solidFill>
                                    <a:schemeClr val="accent5"/>
                                  </a:solidFill>
                                  <a:latin typeface="Cambria Math" panose="02040503050406030204" pitchFamily="18" charset="0"/>
                                </a:rPr>
                              </m:ctrlPr>
                            </m:dPr>
                            <m:e>
                              <m:d>
                                <m:dPr>
                                  <m:ctrlPr>
                                    <a:rPr lang="de-CH" i="1" dirty="0">
                                      <a:solidFill>
                                        <a:schemeClr val="accent5"/>
                                      </a:solidFill>
                                      <a:latin typeface="Cambria Math" panose="02040503050406030204" pitchFamily="18" charset="0"/>
                                    </a:rPr>
                                  </m:ctrlPr>
                                </m:dPr>
                                <m:e>
                                  <m:r>
                                    <a:rPr lang="de-CH" i="1" dirty="0">
                                      <a:solidFill>
                                        <a:schemeClr val="accent5"/>
                                      </a:solidFill>
                                      <a:latin typeface="Cambria Math" panose="02040503050406030204" pitchFamily="18" charset="0"/>
                                    </a:rPr>
                                    <m:t>𝑗</m:t>
                                  </m:r>
                                  <m:r>
                                    <a:rPr lang="de-CH" i="1" dirty="0">
                                      <a:solidFill>
                                        <a:schemeClr val="accent5"/>
                                      </a:solidFill>
                                      <a:latin typeface="Cambria Math" panose="02040503050406030204" pitchFamily="18" charset="0"/>
                                    </a:rPr>
                                    <m:t>,</m:t>
                                  </m:r>
                                  <m:r>
                                    <a:rPr lang="de-CH" i="1" dirty="0">
                                      <a:solidFill>
                                        <a:schemeClr val="accent5"/>
                                      </a:solidFill>
                                      <a:latin typeface="Cambria Math" panose="02040503050406030204" pitchFamily="18" charset="0"/>
                                    </a:rPr>
                                    <m:t>𝑖</m:t>
                                  </m:r>
                                </m:e>
                              </m:d>
                            </m:e>
                          </m:d>
                        </m:e>
                      </m:mr>
                      <m:mr>
                        <m:e>
                          <m:sSub>
                            <m:sSubPr>
                              <m:ctrlPr>
                                <a:rPr lang="de-CH" i="1">
                                  <a:solidFill>
                                    <a:schemeClr val="accent5"/>
                                  </a:solidFill>
                                  <a:latin typeface="Cambria Math" panose="02040503050406030204" pitchFamily="18" charset="0"/>
                                </a:rPr>
                              </m:ctrlPr>
                            </m:sSubPr>
                            <m:e>
                              <m:r>
                                <a:rPr lang="de-CH" i="1">
                                  <a:solidFill>
                                    <a:schemeClr val="accent5"/>
                                  </a:solidFill>
                                  <a:latin typeface="Cambria Math" panose="02040503050406030204" pitchFamily="18" charset="0"/>
                                </a:rPr>
                                <m:t>𝑝</m:t>
                              </m:r>
                            </m:e>
                            <m:sub>
                              <m:r>
                                <a:rPr lang="de-CH" i="1">
                                  <a:solidFill>
                                    <a:schemeClr val="accent5"/>
                                  </a:solidFill>
                                  <a:latin typeface="Cambria Math" panose="02040503050406030204" pitchFamily="18" charset="0"/>
                                </a:rPr>
                                <m:t>𝑖</m:t>
                              </m:r>
                            </m:sub>
                          </m:sSub>
                          <m:r>
                            <a:rPr lang="de-CH" i="1">
                              <a:solidFill>
                                <a:schemeClr val="accent5"/>
                              </a:solidFill>
                              <a:latin typeface="Cambria Math" panose="02040503050406030204" pitchFamily="18" charset="0"/>
                            </a:rPr>
                            <m:t>=</m:t>
                          </m:r>
                          <m:r>
                            <a:rPr lang="de-CH" i="1">
                              <a:solidFill>
                                <a:schemeClr val="accent5"/>
                              </a:solidFill>
                              <a:latin typeface="Cambria Math" panose="02040503050406030204" pitchFamily="18" charset="0"/>
                            </a:rPr>
                            <m:t>𝑗</m:t>
                          </m:r>
                        </m:e>
                      </m:mr>
                    </m:m>
                  </m:oMath>
                </a14:m>
                <a:r>
                  <a:rPr lang="en-GB" dirty="0">
                    <a:solidFill>
                      <a:schemeClr val="tx1"/>
                    </a:solidFill>
                  </a:rPr>
                  <a:t>	</a:t>
                </a:r>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1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51</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79237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rPr>
                            <m:t>13</m:t>
                          </m:r>
                        </m:e>
                        <m:e>
                          <m:r>
                            <a:rPr lang="de-CH" b="0" i="1" smtClean="0">
                              <a:solidFill>
                                <a:schemeClr val="tx1"/>
                              </a:solidFill>
                              <a:latin typeface="Cambria Math" panose="02040503050406030204" pitchFamily="18" charset="0"/>
                            </a:rPr>
                            <m:t>5</m:t>
                          </m:r>
                        </m:e>
                        <m:e>
                          <m:r>
                            <a:rPr lang="de-CH" b="0" i="1" smtClean="0">
                              <a:solidFill>
                                <a:schemeClr val="accent4"/>
                              </a:solidFill>
                              <a:latin typeface="Cambria Math" panose="02040503050406030204" pitchFamily="18" charset="0"/>
                            </a:rPr>
                            <m:t>1</m:t>
                          </m:r>
                        </m:e>
                      </m:mr>
                    </m:m>
                  </m:oMath>
                </a14:m>
                <a:r>
                  <a:rPr lang="en-GB" dirty="0">
                    <a:solidFill>
                      <a:schemeClr val="tx1"/>
                    </a:solidFill>
                  </a:rPr>
                  <a:t>	</a:t>
                </a:r>
                <a:r>
                  <a:rPr lang="de-CH" dirty="0">
                    <a:solidFill>
                      <a:schemeClr val="accent4"/>
                    </a:solidFill>
                  </a:rPr>
                  <a:t> 	 </a:t>
                </a:r>
                <a14:m>
                  <m:oMath xmlns:m="http://schemas.openxmlformats.org/officeDocument/2006/math">
                    <m:m>
                      <m:mPr>
                        <m:mcs>
                          <m:mc>
                            <m:mcPr>
                              <m:count m:val="1"/>
                              <m:mcJc m:val="center"/>
                            </m:mcPr>
                          </m:mc>
                        </m:mcs>
                        <m:ctrlPr>
                          <a:rPr lang="de-CH" i="1">
                            <a:solidFill>
                              <a:schemeClr val="accent4"/>
                            </a:solidFill>
                            <a:latin typeface="Cambria Math" panose="02040503050406030204" pitchFamily="18" charset="0"/>
                          </a:rPr>
                        </m:ctrlPr>
                      </m:mPr>
                      <m:mr>
                        <m:e>
                          <m:r>
                            <a:rPr lang="de-CH" i="1">
                              <a:solidFill>
                                <a:schemeClr val="accent4"/>
                              </a:solidFill>
                              <a:latin typeface="Cambria Math" panose="02040503050406030204" pitchFamily="18" charset="0"/>
                            </a:rPr>
                            <m:t>𝑗</m:t>
                          </m:r>
                          <m:r>
                            <a:rPr lang="de-CH" i="1">
                              <a:solidFill>
                                <a:schemeClr val="accent4"/>
                              </a:solidFill>
                              <a:latin typeface="Cambria Math" panose="02040503050406030204" pitchFamily="18" charset="0"/>
                              <a:ea typeface="Cambria Math" panose="02040503050406030204" pitchFamily="18" charset="0"/>
                            </a:rPr>
                            <m:t>∈</m:t>
                          </m:r>
                          <m:r>
                            <a:rPr lang="de-CH" i="1">
                              <a:solidFill>
                                <a:schemeClr val="accent4"/>
                              </a:solidFill>
                              <a:latin typeface="Cambria Math" panose="02040503050406030204" pitchFamily="18" charset="0"/>
                              <a:ea typeface="Cambria Math" panose="02040503050406030204" pitchFamily="18" charset="0"/>
                            </a:rPr>
                            <m:t>𝑎𝑟𝑔𝑚𝑖𝑛</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𝑑</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 : </m:t>
                              </m:r>
                              <m:r>
                                <a:rPr lang="de-CH" i="1">
                                  <a:solidFill>
                                    <a:schemeClr val="accent4"/>
                                  </a:solidFill>
                                  <a:latin typeface="Cambria Math" panose="02040503050406030204" pitchFamily="18" charset="0"/>
                                  <a:ea typeface="Cambria Math" panose="02040503050406030204" pitchFamily="18" charset="0"/>
                                </a:rPr>
                                <m:t>𝑘</m:t>
                              </m:r>
                              <m:r>
                                <a:rPr lang="de-CH" i="1">
                                  <a:solidFill>
                                    <a:schemeClr val="accent4"/>
                                  </a:solidFill>
                                  <a:latin typeface="Cambria Math" panose="02040503050406030204" pitchFamily="18" charset="0"/>
                                  <a:ea typeface="Cambria Math" panose="02040503050406030204" pitchFamily="18" charset="0"/>
                                </a:rPr>
                                <m:t> ∈</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i="1">
                                      <a:solidFill>
                                        <a:schemeClr val="accent4"/>
                                      </a:solidFill>
                                      <a:latin typeface="Cambria Math" panose="02040503050406030204" pitchFamily="18" charset="0"/>
                                      <a:ea typeface="Cambria Math" panose="02040503050406030204" pitchFamily="18" charset="0"/>
                                    </a:rPr>
                                    <m:t>1,…,</m:t>
                                  </m:r>
                                  <m:r>
                                    <a:rPr lang="de-CH" i="1">
                                      <a:solidFill>
                                        <a:schemeClr val="accent4"/>
                                      </a:solidFill>
                                      <a:latin typeface="Cambria Math" panose="02040503050406030204" pitchFamily="18" charset="0"/>
                                      <a:ea typeface="Cambria Math" panose="02040503050406030204" pitchFamily="18" charset="0"/>
                                    </a:rPr>
                                    <m:t>𝑀</m:t>
                                  </m:r>
                                </m:e>
                              </m:d>
                              <m:r>
                                <a:rPr lang="de-CH" i="1">
                                  <a:solidFill>
                                    <a:schemeClr val="accent4"/>
                                  </a:solidFill>
                                  <a:latin typeface="Cambria Math" panose="02040503050406030204" pitchFamily="18" charset="0"/>
                                  <a:ea typeface="Cambria Math" panose="02040503050406030204" pitchFamily="18" charset="0"/>
                                </a:rPr>
                                <m:t>, </m:t>
                              </m:r>
                              <m:sSub>
                                <m:sSubPr>
                                  <m:ctrlPr>
                                    <a:rPr lang="de-CH" i="1">
                                      <a:solidFill>
                                        <a:schemeClr val="accent4"/>
                                      </a:solidFill>
                                      <a:latin typeface="Cambria Math" panose="02040503050406030204" pitchFamily="18" charset="0"/>
                                      <a:ea typeface="Cambria Math" panose="02040503050406030204" pitchFamily="18" charset="0"/>
                                    </a:rPr>
                                  </m:ctrlPr>
                                </m:sSubPr>
                                <m:e>
                                  <m:r>
                                    <a:rPr lang="de-CH" i="1">
                                      <a:solidFill>
                                        <a:schemeClr val="accent4"/>
                                      </a:solidFill>
                                      <a:latin typeface="Cambria Math" panose="02040503050406030204" pitchFamily="18" charset="0"/>
                                      <a:ea typeface="Cambria Math" panose="02040503050406030204" pitchFamily="18" charset="0"/>
                                    </a:rPr>
                                    <m:t>𝑣</m:t>
                                  </m:r>
                                </m:e>
                                <m:sub>
                                  <m:r>
                                    <a:rPr lang="de-CH" i="1">
                                      <a:solidFill>
                                        <a:schemeClr val="accent4"/>
                                      </a:solidFill>
                                      <a:latin typeface="Cambria Math" panose="02040503050406030204" pitchFamily="18" charset="0"/>
                                      <a:ea typeface="Cambria Math" panose="02040503050406030204" pitchFamily="18" charset="0"/>
                                    </a:rPr>
                                    <m:t>𝑘</m:t>
                                  </m:r>
                                </m:sub>
                              </m:sSub>
                              <m:r>
                                <a:rPr lang="de-CH" i="1">
                                  <a:solidFill>
                                    <a:schemeClr val="accent4"/>
                                  </a:solidFill>
                                  <a:latin typeface="Cambria Math" panose="02040503050406030204" pitchFamily="18" charset="0"/>
                                  <a:ea typeface="Cambria Math" panose="02040503050406030204" pitchFamily="18" charset="0"/>
                                </a:rPr>
                                <m:t>=0</m:t>
                              </m:r>
                            </m:e>
                          </m:d>
                          <m:r>
                            <a:rPr lang="de-CH" i="1">
                              <a:solidFill>
                                <a:schemeClr val="accent4"/>
                              </a:solidFill>
                              <a:latin typeface="Cambria Math" panose="02040503050406030204" pitchFamily="18" charset="0"/>
                              <a:ea typeface="Cambria Math" panose="02040503050406030204" pitchFamily="18" charset="0"/>
                            </a:rPr>
                            <m:t>=</m:t>
                          </m:r>
                          <m:d>
                            <m:dPr>
                              <m:begChr m:val="{"/>
                              <m:endChr m:val="}"/>
                              <m:ctrlPr>
                                <a:rPr lang="de-CH" i="1">
                                  <a:solidFill>
                                    <a:schemeClr val="accent4"/>
                                  </a:solidFill>
                                  <a:latin typeface="Cambria Math" panose="02040503050406030204" pitchFamily="18" charset="0"/>
                                  <a:ea typeface="Cambria Math" panose="02040503050406030204" pitchFamily="18" charset="0"/>
                                </a:rPr>
                              </m:ctrlPr>
                            </m:dPr>
                            <m:e>
                              <m:r>
                                <a:rPr lang="de-CH" b="0" i="1" smtClean="0">
                                  <a:solidFill>
                                    <a:schemeClr val="accent4"/>
                                  </a:solidFill>
                                  <a:latin typeface="Cambria Math" panose="02040503050406030204" pitchFamily="18" charset="0"/>
                                  <a:ea typeface="Cambria Math" panose="02040503050406030204" pitchFamily="18" charset="0"/>
                                </a:rPr>
                                <m:t>7</m:t>
                              </m:r>
                            </m:e>
                          </m:d>
                          <m:r>
                            <m:rPr>
                              <m:nor/>
                            </m:rPr>
                            <a:rPr lang="en-US" dirty="0">
                              <a:solidFill>
                                <a:schemeClr val="accent4"/>
                              </a:solidFill>
                            </a:rPr>
                            <m:t> </m:t>
                          </m:r>
                        </m:e>
                      </m:mr>
                      <m:mr>
                        <m:e>
                          <m:sSub>
                            <m:sSubPr>
                              <m:ctrlPr>
                                <a:rPr lang="de-CH" i="1">
                                  <a:solidFill>
                                    <a:schemeClr val="accent4"/>
                                  </a:solidFill>
                                  <a:latin typeface="Cambria Math" panose="02040503050406030204" pitchFamily="18" charset="0"/>
                                </a:rPr>
                              </m:ctrlPr>
                            </m:sSubPr>
                            <m:e>
                              <m:r>
                                <a:rPr lang="de-CH" i="1">
                                  <a:solidFill>
                                    <a:schemeClr val="accent4"/>
                                  </a:solidFill>
                                  <a:latin typeface="Cambria Math" panose="02040503050406030204" pitchFamily="18" charset="0"/>
                                </a:rPr>
                                <m:t>𝑣</m:t>
                              </m:r>
                            </m:e>
                            <m:sub>
                              <m:r>
                                <a:rPr lang="de-CH" i="1">
                                  <a:solidFill>
                                    <a:schemeClr val="accent4"/>
                                  </a:solidFill>
                                  <a:latin typeface="Cambria Math" panose="02040503050406030204" pitchFamily="18" charset="0"/>
                                </a:rPr>
                                <m:t>𝑗</m:t>
                              </m:r>
                            </m:sub>
                          </m:sSub>
                          <m:r>
                            <a:rPr lang="de-CH" i="1">
                              <a:solidFill>
                                <a:schemeClr val="accent4"/>
                              </a:solidFill>
                              <a:latin typeface="Cambria Math" panose="02040503050406030204" pitchFamily="18" charset="0"/>
                            </a:rPr>
                            <m:t>=1</m:t>
                          </m:r>
                        </m:e>
                      </m:mr>
                    </m:m>
                    <m:r>
                      <a:rPr lang="de-CH" i="1">
                        <a:solidFill>
                          <a:schemeClr val="accent4"/>
                        </a:solidFill>
                        <a:latin typeface="Cambria Math" panose="02040503050406030204" pitchFamily="18" charset="0"/>
                      </a:rPr>
                      <m:t> </m:t>
                    </m:r>
                  </m:oMath>
                </a14:m>
                <a:r>
                  <a:rPr lang="en-GB" dirty="0">
                    <a:solidFill>
                      <a:schemeClr val="tx1"/>
                    </a:solidFill>
                  </a:rPr>
                  <a:t>	</a:t>
                </a:r>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52</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10054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Dijkstra's algorithm – example (step 25)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fontScale="92500" lnSpcReduction="20000"/>
              </a:bodyPr>
              <a:lstStyle/>
              <a:p>
                <a:pPr marL="0" indent="0">
                  <a:buNone/>
                </a:pPr>
                <a14:m>
                  <m:oMath xmlns:m="http://schemas.openxmlformats.org/officeDocument/2006/math">
                    <m:m>
                      <m:mPr>
                        <m:mcs>
                          <m:mc>
                            <m:mcPr>
                              <m:count m:val="5"/>
                              <m:mcJc m:val="center"/>
                            </m:mcPr>
                          </m:mc>
                        </m:mcs>
                        <m:ctrlPr>
                          <a:rPr lang="en-GB" b="0" i="1" smtClean="0">
                            <a:solidFill>
                              <a:schemeClr val="tx1"/>
                            </a:solidFill>
                            <a:latin typeface="Cambria Math" panose="02040503050406030204" pitchFamily="18" charset="0"/>
                          </a:rPr>
                        </m:ctrlPr>
                      </m:mPr>
                      <m:mr>
                        <m:e/>
                        <m:e/>
                        <m:e>
                          <m:r>
                            <m:rPr>
                              <m:brk m:alnAt="7"/>
                            </m:rPr>
                            <a:rPr lang="de-CH" b="0" i="1" smtClean="0">
                              <a:solidFill>
                                <a:schemeClr val="tx1"/>
                              </a:solidFill>
                              <a:latin typeface="Cambria Math" panose="02040503050406030204" pitchFamily="18" charset="0"/>
                            </a:rPr>
                            <m:t>𝑑</m:t>
                          </m:r>
                        </m:e>
                        <m:e>
                          <m:r>
                            <a:rPr lang="de-CH" b="0" i="1" smtClean="0">
                              <a:solidFill>
                                <a:schemeClr val="tx1"/>
                              </a:solidFill>
                              <a:latin typeface="Cambria Math" panose="02040503050406030204" pitchFamily="18" charset="0"/>
                            </a:rPr>
                            <m:t>𝑝</m:t>
                          </m:r>
                        </m:e>
                        <m:e>
                          <m:r>
                            <a:rPr lang="de-CH" b="0" i="1" smtClean="0">
                              <a:solidFill>
                                <a:schemeClr val="tx1"/>
                              </a:solidFill>
                              <a:latin typeface="Cambria Math" panose="02040503050406030204" pitchFamily="18" charset="0"/>
                            </a:rPr>
                            <m:t>𝑣</m:t>
                          </m:r>
                        </m:e>
                      </m:mr>
                      <m:mr>
                        <m:e>
                          <m:r>
                            <a:rPr lang="de-CH" b="0" i="1" smtClean="0">
                              <a:solidFill>
                                <a:schemeClr val="tx1"/>
                              </a:solidFill>
                              <a:latin typeface="Cambria Math" panose="02040503050406030204" pitchFamily="18" charset="0"/>
                            </a:rPr>
                            <m:t>𝑂</m:t>
                          </m:r>
                        </m:e>
                        <m:e>
                          <m:r>
                            <a:rPr lang="de-CH" b="0" i="1" smtClean="0">
                              <a:solidFill>
                                <a:schemeClr val="tx1"/>
                              </a:solidFill>
                              <a:latin typeface="Cambria Math" panose="02040503050406030204" pitchFamily="18" charset="0"/>
                            </a:rPr>
                            <m:t>1</m:t>
                          </m:r>
                        </m:e>
                        <m:e>
                          <m:r>
                            <a:rPr lang="de-CH" b="0" i="1" smtClean="0">
                              <a:solidFill>
                                <a:schemeClr val="tx1"/>
                              </a:solidFill>
                              <a:latin typeface="Cambria Math" panose="02040503050406030204" pitchFamily="18" charset="0"/>
                            </a:rPr>
                            <m:t>0</m:t>
                          </m:r>
                        </m:e>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𝐴</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𝐵</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2</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𝐶</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rPr>
                            <m:t>4</m:t>
                          </m:r>
                        </m:e>
                        <m:e>
                          <m:r>
                            <a:rPr lang="de-CH" b="0" i="1" smtClean="0">
                              <a:solidFill>
                                <a:schemeClr val="tx1"/>
                              </a:solidFill>
                              <a:latin typeface="Cambria Math" panose="02040503050406030204" pitchFamily="18" charset="0"/>
                              <a:ea typeface="Cambria Math" panose="02040503050406030204" pitchFamily="18" charset="0"/>
                            </a:rPr>
                            <m:t>1</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𝐷</m:t>
                          </m:r>
                        </m:e>
                        <m:e>
                          <m:r>
                            <a:rPr lang="de-CH" b="0" i="1" smtClean="0">
                              <a:solidFill>
                                <a:schemeClr val="tx1"/>
                              </a:solidFill>
                              <a:latin typeface="Cambria Math" panose="02040503050406030204" pitchFamily="18" charset="0"/>
                            </a:rPr>
                            <m:t>5</m:t>
                          </m:r>
                        </m:e>
                        <m:e>
                          <m:r>
                            <a:rPr lang="de-CH" b="0" i="1" smtClean="0">
                              <a:solidFill>
                                <a:schemeClr val="tx1"/>
                              </a:solidFill>
                              <a:latin typeface="Cambria Math" panose="02040503050406030204" pitchFamily="18" charset="0"/>
                            </a:rPr>
                            <m:t>8</m:t>
                          </m:r>
                        </m:e>
                        <m:e>
                          <m:r>
                            <a:rPr lang="de-CH" b="0" i="1" smtClean="0">
                              <a:solidFill>
                                <a:schemeClr val="tx1"/>
                              </a:solidFill>
                              <a:latin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𝐸</m:t>
                          </m:r>
                        </m:e>
                        <m:e>
                          <m:r>
                            <a:rPr lang="de-CH" b="0" i="1" smtClean="0">
                              <a:solidFill>
                                <a:schemeClr val="tx1"/>
                              </a:solidFill>
                              <a:latin typeface="Cambria Math" panose="02040503050406030204" pitchFamily="18" charset="0"/>
                            </a:rPr>
                            <m:t>6</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ea typeface="Cambria Math" panose="02040503050406030204" pitchFamily="18" charset="0"/>
                            </a:rPr>
                            <m:t>3</m:t>
                          </m:r>
                        </m:e>
                        <m:e>
                          <m:r>
                            <a:rPr lang="de-CH" b="0" i="1" smtClean="0">
                              <a:solidFill>
                                <a:schemeClr val="tx1"/>
                              </a:solidFill>
                              <a:latin typeface="Cambria Math" panose="02040503050406030204" pitchFamily="18" charset="0"/>
                            </a:rPr>
                            <m:t>1</m:t>
                          </m:r>
                        </m:e>
                      </m:mr>
                      <m:mr>
                        <m:e>
                          <m:r>
                            <a:rPr lang="de-CH" b="0" i="1" smtClean="0">
                              <a:solidFill>
                                <a:schemeClr val="tx1"/>
                              </a:solidFill>
                              <a:latin typeface="Cambria Math" panose="02040503050406030204" pitchFamily="18" charset="0"/>
                            </a:rPr>
                            <m:t>𝑇</m:t>
                          </m:r>
                        </m:e>
                        <m:e>
                          <m:r>
                            <a:rPr lang="de-CH" b="0" i="1" smtClean="0">
                              <a:solidFill>
                                <a:schemeClr val="tx1"/>
                              </a:solidFill>
                              <a:latin typeface="Cambria Math" panose="02040503050406030204" pitchFamily="18" charset="0"/>
                            </a:rPr>
                            <m:t>7</m:t>
                          </m:r>
                        </m:e>
                        <m:e>
                          <m:r>
                            <a:rPr lang="de-CH" b="0" i="1" smtClean="0">
                              <a:solidFill>
                                <a:schemeClr val="tx1"/>
                              </a:solidFill>
                              <a:latin typeface="Cambria Math" panose="02040503050406030204" pitchFamily="18" charset="0"/>
                            </a:rPr>
                            <m:t>13</m:t>
                          </m:r>
                        </m:e>
                        <m:e>
                          <m:r>
                            <a:rPr lang="de-CH" b="0" i="1" smtClean="0">
                              <a:solidFill>
                                <a:schemeClr val="tx1"/>
                              </a:solidFill>
                              <a:latin typeface="Cambria Math" panose="02040503050406030204" pitchFamily="18" charset="0"/>
                            </a:rPr>
                            <m:t>5</m:t>
                          </m:r>
                        </m:e>
                        <m:e>
                          <m:r>
                            <a:rPr lang="de-CH" b="0" i="1" smtClean="0">
                              <a:solidFill>
                                <a:schemeClr val="accent4"/>
                              </a:solidFill>
                              <a:latin typeface="Cambria Math" panose="02040503050406030204" pitchFamily="18" charset="0"/>
                            </a:rPr>
                            <m:t>1</m:t>
                          </m:r>
                        </m:e>
                      </m:mr>
                    </m:m>
                  </m:oMath>
                </a14:m>
                <a:r>
                  <a:rPr lang="en-GB" dirty="0">
                    <a:solidFill>
                      <a:schemeClr val="tx1"/>
                    </a:solidFill>
                  </a:rPr>
                  <a:t>	</a:t>
                </a:r>
                <a:r>
                  <a:rPr lang="de-CH" dirty="0">
                    <a:solidFill>
                      <a:schemeClr val="accent4"/>
                    </a:solidFill>
                  </a:rPr>
                  <a:t> 	</a:t>
                </a:r>
                <a14:m>
                  <m:oMath xmlns:m="http://schemas.openxmlformats.org/officeDocument/2006/math">
                    <m:r>
                      <m:rPr>
                        <m:sty m:val="p"/>
                      </m:rPr>
                      <a:rPr lang="de-CH">
                        <a:solidFill>
                          <a:schemeClr val="accent2"/>
                        </a:solidFill>
                        <a:latin typeface="Cambria Math" panose="02040503050406030204" pitchFamily="18" charset="0"/>
                      </a:rPr>
                      <m:t>i</m:t>
                    </m:r>
                    <m:r>
                      <a:rPr lang="de-CH">
                        <a:solidFill>
                          <a:schemeClr val="accent2"/>
                        </a:solidFill>
                        <a:latin typeface="Cambria Math" panose="02040503050406030204" pitchFamily="18" charset="0"/>
                      </a:rPr>
                      <m:t> </m:t>
                    </m:r>
                    <m:r>
                      <a:rPr lang="de-CH" i="1">
                        <a:solidFill>
                          <a:schemeClr val="accent2"/>
                        </a:solidFill>
                        <a:latin typeface="Cambria Math" panose="02040503050406030204" pitchFamily="18" charset="0"/>
                        <a:ea typeface="Cambria Math" panose="02040503050406030204" pitchFamily="18" charset="0"/>
                      </a:rPr>
                      <m:t>∈</m:t>
                    </m:r>
                    <m:d>
                      <m:dPr>
                        <m:begChr m:val="{"/>
                        <m:endChr m:val="}"/>
                        <m:ctrlPr>
                          <a:rPr lang="de-CH" i="1">
                            <a:solidFill>
                              <a:schemeClr val="accent2"/>
                            </a:solidFill>
                            <a:latin typeface="Cambria Math" panose="02040503050406030204" pitchFamily="18" charset="0"/>
                          </a:rPr>
                        </m:ctrlPr>
                      </m:dPr>
                      <m:e>
                        <m:r>
                          <a:rPr lang="de-CH" i="1">
                            <a:solidFill>
                              <a:schemeClr val="accent2"/>
                            </a:solidFill>
                            <a:latin typeface="Cambria Math" panose="02040503050406030204" pitchFamily="18" charset="0"/>
                          </a:rPr>
                          <m:t>𝑘</m:t>
                        </m:r>
                        <m:r>
                          <a:rPr lang="de-CH" i="1">
                            <a:solidFill>
                              <a:schemeClr val="accent2"/>
                            </a:solidFill>
                            <a:latin typeface="Cambria Math" panose="02040503050406030204" pitchFamily="18" charset="0"/>
                          </a:rPr>
                          <m:t> : </m:t>
                        </m:r>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 ∈</m:t>
                        </m:r>
                        <m:d>
                          <m:dPr>
                            <m:begChr m:val="{"/>
                            <m:endChr m:val="}"/>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1</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𝑀</m:t>
                            </m:r>
                          </m:e>
                        </m:d>
                        <m:r>
                          <a:rPr lang="de-CH" i="1">
                            <a:solidFill>
                              <a:schemeClr val="accent2"/>
                            </a:solidFill>
                            <a:latin typeface="Cambria Math" panose="02040503050406030204" pitchFamily="18" charset="0"/>
                            <a:ea typeface="Cambria Math" panose="02040503050406030204" pitchFamily="18" charset="0"/>
                          </a:rPr>
                          <m:t>,</m:t>
                        </m:r>
                        <m:sSub>
                          <m:sSubPr>
                            <m:ctrlPr>
                              <a:rPr lang="de-CH" i="1">
                                <a:solidFill>
                                  <a:schemeClr val="accent2"/>
                                </a:solidFill>
                                <a:latin typeface="Cambria Math" panose="02040503050406030204" pitchFamily="18" charset="0"/>
                                <a:ea typeface="Cambria Math" panose="02040503050406030204" pitchFamily="18" charset="0"/>
                              </a:rPr>
                            </m:ctrlPr>
                          </m:sSubPr>
                          <m:e>
                            <m:r>
                              <a:rPr lang="de-CH" i="1">
                                <a:solidFill>
                                  <a:schemeClr val="accent2"/>
                                </a:solidFill>
                                <a:latin typeface="Cambria Math" panose="02040503050406030204" pitchFamily="18" charset="0"/>
                                <a:ea typeface="Cambria Math" panose="02040503050406030204" pitchFamily="18" charset="0"/>
                              </a:rPr>
                              <m:t>𝑣</m:t>
                            </m:r>
                          </m:e>
                          <m:sub>
                            <m:r>
                              <a:rPr lang="de-CH" i="1">
                                <a:solidFill>
                                  <a:schemeClr val="accent2"/>
                                </a:solidFill>
                                <a:latin typeface="Cambria Math" panose="02040503050406030204" pitchFamily="18" charset="0"/>
                                <a:ea typeface="Cambria Math" panose="02040503050406030204" pitchFamily="18" charset="0"/>
                              </a:rPr>
                              <m:t>𝑘</m:t>
                            </m:r>
                          </m:sub>
                        </m:sSub>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0</m:t>
                        </m:r>
                        <m:r>
                          <a:rPr lang="de-CH" i="1">
                            <a:solidFill>
                              <a:schemeClr val="accent2"/>
                            </a:solidFill>
                            <a:latin typeface="Cambria Math" panose="02040503050406030204" pitchFamily="18" charset="0"/>
                            <a:ea typeface="Cambria Math" panose="02040503050406030204" pitchFamily="18" charset="0"/>
                          </a:rPr>
                          <m:t>, </m:t>
                        </m:r>
                        <m:d>
                          <m:dPr>
                            <m:ctrlPr>
                              <a:rPr lang="de-CH" i="1">
                                <a:solidFill>
                                  <a:schemeClr val="accent2"/>
                                </a:solidFill>
                                <a:latin typeface="Cambria Math" panose="02040503050406030204" pitchFamily="18" charset="0"/>
                                <a:ea typeface="Cambria Math" panose="02040503050406030204" pitchFamily="18" charset="0"/>
                              </a:rPr>
                            </m:ctrlPr>
                          </m:dPr>
                          <m:e>
                            <m:r>
                              <a:rPr lang="de-CH" i="1">
                                <a:solidFill>
                                  <a:schemeClr val="accent2"/>
                                </a:solidFill>
                                <a:latin typeface="Cambria Math" panose="02040503050406030204" pitchFamily="18" charset="0"/>
                                <a:ea typeface="Cambria Math" panose="02040503050406030204" pitchFamily="18" charset="0"/>
                              </a:rPr>
                              <m:t>𝑘</m:t>
                            </m:r>
                            <m:r>
                              <a:rPr lang="de-CH" i="1">
                                <a:solidFill>
                                  <a:schemeClr val="accent2"/>
                                </a:solidFill>
                                <a:latin typeface="Cambria Math" panose="02040503050406030204" pitchFamily="18" charset="0"/>
                                <a:ea typeface="Cambria Math" panose="02040503050406030204" pitchFamily="18" charset="0"/>
                              </a:rPr>
                              <m:t>,</m:t>
                            </m:r>
                            <m:r>
                              <a:rPr lang="de-CH" i="1">
                                <a:solidFill>
                                  <a:schemeClr val="accent2"/>
                                </a:solidFill>
                                <a:latin typeface="Cambria Math" panose="02040503050406030204" pitchFamily="18" charset="0"/>
                                <a:ea typeface="Cambria Math" panose="02040503050406030204" pitchFamily="18" charset="0"/>
                              </a:rPr>
                              <m:t>𝑗</m:t>
                            </m:r>
                          </m:e>
                        </m:d>
                        <m:r>
                          <a:rPr lang="de-CH" i="1">
                            <a:solidFill>
                              <a:schemeClr val="accent2"/>
                            </a:solidFill>
                            <a:latin typeface="Cambria Math" panose="02040503050406030204" pitchFamily="18" charset="0"/>
                            <a:ea typeface="Cambria Math" panose="02040503050406030204" pitchFamily="18" charset="0"/>
                          </a:rPr>
                          <m:t>∈</m:t>
                        </m:r>
                        <m:r>
                          <a:rPr lang="de-CH" b="0" i="1" smtClean="0">
                            <a:solidFill>
                              <a:schemeClr val="accent2"/>
                            </a:solidFill>
                            <a:latin typeface="Cambria Math" panose="02040503050406030204" pitchFamily="18" charset="0"/>
                          </a:rPr>
                          <m:t>𝐸</m:t>
                        </m:r>
                      </m:e>
                    </m:d>
                    <m:r>
                      <a:rPr lang="de-CH" i="1">
                        <a:solidFill>
                          <a:schemeClr val="accent2"/>
                        </a:solidFill>
                        <a:latin typeface="Cambria Math" panose="02040503050406030204" pitchFamily="18" charset="0"/>
                      </a:rPr>
                      <m:t>=</m:t>
                    </m:r>
                    <m:r>
                      <a:rPr lang="de-CH" i="1" smtClean="0">
                        <a:solidFill>
                          <a:schemeClr val="accent2"/>
                        </a:solidFill>
                        <a:latin typeface="Cambria Math" panose="02040503050406030204" pitchFamily="18" charset="0"/>
                        <a:ea typeface="Cambria Math" panose="02040503050406030204" pitchFamily="18" charset="0"/>
                      </a:rPr>
                      <m:t>∅</m:t>
                    </m:r>
                  </m:oMath>
                </a14:m>
                <a:r>
                  <a:rPr lang="en-GB" dirty="0">
                    <a:solidFill>
                      <a:schemeClr val="tx1"/>
                    </a:solidFill>
                  </a:rPr>
                  <a:t>	</a:t>
                </a:r>
                <a:endParaRPr lang="en-US" dirty="0">
                  <a:solidFill>
                    <a:schemeClr val="tx1"/>
                  </a:solidFill>
                </a:endParaRPr>
              </a:p>
              <a:p>
                <a:pPr marL="0" indent="0">
                  <a:buNone/>
                </a:pPr>
                <a:endParaRPr lang="en-US" dirty="0">
                  <a:solidFill>
                    <a:schemeClr val="tx1"/>
                  </a:solidFill>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450" t="-138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53</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235060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1ABE-EB88-4E46-8E62-1D158E4A9FEC}"/>
              </a:ext>
            </a:extLst>
          </p:cNvPr>
          <p:cNvSpPr>
            <a:spLocks noGrp="1"/>
          </p:cNvSpPr>
          <p:nvPr>
            <p:ph type="title"/>
          </p:nvPr>
        </p:nvSpPr>
        <p:spPr>
          <a:xfrm>
            <a:off x="342901" y="488953"/>
            <a:ext cx="8445500" cy="646331"/>
          </a:xfrm>
        </p:spPr>
        <p:txBody>
          <a:bodyPr/>
          <a:lstStyle/>
          <a:p>
            <a:r>
              <a:rPr lang="en-US" sz="2600" dirty="0"/>
              <a:t>Minimal spanning and shortest path trees in </a:t>
            </a:r>
            <a:r>
              <a:rPr lang="en-US" sz="2600" dirty="0" err="1"/>
              <a:t>Matlab</a:t>
            </a:r>
            <a:br>
              <a:rPr lang="en-US" sz="2600" dirty="0"/>
            </a:br>
            <a:r>
              <a:rPr lang="en-US" sz="1600" dirty="0"/>
              <a:t>(see </a:t>
            </a:r>
            <a:r>
              <a:rPr lang="en-US" sz="1600" dirty="0">
                <a:latin typeface="American Typewriter" panose="02090604020004020304" pitchFamily="18" charset="77"/>
              </a:rPr>
              <a:t>OR11_networks.m</a:t>
            </a:r>
            <a:r>
              <a:rPr lang="en-US" sz="1600" dirty="0"/>
              <a:t>)</a:t>
            </a:r>
          </a:p>
        </p:txBody>
      </p:sp>
      <p:pic>
        <p:nvPicPr>
          <p:cNvPr id="6" name="Content Placeholder 5" descr="Plots of minimal spanning tree and shortest path tree computed with matlab using the previous example">
            <a:extLst>
              <a:ext uri="{FF2B5EF4-FFF2-40B4-BE49-F238E27FC236}">
                <a16:creationId xmlns:a16="http://schemas.microsoft.com/office/drawing/2014/main" id="{7C3DED99-3D7A-A945-8D60-79BD3EC8306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286442" y="1872326"/>
            <a:ext cx="4571115" cy="3428337"/>
          </a:xfrm>
        </p:spPr>
      </p:pic>
      <p:sp>
        <p:nvSpPr>
          <p:cNvPr id="4" name="Slide Number Placeholder 3">
            <a:extLst>
              <a:ext uri="{FF2B5EF4-FFF2-40B4-BE49-F238E27FC236}">
                <a16:creationId xmlns:a16="http://schemas.microsoft.com/office/drawing/2014/main" id="{0C6CD802-43C3-2142-B131-CA2074EA5EE3}"/>
              </a:ext>
            </a:extLst>
          </p:cNvPr>
          <p:cNvSpPr>
            <a:spLocks noGrp="1"/>
          </p:cNvSpPr>
          <p:nvPr>
            <p:ph type="sldNum" sz="quarter" idx="4"/>
          </p:nvPr>
        </p:nvSpPr>
        <p:spPr/>
        <p:txBody>
          <a:bodyPr/>
          <a:lstStyle/>
          <a:p>
            <a:fld id="{05306F20-FBA2-4746-AE9F-DFBA4FFD6FE5}" type="slidenum">
              <a:rPr lang="en-US" smtClean="0"/>
              <a:t>54</a:t>
            </a:fld>
            <a:endParaRPr lang="en-US" dirty="0"/>
          </a:p>
        </p:txBody>
      </p:sp>
    </p:spTree>
    <p:extLst>
      <p:ext uri="{BB962C8B-B14F-4D97-AF65-F5344CB8AC3E}">
        <p14:creationId xmlns:p14="http://schemas.microsoft.com/office/powerpoint/2010/main" val="960076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about graphs and networks,</a:t>
            </a:r>
          </a:p>
          <a:p>
            <a:r>
              <a:rPr lang="en-US" dirty="0"/>
              <a:t>how to determine the minimal spanning tree of a network,</a:t>
            </a:r>
          </a:p>
          <a:p>
            <a:r>
              <a:rPr lang="en-US" dirty="0"/>
              <a:t>how to determine the shortest path tree of a network.</a:t>
            </a:r>
            <a:br>
              <a:rPr lang="en-US" dirty="0"/>
            </a:br>
            <a:endParaRPr lang="en-US" b="1" dirty="0">
              <a:solidFill>
                <a:srgbClr val="FF0000"/>
              </a:solidFill>
            </a:endParaRPr>
          </a:p>
          <a:p>
            <a:pPr marL="0" indent="0">
              <a:buNone/>
            </a:pPr>
            <a:r>
              <a:rPr lang="en-US" b="1" dirty="0">
                <a:solidFill>
                  <a:schemeClr val="accent1"/>
                </a:solidFill>
              </a:rPr>
              <a:t>Self-study: </a:t>
            </a:r>
            <a:r>
              <a:rPr lang="en-US" dirty="0"/>
              <a:t>Find the minimal spanning tree</a:t>
            </a:r>
          </a:p>
          <a:p>
            <a:pPr marL="0" indent="0">
              <a:buNone/>
            </a:pPr>
            <a:r>
              <a:rPr lang="en-US" dirty="0"/>
              <a:t>and the shortest path tree starting at node O</a:t>
            </a:r>
          </a:p>
          <a:p>
            <a:pPr marL="0" indent="0">
              <a:buNone/>
            </a:pPr>
            <a:r>
              <a:rPr lang="en-US" dirty="0"/>
              <a:t>of the network on the right.</a:t>
            </a:r>
          </a:p>
          <a:p>
            <a:pPr marL="0" indent="0">
              <a:buNone/>
            </a:pPr>
            <a:endParaRPr lang="en-US" dirty="0"/>
          </a:p>
        </p:txBody>
      </p:sp>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55</a:t>
            </a:fld>
            <a:endParaRPr lang="en-US" dirty="0"/>
          </a:p>
        </p:txBody>
      </p:sp>
      <p:pic>
        <p:nvPicPr>
          <p:cNvPr id="5" name="Picture 4" descr="This is a network with nodes {O,A,B,C,D,E,T}, edges {OA,OB,OC,AB,AD,BC,BD,BE,CE,DE,DT,ET} and weights w(OA) = 4, w(OB)=3, w(OC)=5, w(AB)=1, w(AD)=2, w(BC)=2, w(BD) =4, w(BE)=8, w(CE)=3, w(DE)=2, w(DT)=4, w(ET)=8 ">
            <a:extLst>
              <a:ext uri="{FF2B5EF4-FFF2-40B4-BE49-F238E27FC236}">
                <a16:creationId xmlns:a16="http://schemas.microsoft.com/office/drawing/2014/main" id="{BE8B83F8-6559-2ED3-777F-4B988437A8F6}"/>
              </a:ext>
            </a:extLst>
          </p:cNvPr>
          <p:cNvPicPr>
            <a:picLocks noChangeAspect="1"/>
          </p:cNvPicPr>
          <p:nvPr/>
        </p:nvPicPr>
        <p:blipFill rotWithShape="1">
          <a:blip r:embed="rId2">
            <a:extLst>
              <a:ext uri="{28A0092B-C50C-407E-A947-70E740481C1C}">
                <a14:useLocalDpi xmlns:a14="http://schemas.microsoft.com/office/drawing/2010/main" val="0"/>
              </a:ext>
            </a:extLst>
          </a:blip>
          <a:srcRect l="19619" t="12790" r="15307" b="17800"/>
          <a:stretch/>
        </p:blipFill>
        <p:spPr bwMode="auto">
          <a:xfrm>
            <a:off x="5481097" y="2905643"/>
            <a:ext cx="2991675" cy="23944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738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Connected graphs and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buNone/>
                </a:pPr>
                <a:r>
                  <a:rPr lang="en-GB" b="1" dirty="0">
                    <a:solidFill>
                      <a:schemeClr val="accent1"/>
                    </a:solidFill>
                  </a:rPr>
                  <a:t>Definitions:</a:t>
                </a:r>
              </a:p>
              <a:p>
                <a:r>
                  <a:rPr lang="en-GB" dirty="0"/>
                  <a:t>A graph is connected if each pair of nodes is connected by a path.</a:t>
                </a:r>
              </a:p>
              <a:p>
                <a:r>
                  <a:rPr lang="en-GB" dirty="0"/>
                  <a:t>A connected graph is a tree if the connecting paths are unique.</a:t>
                </a:r>
              </a:p>
              <a:p>
                <a:r>
                  <a:rPr lang="en-GB" dirty="0"/>
                  <a:t>A spanning tree of a connected graph </a:t>
                </a:r>
                <a14:m>
                  <m:oMath xmlns:m="http://schemas.openxmlformats.org/officeDocument/2006/math">
                    <m:r>
                      <a:rPr lang="de-CH" i="1" dirty="0">
                        <a:latin typeface="Cambria Math" panose="02040503050406030204" pitchFamily="18" charset="0"/>
                      </a:rPr>
                      <m:t>(</m:t>
                    </m:r>
                    <m:r>
                      <a:rPr lang="de-CH" i="1" dirty="0">
                        <a:latin typeface="Cambria Math" panose="02040503050406030204" pitchFamily="18" charset="0"/>
                      </a:rPr>
                      <m:t>𝑉</m:t>
                    </m:r>
                    <m:r>
                      <a:rPr lang="de-CH" i="1" dirty="0">
                        <a:latin typeface="Cambria Math" panose="02040503050406030204" pitchFamily="18" charset="0"/>
                      </a:rPr>
                      <m:t>,</m:t>
                    </m:r>
                    <m:r>
                      <a:rPr lang="de-CH" i="1" dirty="0">
                        <a:latin typeface="Cambria Math" panose="02040503050406030204" pitchFamily="18" charset="0"/>
                      </a:rPr>
                      <m:t>𝐸</m:t>
                    </m:r>
                    <m:r>
                      <a:rPr lang="de-CH" i="1" dirty="0">
                        <a:latin typeface="Cambria Math" panose="02040503050406030204" pitchFamily="18" charset="0"/>
                      </a:rPr>
                      <m:t>)</m:t>
                    </m:r>
                  </m:oMath>
                </a14:m>
                <a:r>
                  <a:rPr lang="en-GB" dirty="0"/>
                  <a:t> is a subgraph </a:t>
                </a:r>
                <a14:m>
                  <m:oMath xmlns:m="http://schemas.openxmlformats.org/officeDocument/2006/math">
                    <m:r>
                      <a:rPr lang="en-GB" i="1" dirty="0">
                        <a:latin typeface="Cambria Math" panose="02040503050406030204" pitchFamily="18" charset="0"/>
                      </a:rPr>
                      <m:t>(</m:t>
                    </m:r>
                    <m:r>
                      <a:rPr lang="en-GB" i="1" dirty="0">
                        <a:latin typeface="Cambria Math" panose="02040503050406030204" pitchFamily="18" charset="0"/>
                      </a:rPr>
                      <m:t>𝑉</m:t>
                    </m:r>
                    <m:r>
                      <a:rPr lang="de-CH" i="1" dirty="0">
                        <a:latin typeface="Cambria Math" panose="02040503050406030204" pitchFamily="18" charset="0"/>
                      </a:rPr>
                      <m:t>′</m:t>
                    </m:r>
                    <m:r>
                      <a:rPr lang="en-GB" i="1" dirty="0">
                        <a:latin typeface="Cambria Math" panose="02040503050406030204" pitchFamily="18" charset="0"/>
                      </a:rPr>
                      <m:t>,</m:t>
                    </m:r>
                    <m:r>
                      <a:rPr lang="en-GB" i="1" dirty="0">
                        <a:latin typeface="Cambria Math" panose="02040503050406030204" pitchFamily="18" charset="0"/>
                      </a:rPr>
                      <m:t>𝐸</m:t>
                    </m:r>
                    <m:r>
                      <a:rPr lang="de-CH" i="1" dirty="0">
                        <a:latin typeface="Cambria Math" panose="02040503050406030204" pitchFamily="18" charset="0"/>
                      </a:rPr>
                      <m:t>′</m:t>
                    </m:r>
                    <m:r>
                      <a:rPr lang="en-GB" i="1" dirty="0">
                        <a:latin typeface="Cambria Math" panose="02040503050406030204" pitchFamily="18" charset="0"/>
                      </a:rPr>
                      <m:t>)</m:t>
                    </m:r>
                  </m:oMath>
                </a14:m>
                <a:r>
                  <a:rPr lang="en-GB" dirty="0"/>
                  <a:t> with </a:t>
                </a:r>
                <a14:m>
                  <m:oMath xmlns:m="http://schemas.openxmlformats.org/officeDocument/2006/math">
                    <m:sSup>
                      <m:sSupPr>
                        <m:ctrlPr>
                          <a:rPr lang="de-CH" b="0" i="1" dirty="0" smtClean="0">
                            <a:latin typeface="Cambria Math" panose="02040503050406030204" pitchFamily="18" charset="0"/>
                          </a:rPr>
                        </m:ctrlPr>
                      </m:sSupPr>
                      <m:e>
                        <m:r>
                          <a:rPr lang="de-CH" b="0" i="1" dirty="0" smtClean="0">
                            <a:latin typeface="Cambria Math" panose="02040503050406030204" pitchFamily="18" charset="0"/>
                          </a:rPr>
                          <m:t>𝑉</m:t>
                        </m:r>
                      </m:e>
                      <m:sup>
                        <m:r>
                          <a:rPr lang="de-CH" b="0" i="1" dirty="0" smtClean="0">
                            <a:latin typeface="Cambria Math" panose="02040503050406030204" pitchFamily="18" charset="0"/>
                          </a:rPr>
                          <m:t>′</m:t>
                        </m:r>
                      </m:sup>
                    </m:sSup>
                    <m:r>
                      <a:rPr lang="de-CH" b="0" i="1" dirty="0" smtClean="0">
                        <a:latin typeface="Cambria Math" panose="02040503050406030204" pitchFamily="18" charset="0"/>
                      </a:rPr>
                      <m:t>=</m:t>
                    </m:r>
                    <m:r>
                      <a:rPr lang="de-CH" b="0" i="1" dirty="0" smtClean="0">
                        <a:latin typeface="Cambria Math" panose="02040503050406030204" pitchFamily="18" charset="0"/>
                      </a:rPr>
                      <m:t>𝑉</m:t>
                    </m:r>
                  </m:oMath>
                </a14:m>
                <a:r>
                  <a:rPr lang="en-GB" dirty="0"/>
                  <a:t> that is also a tree.</a:t>
                </a:r>
              </a:p>
              <a:p>
                <a:pPr marL="0" indent="0">
                  <a:lnSpc>
                    <a:spcPct val="100000"/>
                  </a:lnSpc>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6</a:t>
            </a:fld>
            <a:endParaRPr lang="en-US" dirty="0"/>
          </a:p>
        </p:txBody>
      </p:sp>
      <p:grpSp>
        <p:nvGrpSpPr>
          <p:cNvPr id="5" name="Group 4" descr="This is a graph with 7 nodes, labelled {O, A, B, C, D, E, T} and 12 non-oriented edges, more specifically, {OA, OB, OC, AB, AD, BC, BD, BE, CE, ED, ET, DT}. As an example, the sugraph with all the nodes and the edges  {OA, OC,BC,CE,ED,ET} is a spanning tree.">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99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E437-C889-C34C-B4C3-899D0C97393D}"/>
              </a:ext>
            </a:extLst>
          </p:cNvPr>
          <p:cNvSpPr>
            <a:spLocks noGrp="1"/>
          </p:cNvSpPr>
          <p:nvPr>
            <p:ph type="title"/>
          </p:nvPr>
        </p:nvSpPr>
        <p:spPr/>
        <p:txBody>
          <a:bodyPr/>
          <a:lstStyle/>
          <a:p>
            <a:r>
              <a:rPr lang="en-US" dirty="0"/>
              <a:t>Euler formula for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DADE07-3B20-B24D-A472-4E2199760BEB}"/>
                  </a:ext>
                </a:extLst>
              </p:cNvPr>
              <p:cNvSpPr>
                <a:spLocks noGrp="1"/>
              </p:cNvSpPr>
              <p:nvPr>
                <p:ph sz="quarter" idx="11"/>
              </p:nvPr>
            </p:nvSpPr>
            <p:spPr/>
            <p:txBody>
              <a:bodyPr>
                <a:normAutofit lnSpcReduction="10000"/>
              </a:bodyPr>
              <a:lstStyle/>
              <a:p>
                <a:pPr marL="0" indent="0">
                  <a:buNone/>
                </a:pPr>
                <a:r>
                  <a:rPr lang="en-US" b="1" dirty="0">
                    <a:solidFill>
                      <a:schemeClr val="accent1"/>
                    </a:solidFill>
                  </a:rPr>
                  <a:t>Proposition:</a:t>
                </a:r>
                <a:r>
                  <a:rPr lang="en-US" dirty="0"/>
                  <a:t> Let </a:t>
                </a:r>
                <a14:m>
                  <m:oMath xmlns:m="http://schemas.openxmlformats.org/officeDocument/2006/math">
                    <m:r>
                      <a:rPr lang="de-CH" b="0" i="1" smtClean="0">
                        <a:latin typeface="Cambria Math" panose="02040503050406030204" pitchFamily="18" charset="0"/>
                      </a:rPr>
                      <m:t>(</m:t>
                    </m:r>
                    <m:r>
                      <a:rPr lang="de-CH" b="0" i="1" smtClean="0">
                        <a:latin typeface="Cambria Math" panose="02040503050406030204" pitchFamily="18" charset="0"/>
                      </a:rPr>
                      <m:t>𝑉</m:t>
                    </m:r>
                    <m:r>
                      <a:rPr lang="de-CH" b="0" i="1" smtClean="0">
                        <a:latin typeface="Cambria Math" panose="02040503050406030204" pitchFamily="18" charset="0"/>
                      </a:rPr>
                      <m:t>,</m:t>
                    </m:r>
                    <m:r>
                      <a:rPr lang="de-CH" b="0" i="1" smtClean="0">
                        <a:latin typeface="Cambria Math" panose="02040503050406030204" pitchFamily="18" charset="0"/>
                      </a:rPr>
                      <m:t>𝐸</m:t>
                    </m:r>
                    <m:r>
                      <a:rPr lang="de-CH" b="0" i="1" smtClean="0">
                        <a:latin typeface="Cambria Math" panose="02040503050406030204" pitchFamily="18" charset="0"/>
                      </a:rPr>
                      <m:t>)</m:t>
                    </m:r>
                  </m:oMath>
                </a14:m>
                <a:r>
                  <a:rPr lang="en-US" dirty="0"/>
                  <a:t> be a connected graph with </a:t>
                </a:r>
                <a14:m>
                  <m:oMath xmlns:m="http://schemas.openxmlformats.org/officeDocument/2006/math">
                    <m:r>
                      <a:rPr lang="en-US" i="1" dirty="0" smtClean="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and </a:t>
                </a:r>
                <a14:m>
                  <m:oMath xmlns:m="http://schemas.openxmlformats.org/officeDocument/2006/math">
                    <m:r>
                      <a:rPr lang="de-CH" b="0" i="1" dirty="0" smtClean="0">
                        <a:latin typeface="Cambria Math" panose="02040503050406030204" pitchFamily="18" charset="0"/>
                        <a:ea typeface="Cambria Math" panose="02040503050406030204" pitchFamily="18" charset="0"/>
                      </a:rPr>
                      <m:t>𝑒</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ℕ</m:t>
                    </m:r>
                  </m:oMath>
                </a14:m>
                <a:r>
                  <a:rPr lang="en-US" dirty="0"/>
                  <a:t> edges. Then, </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US" dirty="0"/>
                  <a:t> is a tree if and only if </a:t>
                </a:r>
                <a14:m>
                  <m:oMath xmlns:m="http://schemas.openxmlformats.org/officeDocument/2006/math">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𝑒</m:t>
                    </m:r>
                    <m:r>
                      <a:rPr lang="de-CH" b="0" i="1" smtClean="0">
                        <a:latin typeface="Cambria Math" panose="02040503050406030204" pitchFamily="18" charset="0"/>
                      </a:rPr>
                      <m:t>+</m:t>
                    </m:r>
                    <m:r>
                      <a:rPr lang="de-CH" b="0" i="1" smtClean="0">
                        <a:latin typeface="Cambria Math" panose="02040503050406030204" pitchFamily="18" charset="0"/>
                      </a:rPr>
                      <m:t>1</m:t>
                    </m:r>
                  </m:oMath>
                </a14:m>
                <a:r>
                  <a:rPr lang="en-US" dirty="0"/>
                  <a:t>.</a:t>
                </a:r>
              </a:p>
              <a:p>
                <a:pPr marL="0" indent="0">
                  <a:buNone/>
                </a:pPr>
                <a:r>
                  <a:rPr lang="en-US" b="1" dirty="0">
                    <a:solidFill>
                      <a:schemeClr val="accent1"/>
                    </a:solidFill>
                  </a:rPr>
                  <a:t>Proof:</a:t>
                </a:r>
              </a:p>
              <a:p>
                <a:pPr marL="0" indent="0">
                  <a:buNone/>
                </a:pPr>
                <a14:m>
                  <m:oMath xmlns:m="http://schemas.openxmlformats.org/officeDocument/2006/math">
                    <m:r>
                      <a:rPr lang="de-CH" b="0" i="1" smtClean="0">
                        <a:latin typeface="Cambria Math" panose="02040503050406030204" pitchFamily="18" charset="0"/>
                      </a:rPr>
                      <m:t>(⇒)</m:t>
                    </m:r>
                  </m:oMath>
                </a14:m>
                <a:r>
                  <a:rPr lang="en-US" dirty="0"/>
                  <a:t> Let </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US" dirty="0"/>
                  <a:t> be a tree with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If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2</m:t>
                    </m:r>
                  </m:oMath>
                </a14:m>
                <a:r>
                  <a:rPr lang="en-US" dirty="0"/>
                  <a:t>, the statement is obviously true. If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&gt;</m:t>
                    </m:r>
                    <m:r>
                      <a:rPr lang="de-CH" i="1" dirty="0">
                        <a:latin typeface="Cambria Math" panose="02040503050406030204" pitchFamily="18" charset="0"/>
                      </a:rPr>
                      <m:t>2</m:t>
                    </m:r>
                  </m:oMath>
                </a14:m>
                <a:r>
                  <a:rPr lang="en-US" dirty="0"/>
                  <a:t>, remove from the tree a node with a single connection (so-called </a:t>
                </a:r>
                <a:r>
                  <a:rPr lang="en-US" i="1" dirty="0"/>
                  <a:t>leaf</a:t>
                </a:r>
                <a:r>
                  <a:rPr lang="en-US" dirty="0"/>
                  <a:t>) as well as its connection. The result is a tree with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1</m:t>
                    </m:r>
                  </m:oMath>
                </a14:m>
                <a:r>
                  <a:rPr lang="en-US" dirty="0"/>
                  <a:t> nodes and </a:t>
                </a:r>
                <a14:m>
                  <m:oMath xmlns:m="http://schemas.openxmlformats.org/officeDocument/2006/math">
                    <m:r>
                      <a:rPr lang="de-CH" i="1" dirty="0">
                        <a:latin typeface="Cambria Math" panose="02040503050406030204" pitchFamily="18" charset="0"/>
                        <a:ea typeface="Cambria Math" panose="02040503050406030204" pitchFamily="18" charset="0"/>
                      </a:rPr>
                      <m:t>𝑒</m:t>
                    </m:r>
                    <m:r>
                      <a:rPr lang="de-CH" b="0" i="1" dirty="0" smtClean="0">
                        <a:latin typeface="Cambria Math" panose="02040503050406030204" pitchFamily="18" charset="0"/>
                        <a:ea typeface="Cambria Math" panose="02040503050406030204" pitchFamily="18" charset="0"/>
                      </a:rPr>
                      <m:t>−</m:t>
                    </m:r>
                    <m:r>
                      <a:rPr lang="de-CH" b="0" i="1" dirty="0" smtClean="0">
                        <a:latin typeface="Cambria Math" panose="02040503050406030204" pitchFamily="18" charset="0"/>
                        <a:ea typeface="Cambria Math" panose="02040503050406030204" pitchFamily="18" charset="0"/>
                      </a:rPr>
                      <m:t>1</m:t>
                    </m:r>
                  </m:oMath>
                </a14:m>
                <a:r>
                  <a:rPr lang="en-US" dirty="0"/>
                  <a:t> edges. Repeating this procedure </a:t>
                </a:r>
                <a14:m>
                  <m:oMath xmlns:m="http://schemas.openxmlformats.org/officeDocument/2006/math">
                    <m:r>
                      <a:rPr lang="en-US" i="1" dirty="0">
                        <a:latin typeface="Cambria Math" panose="02040503050406030204" pitchFamily="18" charset="0"/>
                      </a:rPr>
                      <m:t>𝑛</m:t>
                    </m:r>
                    <m:r>
                      <a:rPr lang="de-CH" i="1" dirty="0">
                        <a:latin typeface="Cambria Math" panose="02040503050406030204" pitchFamily="18" charset="0"/>
                      </a:rPr>
                      <m:t>−</m:t>
                    </m:r>
                    <m:r>
                      <a:rPr lang="de-CH" i="1" dirty="0">
                        <a:latin typeface="Cambria Math" panose="02040503050406030204" pitchFamily="18" charset="0"/>
                      </a:rPr>
                      <m:t>1</m:t>
                    </m:r>
                  </m:oMath>
                </a14:m>
                <a:r>
                  <a:rPr lang="en-US" dirty="0"/>
                  <a:t> additional times (for a total of </a:t>
                </a:r>
                <a14:m>
                  <m:oMath xmlns:m="http://schemas.openxmlformats.org/officeDocument/2006/math">
                    <m:r>
                      <a:rPr lang="en-US" i="1" dirty="0">
                        <a:latin typeface="Cambria Math" panose="02040503050406030204" pitchFamily="18" charset="0"/>
                      </a:rPr>
                      <m:t>𝑛</m:t>
                    </m:r>
                    <m:r>
                      <a:rPr lang="de-CH" i="1" dirty="0">
                        <a:latin typeface="Cambria Math" panose="02040503050406030204" pitchFamily="18" charset="0"/>
                      </a:rPr>
                      <m:t>−</m:t>
                    </m:r>
                    <m:r>
                      <a:rPr lang="de-CH" b="0" i="1" dirty="0" smtClean="0">
                        <a:latin typeface="Cambria Math" panose="02040503050406030204" pitchFamily="18" charset="0"/>
                      </a:rPr>
                      <m:t>2</m:t>
                    </m:r>
                  </m:oMath>
                </a14:m>
                <a:r>
                  <a:rPr lang="en-US" dirty="0"/>
                  <a:t> removals) lead to a tree with 2 nodes, and necessarily at most one edge. This implies that the original tree had </a:t>
                </a:r>
                <a14:m>
                  <m:oMath xmlns:m="http://schemas.openxmlformats.org/officeDocument/2006/math">
                    <m:r>
                      <a:rPr lang="en-US" i="1" dirty="0">
                        <a:latin typeface="Cambria Math" panose="02040503050406030204" pitchFamily="18" charset="0"/>
                      </a:rPr>
                      <m:t>𝑛</m:t>
                    </m:r>
                    <m:r>
                      <a:rPr lang="de-CH" i="1" dirty="0">
                        <a:latin typeface="Cambria Math" panose="02040503050406030204" pitchFamily="18" charset="0"/>
                      </a:rPr>
                      <m:t>−</m:t>
                    </m:r>
                    <m:r>
                      <a:rPr lang="de-CH" i="1" dirty="0">
                        <a:latin typeface="Cambria Math" panose="02040503050406030204" pitchFamily="18" charset="0"/>
                      </a:rPr>
                      <m:t>2</m:t>
                    </m:r>
                    <m:r>
                      <a:rPr lang="de-CH" b="0" i="1" dirty="0" smtClean="0">
                        <a:latin typeface="Cambria Math" panose="02040503050406030204" pitchFamily="18" charset="0"/>
                      </a:rPr>
                      <m:t>+</m:t>
                    </m:r>
                    <m:r>
                      <a:rPr lang="de-CH" b="0" i="1" dirty="0" smtClean="0">
                        <a:latin typeface="Cambria Math" panose="02040503050406030204" pitchFamily="18" charset="0"/>
                      </a:rPr>
                      <m:t>1</m:t>
                    </m:r>
                    <m:r>
                      <a:rPr lang="de-CH" b="0" i="1" dirty="0" smtClean="0">
                        <a:latin typeface="Cambria Math" panose="02040503050406030204" pitchFamily="18" charset="0"/>
                      </a:rPr>
                      <m:t>=</m:t>
                    </m:r>
                    <m:r>
                      <a:rPr lang="de-CH" b="0" i="1" dirty="0" smtClean="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1</m:t>
                    </m:r>
                  </m:oMath>
                </a14:m>
                <a:r>
                  <a:rPr lang="en-US" dirty="0"/>
                  <a:t> edges.</a:t>
                </a:r>
              </a:p>
              <a:p>
                <a:pPr marL="0" indent="0">
                  <a:buNone/>
                </a:pPr>
                <a14:m>
                  <m:oMath xmlns:m="http://schemas.openxmlformats.org/officeDocument/2006/math">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m:t>
                        </m:r>
                      </m:e>
                    </m:d>
                  </m:oMath>
                </a14:m>
                <a:r>
                  <a:rPr lang="en-US" dirty="0"/>
                  <a:t> Let </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US" dirty="0"/>
                  <a:t> be a connected graph with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and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1</m:t>
                    </m:r>
                  </m:oMath>
                </a14:m>
                <a:r>
                  <a:rPr lang="en-US" dirty="0"/>
                  <a:t> edges. Assume that two nodes are connected by two different paths. Then, the union of these paths contains a cycle, with </a:t>
                </a:r>
                <a14:m>
                  <m:oMath xmlns:m="http://schemas.openxmlformats.org/officeDocument/2006/math">
                    <m:r>
                      <a:rPr lang="de-CH" b="0" i="1" dirty="0" smtClean="0">
                        <a:latin typeface="Cambria Math" panose="02040503050406030204" pitchFamily="18" charset="0"/>
                      </a:rPr>
                      <m:t>𝑚</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and </a:t>
                </a:r>
                <a14:m>
                  <m:oMath xmlns:m="http://schemas.openxmlformats.org/officeDocument/2006/math">
                    <m:r>
                      <a:rPr lang="de-CH" i="1" dirty="0">
                        <a:latin typeface="Cambria Math" panose="02040503050406030204" pitchFamily="18" charset="0"/>
                      </a:rPr>
                      <m:t>𝑚</m:t>
                    </m:r>
                  </m:oMath>
                </a14:m>
                <a:r>
                  <a:rPr lang="en-US" dirty="0"/>
                  <a:t> edges. Connecting the remaining </a:t>
                </a:r>
                <a14:m>
                  <m:oMath xmlns:m="http://schemas.openxmlformats.org/officeDocument/2006/math">
                    <m:r>
                      <a:rPr lang="en-US" i="1" dirty="0">
                        <a:latin typeface="Cambria Math" panose="02040503050406030204" pitchFamily="18" charset="0"/>
                      </a:rPr>
                      <m:t>𝑛</m:t>
                    </m:r>
                    <m:r>
                      <a:rPr lang="de-CH" b="0" i="0" dirty="0" smtClean="0">
                        <a:latin typeface="Cambria Math" panose="02040503050406030204" pitchFamily="18" charset="0"/>
                      </a:rPr>
                      <m:t>−</m:t>
                    </m:r>
                    <m:r>
                      <a:rPr lang="de-CH" b="0" i="1" dirty="0" smtClean="0">
                        <a:latin typeface="Cambria Math" panose="02040503050406030204" pitchFamily="18" charset="0"/>
                      </a:rPr>
                      <m:t>𝑚</m:t>
                    </m:r>
                  </m:oMath>
                </a14:m>
                <a:r>
                  <a:rPr lang="en-US" i="1" dirty="0"/>
                  <a:t> </a:t>
                </a:r>
                <a:r>
                  <a:rPr lang="en-US" dirty="0"/>
                  <a:t> nodes to this cycle requires at least </a:t>
                </a:r>
                <a14:m>
                  <m:oMath xmlns:m="http://schemas.openxmlformats.org/officeDocument/2006/math">
                    <m:r>
                      <a:rPr lang="en-US" i="1" dirty="0">
                        <a:latin typeface="Cambria Math" panose="02040503050406030204" pitchFamily="18" charset="0"/>
                      </a:rPr>
                      <m:t>𝑛</m:t>
                    </m:r>
                    <m:r>
                      <a:rPr lang="de-CH" dirty="0">
                        <a:latin typeface="Cambria Math" panose="02040503050406030204" pitchFamily="18" charset="0"/>
                      </a:rPr>
                      <m:t>−</m:t>
                    </m:r>
                    <m:r>
                      <a:rPr lang="de-CH" i="1" dirty="0">
                        <a:latin typeface="Cambria Math" panose="02040503050406030204" pitchFamily="18" charset="0"/>
                      </a:rPr>
                      <m:t>𝑚</m:t>
                    </m:r>
                  </m:oMath>
                </a14:m>
                <a:r>
                  <a:rPr lang="en-US" i="1" dirty="0"/>
                  <a:t> </a:t>
                </a:r>
                <a:r>
                  <a:rPr lang="en-US" dirty="0"/>
                  <a:t>additional edges. This is a contradiction. 														◻︎</a:t>
                </a:r>
              </a:p>
            </p:txBody>
          </p:sp>
        </mc:Choice>
        <mc:Fallback xmlns="">
          <p:sp>
            <p:nvSpPr>
              <p:cNvPr id="3" name="Content Placeholder 2">
                <a:extLst>
                  <a:ext uri="{FF2B5EF4-FFF2-40B4-BE49-F238E27FC236}">
                    <a16:creationId xmlns:a16="http://schemas.microsoft.com/office/drawing/2014/main" id="{CBDADE07-3B20-B24D-A472-4E2199760BEB}"/>
                  </a:ext>
                </a:extLst>
              </p:cNvPr>
              <p:cNvSpPr>
                <a:spLocks noGrp="1" noRot="1" noChangeAspect="1" noMove="1" noResize="1" noEditPoints="1" noAdjustHandles="1" noChangeArrowheads="1" noChangeShapeType="1" noTextEdit="1"/>
              </p:cNvSpPr>
              <p:nvPr>
                <p:ph sz="quarter" idx="11"/>
              </p:nvPr>
            </p:nvSpPr>
            <p:spPr>
              <a:blipFill>
                <a:blip r:embed="rId2"/>
                <a:stretch>
                  <a:fillRect l="-1659" t="-1345" r="-1010"/>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BD9067D-C87C-B443-A471-9FCDFAB7D04E}"/>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225098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lnSpc>
                    <a:spcPct val="100000"/>
                  </a:lnSpc>
                  <a:buNone/>
                </a:pPr>
                <a:r>
                  <a:rPr lang="en-GB" b="1" dirty="0">
                    <a:solidFill>
                      <a:schemeClr val="accent1"/>
                    </a:solidFill>
                  </a:rPr>
                  <a:t>Definition: </a:t>
                </a:r>
                <a:r>
                  <a:rPr lang="en-GB" dirty="0"/>
                  <a:t>a </a:t>
                </a:r>
                <a:r>
                  <a:rPr lang="en-GB" i="1" dirty="0"/>
                  <a:t>network </a:t>
                </a:r>
                <a:r>
                  <a:rPr lang="en-GB" dirty="0"/>
                  <a:t>(aka </a:t>
                </a:r>
                <a:r>
                  <a:rPr lang="en-GB" i="1" dirty="0"/>
                  <a:t>weighted graph</a:t>
                </a:r>
                <a:r>
                  <a:rPr lang="en-GB" dirty="0"/>
                  <a:t>) is a graph</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GB" dirty="0"/>
                  <a:t> with a weight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m:t>
                    </m:r>
                    <m:r>
                      <a:rPr lang="en-GB" i="1" dirty="0" smtClean="0">
                        <a:latin typeface="Cambria Math" panose="02040503050406030204" pitchFamily="18" charset="0"/>
                      </a:rPr>
                      <m:t>𝑒</m:t>
                    </m:r>
                    <m:r>
                      <a:rPr lang="en-GB" i="1" dirty="0" smtClean="0">
                        <a:latin typeface="Cambria Math" panose="02040503050406030204" pitchFamily="18" charset="0"/>
                      </a:rPr>
                      <m:t>)∈</m:t>
                    </m:r>
                    <m:r>
                      <a:rPr lang="en-GB" i="1" dirty="0" smtClean="0">
                        <a:latin typeface="Cambria Math" panose="02040503050406030204" pitchFamily="18" charset="0"/>
                        <a:ea typeface="Cambria Math" panose="02040503050406030204" pitchFamily="18" charset="0"/>
                      </a:rPr>
                      <m:t>ℝ</m:t>
                    </m:r>
                    <m:r>
                      <a:rPr lang="en-GB" i="1" dirty="0" smtClean="0">
                        <a:latin typeface="Cambria Math" panose="02040503050406030204" pitchFamily="18" charset="0"/>
                      </a:rPr>
                      <m:t> </m:t>
                    </m:r>
                  </m:oMath>
                </a14:m>
                <a:r>
                  <a:rPr lang="en-GB" dirty="0"/>
                  <a:t>associated to each edge </a:t>
                </a:r>
                <a14:m>
                  <m:oMath xmlns:m="http://schemas.openxmlformats.org/officeDocument/2006/math">
                    <m:r>
                      <a:rPr lang="en-GB" i="1" dirty="0" smtClean="0">
                        <a:latin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de-CH" i="1">
                        <a:latin typeface="Cambria Math" panose="02040503050406030204" pitchFamily="18" charset="0"/>
                      </a:rPr>
                      <m:t>𝐸</m:t>
                    </m:r>
                  </m:oMath>
                </a14:m>
                <a:r>
                  <a:rPr lang="en-GB" dirty="0"/>
                  <a:t>. In most applications, the weights are positive. In this module, we assume that the weights are indeed positive.</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r="-4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8</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59521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Example of a network - scenario</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lnSpc>
                <a:spcPct val="100000"/>
              </a:lnSpc>
              <a:buNone/>
            </a:pPr>
            <a:r>
              <a:rPr lang="en-GB" b="1" dirty="0">
                <a:solidFill>
                  <a:schemeClr val="accent1"/>
                </a:solidFill>
              </a:rPr>
              <a:t>Scenario: </a:t>
            </a:r>
            <a:r>
              <a:rPr lang="en-GB" dirty="0"/>
              <a:t>A park has a narrow, winding road system for trams (shown in the figure). Location O is the entrance into the park; other letters designate the locations of ranger stations (and other limited facilities). The numbers are lengths of roads in miles. The park contains a scenic wonder at station T. A small number of trams are used to transport sightseers from the park entrance to station T and back. </a:t>
            </a:r>
          </a:p>
          <a:p>
            <a:pPr marL="0" indent="0">
              <a:lnSpc>
                <a:spcPct val="100000"/>
              </a:lnSpc>
              <a:buNone/>
            </a:pPr>
            <a:endParaRPr lang="en-GB" dirty="0"/>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9</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13510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553772-E2E2-455A-9FE0-DDB6DBE001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8171</TotalTime>
  <Words>3465</Words>
  <Application>Microsoft Office PowerPoint</Application>
  <PresentationFormat>On-screen Show (4:3)</PresentationFormat>
  <Paragraphs>1052</Paragraphs>
  <Slides>55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American Typewriter</vt:lpstr>
      <vt:lpstr>Arial</vt:lpstr>
      <vt:lpstr>Calibri</vt:lpstr>
      <vt:lpstr>Cambria Math</vt:lpstr>
      <vt:lpstr>Georgia</vt:lpstr>
      <vt:lpstr>Lucida Grande</vt:lpstr>
      <vt:lpstr>Times New Roman</vt:lpstr>
      <vt:lpstr>UoL Powerpoint Guidelines Accessibility Design</vt:lpstr>
      <vt:lpstr>1_Office Theme</vt:lpstr>
      <vt:lpstr>MA3077 (DLI) Operational Research  Lecture 10&amp;11– Networks</vt:lpstr>
      <vt:lpstr>Recap and lecture outline</vt:lpstr>
      <vt:lpstr>Graphs, nodes, and edges</vt:lpstr>
      <vt:lpstr>Subgraphs and full subgraphs</vt:lpstr>
      <vt:lpstr>Paths and cycles</vt:lpstr>
      <vt:lpstr>Connected graphs and trees</vt:lpstr>
      <vt:lpstr>Euler formula for trees</vt:lpstr>
      <vt:lpstr>Networks</vt:lpstr>
      <vt:lpstr>Example of a network - scenario</vt:lpstr>
      <vt:lpstr>Example of a network – typical problems</vt:lpstr>
      <vt:lpstr>Minimal spanning trees and shortest paths</vt:lpstr>
      <vt:lpstr>Minimal spanning tree via linear programming</vt:lpstr>
      <vt:lpstr>Network cuts</vt:lpstr>
      <vt:lpstr>Shortest path via linear programming</vt:lpstr>
      <vt:lpstr>A key property of cuts</vt:lpstr>
      <vt:lpstr>Prim's algorithm (1930, Jarník)</vt:lpstr>
      <vt:lpstr>Prim's algorithm – example (step 1)</vt:lpstr>
      <vt:lpstr>Prim's algorithm – example (step 2)</vt:lpstr>
      <vt:lpstr>Prim's algorithm - example (step 3)</vt:lpstr>
      <vt:lpstr>Prim's algorithm - example (step 4)</vt:lpstr>
      <vt:lpstr>Prim's algorithm - example (step 5)</vt:lpstr>
      <vt:lpstr>Prim's algorithm - example (step 6)</vt:lpstr>
      <vt:lpstr>Prim's algorithm - example (step 7)</vt:lpstr>
      <vt:lpstr>Prim's algorithm - example (step 8)</vt:lpstr>
      <vt:lpstr>Prim's algorithm - example (step 9)</vt:lpstr>
      <vt:lpstr>Prim's algorithm – example (step 10)</vt:lpstr>
      <vt:lpstr>Dijkstra's algorithm (1956)</vt:lpstr>
      <vt:lpstr>Dijkstra's algorithm (1956) in lay terms</vt:lpstr>
      <vt:lpstr>Dijkstra's algorithm – example (step 1)</vt:lpstr>
      <vt:lpstr>Dijkstra's algorithm – example (step 2)</vt:lpstr>
      <vt:lpstr>Dijkstra's algorithm – example (step 3)</vt:lpstr>
      <vt:lpstr>Dijkstra's algorithm – example (step 4)</vt:lpstr>
      <vt:lpstr>Dijkstra's algorithm – example (step 5)</vt:lpstr>
      <vt:lpstr>Dijkstra's algorithm – example (step 6)</vt:lpstr>
      <vt:lpstr>Dijkstra's algorithm – example (step 7)</vt:lpstr>
      <vt:lpstr>Dijkstra's algorithm – example (step 8)</vt:lpstr>
      <vt:lpstr>Dijkstra's algorithm – example (step 9)</vt:lpstr>
      <vt:lpstr>Dijkstra's algorithm – example (step 10)</vt:lpstr>
      <vt:lpstr>Dijkstra's algorithm – example (step 11)</vt:lpstr>
      <vt:lpstr>Dijkstra's algorithm – example (step 12)</vt:lpstr>
      <vt:lpstr>Dijkstra's algorithm – example (step 13)</vt:lpstr>
      <vt:lpstr>Dijkstra's algorithm – example (step 14)</vt:lpstr>
      <vt:lpstr>Dijkstra's algorithm – example (step 15)</vt:lpstr>
      <vt:lpstr>Dijkstra's algorithm – example (step 16)</vt:lpstr>
      <vt:lpstr>Dijkstra's algorithm – example (step 17)</vt:lpstr>
      <vt:lpstr>Dijkstra's algorithm – example (step 18)</vt:lpstr>
      <vt:lpstr>Dijkstra's algorithm – example (step 19)</vt:lpstr>
      <vt:lpstr>Dijkstra's algorithm – example (step 20)</vt:lpstr>
      <vt:lpstr>Dijkstra's algorithm – example (step 21)</vt:lpstr>
      <vt:lpstr>Dijkstra's algorithm – example (step 22)</vt:lpstr>
      <vt:lpstr>Dijkstra's algorithm – example (step 23)</vt:lpstr>
      <vt:lpstr>Dijkstra's algorithm – example (step 24)</vt:lpstr>
      <vt:lpstr>Dijkstra's algorithm – example (step 25)</vt:lpstr>
      <vt:lpstr>Minimal spanning and shortest path trees in Matlab (see OR11_networks.m)</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Suzen, Neslihan (Dr.)</cp:lastModifiedBy>
  <cp:revision>124</cp:revision>
  <cp:lastPrinted>2020-07-06T08:56:06Z</cp:lastPrinted>
  <dcterms:created xsi:type="dcterms:W3CDTF">2020-07-06T13:17:56Z</dcterms:created>
  <dcterms:modified xsi:type="dcterms:W3CDTF">2023-09-18T12:52:03Z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