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86" autoAdjust="0"/>
    <p:restoredTop sz="9564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037" y="58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sek.com/modeling-cookbook/linear.html#infeasibility-in-linear-optimization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9 – Integer modelling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Neslihan Suzen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39EB1A-93EB-404E-AEC9-626C389CC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CH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-norm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39EB1A-93EB-404E-AEC9-626C389CC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0EDFE-0D63-F845-9547-EC286D6AEAE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In a previous lecture, we saw how to model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de-CH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CH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de-CH" dirty="0" err="1"/>
                  <a:t>We</a:t>
                </a:r>
                <a:r>
                  <a:rPr lang="de-CH" dirty="0"/>
                  <a:t> </a:t>
                </a:r>
                <a:r>
                  <a:rPr lang="en-US" dirty="0"/>
                  <a:t>can model the exact equality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de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CH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as follows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nary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de-CH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𝑐𝑧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0EDFE-0D63-F845-9547-EC286D6AE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499" t="-15528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08445-16D5-9641-970A-18D173028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8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259-076A-8A4B-9D69-BB8D2EF4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9A207-B47E-FA48-8018-6C7024B4374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. Then, we can model Boolean operators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𝑂𝑅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𝐴𝑁𝐷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+1≥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𝑁𝑂𝑇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𝑚𝑜𝑠𝑡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𝑜𝑛𝑒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h𝑜𝑙𝑑𝑠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𝐸𝑥𝑎𝑐𝑡𝑙𝑦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𝑜𝑛𝑒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h𝑜𝑙𝑑𝑠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𝑙𝑒𝑎𝑠𝑡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𝑜𝑛𝑒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h𝑜𝑙𝑑𝑠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𝑚𝑜𝑠𝑡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h𝑜𝑙𝑑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9A207-B47E-FA48-8018-6C7024B43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CFAE3-04C9-0248-A205-A316F25D3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1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B768-07B6-A440-93C3-10EB998E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Bilinear 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0EC7C-DFB8-384A-8ADE-7CB54C38B25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 The bilinear constraint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which models the alternative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be modelled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𝑀𝑧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∈{0,1}</m:t>
                            </m:r>
                          </m:e>
                        </m:mr>
                      </m:m>
                    </m:oMath>
                  </m:oMathPara>
                </a14:m>
                <a:endParaRPr lang="de-CH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suitable constant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0EC7C-DFB8-384A-8ADE-7CB54C38B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84A97-0945-BF48-9E24-2120D05B0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D464-6984-5C48-9A2A-D24FEDE37D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Summary: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today we have learnt</a:t>
            </a:r>
          </a:p>
          <a:p>
            <a:r>
              <a:rPr lang="en-US" dirty="0"/>
              <a:t>how to model some nonlinear functions using mixed-integer linear programming.</a:t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Self-study: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Consider the self-study exercise from </a:t>
            </a:r>
            <a:r>
              <a:rPr lang="en-US" dirty="0">
                <a:latin typeface="American Typewriter" panose="02090604020004020304" pitchFamily="18" charset="77"/>
              </a:rPr>
              <a:t>OR Lecture 8_mixed_integer.pptx</a:t>
            </a:r>
            <a:r>
              <a:rPr lang="en-US" dirty="0"/>
              <a:t>, but this time assume that I have collected 10 projects instead of 7. How should I modify the corresponding mixed-integer linear programming problem? Note that I cannot run all 10 projects because only I have only 32 students and each project should have at least 4 students.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 and </a:t>
            </a:r>
            <a:r>
              <a:rPr lang="en-GB" dirty="0"/>
              <a:t>lecture outline</a:t>
            </a:r>
            <a:endParaRPr lang="en-CH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Summary: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CH" dirty="0"/>
              <a:t>we have learnt:</a:t>
            </a:r>
          </a:p>
          <a:p>
            <a:r>
              <a:rPr lang="en-US" dirty="0"/>
              <a:t>how to model some mixed-integer linear programming problems,</a:t>
            </a:r>
          </a:p>
          <a:p>
            <a:r>
              <a:rPr lang="en-US" dirty="0"/>
              <a:t>how to solve them in </a:t>
            </a:r>
            <a:r>
              <a:rPr lang="en-US" dirty="0" err="1"/>
              <a:t>Matlab</a:t>
            </a:r>
            <a:r>
              <a:rPr lang="en-US" dirty="0"/>
              <a:t> using </a:t>
            </a:r>
            <a:r>
              <a:rPr lang="en-US" dirty="0" err="1">
                <a:latin typeface="American Typewriter" panose="02090604020004020304" pitchFamily="18" charset="77"/>
              </a:rPr>
              <a:t>intlinprog</a:t>
            </a:r>
            <a:r>
              <a:rPr lang="en-US" dirty="0"/>
              <a:t>,</a:t>
            </a:r>
          </a:p>
          <a:p>
            <a:r>
              <a:rPr lang="en-US" dirty="0"/>
              <a:t>what the branch and bound technique is,</a:t>
            </a:r>
          </a:p>
          <a:p>
            <a:r>
              <a:rPr lang="en-US" dirty="0"/>
              <a:t>and that some mixed-integer problems have a so-called integer solution property.</a:t>
            </a:r>
          </a:p>
          <a:p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Today:</a:t>
            </a:r>
            <a:r>
              <a:rPr lang="en-CH" dirty="0"/>
              <a:t> More modelling using integer variables, following closely chapter 9.1 of the </a:t>
            </a:r>
            <a:r>
              <a:rPr lang="en-CH" dirty="0">
                <a:hlinkClick r:id="rId2"/>
              </a:rPr>
              <a:t>Mosek Cookbook</a:t>
            </a:r>
            <a:r>
              <a:rPr lang="en-CH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9CE-DCB0-A141-86DF-A6D30454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linear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B18B3-7455-9345-ADD5-6976E8AC3FD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general </a:t>
                </a:r>
                <a:r>
                  <a:rPr lang="en-US" i="1" dirty="0"/>
                  <a:t>mixed-integer linear modelling problem</a:t>
                </a:r>
                <a:r>
                  <a:rPr lang="en-US" dirty="0"/>
                  <a:t> takes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for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set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specifies which components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must be integers.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There are wo major modelling techniques: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dirty="0"/>
                  <a:t>binary variables</a:t>
                </a:r>
                <a:r>
                  <a:rPr lang="en-US" dirty="0"/>
                  <a:t> (aka </a:t>
                </a:r>
                <a:r>
                  <a:rPr lang="en-US" i="1" dirty="0"/>
                  <a:t>indicator variables</a:t>
                </a:r>
                <a:r>
                  <a:rPr lang="en-US" dirty="0"/>
                  <a:t>) take values in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indicates the absence or presence of a particular event or choice. This can be model by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dirty="0"/>
                  <a:t>big-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conditions: some relations can be modelled linearly only by assuming a fixed bound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the quantities involved.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B18B3-7455-9345-ADD5-6976E8AC3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101C0-EF7E-B24C-B079-70D63D8AC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8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F7E4-E9CA-014A-BA60-5AA688E7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of positivity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93BD6-5A3C-A743-82AB-F6A30E1F1EA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we can model the conditional statement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setting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𝑀𝑧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Note: </a:t>
                </a:r>
                <a:r>
                  <a:rPr lang="en-US" dirty="0"/>
                  <a:t>this only works if we know for sure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 Otherwise, the problem can become infeasible.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93BD6-5A3C-A743-82AB-F6A30E1F1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39A8C-C110-E44F-BCCB-BBD210A62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2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3AC8-22E9-344B-B3C0-1526D83B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of positivity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35637-C049-8049-8006-55B87B318C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exemplars of a certain item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often affine, that is,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material/energy cost to produce a unit of the item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 initial investment (such as the purchase of specific equipment).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Example: </a:t>
                </a:r>
                <a:r>
                  <a:rPr lang="en-US" dirty="0"/>
                  <a:t>Lemons are cheaper than oranges, but the lemon press is more expensive. </a:t>
                </a:r>
                <a:r>
                  <a:rPr lang="en-US" dirty="0" err="1"/>
                  <a:t>Minimising</a:t>
                </a:r>
                <a:r>
                  <a:rPr lang="en-US" dirty="0"/>
                  <a:t> the cost to produce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liters of juice taken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lemons/oranges available takes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𝑀𝑧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juice extraction amount per lemon/orange.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35637-C049-8049-8006-55B87B318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515" t="-1046" r="-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EEDE9-E516-B843-AA6A-2DC1DB89B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9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FBAE-41D0-6D42-8171-952991A0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US" dirty="0"/>
              <a:t>Semi-continuous variable, indicator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4D55F-D924-EE47-B375-9D57D238F78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Semi-continuous variables: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0&lt;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condition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∈0 ∪</m:t>
                    </m:r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can be modeled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Indicator constraints: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  <a:r>
                  <a:rPr lang="de-CH" dirty="0"/>
                  <a:t>T</a:t>
                </a:r>
                <a:r>
                  <a:rPr lang="en-US" dirty="0"/>
                  <a:t>he conditions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be modelled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de-CH" b="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Note: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bounded (say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), then picking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means we do not impose any extra constraint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4D55F-D924-EE47-B375-9D57D238F7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642D-9F3F-084E-B742-A6FD732B8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4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7F27-5C94-6040-8A0E-6921497B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Disjunctive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62807-A6C9-4840-BBAF-13E43B0120F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 If we want that at least one of the following constraints is satisfied,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may choose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large enough and use the linear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…+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62807-A6C9-4840-BBAF-13E43B01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E6D50-541A-9C4E-8585-E1954D01A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4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ADB-56C3-B94D-8A5E-5C17219F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satisfaction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4C67A-119C-BE48-AEAD-4E0758CDE40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we can distinguish between the two options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either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:r>
                  <a:rPr lang="en-US" dirty="0"/>
                  <a:t>the linear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4C67A-119C-BE48-AEAD-4E0758CDE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7B326-417A-004E-A590-13406BF0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7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EB1A-93EB-404E-AEC9-626C389C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absolute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0EDFE-0D63-F845-9547-EC286D6AEAE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In a previous lecture, we saw how to model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we can model the exact equality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as follows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aln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m:rPr>
                                    <m:aln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m:rPr>
                                    <m:aln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0∈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aln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𝑀𝑧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m:rPr>
                                    <m:aln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m:rPr>
                                <m:aln/>
                              </m:r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{0,1}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0EDFE-0D63-F845-9547-EC286D6AE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08445-16D5-9641-970A-18D173028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85850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6226</TotalTime>
  <Words>840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American Typewriter</vt:lpstr>
      <vt:lpstr>Arial</vt:lpstr>
      <vt:lpstr>Calibri</vt:lpstr>
      <vt:lpstr>Cambria Math</vt:lpstr>
      <vt:lpstr>Georgia</vt:lpstr>
      <vt:lpstr>Lucida Grande</vt:lpstr>
      <vt:lpstr>Times New Roman</vt:lpstr>
      <vt:lpstr>UoL Powerpoint Guidelines Accessibility Design</vt:lpstr>
      <vt:lpstr>1_Office Theme</vt:lpstr>
      <vt:lpstr>MA3077 (DLI) Operational Research  Lecture 9 – Integer modelling</vt:lpstr>
      <vt:lpstr>Recap and lecture outline</vt:lpstr>
      <vt:lpstr>Mixed-integer linear modelling</vt:lpstr>
      <vt:lpstr>Implication of positivity</vt:lpstr>
      <vt:lpstr>Implication of positivity - example</vt:lpstr>
      <vt:lpstr>Semi-continuous variable, indicator constraints</vt:lpstr>
      <vt:lpstr>Disjunctive constraints</vt:lpstr>
      <vt:lpstr>Constraint satisfaction</vt:lpstr>
      <vt:lpstr>Exact absolute value</vt:lpstr>
      <vt:lpstr>Exact ℓ_1-norm</vt:lpstr>
      <vt:lpstr>Boolean operators</vt:lpstr>
      <vt:lpstr>Bilinear equality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Suzen, Neslihan (Dr.)</cp:lastModifiedBy>
  <cp:revision>94</cp:revision>
  <cp:lastPrinted>2020-07-06T08:56:06Z</cp:lastPrinted>
  <dcterms:created xsi:type="dcterms:W3CDTF">2020-07-06T13:17:56Z</dcterms:created>
  <dcterms:modified xsi:type="dcterms:W3CDTF">2023-09-18T12:51:21Z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