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80" r:id="rId5"/>
  </p:sldMasterIdLst>
  <p:notesMasterIdLst>
    <p:notesMasterId r:id="rId21"/>
  </p:notesMasterIdLst>
  <p:handoutMasterIdLst>
    <p:handoutMasterId r:id="rId22"/>
  </p:handoutMasterIdLst>
  <p:sldIdLst>
    <p:sldId id="256" r:id="rId6"/>
    <p:sldId id="257" r:id="rId7"/>
    <p:sldId id="287" r:id="rId8"/>
    <p:sldId id="328" r:id="rId9"/>
    <p:sldId id="329" r:id="rId10"/>
    <p:sldId id="330" r:id="rId11"/>
    <p:sldId id="331" r:id="rId12"/>
    <p:sldId id="339" r:id="rId13"/>
    <p:sldId id="333" r:id="rId14"/>
    <p:sldId id="334" r:id="rId15"/>
    <p:sldId id="335" r:id="rId16"/>
    <p:sldId id="337" r:id="rId17"/>
    <p:sldId id="338" r:id="rId18"/>
    <p:sldId id="336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1" userDrawn="1">
          <p15:clr>
            <a:srgbClr val="A4A3A4"/>
          </p15:clr>
        </p15:guide>
        <p15:guide id="2" pos="27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  <a:srgbClr val="F3F1F5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91472" autoAdjust="0"/>
  </p:normalViewPr>
  <p:slideViewPr>
    <p:cSldViewPr snapToGrid="0" snapToObjects="1" showGuides="1">
      <p:cViewPr varScale="1">
        <p:scale>
          <a:sx n="78" d="100"/>
          <a:sy n="78" d="100"/>
        </p:scale>
        <p:origin x="1992" y="72"/>
      </p:cViewPr>
      <p:guideLst>
        <p:guide orient="horz" pos="2111"/>
        <p:guide pos="27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4BFBE71-5035-4146-AFE9-36F5CE18AF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CEC63C-1F62-B94B-A73D-708D71DE7D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B4FBF-BAB0-464A-910D-50A092E21568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EFDFB-6464-D149-A909-972C4057D1F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EA2FD5-5907-934B-880F-E5DBCC10DA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A49F5-DC7A-1848-B36B-1AFA6915A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50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1D7CF-5F4D-5148-AB1A-A05EF0B57D46}" type="datetimeFigureOut">
              <a:rPr lang="en-US" smtClean="0"/>
              <a:t>9/18/2023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2C7E9-CA6E-C945-826B-68C1FAB00F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22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fixed">
    <p:bg>
      <p:bgPr>
        <a:blipFill dpi="0" rotWithShape="1">
          <a:blip r:embed="rId2">
            <a:lum/>
          </a:blip>
          <a:srcRect/>
          <a:stretch>
            <a:fillRect l="-6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 descr="&quot;&quot;">
            <a:extLst>
              <a:ext uri="{FF2B5EF4-FFF2-40B4-BE49-F238E27FC236}">
                <a16:creationId xmlns:a16="http://schemas.microsoft.com/office/drawing/2014/main" id="{576C3944-0362-9D40-9872-49A6CB42DF2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739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43300" y="1739302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543300" y="3175598"/>
            <a:ext cx="31496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3543300" y="3905169"/>
            <a:ext cx="31496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009900" cy="66378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7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31024" y="325122"/>
            <a:ext cx="1946275" cy="338010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8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931024" y="4070351"/>
            <a:ext cx="2212975" cy="2286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AAC969B-9F13-034E-B663-52115B22C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 descr="&quot;&quot;">
            <a:extLst>
              <a:ext uri="{FF2B5EF4-FFF2-40B4-BE49-F238E27FC236}">
                <a16:creationId xmlns:a16="http://schemas.microsoft.com/office/drawing/2014/main" id="{31B08584-E9B4-CC4D-A115-DB37368730A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43300" y="6563824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29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/Multiple images op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601414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3" y="2488998"/>
            <a:ext cx="2916428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3" y="3132669"/>
            <a:ext cx="2916428" cy="32660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9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45000" y="1601414"/>
            <a:ext cx="4699000" cy="23271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4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57601" y="4182533"/>
            <a:ext cx="2089151" cy="26754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956301" y="4182533"/>
            <a:ext cx="2984500" cy="217381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8C1839C-E96C-4544-9ABF-388A484FA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 descr="&quot;&quot;">
            <a:extLst>
              <a:ext uri="{FF2B5EF4-FFF2-40B4-BE49-F238E27FC236}">
                <a16:creationId xmlns:a16="http://schemas.microsoft.com/office/drawing/2014/main" id="{0337430E-2091-F040-A6DF-62998C97D1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744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584786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3" y="2488998"/>
            <a:ext cx="2916428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3" y="3132669"/>
            <a:ext cx="2916428" cy="32660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02501" y="1601412"/>
            <a:ext cx="1841500" cy="41728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33900" y="1602317"/>
            <a:ext cx="2540000" cy="26754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860801" y="4588933"/>
            <a:ext cx="3213100" cy="2269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CC22BD-2E67-5141-997D-78A8A2FD8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4" name="Picture 13" descr="&quot;&quot;">
            <a:extLst>
              <a:ext uri="{FF2B5EF4-FFF2-40B4-BE49-F238E27FC236}">
                <a16:creationId xmlns:a16="http://schemas.microsoft.com/office/drawing/2014/main" id="{49F866BF-6E90-3349-8FF3-E51EEA51320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009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4503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030589"/>
            <a:ext cx="7907528" cy="4452764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8E442-552C-ED40-8CDA-74FA4F65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 descr="&quot;&quot;">
            <a:extLst>
              <a:ext uri="{FF2B5EF4-FFF2-40B4-BE49-F238E27FC236}">
                <a16:creationId xmlns:a16="http://schemas.microsoft.com/office/drawing/2014/main" id="{6B006644-CEB7-064E-A96C-BE9436DEA41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2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6"/>
            <a:ext cx="7907528" cy="380947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8E442-552C-ED40-8CDA-74FA4F65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&quot;&quot;">
            <a:extLst>
              <a:ext uri="{FF2B5EF4-FFF2-40B4-BE49-F238E27FC236}">
                <a16:creationId xmlns:a16="http://schemas.microsoft.com/office/drawing/2014/main" id="{DA7D585D-DE26-7345-818E-620B24C3031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375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5"/>
            <a:ext cx="7907528" cy="3961878"/>
          </a:xfrm>
          <a:prstGeom prst="rect">
            <a:avLst/>
          </a:prstGeom>
        </p:spPr>
        <p:txBody>
          <a:bodyPr lIns="0" numCol="2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two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3F1E7E8-C77B-9449-9C41-C649D6B2C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31F0693B-B667-9C4E-9A0E-CA8E69E0211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04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5"/>
            <a:ext cx="7907528" cy="3961878"/>
          </a:xfrm>
          <a:prstGeom prst="rect">
            <a:avLst/>
          </a:prstGeom>
        </p:spPr>
        <p:txBody>
          <a:bodyPr lIns="0" numCol="3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three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27F58-0398-A947-8487-9CAB1F088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F6FA3B21-5FCB-3845-9F81-65D0636136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741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61998"/>
            <a:ext cx="7915656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18973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512246"/>
            <a:ext cx="3970528" cy="412350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18973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724400" y="2512246"/>
            <a:ext cx="3970528" cy="412350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697C437-15B1-6B4E-820F-F4B9AC40F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6A8BAA59-A1D6-6F41-92E8-7071C7C29C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768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16395" y="1269579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2605B3C-76AB-7C44-89B6-69DB9CE35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&quot;&quot;">
            <a:extLst>
              <a:ext uri="{FF2B5EF4-FFF2-40B4-BE49-F238E27FC236}">
                <a16:creationId xmlns:a16="http://schemas.microsoft.com/office/drawing/2014/main" id="{DC0B1B77-4112-1A4C-9659-C3BD93BCD13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33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14450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14172" y="1969428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subhead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559300" y="1314450"/>
            <a:ext cx="4216400" cy="52218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633F8C1-4EA3-184A-9B17-D7331273E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07F991E4-7FF4-A447-B94D-3A2B037A838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1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A51C806-9317-4444-AF29-F6B5A5D8C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F795AB3A-A90A-F641-B492-BCACC410BA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AF7CCDF-B198-4743-8A2A-20D224244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0684E59-6269-9B49-A479-3AF4130C83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92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03020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1946568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569598"/>
            <a:ext cx="3970528" cy="406615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0" y="1303020"/>
            <a:ext cx="4572000" cy="51909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D5A5362-FC22-DF4B-9E6F-A0E1C0DD1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62FFE9E-B38D-7B42-B2C5-7B32CEF7E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205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Content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48895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342901" y="1219202"/>
            <a:ext cx="8445500" cy="4080933"/>
          </a:xfrm>
          <a:prstGeom prst="rect">
            <a:avLst/>
          </a:prstGeom>
        </p:spPr>
        <p:txBody>
          <a:bodyPr lIns="0"/>
          <a:lstStyle>
            <a:lvl1pPr marL="161996" indent="-1619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1pPr>
            <a:lvl2pPr marL="417590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2pPr>
            <a:lvl3pPr marL="568786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3pPr>
            <a:lvl4pPr marL="773981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4pPr>
            <a:lvl5pPr marL="943176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8585B-3519-EA4C-8EFE-828830A1A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&quot;&quot;">
            <a:extLst>
              <a:ext uri="{FF2B5EF4-FFF2-40B4-BE49-F238E27FC236}">
                <a16:creationId xmlns:a16="http://schemas.microsoft.com/office/drawing/2014/main" id="{E3AA376C-53B4-724F-B04D-5CD31E380E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5890091"/>
            <a:ext cx="8558784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4175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48895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79F5E8-6F33-6448-9D61-25C04DA7C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&quot;&quot;">
            <a:extLst>
              <a:ext uri="{FF2B5EF4-FFF2-40B4-BE49-F238E27FC236}">
                <a16:creationId xmlns:a16="http://schemas.microsoft.com/office/drawing/2014/main" id="{26EE0950-FB91-4B45-B478-F393A6C6F35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5890091"/>
            <a:ext cx="8558784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517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fixed">
    <p:bg>
      <p:bgPr>
        <a:blipFill dpi="0" rotWithShape="1">
          <a:blip r:embed="rId2">
            <a:lum/>
          </a:blip>
          <a:srcRect/>
          <a:stretch>
            <a:fillRect l="-6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&quot;&quot;">
            <a:extLst>
              <a:ext uri="{FF2B5EF4-FFF2-40B4-BE49-F238E27FC236}">
                <a16:creationId xmlns:a16="http://schemas.microsoft.com/office/drawing/2014/main" id="{576C3944-0362-9D40-9872-49A6CB42DF2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9680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descr="&quot;&quot;">
            <a:extLst>
              <a:ext uri="{FF2B5EF4-FFF2-40B4-BE49-F238E27FC236}">
                <a16:creationId xmlns:a16="http://schemas.microsoft.com/office/drawing/2014/main" id="{5A51C806-9317-4444-AF29-F6B5A5D8C4D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F795AB3A-A90A-F641-B492-BCACC410BA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AF7CCDF-B198-4743-8A2A-20D224244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0684E59-6269-9B49-A479-3AF4130C83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4933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F795AB3A-A90A-F641-B492-BCACC410BA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AF7CCDF-B198-4743-8A2A-20D224244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0684E59-6269-9B49-A479-3AF4130C83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8314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/image fixed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61C8A52F-0B46-D648-8F69-2D51BFBD69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E0284337-09E0-A449-9478-C88079EF733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6124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t" anchorCtr="0"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417128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6BC40D4D-4B25-9A4E-841C-4AD13B50C17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4362" y="486057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6CA8893-AFD2-AF48-B366-2FBBE28BE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142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centred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5779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2419149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D5121BD-3184-7B4E-AF38-5D06A178D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&quot;&quot;">
            <a:extLst>
              <a:ext uri="{FF2B5EF4-FFF2-40B4-BE49-F238E27FC236}">
                <a16:creationId xmlns:a16="http://schemas.microsoft.com/office/drawing/2014/main" id="{4BF32F7E-C818-C342-A3EB-36B6EDCFC4D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8042" y="6356351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188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top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931131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FBFCF30-02D1-924A-9CEA-301EA5945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E092F60E-7F8A-374A-AF40-8F3584A4BCD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6363" y="6356351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77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F795AB3A-A90A-F641-B492-BCACC410BA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AF7CCDF-B198-4743-8A2A-20D224244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0684E59-6269-9B49-A479-3AF4130C83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7331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bottom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4180418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127B17B-3FD5-B64C-B165-99E09B79C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533D2540-C641-4241-843E-2767689BE96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6363" y="6356351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7620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53A1C461-8F2B-964A-A854-646E5BE0AB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8063" y="1376363"/>
            <a:ext cx="3544025" cy="553998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36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143500" y="27940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3316957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Picture Placeholder 6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2794081"/>
            <a:ext cx="4940300" cy="336761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9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0300" y="0"/>
            <a:ext cx="3835400" cy="16679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09A432-DF92-7E40-BF61-AA6C75E15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 descr="&quot;&quot;">
            <a:extLst>
              <a:ext uri="{FF2B5EF4-FFF2-40B4-BE49-F238E27FC236}">
                <a16:creationId xmlns:a16="http://schemas.microsoft.com/office/drawing/2014/main" id="{E16CD505-C6AB-3440-B1AE-EA70BE19F36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6363" y="6330819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44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7" userDrawn="1">
          <p15:clr>
            <a:srgbClr val="FBAE40"/>
          </p15:clr>
        </p15:guide>
        <p15:guide id="2" pos="635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43300" y="1739302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543300" y="3175598"/>
            <a:ext cx="31496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3543300" y="3905169"/>
            <a:ext cx="31496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009900" cy="66378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31025" y="372535"/>
            <a:ext cx="1946275" cy="338010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8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931024" y="4070351"/>
            <a:ext cx="2212975" cy="2286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AAC969B-9F13-034E-B663-52115B22C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347A48E3-3A0F-BD43-9766-4600D0687B9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4874" y="6376616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599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/Multiple images op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601414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3" y="2488998"/>
            <a:ext cx="2916428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3" y="3132669"/>
            <a:ext cx="2916428" cy="32660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9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45000" y="1601414"/>
            <a:ext cx="4699000" cy="23271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57601" y="4182533"/>
            <a:ext cx="2089151" cy="26754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5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956301" y="4182533"/>
            <a:ext cx="2984500" cy="217381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8C1839C-E96C-4544-9ABF-388A484FA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 descr="&quot;&quot;">
            <a:extLst>
              <a:ext uri="{FF2B5EF4-FFF2-40B4-BE49-F238E27FC236}">
                <a16:creationId xmlns:a16="http://schemas.microsoft.com/office/drawing/2014/main" id="{0337430E-2091-F040-A6DF-62998C97D1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886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584786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3" y="2488998"/>
            <a:ext cx="2916428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3" y="3132669"/>
            <a:ext cx="2916428" cy="32660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02501" y="1601412"/>
            <a:ext cx="1841500" cy="41728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5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33900" y="1602317"/>
            <a:ext cx="2540000" cy="26754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860801" y="4588933"/>
            <a:ext cx="3213100" cy="2269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CC22BD-2E67-5141-997D-78A8A2FD8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&quot;&quot;">
            <a:extLst>
              <a:ext uri="{FF2B5EF4-FFF2-40B4-BE49-F238E27FC236}">
                <a16:creationId xmlns:a16="http://schemas.microsoft.com/office/drawing/2014/main" id="{49F866BF-6E90-3349-8FF3-E51EEA51320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614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4503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030589"/>
            <a:ext cx="7907528" cy="4452764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8E442-552C-ED40-8CDA-74FA4F65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&quot;&quot;">
            <a:extLst>
              <a:ext uri="{FF2B5EF4-FFF2-40B4-BE49-F238E27FC236}">
                <a16:creationId xmlns:a16="http://schemas.microsoft.com/office/drawing/2014/main" id="{6B006644-CEB7-064E-A96C-BE9436DEA41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068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6"/>
            <a:ext cx="7907528" cy="380947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8E442-552C-ED40-8CDA-74FA4F65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&quot;&quot;">
            <a:extLst>
              <a:ext uri="{FF2B5EF4-FFF2-40B4-BE49-F238E27FC236}">
                <a16:creationId xmlns:a16="http://schemas.microsoft.com/office/drawing/2014/main" id="{DA7D585D-DE26-7345-818E-620B24C3031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9769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5"/>
            <a:ext cx="7907528" cy="3961878"/>
          </a:xfrm>
          <a:prstGeom prst="rect">
            <a:avLst/>
          </a:prstGeom>
        </p:spPr>
        <p:txBody>
          <a:bodyPr lIns="0" numCol="2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two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3F1E7E8-C77B-9449-9C41-C649D6B2C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31F0693B-B667-9C4E-9A0E-CA8E69E0211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997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5"/>
            <a:ext cx="7907528" cy="3961878"/>
          </a:xfrm>
          <a:prstGeom prst="rect">
            <a:avLst/>
          </a:prstGeom>
        </p:spPr>
        <p:txBody>
          <a:bodyPr lIns="0" numCol="3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three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27F58-0398-A947-8487-9CAB1F088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F6FA3B21-5FCB-3845-9F81-65D0636136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732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61998"/>
            <a:ext cx="7915656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18973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512246"/>
            <a:ext cx="3970528" cy="412350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18973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724400" y="2512246"/>
            <a:ext cx="3970528" cy="412350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697C437-15B1-6B4E-820F-F4B9AC40F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6A8BAA59-A1D6-6F41-92E8-7071C7C29C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46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/image fixed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61C8A52F-0B46-D648-8F69-2D51BFBD69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</a:t>
            </a:r>
            <a:r>
              <a:rPr lang="en-GB"/>
              <a:t>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E0284337-09E0-A449-9478-C88079EF733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9737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16395" y="1269579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2605B3C-76AB-7C44-89B6-69DB9CE35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&quot;&quot;">
            <a:extLst>
              <a:ext uri="{FF2B5EF4-FFF2-40B4-BE49-F238E27FC236}">
                <a16:creationId xmlns:a16="http://schemas.microsoft.com/office/drawing/2014/main" id="{DC0B1B77-4112-1A4C-9659-C3BD93BCD13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07153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14450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14172" y="1969428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subhead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559300" y="1314450"/>
            <a:ext cx="4216400" cy="52218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633F8C1-4EA3-184A-9B17-D7331273E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07F991E4-7FF4-A447-B94D-3A2B037A838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6492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03020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1946568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569598"/>
            <a:ext cx="3970528" cy="406615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0" y="1303020"/>
            <a:ext cx="4572000" cy="51909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D5A5362-FC22-DF4B-9E6F-A0E1C0DD1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&quot;&quot;">
            <a:extLst>
              <a:ext uri="{FF2B5EF4-FFF2-40B4-BE49-F238E27FC236}">
                <a16:creationId xmlns:a16="http://schemas.microsoft.com/office/drawing/2014/main" id="{562FFE9E-B38D-7B42-B2C5-7B32CEF7E51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6956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Content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48895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342901" y="1219202"/>
            <a:ext cx="8445500" cy="4080933"/>
          </a:xfrm>
          <a:prstGeom prst="rect">
            <a:avLst/>
          </a:prstGeom>
        </p:spPr>
        <p:txBody>
          <a:bodyPr lIns="0"/>
          <a:lstStyle>
            <a:lvl1pPr marL="161996" indent="-1619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1pPr>
            <a:lvl2pPr marL="417590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2pPr>
            <a:lvl3pPr marL="568786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3pPr>
            <a:lvl4pPr marL="773981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4pPr>
            <a:lvl5pPr marL="943176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8585B-3519-EA4C-8EFE-828830A1A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&quot;&quot;">
            <a:extLst>
              <a:ext uri="{FF2B5EF4-FFF2-40B4-BE49-F238E27FC236}">
                <a16:creationId xmlns:a16="http://schemas.microsoft.com/office/drawing/2014/main" id="{E3AA376C-53B4-724F-B04D-5CD31E380E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5890091"/>
            <a:ext cx="8558784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0783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48895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79F5E8-6F33-6448-9D61-25C04DA7C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&quot;&quot;">
            <a:extLst>
              <a:ext uri="{FF2B5EF4-FFF2-40B4-BE49-F238E27FC236}">
                <a16:creationId xmlns:a16="http://schemas.microsoft.com/office/drawing/2014/main" id="{26EE0950-FB91-4B45-B478-F393A6C6F35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5890091"/>
            <a:ext cx="8558784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50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-73693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t" anchorCtr="0"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latin typeface="+mn-lt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417128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6BC40D4D-4B25-9A4E-841C-4AD13B50C17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</p:spTree>
    <p:extLst>
      <p:ext uri="{BB962C8B-B14F-4D97-AF65-F5344CB8AC3E}">
        <p14:creationId xmlns:p14="http://schemas.microsoft.com/office/powerpoint/2010/main" val="259170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centred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2419149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D5121BD-3184-7B4E-AF38-5D06A178D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 descr="&quot;&quot;">
            <a:extLst>
              <a:ext uri="{FF2B5EF4-FFF2-40B4-BE49-F238E27FC236}">
                <a16:creationId xmlns:a16="http://schemas.microsoft.com/office/drawing/2014/main" id="{5C16FDBB-635E-4943-B5EF-AC48633404D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6185" y="6464870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750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top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931131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FBFCF30-02D1-924A-9CEA-301EA5945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&quot;&quot;">
            <a:extLst>
              <a:ext uri="{FF2B5EF4-FFF2-40B4-BE49-F238E27FC236}">
                <a16:creationId xmlns:a16="http://schemas.microsoft.com/office/drawing/2014/main" id="{5C1895FB-26D4-0F45-8008-470C1A5DB00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6185" y="6464870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08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bottom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4180418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127B17B-3FD5-B64C-B165-99E09B79C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&quot;&quot;">
            <a:extLst>
              <a:ext uri="{FF2B5EF4-FFF2-40B4-BE49-F238E27FC236}">
                <a16:creationId xmlns:a16="http://schemas.microsoft.com/office/drawing/2014/main" id="{DBF49AA9-75F0-4842-8E81-A7CBFC2AA33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6185" y="6464870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96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3C9FD82-3D69-CD4A-BF07-F48878A89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8063" y="1376363"/>
            <a:ext cx="3544025" cy="553998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36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143500" y="27940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3316957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7" name="Picture Placeholder 6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2794081"/>
            <a:ext cx="4940300" cy="336761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Picture Placeholder 9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0300" y="6652"/>
            <a:ext cx="3835400" cy="16679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09A432-DF92-7E40-BF61-AA6C75E15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&quot;&quot;">
            <a:extLst>
              <a:ext uri="{FF2B5EF4-FFF2-40B4-BE49-F238E27FC236}">
                <a16:creationId xmlns:a16="http://schemas.microsoft.com/office/drawing/2014/main" id="{AB7ACE82-840C-894E-A401-E2C19B85E24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6185" y="6464870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031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7" userDrawn="1">
          <p15:clr>
            <a:srgbClr val="FBAE40"/>
          </p15:clr>
        </p15:guide>
        <p15:guide id="2" pos="63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219760A-70CA-F344-B257-539E482A9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5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728" r:id="rId3"/>
    <p:sldLayoutId id="2147483706" r:id="rId4"/>
    <p:sldLayoutId id="2147483701" r:id="rId5"/>
    <p:sldLayoutId id="2147483661" r:id="rId6"/>
    <p:sldLayoutId id="2147483672" r:id="rId7"/>
    <p:sldLayoutId id="2147483673" r:id="rId8"/>
    <p:sldLayoutId id="2147483649" r:id="rId9"/>
    <p:sldLayoutId id="2147483666" r:id="rId10"/>
    <p:sldLayoutId id="2147483678" r:id="rId11"/>
    <p:sldLayoutId id="2147483679" r:id="rId12"/>
    <p:sldLayoutId id="2147483700" r:id="rId13"/>
    <p:sldLayoutId id="2147483671" r:id="rId14"/>
    <p:sldLayoutId id="2147483660" r:id="rId15"/>
    <p:sldLayoutId id="2147483664" r:id="rId16"/>
    <p:sldLayoutId id="2147483674" r:id="rId17"/>
    <p:sldLayoutId id="2147483677" r:id="rId18"/>
    <p:sldLayoutId id="2147483668" r:id="rId19"/>
    <p:sldLayoutId id="2147483670" r:id="rId20"/>
    <p:sldLayoutId id="2147483675" r:id="rId21"/>
    <p:sldLayoutId id="2147483669" r:id="rId22"/>
  </p:sldLayoutIdLst>
  <p:hf hdr="0" ftr="0" dt="0"/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eorgia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eorgia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eorgia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eorgia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eorgia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22482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29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  <p:sldLayoutId id="2147483724" r:id="rId19"/>
    <p:sldLayoutId id="2147483725" r:id="rId20"/>
    <p:sldLayoutId id="2147483726" r:id="rId21"/>
    <p:sldLayoutId id="2147483727" r:id="rId22"/>
  </p:sldLayoutIdLst>
  <p:hf hdr="0" ftr="0" dt="0"/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eorgia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eorgia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eorgia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eorgia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eorgia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96CDF-2CB5-C547-967C-386DEF9A92A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EFEFE"/>
          </a:solidFill>
        </p:spPr>
        <p:txBody>
          <a:bodyPr>
            <a:normAutofit/>
          </a:bodyPr>
          <a:lstStyle/>
          <a:p>
            <a:r>
              <a:rPr lang="en-US" sz="1400" b="0" dirty="0"/>
              <a:t>MA3077 (DLI) Operational Research</a:t>
            </a:r>
            <a:br>
              <a:rPr lang="en-US" sz="1400" b="0" dirty="0"/>
            </a:br>
            <a:br>
              <a:rPr lang="en-US" sz="1400" b="0" dirty="0"/>
            </a:br>
            <a:r>
              <a:rPr lang="en-US" sz="2600" b="0" dirty="0"/>
              <a:t>Lecture 12 &amp;13– Maximal flows and minimal cuts</a:t>
            </a:r>
            <a:endParaRPr lang="en-GB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BB64A-5E4C-7E42-9509-D3F5DE96E2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solidFill>
            <a:srgbClr val="FEFEFE"/>
          </a:solidFill>
        </p:spPr>
        <p:txBody>
          <a:bodyPr/>
          <a:lstStyle/>
          <a:p>
            <a:r>
              <a:rPr lang="en-GB" dirty="0"/>
              <a:t>Dr Neslihan Suzen</a:t>
            </a:r>
          </a:p>
        </p:txBody>
      </p:sp>
    </p:spTree>
    <p:extLst>
      <p:ext uri="{BB962C8B-B14F-4D97-AF65-F5344CB8AC3E}">
        <p14:creationId xmlns:p14="http://schemas.microsoft.com/office/powerpoint/2010/main" val="1208446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ED82B-F5C4-8C40-9E53-3273F698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Augmented flows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22F30D-9FD0-274C-A4DA-195F6E9CB034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342901" y="3486031"/>
                <a:ext cx="8445500" cy="181410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GB" sz="1200" b="1" dirty="0">
                    <a:solidFill>
                      <a:schemeClr val="accent1"/>
                    </a:solidFill>
                  </a:rPr>
                  <a:t>Idea: </a:t>
                </a:r>
                <a:r>
                  <a:rPr lang="en-GB" sz="1200" dirty="0"/>
                  <a:t>Let </a:t>
                </a:r>
                <a14:m>
                  <m:oMath xmlns:m="http://schemas.openxmlformats.org/officeDocument/2006/math">
                    <m:r>
                      <a:rPr lang="en-GB" sz="1200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1200" dirty="0"/>
                  <a:t> be a directed network with source </a:t>
                </a:r>
                <a14:m>
                  <m:oMath xmlns:m="http://schemas.openxmlformats.org/officeDocument/2006/math">
                    <m:r>
                      <a:rPr lang="de-CH" sz="12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sz="1200" dirty="0"/>
                  <a:t> and sink </a:t>
                </a:r>
                <a14:m>
                  <m:oMath xmlns:m="http://schemas.openxmlformats.org/officeDocument/2006/math">
                    <m:r>
                      <a:rPr lang="de-CH" sz="12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200" dirty="0"/>
                  <a:t>, let </a:t>
                </a:r>
                <a14:m>
                  <m:oMath xmlns:m="http://schemas.openxmlformats.org/officeDocument/2006/math">
                    <m:r>
                      <a:rPr lang="de-CH" sz="12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sz="1200" dirty="0"/>
                  <a:t> be a flow, and </a:t>
                </a:r>
                <a14:m>
                  <m:oMath xmlns:m="http://schemas.openxmlformats.org/officeDocument/2006/math">
                    <m:r>
                      <a:rPr lang="de-CH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1200" dirty="0"/>
                  <a:t> an </a:t>
                </a:r>
                <a14:m>
                  <m:oMath xmlns:m="http://schemas.openxmlformats.org/officeDocument/2006/math">
                    <m:r>
                      <a:rPr lang="de-CH" sz="12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sz="1200" i="1" dirty="0"/>
                  <a:t>-</a:t>
                </a:r>
                <a:r>
                  <a:rPr lang="en-GB" sz="1200" dirty="0"/>
                  <a:t>augmenting path. Let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GB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GB" sz="1200" dirty="0"/>
                  <a:t> be defined as follows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CH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de-CH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de-CH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{"/>
                          <m:endChr m:val=""/>
                          <m:ctrlPr>
                            <a:rPr lang="de-CH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CH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CH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de-CH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d>
                              <m:r>
                                <a:rPr lang="de-CH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d>
                                <m:dPr>
                                  <m:ctrlPr>
                                    <a:rPr lang="de-CH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de-CH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     </m:t>
                              </m:r>
                              <m:r>
                                <m:rPr>
                                  <m:sty m:val="p"/>
                                </m:rPr>
                                <a:rPr lang="de-CH" sz="1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de-CH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de-CH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de-CH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de-CH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CH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de-CH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de-CH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CH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de-CH" sz="1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de-CH" sz="1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de-CH" sz="1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de-CH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de-CH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CH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e-CH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e-CH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de-CH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de-CH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d>
                              <m:r>
                                <a:rPr lang="de-CH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d>
                                <m:dPr>
                                  <m:ctrlPr>
                                    <a:rPr lang="de-CH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de-CH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     </m:t>
                              </m:r>
                              <m:r>
                                <m:rPr>
                                  <m:sty m:val="p"/>
                                </m:rPr>
                                <a:rPr lang="de-CH" sz="12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de-CH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de-CH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de-CH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de-CH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CH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de-CH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de-CH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de-CH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de-CH" sz="12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de-CH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CH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de-CH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CH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e-CH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e-CH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de-CH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de-CH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d>
                              <m:r>
                                <a:rPr lang="de-CH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                   </m:t>
                              </m:r>
                              <m:r>
                                <a:rPr lang="de-CH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𝑜𝑡h𝑒𝑟𝑤𝑖𝑠𝑒</m:t>
                              </m:r>
                              <m:r>
                                <a:rPr lang="de-CH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sz="1200" dirty="0"/>
              </a:p>
              <a:p>
                <a:pPr marL="0" indent="0">
                  <a:buNone/>
                </a:pPr>
                <a:r>
                  <a:rPr lang="de-CH" sz="1200" dirty="0" err="1"/>
                  <a:t>Then</a:t>
                </a:r>
                <a:r>
                  <a:rPr lang="de-CH" sz="12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sz="1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GB" sz="1200" dirty="0"/>
                  <a:t> is a flow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CH" sz="1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</m:d>
                    <m:r>
                      <a:rPr lang="de-CH" sz="12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de-CH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de-CH" sz="12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GB" sz="1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de-CH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GB" sz="1200" dirty="0"/>
                  <a:t>.</a:t>
                </a:r>
              </a:p>
              <a:p>
                <a:pPr marL="0" indent="0">
                  <a:buNone/>
                </a:pPr>
                <a:endParaRPr lang="en-GB" sz="1200" dirty="0"/>
              </a:p>
              <a:p>
                <a:pPr marL="0" indent="0">
                  <a:buNone/>
                </a:pPr>
                <a:r>
                  <a:rPr lang="en-GB" sz="1200" b="1" dirty="0">
                    <a:solidFill>
                      <a:schemeClr val="accent1"/>
                    </a:solidFill>
                  </a:rPr>
                  <a:t>Example:</a:t>
                </a:r>
                <a:r>
                  <a:rPr lang="en-GB" sz="1200" dirty="0"/>
                  <a:t> The value of the flow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sz="1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de-CH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200" dirty="0"/>
                  <a:t>obtained by augmenting </a:t>
                </a:r>
                <a14:m>
                  <m:oMath xmlns:m="http://schemas.openxmlformats.org/officeDocument/2006/math">
                    <m:r>
                      <a:rPr lang="de-CH" sz="12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CH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200" dirty="0"/>
                  <a:t>with </a:t>
                </a:r>
                <a14:m>
                  <m:oMath xmlns:m="http://schemas.openxmlformats.org/officeDocument/2006/math">
                    <m:r>
                      <a:rPr lang="en-GB" sz="1200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1200" dirty="0">
                    <a:solidFill>
                      <a:schemeClr val="accent5"/>
                    </a:solidFill>
                  </a:rPr>
                  <a:t>={</a:t>
                </a:r>
                <a:r>
                  <a:rPr lang="en-GB" sz="1200" dirty="0" err="1">
                    <a:solidFill>
                      <a:schemeClr val="accent5"/>
                    </a:solidFill>
                  </a:rPr>
                  <a:t>s,c,b,e,t</a:t>
                </a:r>
                <a:r>
                  <a:rPr lang="en-GB" sz="1200" dirty="0">
                    <a:solidFill>
                      <a:schemeClr val="accent5"/>
                    </a:solidFill>
                  </a:rPr>
                  <a:t>}</a:t>
                </a:r>
                <a:r>
                  <a:rPr lang="en-GB" sz="1200" dirty="0"/>
                  <a:t> </a:t>
                </a:r>
                <a:r>
                  <a:rPr lang="de-CH" sz="1200" dirty="0" err="1"/>
                  <a:t>is</a:t>
                </a:r>
                <a:r>
                  <a:rPr lang="de-CH" sz="12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CH" sz="1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</m:d>
                  </m:oMath>
                </a14:m>
                <a:r>
                  <a:rPr lang="en-GB" sz="1200" dirty="0"/>
                  <a:t> = </a:t>
                </a:r>
                <a:r>
                  <a:rPr lang="en-GB" sz="1200" dirty="0">
                    <a:solidFill>
                      <a:schemeClr val="accent4"/>
                    </a:solidFill>
                  </a:rPr>
                  <a:t>6+0</a:t>
                </a:r>
                <a:r>
                  <a:rPr lang="en-GB" sz="1200" dirty="0">
                    <a:solidFill>
                      <a:schemeClr val="accent1"/>
                    </a:solidFill>
                  </a:rPr>
                  <a:t>+2</a:t>
                </a:r>
                <a:r>
                  <a:rPr lang="en-GB" sz="12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CH" sz="120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2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de-CH" sz="12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GB" sz="120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de-CH" sz="1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GB" sz="1200" dirty="0">
                    <a:solidFill>
                      <a:schemeClr val="accent1"/>
                    </a:solidFill>
                  </a:rPr>
                  <a:t> </a:t>
                </a:r>
                <a:r>
                  <a:rPr lang="en-GB" sz="1200" dirty="0"/>
                  <a:t>= 8.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22F30D-9FD0-274C-A4DA-195F6E9CB0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342901" y="3486031"/>
                <a:ext cx="8445500" cy="1814104"/>
              </a:xfrm>
              <a:blipFill>
                <a:blip r:embed="rId2"/>
                <a:stretch>
                  <a:fillRect l="-1082" t="-1347" b="-124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CEB33-A284-5740-B0A0-A11C7B788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10</a:t>
            </a:fld>
            <a:endParaRPr lang="en-US" dirty="0"/>
          </a:p>
        </p:txBody>
      </p:sp>
      <p:grpSp>
        <p:nvGrpSpPr>
          <p:cNvPr id="25" name="Group 24" descr="This is a directed network with nodes {S,A,B,C,D,E,T}, directed edges {SA,SB,SC,AB,AD,BC,BD,BE,CE,DT,ED,ET}, and weights w(SA) = 5, w(SB) = 7, w(SC) = 4, w(AB)=1, w(BC)=2, w(AD)=3, w(BC) = 2, w(BD) = 4, w(BE)=5, w(CE) = 4, w(DT)=9, w(ED)=1, w(ET)=6. On thiw network, we defined a flow f with values f(SA) = 0, f(SB) = 6, f(SC) = 0, f(AB)=0, f(BC)=2, f(AD)=0, f(BC) = 2, f(BD) = 4, f(BE)=0, f(CE) = 2, f(DT)=4, f(ED)=0, f(ET)=2. This flow is augmented by the path p={S,C,B,E,T}">
            <a:extLst>
              <a:ext uri="{FF2B5EF4-FFF2-40B4-BE49-F238E27FC236}">
                <a16:creationId xmlns:a16="http://schemas.microsoft.com/office/drawing/2014/main" id="{A9422A93-C715-694B-A12D-FD8E5B8F39F0}"/>
              </a:ext>
            </a:extLst>
          </p:cNvPr>
          <p:cNvGrpSpPr/>
          <p:nvPr/>
        </p:nvGrpSpPr>
        <p:grpSpPr>
          <a:xfrm>
            <a:off x="2044775" y="1125287"/>
            <a:ext cx="5054452" cy="2028148"/>
            <a:chOff x="1933433" y="879463"/>
            <a:chExt cx="5668370" cy="238408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F796EA9-09F4-6340-937C-BFC451BA7E47}"/>
                </a:ext>
              </a:extLst>
            </p:cNvPr>
            <p:cNvSpPr txBox="1"/>
            <p:nvPr/>
          </p:nvSpPr>
          <p:spPr>
            <a:xfrm>
              <a:off x="3478253" y="2901759"/>
              <a:ext cx="318553" cy="3617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4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DB59D37-435F-5B45-B1BC-358764B949E9}"/>
                </a:ext>
              </a:extLst>
            </p:cNvPr>
            <p:cNvSpPr/>
            <p:nvPr/>
          </p:nvSpPr>
          <p:spPr>
            <a:xfrm>
              <a:off x="1933433" y="1973181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727194C-77CE-3F44-858B-3C778C090E56}"/>
                </a:ext>
              </a:extLst>
            </p:cNvPr>
            <p:cNvSpPr/>
            <p:nvPr/>
          </p:nvSpPr>
          <p:spPr>
            <a:xfrm>
              <a:off x="2923781" y="1082627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033611D-9385-8B46-8AD6-538C2EF78CB9}"/>
                </a:ext>
              </a:extLst>
            </p:cNvPr>
            <p:cNvSpPr/>
            <p:nvPr/>
          </p:nvSpPr>
          <p:spPr>
            <a:xfrm>
              <a:off x="3172795" y="2778841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C88E4C9-C70D-D84A-B873-1F076207D7E7}"/>
                </a:ext>
              </a:extLst>
            </p:cNvPr>
            <p:cNvSpPr/>
            <p:nvPr/>
          </p:nvSpPr>
          <p:spPr>
            <a:xfrm>
              <a:off x="3895122" y="1827229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0E6141C-3A0D-0042-9C0C-0C207F9ED341}"/>
                </a:ext>
              </a:extLst>
            </p:cNvPr>
            <p:cNvSpPr/>
            <p:nvPr/>
          </p:nvSpPr>
          <p:spPr>
            <a:xfrm>
              <a:off x="5662925" y="1777361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A6F0699-41BD-0143-BD8E-A637DCCC6CE1}"/>
                </a:ext>
              </a:extLst>
            </p:cNvPr>
            <p:cNvSpPr/>
            <p:nvPr/>
          </p:nvSpPr>
          <p:spPr>
            <a:xfrm>
              <a:off x="5327421" y="2778841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26C39F3-0633-734C-BDA2-02A4D76492A5}"/>
                </a:ext>
              </a:extLst>
            </p:cNvPr>
            <p:cNvSpPr/>
            <p:nvPr/>
          </p:nvSpPr>
          <p:spPr>
            <a:xfrm>
              <a:off x="7301467" y="1413209"/>
              <a:ext cx="300336" cy="29190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091D702-88AE-F54A-AB55-F7E57506F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9786" y="1331783"/>
              <a:ext cx="777979" cy="684147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4F8E6E8-1008-944B-9C5E-4F1698EA46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3769" y="1973181"/>
              <a:ext cx="1661353" cy="145953"/>
            </a:xfrm>
            <a:prstGeom prst="line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F2C5116-5B40-944C-AC9B-A3E1280AF0C7}"/>
                </a:ext>
              </a:extLst>
            </p:cNvPr>
            <p:cNvCxnSpPr>
              <a:cxnSpLocks/>
            </p:cNvCxnSpPr>
            <p:nvPr/>
          </p:nvCxnSpPr>
          <p:spPr>
            <a:xfrm>
              <a:off x="2189786" y="2222337"/>
              <a:ext cx="1026992" cy="599253"/>
            </a:xfrm>
            <a:prstGeom prst="line">
              <a:avLst/>
            </a:prstGeom>
            <a:ln w="127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5E97B41-561D-0747-A960-DC6A81B2F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5458" y="1923314"/>
              <a:ext cx="1467467" cy="49868"/>
            </a:xfrm>
            <a:prstGeom prst="line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0BBFC62-5FCA-6140-91E6-509D3A114FD4}"/>
                </a:ext>
              </a:extLst>
            </p:cNvPr>
            <p:cNvCxnSpPr>
              <a:cxnSpLocks/>
            </p:cNvCxnSpPr>
            <p:nvPr/>
          </p:nvCxnSpPr>
          <p:spPr>
            <a:xfrm>
              <a:off x="3180134" y="1331783"/>
              <a:ext cx="758972" cy="538194"/>
            </a:xfrm>
            <a:prstGeom prst="line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204BE53-3ADE-8347-A790-8BDA45F70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9147" y="2133974"/>
              <a:ext cx="591643" cy="687616"/>
            </a:xfrm>
            <a:prstGeom prst="line">
              <a:avLst/>
            </a:prstGeom>
            <a:ln w="12700">
              <a:solidFill>
                <a:schemeClr val="accent5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EA8146-E9B5-7242-B955-D8E3AB56C6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7758" y="1662365"/>
              <a:ext cx="1717693" cy="1262428"/>
            </a:xfrm>
            <a:prstGeom prst="line">
              <a:avLst/>
            </a:prstGeom>
            <a:ln w="127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37DA2EF-CBC0-F447-BAA1-98EA55ACD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7590" y="2069266"/>
              <a:ext cx="335503" cy="709575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D22AADE-11D7-9F44-B3BE-302589BB03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131" y="2924793"/>
              <a:ext cx="1854291" cy="1"/>
            </a:xfrm>
            <a:prstGeom prst="line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474D9CB-7DF6-0042-981B-74E3C306F900}"/>
                </a:ext>
              </a:extLst>
            </p:cNvPr>
            <p:cNvCxnSpPr>
              <a:cxnSpLocks/>
            </p:cNvCxnSpPr>
            <p:nvPr/>
          </p:nvCxnSpPr>
          <p:spPr>
            <a:xfrm>
              <a:off x="4151475" y="2076385"/>
              <a:ext cx="1219930" cy="745204"/>
            </a:xfrm>
            <a:prstGeom prst="line">
              <a:avLst/>
            </a:prstGeom>
            <a:ln w="127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28D2C4D-E9B7-FD46-90C0-DE97E328BA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63261" y="1559162"/>
              <a:ext cx="1338206" cy="364152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2BA93C-4098-884A-B244-B7C31A640433}"/>
                </a:ext>
              </a:extLst>
            </p:cNvPr>
            <p:cNvCxnSpPr>
              <a:cxnSpLocks/>
            </p:cNvCxnSpPr>
            <p:nvPr/>
          </p:nvCxnSpPr>
          <p:spPr>
            <a:xfrm>
              <a:off x="3224117" y="1228580"/>
              <a:ext cx="2482791" cy="591530"/>
            </a:xfrm>
            <a:prstGeom prst="line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84416EB-49FC-F44B-882F-E5311AF6A47A}"/>
                </a:ext>
              </a:extLst>
            </p:cNvPr>
            <p:cNvSpPr txBox="1"/>
            <p:nvPr/>
          </p:nvSpPr>
          <p:spPr>
            <a:xfrm>
              <a:off x="1998721" y="1549283"/>
              <a:ext cx="318553" cy="3617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ABC6E03-5038-1F42-B7B3-DD09B950555C}"/>
                </a:ext>
              </a:extLst>
            </p:cNvPr>
            <p:cNvSpPr txBox="1"/>
            <p:nvPr/>
          </p:nvSpPr>
          <p:spPr>
            <a:xfrm>
              <a:off x="2042750" y="2271247"/>
              <a:ext cx="318553" cy="3617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4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09B0F2E-432C-FD49-B6BC-08942C4A22D9}"/>
                </a:ext>
              </a:extLst>
            </p:cNvPr>
            <p:cNvSpPr txBox="1"/>
            <p:nvPr/>
          </p:nvSpPr>
          <p:spPr>
            <a:xfrm>
              <a:off x="2338592" y="1742709"/>
              <a:ext cx="318553" cy="3617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7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93BA338-169D-6C41-89C4-C053A41EF497}"/>
                </a:ext>
              </a:extLst>
            </p:cNvPr>
            <p:cNvSpPr txBox="1"/>
            <p:nvPr/>
          </p:nvSpPr>
          <p:spPr>
            <a:xfrm>
              <a:off x="2990525" y="1316942"/>
              <a:ext cx="318553" cy="3617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6C7CAF-0A6A-4C4C-90F3-E97762E68312}"/>
                </a:ext>
              </a:extLst>
            </p:cNvPr>
            <p:cNvSpPr txBox="1"/>
            <p:nvPr/>
          </p:nvSpPr>
          <p:spPr>
            <a:xfrm>
              <a:off x="3224886" y="879463"/>
              <a:ext cx="318553" cy="3617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3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EF8A251-9917-9B4A-90D2-5831B3B76380}"/>
                </a:ext>
              </a:extLst>
            </p:cNvPr>
            <p:cNvSpPr txBox="1"/>
            <p:nvPr/>
          </p:nvSpPr>
          <p:spPr>
            <a:xfrm>
              <a:off x="4072073" y="1611783"/>
              <a:ext cx="318553" cy="3617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4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5CD61FE-3462-5C4C-B898-AF354D451B31}"/>
                </a:ext>
              </a:extLst>
            </p:cNvPr>
            <p:cNvSpPr txBox="1"/>
            <p:nvPr/>
          </p:nvSpPr>
          <p:spPr>
            <a:xfrm>
              <a:off x="5287903" y="2393171"/>
              <a:ext cx="318553" cy="3617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77EF6F9-A82E-4647-B025-A43B434A31BA}"/>
                </a:ext>
              </a:extLst>
            </p:cNvPr>
            <p:cNvSpPr txBox="1"/>
            <p:nvPr/>
          </p:nvSpPr>
          <p:spPr>
            <a:xfrm>
              <a:off x="5630502" y="2771371"/>
              <a:ext cx="252113" cy="361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6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9E28584-A387-FF41-8715-D2C8DD589D17}"/>
                </a:ext>
              </a:extLst>
            </p:cNvPr>
            <p:cNvSpPr txBox="1"/>
            <p:nvPr/>
          </p:nvSpPr>
          <p:spPr>
            <a:xfrm>
              <a:off x="5873910" y="1523546"/>
              <a:ext cx="318553" cy="3617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9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EAA8196-9E46-C24B-A638-3FCE0EFFD8C8}"/>
                </a:ext>
              </a:extLst>
            </p:cNvPr>
            <p:cNvSpPr txBox="1"/>
            <p:nvPr/>
          </p:nvSpPr>
          <p:spPr>
            <a:xfrm>
              <a:off x="3604373" y="2026083"/>
              <a:ext cx="318553" cy="3617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FFF0845-A39A-4945-BE28-D211DAFBFE61}"/>
                </a:ext>
              </a:extLst>
            </p:cNvPr>
            <p:cNvSpPr txBox="1"/>
            <p:nvPr/>
          </p:nvSpPr>
          <p:spPr>
            <a:xfrm>
              <a:off x="4025912" y="2054754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5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1C2E3A35-94CC-C743-9CEB-A96265BB4C9D}"/>
              </a:ext>
            </a:extLst>
          </p:cNvPr>
          <p:cNvSpPr txBox="1"/>
          <p:nvPr/>
        </p:nvSpPr>
        <p:spPr>
          <a:xfrm>
            <a:off x="2382468" y="150876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4"/>
                </a:solidFill>
              </a:rPr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E492135-5D8D-FC43-950D-BF51FEF80551}"/>
              </a:ext>
            </a:extLst>
          </p:cNvPr>
          <p:cNvSpPr txBox="1"/>
          <p:nvPr/>
        </p:nvSpPr>
        <p:spPr>
          <a:xfrm>
            <a:off x="2873510" y="184493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4"/>
                </a:solidFill>
              </a:rPr>
              <a:t>6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657586E-E85C-2C4A-8B6E-AF48446E15C5}"/>
              </a:ext>
            </a:extLst>
          </p:cNvPr>
          <p:cNvSpPr txBox="1"/>
          <p:nvPr/>
        </p:nvSpPr>
        <p:spPr>
          <a:xfrm>
            <a:off x="2458899" y="2544466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4"/>
                </a:solidFill>
              </a:rPr>
              <a:t>0</a:t>
            </a:r>
            <a:r>
              <a:rPr lang="en-GB" sz="1400" dirty="0">
                <a:solidFill>
                  <a:schemeClr val="accent1"/>
                </a:solidFill>
              </a:rPr>
              <a:t>+2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E8D3CC5-D340-494B-9919-5A4713912E52}"/>
              </a:ext>
            </a:extLst>
          </p:cNvPr>
          <p:cNvSpPr txBox="1"/>
          <p:nvPr/>
        </p:nvSpPr>
        <p:spPr>
          <a:xfrm>
            <a:off x="4160589" y="138672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4"/>
                </a:solidFill>
              </a:rPr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8E7282B-F958-1340-887F-3D520793AF05}"/>
              </a:ext>
            </a:extLst>
          </p:cNvPr>
          <p:cNvSpPr txBox="1"/>
          <p:nvPr/>
        </p:nvSpPr>
        <p:spPr>
          <a:xfrm>
            <a:off x="3258191" y="16517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4"/>
                </a:solidFill>
              </a:rPr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7F68B07-0633-4142-8F77-6EC199AAC4C2}"/>
              </a:ext>
            </a:extLst>
          </p:cNvPr>
          <p:cNvSpPr txBox="1"/>
          <p:nvPr/>
        </p:nvSpPr>
        <p:spPr>
          <a:xfrm>
            <a:off x="4227180" y="2456512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4"/>
                </a:solidFill>
              </a:rPr>
              <a:t>0</a:t>
            </a:r>
            <a:r>
              <a:rPr lang="en-GB" sz="1400" dirty="0">
                <a:solidFill>
                  <a:schemeClr val="accent1"/>
                </a:solidFill>
              </a:rPr>
              <a:t>+2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5035E3A-2B16-C44B-8D3F-5CCF99E0245F}"/>
              </a:ext>
            </a:extLst>
          </p:cNvPr>
          <p:cNvSpPr txBox="1"/>
          <p:nvPr/>
        </p:nvSpPr>
        <p:spPr>
          <a:xfrm>
            <a:off x="4025814" y="28598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4"/>
                </a:solidFill>
              </a:rPr>
              <a:t>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1D5E1B2-E4A8-7C48-AB34-6E0B75F7F6DE}"/>
              </a:ext>
            </a:extLst>
          </p:cNvPr>
          <p:cNvSpPr txBox="1"/>
          <p:nvPr/>
        </p:nvSpPr>
        <p:spPr>
          <a:xfrm>
            <a:off x="5128500" y="218061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4"/>
                </a:solidFill>
              </a:rPr>
              <a:t>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A9A4D51-D24E-4B4B-9D3D-8052EB882A78}"/>
              </a:ext>
            </a:extLst>
          </p:cNvPr>
          <p:cNvSpPr txBox="1"/>
          <p:nvPr/>
        </p:nvSpPr>
        <p:spPr>
          <a:xfrm>
            <a:off x="5981714" y="2343002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4"/>
                </a:solidFill>
              </a:rPr>
              <a:t>2</a:t>
            </a:r>
            <a:r>
              <a:rPr lang="en-GB" sz="1400" dirty="0">
                <a:solidFill>
                  <a:schemeClr val="accent1"/>
                </a:solidFill>
              </a:rPr>
              <a:t>+2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DEB283D-1B95-F74F-A7EF-2C1CD63D3476}"/>
              </a:ext>
            </a:extLst>
          </p:cNvPr>
          <p:cNvSpPr txBox="1"/>
          <p:nvPr/>
        </p:nvSpPr>
        <p:spPr>
          <a:xfrm>
            <a:off x="6052921" y="159615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4"/>
                </a:solidFill>
              </a:rPr>
              <a:t>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70E6C3D-596D-4B4B-B139-B3E9D43358F5}"/>
              </a:ext>
            </a:extLst>
          </p:cNvPr>
          <p:cNvSpPr txBox="1"/>
          <p:nvPr/>
        </p:nvSpPr>
        <p:spPr>
          <a:xfrm>
            <a:off x="4464429" y="177828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4"/>
                </a:solidFill>
              </a:rPr>
              <a:t>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98E82CD-CF3A-0149-82F3-DBD8493356E5}"/>
              </a:ext>
            </a:extLst>
          </p:cNvPr>
          <p:cNvSpPr txBox="1"/>
          <p:nvPr/>
        </p:nvSpPr>
        <p:spPr>
          <a:xfrm>
            <a:off x="3280958" y="2299021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4"/>
                </a:solidFill>
              </a:rPr>
              <a:t>2</a:t>
            </a:r>
            <a:r>
              <a:rPr lang="en-GB" sz="1400" dirty="0">
                <a:solidFill>
                  <a:schemeClr val="accent1"/>
                </a:solidFill>
              </a:rPr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553906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F30D5-191C-F642-A530-E2502D582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Maximal flows and minimal cuts revisited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3D1582-0422-3B4C-843F-47E99FDA311E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Theorem: </a:t>
                </a:r>
                <a:r>
                  <a:rPr lang="en-GB" dirty="0"/>
                  <a:t>Let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be a directed network with source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/>
                  <a:t> and sink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chemeClr val="accent6"/>
                    </a:solidFill>
                  </a:rPr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A flow is maximal </a:t>
                </a:r>
                <a:r>
                  <a:rPr lang="en-US" dirty="0" err="1"/>
                  <a:t>iff</a:t>
                </a:r>
                <a:r>
                  <a:rPr lang="en-US" dirty="0"/>
                  <a:t> there are no augmenting paths.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A flow is maximal </a:t>
                </a:r>
                <a:r>
                  <a:rPr lang="en-US" dirty="0" err="1"/>
                  <a:t>iff</a:t>
                </a:r>
                <a:r>
                  <a:rPr lang="en-US" dirty="0"/>
                  <a:t> its value is equal to the capacity of a minimal cut. 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Proof: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a flow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an augmenting path, then the flow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GB" dirty="0"/>
                  <a:t> </a:t>
                </a:r>
                <a:r>
                  <a:rPr lang="en-US" dirty="0"/>
                  <a:t>defined in the previous slide satisfies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not maximal. Otherwise, assume there are no augmenting paths, and let </a:t>
                </a:r>
                <a:endParaRPr lang="de-CH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 </m:t>
                      </m:r>
                      <m:r>
                        <m:rPr>
                          <m:sty m:val="p"/>
                        </m:rPr>
                        <a:rPr lang="de-CH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path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CH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with</m:t>
                      </m:r>
                      <m:r>
                        <a:rPr lang="de-CH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#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de-CH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and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m:rPr>
                          <m:nor/>
                        </m:rPr>
                        <a:rPr lang="de-CH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m:rPr>
                          <m:nor/>
                        </m:rPr>
                        <a:rPr lang="de-CH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de-CH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}.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US" dirty="0"/>
                  <a:t>Then, the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</a:t>
                </a:r>
                <a:r>
                  <a:rPr lang="de-CH" dirty="0"/>
                  <a:t>defines </a:t>
                </a:r>
                <a:r>
                  <a:rPr lang="en-US" dirty="0"/>
                  <a:t>an s-t cut. Its definition implies that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any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en-US" dirty="0"/>
                  <a:t>, and that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for any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CH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. Therefore,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m:rPr>
                          <m:aln/>
                        </m:rP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</m:acc>
                                  <m:r>
                                    <m:rPr>
                                      <m:brk m:alnAt="7"/>
                                    </m:rP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d>
                                    <m:d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sym typeface="Wingdings" pitchFamily="2" charset="2"/>
                                        </a:rPr>
                                        <m:t>,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sym typeface="Wingdings" pitchFamily="2" charset="2"/>
                                        </a:rPr>
                                        <m:t>𝑣</m:t>
                                      </m:r>
                                    </m:e>
                                  </m:d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sub>
                                <m:sup/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</m:acc>
                                      <m:r>
                                        <m:rPr>
                                          <m:brk m:alnAt="7"/>
                                        </m:r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:</m:t>
                                      </m:r>
                                      <m:d>
                                        <m:dPr>
                                          <m:ctrlP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d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CH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e>
                      </m:nary>
                      <m: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CH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e>
                      </m:nary>
                      <m: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de-CH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Hence, the previous corollary implies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maximal, and the cut defined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is minimal.     ◻︎</a:t>
                </a:r>
              </a:p>
              <a:p>
                <a:pPr marL="0" indent="0">
                  <a:buNone/>
                </a:pPr>
                <a:endParaRPr lang="de-CH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C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3D1582-0422-3B4C-843F-47E99FDA31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349" t="-1242" b="-14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057C3-CA66-AE43-9555-6B37732EDB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0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736E9-469D-28DD-2FBA-B5BBFB8F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Maximal flow via linear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89671E-C69C-A281-5DE0-A2209A3393BD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Let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be a directed network with source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/>
                  <a:t> and sink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chemeClr val="accent6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de-CH" b="0" i="0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de-CH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>
                    <a:solidFill>
                      <a:schemeClr val="accent6"/>
                    </a:solidFill>
                  </a:rPr>
                  <a:t> many edges. Let </a:t>
                </a:r>
                <a14:m>
                  <m:oMath xmlns:m="http://schemas.openxmlformats.org/officeDocument/2006/math">
                    <m:r>
                      <a:rPr lang="de-CH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CH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CH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CH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de-CH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de-CH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sup>
                    </m:sSup>
                    <m:r>
                      <a:rPr lang="de-CH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>
                    <a:solidFill>
                      <a:schemeClr val="accent6"/>
                    </a:solidFill>
                  </a:rPr>
                  <a:t> We can compute the maximal flow by solving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6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CH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CH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de-CH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CH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CH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e-CH" i="1" dirty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de-CH" b="0" i="1" dirty="0" smtClean="0">
                                  <a:latin typeface="Cambria Math" panose="02040503050406030204" pitchFamily="18" charset="0"/>
                                </a:rPr>
                                <m:t>:(</m:t>
                              </m:r>
                              <m:r>
                                <a:rPr lang="de-CH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de-CH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CH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CH" b="0" i="1" dirty="0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de-CH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de-CH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𝑠𝑣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  <m:r>
                        <a:rPr lang="de-CH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CH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CH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CH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begChr m:val="{"/>
                          <m:endChr m:val=""/>
                          <m:ctrlPr>
                            <a:rPr lang="de-CH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CH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de-CH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de-CH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d>
                              <m:r>
                                <a:rPr lang="de-CH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de-CH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de-CH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e-CH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e-CH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de-CH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de-CH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𝑢𝑣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de-CH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e-CH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de-CH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de-CH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𝑣𝑤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de-CH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CH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de-CH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 ∀</m:t>
                              </m:r>
                              <m:r>
                                <a:rPr lang="de-CH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CH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e-CH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de-CH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\{</m:t>
                              </m:r>
                              <m:r>
                                <a:rPr lang="de-CH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de-CH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CH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CH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e>
                            <m:e>
                              <m:r>
                                <a:rPr lang="de-CH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CH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de-CH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89671E-C69C-A281-5DE0-A2209A3393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49" t="-621" r="-11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09BD6-EA31-1E45-37B1-7737990E4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46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22C1C-507A-6D3F-41B1-E8A994927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 cut via linear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A9AF6E-1A85-2A92-61E1-CD5D5340FBE3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obtained as the dual to the maximal flow problem. Let </a:t>
                </a:r>
                <a14:m>
                  <m:oMath xmlns:m="http://schemas.openxmlformats.org/officeDocument/2006/math">
                    <m:r>
                      <a:rPr lang="de-CH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de-CH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CH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CH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de-CH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de-CH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CH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CH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de-CH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de-CH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e-CH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CH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sub>
                            <m:sup/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de-CH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</a:rPr>
                                            <m:t>𝑢𝑣</m:t>
                                          </m:r>
                                        </m:sub>
                                      </m:s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de-CH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de-CH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≥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 ∀</m:t>
                                      </m:r>
                                      <m:d>
                                        <m:dPr>
                                          <m:ctrlP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brk m:alnAt="7"/>
                                        </m:rP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≠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≠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de-CH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</a:rPr>
                                            <m:t>𝑠𝑣</m:t>
                                          </m:r>
                                        </m:sub>
                                      </m:s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de-CH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≥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∀</m:t>
                                      </m:r>
                                      <m:d>
                                        <m:dPr>
                                          <m:ctrlPr>
                                            <a:rPr lang="de-CH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brk m:alnAt="7"/>
                                        </m:rP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≠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de-CH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</a:rPr>
                                            <m:t>𝑢𝑡</m:t>
                                          </m:r>
                                        </m:sub>
                                      </m:s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de-CH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≥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∀</m:t>
                                      </m:r>
                                      <m:d>
                                        <m:dPr>
                                          <m:ctrlPr>
                                            <a:rPr lang="de-CH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brk m:alnAt="7"/>
                                        </m:rP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≠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de-CH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</a:rPr>
                                            <m:t>𝑠𝑡</m:t>
                                          </m:r>
                                        </m:sub>
                                      </m:s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≥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𝑖𝑓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 (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Interpretation:</a:t>
                </a:r>
                <a:r>
                  <a:rPr lang="en-US" dirty="0"/>
                  <a:t> let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de-CH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identify a minimal cut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m:rPr>
                        <m:brk m:alnAt="7"/>
                      </m:rP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de-CH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otherwise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m:rPr>
                        <m:brk m:alnAt="7"/>
                      </m:rP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i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de-CH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otherwise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𝑢𝑣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implies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m:rPr>
                        <m:brk m:alnAt="7"/>
                      </m:rP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if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m:rPr>
                        <m:brk m:alnAt="7"/>
                      </m:rP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and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𝑣</m:t>
                    </m:r>
                    <m:r>
                      <m:rPr>
                        <m:brk m:alnAt="7"/>
                      </m:rP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̅"/>
                        <m:ctrlPr>
                          <a:rPr lang="de-CH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</m:acc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𝑠𝑣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implies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m:rPr>
                        <m:brk m:alnAt="7"/>
                      </m:rP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𝑣</m:t>
                    </m:r>
                    <m:r>
                      <m:rPr>
                        <m:brk m:alnAt="7"/>
                      </m:rP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̅"/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</m:acc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𝑢𝑡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/>
                  <a:t> implies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brk m:alnAt="7"/>
                      </m:rP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m:rPr>
                        <m:brk m:alnAt="7"/>
                      </m:rP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i="1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A9AF6E-1A85-2A92-61E1-CD5D5340FB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49" t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1630B-1FE6-98DB-BC0E-CEEA0CE4AC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718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13F82-0390-244D-B511-810967859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1" y="488953"/>
            <a:ext cx="8445500" cy="677108"/>
          </a:xfrm>
        </p:spPr>
        <p:txBody>
          <a:bodyPr/>
          <a:lstStyle/>
          <a:p>
            <a:r>
              <a:rPr lang="en-US" dirty="0"/>
              <a:t>Maximal flows and minimal cuts in </a:t>
            </a:r>
            <a:r>
              <a:rPr lang="en-US" dirty="0" err="1"/>
              <a:t>Matlab</a:t>
            </a:r>
            <a:br>
              <a:rPr lang="en-US" dirty="0"/>
            </a:br>
            <a:r>
              <a:rPr lang="en-US" sz="1600" dirty="0"/>
              <a:t>(see OR13_cutsandflows.m)</a:t>
            </a:r>
          </a:p>
        </p:txBody>
      </p:sp>
      <p:pic>
        <p:nvPicPr>
          <p:cNvPr id="6" name="Content Placeholder 5" descr="Image of maximum flow and minimal computed using matlab.">
            <a:extLst>
              <a:ext uri="{FF2B5EF4-FFF2-40B4-BE49-F238E27FC236}">
                <a16:creationId xmlns:a16="http://schemas.microsoft.com/office/drawing/2014/main" id="{7EB7EB7B-DB07-9747-B62A-4A991CB713DB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871" y="1504402"/>
            <a:ext cx="5132260" cy="384919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49FE1-19E5-FF4B-89B1-18FD19799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900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6E408-F539-EF43-8E57-C632A403A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Summary and self-study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2AD464-6984-5C48-9A2A-D24FEDE37D43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Summary:</a:t>
                </a:r>
                <a:r>
                  <a:rPr lang="en-US" dirty="0"/>
                  <a:t> In this lecture and previous lecture we have learnt:</a:t>
                </a:r>
              </a:p>
              <a:p>
                <a:r>
                  <a:rPr lang="en-US" dirty="0"/>
                  <a:t>about directed networks, </a:t>
                </a:r>
              </a:p>
              <a:p>
                <a:r>
                  <a:rPr lang="en-US" dirty="0"/>
                  <a:t>that to a maximal flow corresponds a minimal cut,</a:t>
                </a:r>
              </a:p>
              <a:p>
                <a:r>
                  <a:rPr lang="en-US" dirty="0"/>
                  <a:t>that these are linear programming problems,</a:t>
                </a:r>
              </a:p>
              <a:p>
                <a:r>
                  <a:rPr lang="en-US" dirty="0"/>
                  <a:t>and that you can increase a flow with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i="1" dirty="0"/>
                  <a:t>-</a:t>
                </a:r>
                <a:r>
                  <a:rPr lang="en-GB" dirty="0"/>
                  <a:t>augmenting paths.</a:t>
                </a:r>
                <a:br>
                  <a:rPr lang="en-US" dirty="0"/>
                </a:br>
                <a:endParaRPr lang="en-US" b="1" dirty="0">
                  <a:solidFill>
                    <a:srgbClr val="FF0000"/>
                  </a:solidFill>
                </a:endParaRPr>
              </a:p>
              <a:p>
                <a:pPr marL="0" lvl="1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Self-study: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Consider the directed network with source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de-CH" dirty="0"/>
              </a:p>
              <a:p>
                <a:pPr marL="0" lvl="1" indent="0">
                  <a:buNone/>
                </a:pPr>
                <a:r>
                  <a:rPr lang="en-US" dirty="0"/>
                  <a:t>and sink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on the right. Let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 </m:t>
                    </m:r>
                    <m:sSub>
                      <m:sSubPr>
                        <m:ctrlPr>
                          <a:rPr lang="en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dirty="0"/>
                  <a:t> be defined by</a:t>
                </a:r>
              </a:p>
              <a:p>
                <a:pPr marL="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𝑆𝐵</m:t>
                        </m:r>
                      </m:e>
                    </m:d>
                    <m:r>
                      <a:rPr lang="de-CH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de-CH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𝐵𝐶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𝐶𝑇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𝐵𝐷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𝐷𝑇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de-CH" b="0" dirty="0"/>
              </a:p>
              <a:p>
                <a:pPr marL="0" lvl="1" indent="0">
                  <a:buNone/>
                </a:pP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otherwise. Verify that 𝑓 is a flow. Then,</a:t>
                </a:r>
              </a:p>
              <a:p>
                <a:pPr marL="0" lvl="1" indent="0">
                  <a:buNone/>
                </a:pPr>
                <a:r>
                  <a:rPr lang="en-US" dirty="0"/>
                  <a:t>identify an 𝑓-augmenting path and compute its capacity.</a:t>
                </a:r>
              </a:p>
              <a:p>
                <a:pPr marL="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2AD464-6984-5C48-9A2A-D24FEDE37D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876" t="-7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EA696-81AC-4840-89C6-58194B1C0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 descr="This is a directed network with nodes {S,A,B,C,D,T}, edges {SC,SB,SA,AB,AC,BC,BD,DC,DT,CT} and capacities  w(SC)=4, w(SB)=7, w(SA)=5, w(AB)=1, w(AC)=3, w(BC)=3, w(BD)=3, w(DC)=1, w(DT)=6, w(CT)=4">
            <a:extLst>
              <a:ext uri="{FF2B5EF4-FFF2-40B4-BE49-F238E27FC236}">
                <a16:creationId xmlns:a16="http://schemas.microsoft.com/office/drawing/2014/main" id="{4EBB5B0F-8DCF-34C0-32B5-88277D02F7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66" t="12979" r="15309" b="16679"/>
          <a:stretch/>
        </p:blipFill>
        <p:spPr bwMode="auto">
          <a:xfrm>
            <a:off x="6369049" y="3301155"/>
            <a:ext cx="2432050" cy="19989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67382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E9381321-5EDF-4D42-B147-ADA7004C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1" y="488953"/>
            <a:ext cx="8445500" cy="430887"/>
          </a:xfrm>
        </p:spPr>
        <p:txBody>
          <a:bodyPr/>
          <a:lstStyle/>
          <a:p>
            <a:r>
              <a:rPr lang="en-CH" dirty="0"/>
              <a:t>Recap and plan of the day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7544916-EBE4-A840-ABCA-18C4128C3E9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r>
              <a:rPr lang="en-CH" b="1" dirty="0">
                <a:solidFill>
                  <a:schemeClr val="accent1"/>
                </a:solidFill>
              </a:rPr>
              <a:t>Summary:</a:t>
            </a:r>
            <a:r>
              <a:rPr lang="en-CH" dirty="0">
                <a:solidFill>
                  <a:schemeClr val="accent1"/>
                </a:solidFill>
              </a:rPr>
              <a:t> </a:t>
            </a:r>
            <a:r>
              <a:rPr lang="en-GB" dirty="0"/>
              <a:t>in the previous lectures</a:t>
            </a:r>
            <a:r>
              <a:rPr lang="en-CH" dirty="0"/>
              <a:t> we learnt:</a:t>
            </a:r>
          </a:p>
          <a:p>
            <a:r>
              <a:rPr lang="en-US" dirty="0"/>
              <a:t>about graphs and networks</a:t>
            </a:r>
          </a:p>
          <a:p>
            <a:r>
              <a:rPr lang="en-US" dirty="0"/>
              <a:t>how to determine a minimal spanning tree,</a:t>
            </a:r>
          </a:p>
          <a:p>
            <a:r>
              <a:rPr lang="en-US" dirty="0"/>
              <a:t>how to determine a shortest path tree.</a:t>
            </a:r>
          </a:p>
          <a:p>
            <a:endParaRPr lang="en-CH" dirty="0"/>
          </a:p>
          <a:p>
            <a:pPr marL="0" indent="0">
              <a:buNone/>
            </a:pPr>
            <a:r>
              <a:rPr lang="en-CH" b="1" dirty="0">
                <a:solidFill>
                  <a:schemeClr val="accent1"/>
                </a:solidFill>
              </a:rPr>
              <a:t>Today:</a:t>
            </a:r>
            <a:r>
              <a:rPr lang="en-CH" dirty="0"/>
              <a:t> Oriented networks, maximal flows, and minimal cuts, following loosely Ch. 10 of the book by Hillier and Lieberman.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06723-615A-9348-B0C2-5844CA978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0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ED82B-F5C4-8C40-9E53-3273F698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networks - cuts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22F30D-9FD0-274C-A4DA-195F6E9CB034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117987" y="3374526"/>
                <a:ext cx="8916348" cy="226918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GB" sz="1100" b="1" dirty="0">
                    <a:solidFill>
                      <a:schemeClr val="accent1"/>
                    </a:solidFill>
                  </a:rPr>
                  <a:t>Definition:</a:t>
                </a:r>
              </a:p>
              <a:p>
                <a:r>
                  <a:rPr lang="en-GB" sz="1100" dirty="0"/>
                  <a:t>A </a:t>
                </a:r>
                <a:r>
                  <a:rPr lang="en-GB" sz="1100" i="1" dirty="0"/>
                  <a:t>network</a:t>
                </a:r>
                <a:r>
                  <a:rPr lang="en-GB" sz="1100" dirty="0"/>
                  <a:t> is a graph (</a:t>
                </a:r>
                <a14:m>
                  <m:oMath xmlns:m="http://schemas.openxmlformats.org/officeDocument/2006/math">
                    <m:r>
                      <a:rPr lang="de-CH" sz="11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CH" sz="11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CH" sz="1100" b="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GB" sz="1100" dirty="0"/>
                  <a:t>) together with a function </a:t>
                </a:r>
                <a14:m>
                  <m:oMath xmlns:m="http://schemas.openxmlformats.org/officeDocument/2006/math">
                    <m:r>
                      <a:rPr lang="de-CH" sz="11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CH" sz="1100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CH" sz="11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CH" sz="1100" b="0" i="1" smtClean="0">
                        <a:latin typeface="Cambria Math" panose="02040503050406030204" pitchFamily="18" charset="0"/>
                      </a:rPr>
                      <m:t>→ </m:t>
                    </m:r>
                    <m:sSub>
                      <m:sSubPr>
                        <m:ctrlPr>
                          <a:rPr lang="de-CH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de-CH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GB" sz="1100" dirty="0"/>
                  <a:t>. In this lecture, the number </a:t>
                </a:r>
                <a14:m>
                  <m:oMath xmlns:m="http://schemas.openxmlformats.org/officeDocument/2006/math">
                    <m:r>
                      <a:rPr lang="de-CH" sz="11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CH" sz="11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sz="11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de-CH" sz="11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sz="1100" dirty="0"/>
                  <a:t> denotes the </a:t>
                </a:r>
                <a:r>
                  <a:rPr lang="en-GB" sz="1100" i="1" dirty="0"/>
                  <a:t>capacity</a:t>
                </a:r>
                <a:r>
                  <a:rPr lang="en-GB" sz="1100" dirty="0"/>
                  <a:t> of the edge </a:t>
                </a:r>
                <a14:m>
                  <m:oMath xmlns:m="http://schemas.openxmlformats.org/officeDocument/2006/math">
                    <m:r>
                      <a:rPr lang="de-CH" sz="11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de-CH" sz="11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de-CH" sz="1100" b="0" dirty="0"/>
              </a:p>
              <a:p>
                <a:r>
                  <a:rPr lang="en-GB" sz="1100" dirty="0"/>
                  <a:t>A network is called </a:t>
                </a:r>
                <a:r>
                  <a:rPr lang="en-GB" sz="1100" i="1" dirty="0"/>
                  <a:t>directed </a:t>
                </a:r>
                <a:r>
                  <a:rPr lang="en-GB" sz="1100" dirty="0"/>
                  <a:t>if its edges are directed, that is, if the edges are defined by ordered pairs of vertices.</a:t>
                </a:r>
              </a:p>
              <a:p>
                <a:r>
                  <a:rPr lang="en-GB" sz="1100" dirty="0"/>
                  <a:t>A </a:t>
                </a:r>
                <a:r>
                  <a:rPr lang="en-GB" sz="1100" i="1" dirty="0"/>
                  <a:t>source</a:t>
                </a:r>
                <a:r>
                  <a:rPr lang="en-GB" sz="1100" dirty="0"/>
                  <a:t> is a node with no incoming edges, whereas a </a:t>
                </a:r>
                <a:r>
                  <a:rPr lang="en-GB" sz="1100" i="1" dirty="0"/>
                  <a:t>sink</a:t>
                </a:r>
                <a:r>
                  <a:rPr lang="en-GB" sz="1100" dirty="0"/>
                  <a:t> is a node with no outgoing edges.</a:t>
                </a:r>
              </a:p>
              <a:p>
                <a:r>
                  <a:rPr lang="en-GB" sz="1100" dirty="0"/>
                  <a:t>An S</a:t>
                </a:r>
                <a:r>
                  <a:rPr lang="en-GB" sz="1100" i="1" dirty="0"/>
                  <a:t>-</a:t>
                </a:r>
                <a:r>
                  <a:rPr lang="en-GB" sz="1100" dirty="0"/>
                  <a:t>T </a:t>
                </a:r>
                <a:r>
                  <a:rPr lang="en-GB" sz="1100" i="1" dirty="0"/>
                  <a:t>cut</a:t>
                </a:r>
                <a:r>
                  <a:rPr lang="en-GB" sz="1100" dirty="0"/>
                  <a:t> of a directed network </a:t>
                </a:r>
                <a14:m>
                  <m:oMath xmlns:m="http://schemas.openxmlformats.org/officeDocument/2006/math">
                    <m:r>
                      <a:rPr lang="de-CH" sz="11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sz="1100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CH" sz="1100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CH" sz="1100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CH" sz="11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100" dirty="0"/>
                  <a:t> with a source </a:t>
                </a:r>
                <a14:m>
                  <m:oMath xmlns:m="http://schemas.openxmlformats.org/officeDocument/2006/math">
                    <m:r>
                      <a:rPr lang="de-CH" sz="11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sz="1100" dirty="0"/>
                  <a:t> and a sink </a:t>
                </a:r>
                <a14:m>
                  <m:oMath xmlns:m="http://schemas.openxmlformats.org/officeDocument/2006/math">
                    <m:r>
                      <a:rPr lang="de-CH" sz="11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100" dirty="0"/>
                  <a:t> is a partition of </a:t>
                </a:r>
                <a14:m>
                  <m:oMath xmlns:m="http://schemas.openxmlformats.org/officeDocument/2006/math">
                    <m:r>
                      <a:rPr lang="de-CH" sz="1100" i="1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de-CH" sz="1100" i="1" dirty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de-CH" sz="11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sz="1100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  <m:r>
                      <a:rPr lang="de-CH" sz="1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de-CH" sz="1100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GB" sz="1100" dirty="0"/>
                  <a:t> such that</a:t>
                </a:r>
                <a14:m>
                  <m:oMath xmlns:m="http://schemas.openxmlformats.org/officeDocument/2006/math">
                    <m:r>
                      <a:rPr lang="de-CH" sz="11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11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CH" sz="11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CH" sz="11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de-CH" sz="11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CH" sz="11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CH" sz="1100" i="1">
                        <a:latin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GB" sz="11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sz="1100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  <m:r>
                      <a:rPr lang="de-CH" sz="11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CH" sz="1100" i="1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GB" sz="11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sz="1100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  <m:r>
                      <a:rPr lang="en-GB" sz="11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∅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GB" sz="1100" dirty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∪</m:t>
                    </m:r>
                    <m:acc>
                      <m:accPr>
                        <m:chr m:val="̅"/>
                        <m:ctrlPr>
                          <a:rPr lang="en-GB" sz="11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  <m:r>
                      <a:rPr lang="en-GB" sz="11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sz="1100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GB" sz="1100" dirty="0"/>
              </a:p>
              <a:p>
                <a:r>
                  <a:rPr lang="en-GB" sz="1100" dirty="0"/>
                  <a:t>The </a:t>
                </a:r>
                <a:r>
                  <a:rPr lang="en-GB" sz="1100" i="1" dirty="0"/>
                  <a:t>cut-set</a:t>
                </a:r>
                <a:r>
                  <a:rPr lang="en-GB" sz="1100" dirty="0"/>
                  <a:t> of a cut of a directed network </a:t>
                </a:r>
                <a14:m>
                  <m:oMath xmlns:m="http://schemas.openxmlformats.org/officeDocument/2006/math">
                    <m:r>
                      <a:rPr lang="en-GB" sz="110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CH" sz="1100" b="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de-CH" sz="1100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CH" sz="11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CH" sz="1100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CH" sz="11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100" dirty="0"/>
                  <a:t> is </a:t>
                </a:r>
                <a14:m>
                  <m:oMath xmlns:m="http://schemas.openxmlformats.org/officeDocument/2006/math">
                    <m:r>
                      <a:rPr lang="de-CH" sz="11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de-CH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1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de-CH" sz="11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CH" sz="11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de-CH" sz="11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sz="1100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de-CH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1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CH" sz="11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CH" sz="1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de-CH" sz="11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CH" sz="11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CH" sz="11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de-CH" sz="11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CH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CH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de-CH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CH" sz="1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de-CH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CH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de-CH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̅"/>
                        <m:ctrlPr>
                          <a:rPr lang="de-CH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</m:acc>
                    <m:r>
                      <a:rPr lang="de-CH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GB" sz="1100" dirty="0"/>
              </a:p>
              <a:p>
                <a:r>
                  <a:rPr lang="en-GB" sz="1100" dirty="0"/>
                  <a:t>The </a:t>
                </a:r>
                <a:r>
                  <a:rPr lang="en-GB" sz="1100" i="1" dirty="0"/>
                  <a:t>capacity</a:t>
                </a:r>
                <a:r>
                  <a:rPr lang="en-GB" sz="1100" dirty="0"/>
                  <a:t> of an s-t cut is the sum of the capacities of the edges in its cut-set: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1100" b="0" i="0" smtClean="0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de-CH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1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de-CH" sz="11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CH" sz="11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de-CH" sz="11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de-CH" sz="11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CH" sz="11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de-CH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CH" sz="1100" i="1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de-CH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sz="11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de-CH" sz="11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CH" sz="11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sub>
                      <m:sup/>
                      <m:e>
                        <m:r>
                          <a:rPr lang="de-CH" sz="11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de-CH" sz="11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CH" sz="11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de-CH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GB" sz="1100" dirty="0"/>
              </a:p>
              <a:p>
                <a:pPr marL="0" indent="0">
                  <a:buNone/>
                </a:pPr>
                <a:r>
                  <a:rPr lang="en-GB" sz="1100" b="1" dirty="0">
                    <a:solidFill>
                      <a:schemeClr val="accent1"/>
                    </a:solidFill>
                  </a:rPr>
                  <a:t>Example:</a:t>
                </a:r>
                <a:r>
                  <a:rPr lang="en-GB" sz="1100" dirty="0"/>
                  <a:t> </a:t>
                </a:r>
                <a:r>
                  <a:rPr lang="en-GB" sz="1100" dirty="0">
                    <a:solidFill>
                      <a:schemeClr val="accent4"/>
                    </a:solidFill>
                  </a:rPr>
                  <a:t>𝐾={S,A,C}</a:t>
                </a:r>
                <a:r>
                  <a:rPr lang="en-GB" sz="11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CH" sz="11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sz="11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</m:oMath>
                </a14:m>
                <a:r>
                  <a:rPr lang="en-GB" sz="1100" dirty="0">
                    <a:solidFill>
                      <a:schemeClr val="accent2"/>
                    </a:solidFill>
                  </a:rPr>
                  <a:t>={B,E,D,T} </a:t>
                </a:r>
                <a:r>
                  <a:rPr lang="en-GB" sz="1100" dirty="0"/>
                  <a:t>is an S-T cut, </a:t>
                </a:r>
                <a14:m>
                  <m:oMath xmlns:m="http://schemas.openxmlformats.org/officeDocument/2006/math">
                    <m:r>
                      <a:rPr lang="de-CH" sz="1100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CH" sz="1100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sz="1100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CH" sz="1100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e-CH" sz="1100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de-CH" sz="1100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)={(</m:t>
                    </m:r>
                    <m:r>
                      <a:rPr lang="de-CH" sz="1100" b="0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sz="1100" i="1" dirty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e-CH" sz="1100" b="0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sz="1100" i="1" dirty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), (</m:t>
                    </m:r>
                    <m:r>
                      <a:rPr lang="de-CH" sz="1100" b="0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1100" i="1" dirty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e-CH" sz="1100" b="0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sz="1100" i="1" dirty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), (</m:t>
                    </m:r>
                    <m:r>
                      <a:rPr lang="de-CH" sz="1100" b="0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1100" i="1" dirty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100" i="1" dirty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sz="1100" i="1" dirty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), (</m:t>
                    </m:r>
                    <m:r>
                      <a:rPr lang="de-CH" sz="1100" b="0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GB" sz="1100" i="1" dirty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e-CH" sz="1100" b="0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sz="1100" i="1" dirty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)} </m:t>
                    </m:r>
                  </m:oMath>
                </a14:m>
                <a:r>
                  <a:rPr lang="en-GB" sz="1100" dirty="0"/>
                  <a:t>is the cut-set,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1100" b="0" i="0" dirty="0" smtClean="0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de-CH" sz="11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100" i="1" dirty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de-CH" sz="11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CH" sz="1100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de-CH" sz="11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sz="1100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de-CH" sz="11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CH" sz="1100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CH" sz="11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CH" sz="1100" b="0" i="1" dirty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de-CH" sz="11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CH" sz="1100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de-CH" sz="11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sz="1100" b="0" i="1" dirty="0" smtClean="0"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r>
                  <a:rPr lang="en-GB" sz="1100" dirty="0"/>
                  <a:t>.</a:t>
                </a:r>
              </a:p>
              <a:p>
                <a:pPr marL="0" indent="0">
                  <a:buNone/>
                </a:pPr>
                <a:r>
                  <a:rPr lang="en-GB" sz="1100" b="1" dirty="0">
                    <a:solidFill>
                      <a:schemeClr val="accent1"/>
                    </a:solidFill>
                  </a:rPr>
                  <a:t>Challenge</a:t>
                </a:r>
                <a:r>
                  <a:rPr lang="en-GB" sz="1100" dirty="0"/>
                  <a:t>: can you find an S-T cut with minimal capacity?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22F30D-9FD0-274C-A4DA-195F6E9CB0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117987" y="3374526"/>
                <a:ext cx="8916348" cy="2269186"/>
              </a:xfrm>
              <a:blipFill>
                <a:blip r:embed="rId2"/>
                <a:stretch>
                  <a:fillRect l="-1094" t="-269" b="-2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CEB33-A284-5740-B0A0-A11C7B788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25" name="Group 24" descr="This is a directed network with nodes {S,A,B,C,D,E,T}, directed edges {SA,SB,SC,AB,AD,BC,BD,BE,CE,DT,ED,ET}, and weights w(SA) = 5, w(SB) = 7, w(SC) = 4, w(AB)=1, w(BC)=2, w(AD)=3, w(BC) = 2, w(BD) = 4, w(BE)=5, w(CE) = 4, w(DT)=9, w(ED)=1, w(ET)=6">
            <a:extLst>
              <a:ext uri="{FF2B5EF4-FFF2-40B4-BE49-F238E27FC236}">
                <a16:creationId xmlns:a16="http://schemas.microsoft.com/office/drawing/2014/main" id="{A9422A93-C715-694B-A12D-FD8E5B8F39F0}"/>
              </a:ext>
            </a:extLst>
          </p:cNvPr>
          <p:cNvGrpSpPr/>
          <p:nvPr/>
        </p:nvGrpSpPr>
        <p:grpSpPr>
          <a:xfrm>
            <a:off x="2044775" y="1125287"/>
            <a:ext cx="5054452" cy="2058925"/>
            <a:chOff x="1933433" y="879463"/>
            <a:chExt cx="5668370" cy="242026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F796EA9-09F4-6340-937C-BFC451BA7E47}"/>
                </a:ext>
              </a:extLst>
            </p:cNvPr>
            <p:cNvSpPr txBox="1"/>
            <p:nvPr/>
          </p:nvSpPr>
          <p:spPr>
            <a:xfrm>
              <a:off x="3478253" y="2901759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4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DB59D37-435F-5B45-B1BC-358764B949E9}"/>
                </a:ext>
              </a:extLst>
            </p:cNvPr>
            <p:cNvSpPr/>
            <p:nvPr/>
          </p:nvSpPr>
          <p:spPr>
            <a:xfrm>
              <a:off x="1933433" y="1973181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727194C-77CE-3F44-858B-3C778C090E56}"/>
                </a:ext>
              </a:extLst>
            </p:cNvPr>
            <p:cNvSpPr/>
            <p:nvPr/>
          </p:nvSpPr>
          <p:spPr>
            <a:xfrm>
              <a:off x="2923781" y="1082627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033611D-9385-8B46-8AD6-538C2EF78CB9}"/>
                </a:ext>
              </a:extLst>
            </p:cNvPr>
            <p:cNvSpPr/>
            <p:nvPr/>
          </p:nvSpPr>
          <p:spPr>
            <a:xfrm>
              <a:off x="3172795" y="2778841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C88E4C9-C70D-D84A-B873-1F076207D7E7}"/>
                </a:ext>
              </a:extLst>
            </p:cNvPr>
            <p:cNvSpPr/>
            <p:nvPr/>
          </p:nvSpPr>
          <p:spPr>
            <a:xfrm>
              <a:off x="3895122" y="1827229"/>
              <a:ext cx="300336" cy="29190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0E6141C-3A0D-0042-9C0C-0C207F9ED341}"/>
                </a:ext>
              </a:extLst>
            </p:cNvPr>
            <p:cNvSpPr/>
            <p:nvPr/>
          </p:nvSpPr>
          <p:spPr>
            <a:xfrm>
              <a:off x="5662925" y="1777361"/>
              <a:ext cx="300336" cy="29190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A6F0699-41BD-0143-BD8E-A637DCCC6CE1}"/>
                </a:ext>
              </a:extLst>
            </p:cNvPr>
            <p:cNvSpPr/>
            <p:nvPr/>
          </p:nvSpPr>
          <p:spPr>
            <a:xfrm>
              <a:off x="5327421" y="2778841"/>
              <a:ext cx="300336" cy="29190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26C39F3-0633-734C-BDA2-02A4D76492A5}"/>
                </a:ext>
              </a:extLst>
            </p:cNvPr>
            <p:cNvSpPr/>
            <p:nvPr/>
          </p:nvSpPr>
          <p:spPr>
            <a:xfrm>
              <a:off x="7301467" y="1413209"/>
              <a:ext cx="300336" cy="29190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091D702-88AE-F54A-AB55-F7E57506F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9786" y="1331783"/>
              <a:ext cx="777979" cy="684147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4F8E6E8-1008-944B-9C5E-4F1698EA46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3769" y="1973181"/>
              <a:ext cx="1661353" cy="145953"/>
            </a:xfrm>
            <a:prstGeom prst="line">
              <a:avLst/>
            </a:prstGeom>
            <a:ln w="127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F2C5116-5B40-944C-AC9B-A3E1280AF0C7}"/>
                </a:ext>
              </a:extLst>
            </p:cNvPr>
            <p:cNvCxnSpPr>
              <a:cxnSpLocks/>
            </p:cNvCxnSpPr>
            <p:nvPr/>
          </p:nvCxnSpPr>
          <p:spPr>
            <a:xfrm>
              <a:off x="2189786" y="2222337"/>
              <a:ext cx="1026992" cy="599253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5E97B41-561D-0747-A960-DC6A81B2F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5458" y="1923314"/>
              <a:ext cx="1467467" cy="49868"/>
            </a:xfrm>
            <a:prstGeom prst="line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0BBFC62-5FCA-6140-91E6-509D3A114FD4}"/>
                </a:ext>
              </a:extLst>
            </p:cNvPr>
            <p:cNvCxnSpPr>
              <a:cxnSpLocks/>
            </p:cNvCxnSpPr>
            <p:nvPr/>
          </p:nvCxnSpPr>
          <p:spPr>
            <a:xfrm>
              <a:off x="3180134" y="1331783"/>
              <a:ext cx="758972" cy="538194"/>
            </a:xfrm>
            <a:prstGeom prst="line">
              <a:avLst/>
            </a:prstGeom>
            <a:ln w="127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204BE53-3ADE-8347-A790-8BDA45F70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9147" y="2133974"/>
              <a:ext cx="591643" cy="687616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EA8146-E9B5-7242-B955-D8E3AB56C6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7758" y="1662365"/>
              <a:ext cx="1717693" cy="1262428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37DA2EF-CBC0-F447-BAA1-98EA55ACD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7590" y="2069266"/>
              <a:ext cx="335503" cy="709575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D22AADE-11D7-9F44-B3BE-302589BB03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131" y="2924793"/>
              <a:ext cx="1854291" cy="1"/>
            </a:xfrm>
            <a:prstGeom prst="line">
              <a:avLst/>
            </a:prstGeom>
            <a:ln w="127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474D9CB-7DF6-0042-981B-74E3C306F900}"/>
                </a:ext>
              </a:extLst>
            </p:cNvPr>
            <p:cNvCxnSpPr>
              <a:cxnSpLocks/>
            </p:cNvCxnSpPr>
            <p:nvPr/>
          </p:nvCxnSpPr>
          <p:spPr>
            <a:xfrm>
              <a:off x="4151475" y="2076385"/>
              <a:ext cx="1219930" cy="745204"/>
            </a:xfrm>
            <a:prstGeom prst="line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28D2C4D-E9B7-FD46-90C0-DE97E328BA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63261" y="1559162"/>
              <a:ext cx="1338206" cy="364152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2BA93C-4098-884A-B244-B7C31A640433}"/>
                </a:ext>
              </a:extLst>
            </p:cNvPr>
            <p:cNvCxnSpPr>
              <a:cxnSpLocks/>
            </p:cNvCxnSpPr>
            <p:nvPr/>
          </p:nvCxnSpPr>
          <p:spPr>
            <a:xfrm>
              <a:off x="3224117" y="1228580"/>
              <a:ext cx="2482791" cy="591530"/>
            </a:xfrm>
            <a:prstGeom prst="line">
              <a:avLst/>
            </a:prstGeom>
            <a:ln w="127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84416EB-49FC-F44B-882F-E5311AF6A47A}"/>
                </a:ext>
              </a:extLst>
            </p:cNvPr>
            <p:cNvSpPr txBox="1"/>
            <p:nvPr/>
          </p:nvSpPr>
          <p:spPr>
            <a:xfrm>
              <a:off x="1998721" y="1549283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ABC6E03-5038-1F42-B7B3-DD09B950555C}"/>
                </a:ext>
              </a:extLst>
            </p:cNvPr>
            <p:cNvSpPr txBox="1"/>
            <p:nvPr/>
          </p:nvSpPr>
          <p:spPr>
            <a:xfrm>
              <a:off x="2042750" y="2271246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4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09B0F2E-432C-FD49-B6BC-08942C4A22D9}"/>
                </a:ext>
              </a:extLst>
            </p:cNvPr>
            <p:cNvSpPr txBox="1"/>
            <p:nvPr/>
          </p:nvSpPr>
          <p:spPr>
            <a:xfrm>
              <a:off x="2338592" y="1742709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7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93BA338-169D-6C41-89C4-C053A41EF497}"/>
                </a:ext>
              </a:extLst>
            </p:cNvPr>
            <p:cNvSpPr txBox="1"/>
            <p:nvPr/>
          </p:nvSpPr>
          <p:spPr>
            <a:xfrm>
              <a:off x="2990525" y="1316942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6C7CAF-0A6A-4C4C-90F3-E97762E68312}"/>
                </a:ext>
              </a:extLst>
            </p:cNvPr>
            <p:cNvSpPr txBox="1"/>
            <p:nvPr/>
          </p:nvSpPr>
          <p:spPr>
            <a:xfrm>
              <a:off x="3224886" y="879463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3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EF8A251-9917-9B4A-90D2-5831B3B76380}"/>
                </a:ext>
              </a:extLst>
            </p:cNvPr>
            <p:cNvSpPr txBox="1"/>
            <p:nvPr/>
          </p:nvSpPr>
          <p:spPr>
            <a:xfrm>
              <a:off x="4072073" y="1611783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4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5CD61FE-3462-5C4C-B898-AF354D451B31}"/>
                </a:ext>
              </a:extLst>
            </p:cNvPr>
            <p:cNvSpPr txBox="1"/>
            <p:nvPr/>
          </p:nvSpPr>
          <p:spPr>
            <a:xfrm>
              <a:off x="5287903" y="2393171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77EF6F9-A82E-4647-B025-A43B434A31BA}"/>
                </a:ext>
              </a:extLst>
            </p:cNvPr>
            <p:cNvSpPr txBox="1"/>
            <p:nvPr/>
          </p:nvSpPr>
          <p:spPr>
            <a:xfrm>
              <a:off x="5630502" y="2771371"/>
              <a:ext cx="252113" cy="397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6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9E28584-A387-FF41-8715-D2C8DD589D17}"/>
                </a:ext>
              </a:extLst>
            </p:cNvPr>
            <p:cNvSpPr txBox="1"/>
            <p:nvPr/>
          </p:nvSpPr>
          <p:spPr>
            <a:xfrm>
              <a:off x="5873910" y="1523546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9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EAA8196-9E46-C24B-A638-3FCE0EFFD8C8}"/>
                </a:ext>
              </a:extLst>
            </p:cNvPr>
            <p:cNvSpPr txBox="1"/>
            <p:nvPr/>
          </p:nvSpPr>
          <p:spPr>
            <a:xfrm>
              <a:off x="3604373" y="2026083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FFF0845-A39A-4945-BE28-D211DAFBFE61}"/>
                </a:ext>
              </a:extLst>
            </p:cNvPr>
            <p:cNvSpPr txBox="1"/>
            <p:nvPr/>
          </p:nvSpPr>
          <p:spPr>
            <a:xfrm>
              <a:off x="4025912" y="2054754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967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ED82B-F5C4-8C40-9E53-3273F698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networks - flows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22F30D-9FD0-274C-A4DA-195F6E9CB034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342901" y="3191591"/>
                <a:ext cx="8445500" cy="181410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GB" sz="1400" b="1" dirty="0">
                    <a:solidFill>
                      <a:schemeClr val="accent1"/>
                    </a:solidFill>
                  </a:rPr>
                  <a:t>Definition:</a:t>
                </a:r>
              </a:p>
              <a:p>
                <a:pPr marL="0" indent="0">
                  <a:buNone/>
                </a:pPr>
                <a:r>
                  <a:rPr lang="en-GB" sz="1400" dirty="0"/>
                  <a:t>Let </a:t>
                </a:r>
                <a14:m>
                  <m:oMath xmlns:m="http://schemas.openxmlformats.org/officeDocument/2006/math">
                    <m:r>
                      <a:rPr lang="en-GB" sz="140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CH" sz="1400" b="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de-CH" sz="1400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CH" sz="1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CH" sz="1400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CH" sz="1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400" dirty="0"/>
                  <a:t> be a directed network with source </a:t>
                </a:r>
                <a14:m>
                  <m:oMath xmlns:m="http://schemas.openxmlformats.org/officeDocument/2006/math">
                    <m:r>
                      <a:rPr lang="de-CH" sz="1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sz="1400" dirty="0"/>
                  <a:t> and sink </a:t>
                </a:r>
                <a14:m>
                  <m:oMath xmlns:m="http://schemas.openxmlformats.org/officeDocument/2006/math">
                    <m:r>
                      <a:rPr lang="de-CH" sz="1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400" dirty="0"/>
                  <a:t>. A </a:t>
                </a:r>
                <a:r>
                  <a:rPr lang="en-GB" sz="1400" i="1" dirty="0"/>
                  <a:t>flow</a:t>
                </a:r>
                <a:r>
                  <a:rPr lang="en-GB" sz="1400" dirty="0"/>
                  <a:t> is a function </a:t>
                </a:r>
                <a14:m>
                  <m:oMath xmlns:m="http://schemas.openxmlformats.org/officeDocument/2006/math">
                    <m:r>
                      <a:rPr lang="de-CH" sz="1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CH" sz="1400">
                        <a:latin typeface="Cambria Math" panose="02040503050406030204" pitchFamily="18" charset="0"/>
                      </a:rPr>
                      <m:t>:</m:t>
                    </m:r>
                    <m:r>
                      <a:rPr lang="de-CH" sz="1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CH" sz="1400" i="1">
                        <a:latin typeface="Cambria Math" panose="02040503050406030204" pitchFamily="18" charset="0"/>
                      </a:rPr>
                      <m:t>→ </m:t>
                    </m:r>
                    <m:sSub>
                      <m:sSubPr>
                        <m:ctrlPr>
                          <a:rPr lang="de-CH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de-CH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GB" sz="1400" dirty="0"/>
                  <a:t> that satisfies</a:t>
                </a:r>
              </a:p>
              <a:p>
                <a:pPr lvl="1"/>
                <a:r>
                  <a:rPr lang="en-GB" sz="1400" dirty="0"/>
                  <a:t>the </a:t>
                </a:r>
                <a:r>
                  <a:rPr lang="en-GB" sz="1400" i="1" dirty="0"/>
                  <a:t>capacity constraint</a:t>
                </a:r>
                <a:r>
                  <a:rPr lang="en-GB" sz="1400" dirty="0"/>
                  <a:t>: </a:t>
                </a:r>
                <a14:m>
                  <m:oMath xmlns:m="http://schemas.openxmlformats.org/officeDocument/2006/math">
                    <m:r>
                      <a:rPr lang="de-CH" sz="1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CH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de-CH" sz="1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CH" sz="14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de-CH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GB" sz="1400" dirty="0"/>
                  <a:t> for every </a:t>
                </a:r>
                <a14:m>
                  <m:oMath xmlns:m="http://schemas.openxmlformats.org/officeDocument/2006/math">
                    <m:r>
                      <a:rPr lang="de-CH" sz="1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de-CH" sz="1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CH" sz="1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GB" sz="1400" dirty="0"/>
              </a:p>
              <a:p>
                <a:pPr lvl="1"/>
                <a:r>
                  <a:rPr lang="en-GB" sz="1400" dirty="0"/>
                  <a:t>the </a:t>
                </a:r>
                <a:r>
                  <a:rPr lang="en-GB" sz="1400" i="1" dirty="0"/>
                  <a:t>conservation of flows</a:t>
                </a:r>
                <a:r>
                  <a:rPr lang="en-GB" sz="1400" dirty="0"/>
                  <a:t>: for every </a:t>
                </a:r>
                <a14:m>
                  <m:oMath xmlns:m="http://schemas.openxmlformats.org/officeDocument/2006/math">
                    <m:r>
                      <a:rPr lang="de-CH" sz="1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de-CH" sz="1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CH" sz="1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GB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  <m:r>
                      <a:rPr lang="de-CH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de-CH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de-CH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e-CH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e-CH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sz="1400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GB" sz="1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CH" sz="14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e-CH" sz="1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m:rPr>
                            <m:brk m:alnAt="7"/>
                          </m:rPr>
                          <a:rPr lang="de-CH" sz="14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sz="1400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𝑢</m:t>
                            </m:r>
                            <m:r>
                              <a:rPr lang="de-CH" sz="1400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,</m:t>
                            </m:r>
                            <m:r>
                              <a:rPr lang="de-CH" sz="1400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𝑣</m:t>
                            </m:r>
                          </m:e>
                        </m:d>
                        <m:r>
                          <a:rPr lang="de-CH" sz="1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de-CH" sz="14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)</m:t>
                        </m:r>
                      </m:sub>
                      <m:sup/>
                      <m:e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nary>
                    <m:r>
                      <a:rPr lang="de-CH" sz="1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CH" sz="1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de-CH" sz="1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de-CH" sz="1400" i="1"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de-CH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sz="14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𝑣</m:t>
                            </m:r>
                            <m:r>
                              <a:rPr lang="de-CH" sz="1400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,</m:t>
                            </m:r>
                            <m:r>
                              <a:rPr lang="de-CH" sz="1400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𝑤</m:t>
                            </m:r>
                          </m:e>
                        </m:d>
                        <m:r>
                          <a:rPr lang="de-CH" sz="1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de-CH" sz="14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)</m:t>
                        </m:r>
                      </m:sub>
                      <m:sup/>
                      <m:e>
                        <m:r>
                          <a:rPr lang="de-CH" sz="1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de-CH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de-CH" sz="1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GB" sz="1400" dirty="0"/>
              </a:p>
              <a:p>
                <a:pPr marL="0" indent="0">
                  <a:buNone/>
                </a:pPr>
                <a:r>
                  <a:rPr lang="en-GB" sz="1400" dirty="0"/>
                  <a:t>The value of a flow </a:t>
                </a:r>
                <a14:m>
                  <m:oMath xmlns:m="http://schemas.openxmlformats.org/officeDocument/2006/math">
                    <m:r>
                      <a:rPr lang="de-CH" sz="1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CH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400" dirty="0"/>
                  <a:t>is defined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CH" sz="14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de-CH" sz="1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CH" sz="1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m:rPr>
                              <m:brk m:alnAt="7"/>
                            </m:rPr>
                            <a:rPr lang="de-CH" sz="1400" i="1"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de-CH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de-CH" sz="1400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,</m:t>
                              </m:r>
                              <m:r>
                                <a:rPr lang="de-CH" sz="14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𝑢</m:t>
                              </m:r>
                            </m:e>
                          </m:d>
                          <m:r>
                            <a:rPr lang="de-CH" sz="1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de-CH" sz="1400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de-CH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CH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de-CH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CH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nary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CH" sz="14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de-CH" sz="1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CH" sz="1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m:rPr>
                              <m:brk m:alnAt="7"/>
                            </m:rPr>
                            <a:rPr lang="de-CH" sz="1400" i="1"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de-CH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de-CH" sz="1400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,</m:t>
                              </m:r>
                              <m:r>
                                <a:rPr lang="de-CH" sz="14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𝑡</m:t>
                              </m:r>
                            </m:e>
                          </m:d>
                          <m:r>
                            <a:rPr lang="de-CH" sz="1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de-CH" sz="1400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de-CH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CH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de-CH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CH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GB" sz="1400" dirty="0"/>
              </a:p>
              <a:p>
                <a:pPr marL="0" indent="0">
                  <a:buNone/>
                </a:pPr>
                <a:r>
                  <a:rPr lang="en-GB" sz="1400" b="1" dirty="0">
                    <a:solidFill>
                      <a:schemeClr val="accent1"/>
                    </a:solidFill>
                  </a:rPr>
                  <a:t>Example:</a:t>
                </a:r>
                <a:r>
                  <a:rPr lang="en-GB" sz="1400" dirty="0"/>
                  <a:t> the function </a:t>
                </a:r>
                <a14:m>
                  <m:oMath xmlns:m="http://schemas.openxmlformats.org/officeDocument/2006/math">
                    <m:r>
                      <a:rPr lang="de-CH" sz="140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CH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CH" sz="1400" dirty="0">
                    <a:solidFill>
                      <a:schemeClr val="accent6"/>
                    </a:solidFill>
                  </a:rPr>
                  <a:t>is a </a:t>
                </a:r>
                <a:r>
                  <a:rPr lang="de-CH" sz="1400" dirty="0" err="1">
                    <a:solidFill>
                      <a:schemeClr val="accent6"/>
                    </a:solidFill>
                  </a:rPr>
                  <a:t>flow</a:t>
                </a:r>
                <a:r>
                  <a:rPr lang="de-CH" sz="1400" dirty="0">
                    <a:solidFill>
                      <a:schemeClr val="accent6"/>
                    </a:solidFill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140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4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de-CH" sz="14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sz="14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de-CH" sz="14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de-CH" sz="14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de-CH" sz="14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de-CH" sz="14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de-CH" sz="14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sz="14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14</m:t>
                    </m:r>
                    <m:r>
                      <a:rPr lang="de-CH" sz="14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sz="14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8</m:t>
                    </m:r>
                    <m:r>
                      <a:rPr lang="de-CH" sz="14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de-CH" sz="14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lang="de-CH" sz="1400" b="0" dirty="0">
                  <a:solidFill>
                    <a:schemeClr val="accent4"/>
                  </a:solidFill>
                </a:endParaRPr>
              </a:p>
              <a:p>
                <a:pPr marL="0" indent="0">
                  <a:buNone/>
                </a:pPr>
                <a:r>
                  <a:rPr lang="en-GB" sz="1400" b="1" dirty="0">
                    <a:solidFill>
                      <a:schemeClr val="accent1"/>
                    </a:solidFill>
                  </a:rPr>
                  <a:t>Challenge:</a:t>
                </a:r>
                <a:r>
                  <a:rPr lang="en-GB" sz="1400" dirty="0"/>
                  <a:t> can you find a flow with maximal value?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22F30D-9FD0-274C-A4DA-195F6E9CB0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342901" y="3191591"/>
                <a:ext cx="8445500" cy="1814104"/>
              </a:xfrm>
              <a:blipFill>
                <a:blip r:embed="rId2"/>
                <a:stretch>
                  <a:fillRect l="-1299" t="-673" b="-505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CEB33-A284-5740-B0A0-A11C7B788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25" name="Group 24" descr="This is a directed network with nodes {S,A,B,C,D,E,T}, directed edges {SA,SB,SC,AB,AD,BC,BD,BE,CE,DT,ED,ET}, and weights w(SA) = 5, w(SB) = 7, w(SC) = 4, w(AB)=1, w(BC)=2, w(AD)=3, w(BC) = 2, w(BD) = 4, w(BE)=5, w(CE) = 4, w(DT)=9, w(ED)=1, w(ET)=6. On thiw network, we defined a flow f with values f(SA) = 3, f(SB) = 7, f(SC) = 4, f(AB)=0, f(BC)=0, f(AD)=3, f(BC) = 0, f(BD) = 4, f(BE)=3, f(CE) = 4, f(DT)=8, f(ED)=1, f(ET)=6">
            <a:extLst>
              <a:ext uri="{FF2B5EF4-FFF2-40B4-BE49-F238E27FC236}">
                <a16:creationId xmlns:a16="http://schemas.microsoft.com/office/drawing/2014/main" id="{A9422A93-C715-694B-A12D-FD8E5B8F39F0}"/>
              </a:ext>
            </a:extLst>
          </p:cNvPr>
          <p:cNvGrpSpPr/>
          <p:nvPr/>
        </p:nvGrpSpPr>
        <p:grpSpPr>
          <a:xfrm>
            <a:off x="2044775" y="1125287"/>
            <a:ext cx="5054452" cy="2028148"/>
            <a:chOff x="1933433" y="879463"/>
            <a:chExt cx="5668370" cy="238408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F796EA9-09F4-6340-937C-BFC451BA7E47}"/>
                </a:ext>
              </a:extLst>
            </p:cNvPr>
            <p:cNvSpPr txBox="1"/>
            <p:nvPr/>
          </p:nvSpPr>
          <p:spPr>
            <a:xfrm>
              <a:off x="3478253" y="2901759"/>
              <a:ext cx="318553" cy="3617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4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DB59D37-435F-5B45-B1BC-358764B949E9}"/>
                </a:ext>
              </a:extLst>
            </p:cNvPr>
            <p:cNvSpPr/>
            <p:nvPr/>
          </p:nvSpPr>
          <p:spPr>
            <a:xfrm>
              <a:off x="1933433" y="1973181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727194C-77CE-3F44-858B-3C778C090E56}"/>
                </a:ext>
              </a:extLst>
            </p:cNvPr>
            <p:cNvSpPr/>
            <p:nvPr/>
          </p:nvSpPr>
          <p:spPr>
            <a:xfrm>
              <a:off x="2923781" y="1082627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033611D-9385-8B46-8AD6-538C2EF78CB9}"/>
                </a:ext>
              </a:extLst>
            </p:cNvPr>
            <p:cNvSpPr/>
            <p:nvPr/>
          </p:nvSpPr>
          <p:spPr>
            <a:xfrm>
              <a:off x="3172795" y="2778841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C88E4C9-C70D-D84A-B873-1F076207D7E7}"/>
                </a:ext>
              </a:extLst>
            </p:cNvPr>
            <p:cNvSpPr/>
            <p:nvPr/>
          </p:nvSpPr>
          <p:spPr>
            <a:xfrm>
              <a:off x="3895122" y="1827229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0E6141C-3A0D-0042-9C0C-0C207F9ED341}"/>
                </a:ext>
              </a:extLst>
            </p:cNvPr>
            <p:cNvSpPr/>
            <p:nvPr/>
          </p:nvSpPr>
          <p:spPr>
            <a:xfrm>
              <a:off x="5662925" y="1777361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A6F0699-41BD-0143-BD8E-A637DCCC6CE1}"/>
                </a:ext>
              </a:extLst>
            </p:cNvPr>
            <p:cNvSpPr/>
            <p:nvPr/>
          </p:nvSpPr>
          <p:spPr>
            <a:xfrm>
              <a:off x="5327421" y="2778841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26C39F3-0633-734C-BDA2-02A4D76492A5}"/>
                </a:ext>
              </a:extLst>
            </p:cNvPr>
            <p:cNvSpPr/>
            <p:nvPr/>
          </p:nvSpPr>
          <p:spPr>
            <a:xfrm>
              <a:off x="7301467" y="1413209"/>
              <a:ext cx="300336" cy="29190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091D702-88AE-F54A-AB55-F7E57506F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9786" y="1331783"/>
              <a:ext cx="777979" cy="684147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4F8E6E8-1008-944B-9C5E-4F1698EA46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3769" y="1973181"/>
              <a:ext cx="1661353" cy="145953"/>
            </a:xfrm>
            <a:prstGeom prst="line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F2C5116-5B40-944C-AC9B-A3E1280AF0C7}"/>
                </a:ext>
              </a:extLst>
            </p:cNvPr>
            <p:cNvCxnSpPr>
              <a:cxnSpLocks/>
            </p:cNvCxnSpPr>
            <p:nvPr/>
          </p:nvCxnSpPr>
          <p:spPr>
            <a:xfrm>
              <a:off x="2189786" y="2222337"/>
              <a:ext cx="1026992" cy="599253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5E97B41-561D-0747-A960-DC6A81B2F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5458" y="1923314"/>
              <a:ext cx="1467467" cy="49868"/>
            </a:xfrm>
            <a:prstGeom prst="line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0BBFC62-5FCA-6140-91E6-509D3A114FD4}"/>
                </a:ext>
              </a:extLst>
            </p:cNvPr>
            <p:cNvCxnSpPr>
              <a:cxnSpLocks/>
            </p:cNvCxnSpPr>
            <p:nvPr/>
          </p:nvCxnSpPr>
          <p:spPr>
            <a:xfrm>
              <a:off x="3180134" y="1331783"/>
              <a:ext cx="758972" cy="538194"/>
            </a:xfrm>
            <a:prstGeom prst="line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204BE53-3ADE-8347-A790-8BDA45F70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9147" y="2133974"/>
              <a:ext cx="591643" cy="687616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EA8146-E9B5-7242-B955-D8E3AB56C6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7758" y="1662365"/>
              <a:ext cx="1717693" cy="1262428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37DA2EF-CBC0-F447-BAA1-98EA55ACD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7590" y="2069266"/>
              <a:ext cx="335503" cy="709575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D22AADE-11D7-9F44-B3BE-302589BB03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131" y="2924793"/>
              <a:ext cx="1854291" cy="1"/>
            </a:xfrm>
            <a:prstGeom prst="line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474D9CB-7DF6-0042-981B-74E3C306F900}"/>
                </a:ext>
              </a:extLst>
            </p:cNvPr>
            <p:cNvCxnSpPr>
              <a:cxnSpLocks/>
            </p:cNvCxnSpPr>
            <p:nvPr/>
          </p:nvCxnSpPr>
          <p:spPr>
            <a:xfrm>
              <a:off x="4151475" y="2076385"/>
              <a:ext cx="1219930" cy="745204"/>
            </a:xfrm>
            <a:prstGeom prst="line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28D2C4D-E9B7-FD46-90C0-DE97E328BA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63261" y="1559162"/>
              <a:ext cx="1338206" cy="364152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2BA93C-4098-884A-B244-B7C31A640433}"/>
                </a:ext>
              </a:extLst>
            </p:cNvPr>
            <p:cNvCxnSpPr>
              <a:cxnSpLocks/>
            </p:cNvCxnSpPr>
            <p:nvPr/>
          </p:nvCxnSpPr>
          <p:spPr>
            <a:xfrm>
              <a:off x="3224117" y="1228580"/>
              <a:ext cx="2482791" cy="591530"/>
            </a:xfrm>
            <a:prstGeom prst="line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84416EB-49FC-F44B-882F-E5311AF6A47A}"/>
                </a:ext>
              </a:extLst>
            </p:cNvPr>
            <p:cNvSpPr txBox="1"/>
            <p:nvPr/>
          </p:nvSpPr>
          <p:spPr>
            <a:xfrm>
              <a:off x="1998721" y="1549283"/>
              <a:ext cx="318553" cy="3617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ABC6E03-5038-1F42-B7B3-DD09B950555C}"/>
                </a:ext>
              </a:extLst>
            </p:cNvPr>
            <p:cNvSpPr txBox="1"/>
            <p:nvPr/>
          </p:nvSpPr>
          <p:spPr>
            <a:xfrm>
              <a:off x="2042750" y="2271247"/>
              <a:ext cx="318553" cy="3617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4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09B0F2E-432C-FD49-B6BC-08942C4A22D9}"/>
                </a:ext>
              </a:extLst>
            </p:cNvPr>
            <p:cNvSpPr txBox="1"/>
            <p:nvPr/>
          </p:nvSpPr>
          <p:spPr>
            <a:xfrm>
              <a:off x="2338592" y="1742709"/>
              <a:ext cx="318553" cy="3617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7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93BA338-169D-6C41-89C4-C053A41EF497}"/>
                </a:ext>
              </a:extLst>
            </p:cNvPr>
            <p:cNvSpPr txBox="1"/>
            <p:nvPr/>
          </p:nvSpPr>
          <p:spPr>
            <a:xfrm>
              <a:off x="2990525" y="1316942"/>
              <a:ext cx="318553" cy="3617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6C7CAF-0A6A-4C4C-90F3-E97762E68312}"/>
                </a:ext>
              </a:extLst>
            </p:cNvPr>
            <p:cNvSpPr txBox="1"/>
            <p:nvPr/>
          </p:nvSpPr>
          <p:spPr>
            <a:xfrm>
              <a:off x="3224886" y="879463"/>
              <a:ext cx="318553" cy="3617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3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EF8A251-9917-9B4A-90D2-5831B3B76380}"/>
                </a:ext>
              </a:extLst>
            </p:cNvPr>
            <p:cNvSpPr txBox="1"/>
            <p:nvPr/>
          </p:nvSpPr>
          <p:spPr>
            <a:xfrm>
              <a:off x="4072073" y="1611783"/>
              <a:ext cx="318553" cy="3617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4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5CD61FE-3462-5C4C-B898-AF354D451B31}"/>
                </a:ext>
              </a:extLst>
            </p:cNvPr>
            <p:cNvSpPr txBox="1"/>
            <p:nvPr/>
          </p:nvSpPr>
          <p:spPr>
            <a:xfrm>
              <a:off x="5287903" y="2393171"/>
              <a:ext cx="318553" cy="3617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77EF6F9-A82E-4647-B025-A43B434A31BA}"/>
                </a:ext>
              </a:extLst>
            </p:cNvPr>
            <p:cNvSpPr txBox="1"/>
            <p:nvPr/>
          </p:nvSpPr>
          <p:spPr>
            <a:xfrm>
              <a:off x="5630502" y="2771371"/>
              <a:ext cx="252113" cy="361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6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9E28584-A387-FF41-8715-D2C8DD589D17}"/>
                </a:ext>
              </a:extLst>
            </p:cNvPr>
            <p:cNvSpPr txBox="1"/>
            <p:nvPr/>
          </p:nvSpPr>
          <p:spPr>
            <a:xfrm>
              <a:off x="5873910" y="1523546"/>
              <a:ext cx="318553" cy="3617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9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EAA8196-9E46-C24B-A638-3FCE0EFFD8C8}"/>
                </a:ext>
              </a:extLst>
            </p:cNvPr>
            <p:cNvSpPr txBox="1"/>
            <p:nvPr/>
          </p:nvSpPr>
          <p:spPr>
            <a:xfrm>
              <a:off x="3604373" y="2026083"/>
              <a:ext cx="318553" cy="3617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FFF0845-A39A-4945-BE28-D211DAFBFE61}"/>
                </a:ext>
              </a:extLst>
            </p:cNvPr>
            <p:cNvSpPr txBox="1"/>
            <p:nvPr/>
          </p:nvSpPr>
          <p:spPr>
            <a:xfrm>
              <a:off x="4025912" y="2054754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5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1C2E3A35-94CC-C743-9CEB-A96265BB4C9D}"/>
              </a:ext>
            </a:extLst>
          </p:cNvPr>
          <p:cNvSpPr txBox="1"/>
          <p:nvPr/>
        </p:nvSpPr>
        <p:spPr>
          <a:xfrm>
            <a:off x="2382468" y="150876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4"/>
                </a:solidFill>
              </a:rPr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E492135-5D8D-FC43-950D-BF51FEF80551}"/>
              </a:ext>
            </a:extLst>
          </p:cNvPr>
          <p:cNvSpPr txBox="1"/>
          <p:nvPr/>
        </p:nvSpPr>
        <p:spPr>
          <a:xfrm>
            <a:off x="2873510" y="184493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4"/>
                </a:solidFill>
              </a:rPr>
              <a:t>7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657586E-E85C-2C4A-8B6E-AF48446E15C5}"/>
              </a:ext>
            </a:extLst>
          </p:cNvPr>
          <p:cNvSpPr txBox="1"/>
          <p:nvPr/>
        </p:nvSpPr>
        <p:spPr>
          <a:xfrm>
            <a:off x="2545032" y="248383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4"/>
                </a:solidFill>
              </a:rPr>
              <a:t>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E8D3CC5-D340-494B-9919-5A4713912E52}"/>
              </a:ext>
            </a:extLst>
          </p:cNvPr>
          <p:cNvSpPr txBox="1"/>
          <p:nvPr/>
        </p:nvSpPr>
        <p:spPr>
          <a:xfrm>
            <a:off x="4160589" y="138672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4"/>
                </a:solidFill>
              </a:rPr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8E7282B-F958-1340-887F-3D520793AF05}"/>
              </a:ext>
            </a:extLst>
          </p:cNvPr>
          <p:cNvSpPr txBox="1"/>
          <p:nvPr/>
        </p:nvSpPr>
        <p:spPr>
          <a:xfrm>
            <a:off x="3258191" y="16517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4"/>
                </a:solidFill>
              </a:rPr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7F68B07-0633-4142-8F77-6EC199AAC4C2}"/>
              </a:ext>
            </a:extLst>
          </p:cNvPr>
          <p:cNvSpPr txBox="1"/>
          <p:nvPr/>
        </p:nvSpPr>
        <p:spPr>
          <a:xfrm>
            <a:off x="4290942" y="234534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4"/>
                </a:solidFill>
              </a:rPr>
              <a:t>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5035E3A-2B16-C44B-8D3F-5CCF99E0245F}"/>
              </a:ext>
            </a:extLst>
          </p:cNvPr>
          <p:cNvSpPr txBox="1"/>
          <p:nvPr/>
        </p:nvSpPr>
        <p:spPr>
          <a:xfrm>
            <a:off x="4025814" y="28598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4"/>
                </a:solidFill>
              </a:rPr>
              <a:t>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1D5E1B2-E4A8-7C48-AB34-6E0B75F7F6DE}"/>
              </a:ext>
            </a:extLst>
          </p:cNvPr>
          <p:cNvSpPr txBox="1"/>
          <p:nvPr/>
        </p:nvSpPr>
        <p:spPr>
          <a:xfrm>
            <a:off x="5128500" y="218061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A9A4D51-D24E-4B4B-9D3D-8052EB882A78}"/>
              </a:ext>
            </a:extLst>
          </p:cNvPr>
          <p:cNvSpPr txBox="1"/>
          <p:nvPr/>
        </p:nvSpPr>
        <p:spPr>
          <a:xfrm>
            <a:off x="5981714" y="234300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4"/>
                </a:solidFill>
              </a:rPr>
              <a:t>6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DEB283D-1B95-F74F-A7EF-2C1CD63D3476}"/>
              </a:ext>
            </a:extLst>
          </p:cNvPr>
          <p:cNvSpPr txBox="1"/>
          <p:nvPr/>
        </p:nvSpPr>
        <p:spPr>
          <a:xfrm>
            <a:off x="6052921" y="159615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4"/>
                </a:solidFill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70E6C3D-596D-4B4B-B139-B3E9D43358F5}"/>
              </a:ext>
            </a:extLst>
          </p:cNvPr>
          <p:cNvSpPr txBox="1"/>
          <p:nvPr/>
        </p:nvSpPr>
        <p:spPr>
          <a:xfrm>
            <a:off x="4464429" y="177828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4"/>
                </a:solidFill>
              </a:rPr>
              <a:t>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98E82CD-CF3A-0149-82F3-DBD8493356E5}"/>
              </a:ext>
            </a:extLst>
          </p:cNvPr>
          <p:cNvSpPr txBox="1"/>
          <p:nvPr/>
        </p:nvSpPr>
        <p:spPr>
          <a:xfrm>
            <a:off x="3378494" y="229902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4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097520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91206-AAA7-FC46-8DF8-ACB821EAD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Maximal flows and minimal cuts 1/2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B2C8EF-FFBD-D140-B939-DBE07AA18432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Proposition: </a:t>
                </a:r>
                <a:r>
                  <a:rPr lang="en-GB" dirty="0"/>
                  <a:t>Let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be a directed network with source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/>
                  <a:t> and sink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 For any flow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and any s-t cut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it holds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Proof:</a:t>
                </a:r>
                <a:r>
                  <a:rPr lang="en-US" dirty="0"/>
                  <a:t> The conservation of flows implies that, for any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CH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},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brk m:alnAt="7"/>
                            </m:rP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𝑢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,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𝑣</m:t>
                              </m:r>
                            </m:e>
                          </m:d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brk m:alnAt="7"/>
                                </m:rPr>
                                <a:rPr lang="de-CH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nary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CH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CH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and the definition of sink implies that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brk m:alnAt="7"/>
                          </m:rPr>
                          <a:rPr lang="de-CH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de-CH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. Therefore,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m:rPr>
                          <m:aln/>
                        </m:rP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brk m:alnAt="7"/>
                            </m:rP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,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𝑣</m:t>
                              </m:r>
                            </m:e>
                          </m:d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brk m:alnAt="7"/>
                            </m:rP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,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𝑣</m:t>
                              </m:r>
                            </m:e>
                          </m:d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brk m:alnAt="7"/>
                                </m:rPr>
                                <a:rPr lang="de-CH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d>
                                    <m:d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sym typeface="Wingdings" pitchFamily="2" charset="2"/>
                                        </a:rPr>
                                        <m:t>,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sym typeface="Wingdings" pitchFamily="2" charset="2"/>
                                        </a:rPr>
                                        <m:t>𝑣</m:t>
                                      </m:r>
                                    </m:e>
                                  </m:d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sub>
                                <m:sup/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:</m:t>
                                      </m:r>
                                      <m:d>
                                        <m:dPr>
                                          <m:ctrlP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CH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d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de-CH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B2C8EF-FFBD-D140-B939-DBE07AA184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49" t="-621" b="-26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8BC65-15B9-5244-8997-D8B5988754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422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91206-AAA7-FC46-8DF8-ACB821EAD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Maximal flows and minimal cuts 2/2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B2C8EF-FFBD-D140-B939-DBE07AA18432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Proposition</a:t>
                </a:r>
                <a:r>
                  <a:rPr lang="en-US" dirty="0"/>
                  <a:t>: </a:t>
                </a:r>
                <a:r>
                  <a:rPr lang="en-GB" dirty="0"/>
                  <a:t>Let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dirty="0"/>
                  <a:t> be a directed network with source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/>
                  <a:t> and sink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. For any flow f and any S-T cut K, it holds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Proof:</a:t>
                </a:r>
                <a:r>
                  <a:rPr lang="en-US" dirty="0"/>
                  <a:t> Therefore,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m:rPr>
                          <m:aln/>
                        </m:rP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d>
                                    <m:d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sym typeface="Wingdings" pitchFamily="2" charset="2"/>
                                        </a:rPr>
                                        <m:t>,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sym typeface="Wingdings" pitchFamily="2" charset="2"/>
                                        </a:rPr>
                                        <m:t>𝑣</m:t>
                                      </m:r>
                                    </m:e>
                                  </m:d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sub>
                                <m:sup/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:</m:t>
                                      </m:r>
                                      <m:d>
                                        <m:dPr>
                                          <m:ctrlP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CH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d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</m:acc>
                                  <m:r>
                                    <m:rPr>
                                      <m:brk m:alnAt="7"/>
                                    </m:rP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d>
                                    <m:d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sym typeface="Wingdings" pitchFamily="2" charset="2"/>
                                        </a:rPr>
                                        <m:t>,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sym typeface="Wingdings" pitchFamily="2" charset="2"/>
                                        </a:rPr>
                                        <m:t>𝑣</m:t>
                                      </m:r>
                                    </m:e>
                                  </m:d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sub>
                                <m:sup/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d>
                                    <m:d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sym typeface="Wingdings" pitchFamily="2" charset="2"/>
                                        </a:rPr>
                                        <m:t>,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sym typeface="Wingdings" pitchFamily="2" charset="2"/>
                                        </a:rPr>
                                        <m:t>𝑣</m:t>
                                      </m:r>
                                    </m:e>
                                  </m:d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sub>
                                <m:sup/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</m:acc>
                                      <m:r>
                                        <m:rPr>
                                          <m:brk m:alnAt="7"/>
                                        </m:r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:</m:t>
                                      </m:r>
                                      <m:d>
                                        <m:dPr>
                                          <m:ctrlP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d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:</m:t>
                                      </m:r>
                                      <m:d>
                                        <m:dPr>
                                          <m:ctrlP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d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</m:acc>
                                  <m:r>
                                    <m:rPr>
                                      <m:brk m:alnAt="7"/>
                                    </m:rP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d>
                                    <m:d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sym typeface="Wingdings" pitchFamily="2" charset="2"/>
                                        </a:rPr>
                                        <m:t>,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sym typeface="Wingdings" pitchFamily="2" charset="2"/>
                                        </a:rPr>
                                        <m:t>𝑣</m:t>
                                      </m:r>
                                    </m:e>
                                  </m:d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sub>
                                <m:sup/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</m:acc>
                                      <m:r>
                                        <m:rPr>
                                          <m:brk m:alnAt="7"/>
                                        </m:r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:</m:t>
                                      </m:r>
                                      <m:d>
                                        <m:dPr>
                                          <m:ctrlP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d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d>
                                    <m:d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sym typeface="Wingdings" pitchFamily="2" charset="2"/>
                                        </a:rPr>
                                        <m:t>,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sym typeface="Wingdings" pitchFamily="2" charset="2"/>
                                        </a:rPr>
                                        <m:t>𝑣</m:t>
                                      </m:r>
                                    </m:e>
                                  </m:d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sub>
                                <m:sup/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:</m:t>
                                      </m:r>
                                      <m:d>
                                        <m:dPr>
                                          <m:ctrlP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d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</m:acc>
                                  <m:r>
                                    <m:rPr>
                                      <m:brk m:alnAt="7"/>
                                    </m:rP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d>
                                    <m:d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sym typeface="Wingdings" pitchFamily="2" charset="2"/>
                                        </a:rPr>
                                        <m:t>,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sym typeface="Wingdings" pitchFamily="2" charset="2"/>
                                        </a:rPr>
                                        <m:t>𝑣</m:t>
                                      </m:r>
                                    </m:e>
                                  </m:d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sub>
                                <m:sup/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</m:acc>
                                      <m:r>
                                        <m:rPr>
                                          <m:brk m:alnAt="7"/>
                                        </m:r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:</m:t>
                                      </m:r>
                                      <m:d>
                                        <m:dPr>
                                          <m:ctrlP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d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e-CH" b="0" i="1" dirty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{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:</m:t>
                                      </m:r>
                                      <m:d>
                                        <m:dPr>
                                          <m:ctrlP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  <a:sym typeface="Wingdings" pitchFamily="2" charset="2"/>
                                            </a:rPr>
                                            <m:t>,</m:t>
                                          </m:r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  <a:sym typeface="Wingdings" pitchFamily="2" charset="2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}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de-CH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de-CH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:</m:t>
                                          </m:r>
                                          <m:d>
                                            <m:dPr>
                                              <m:ctrlPr>
                                                <a:rPr lang="de-CH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de-CH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  <m:r>
                                                <a:rPr lang="de-CH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de-CH" i="1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</m:d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</m:d>
                                    </m:sub>
                                    <m:sup/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</m:acc>
                                  <m:r>
                                    <m:rPr>
                                      <m:brk m:alnAt="7"/>
                                    </m:rP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d>
                                    <m:d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sym typeface="Wingdings" pitchFamily="2" charset="2"/>
                                        </a:rPr>
                                        <m:t>,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sym typeface="Wingdings" pitchFamily="2" charset="2"/>
                                        </a:rPr>
                                        <m:t>𝑣</m:t>
                                      </m:r>
                                    </m:e>
                                  </m:d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sub>
                                <m:sup/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</m:acc>
                                      <m:r>
                                        <m:rPr>
                                          <m:brk m:alnAt="7"/>
                                        </m:r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:</m:t>
                                      </m:r>
                                      <m:d>
                                        <m:dPr>
                                          <m:ctrlP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d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</m:acc>
                                  <m:r>
                                    <m:rPr>
                                      <m:brk m:alnAt="7"/>
                                    </m:rP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d>
                                    <m:d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sym typeface="Wingdings" pitchFamily="2" charset="2"/>
                                        </a:rPr>
                                        <m:t>,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sym typeface="Wingdings" pitchFamily="2" charset="2"/>
                                        </a:rPr>
                                        <m:t>𝑣</m:t>
                                      </m:r>
                                    </m:e>
                                  </m:d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sub>
                                <m:sup/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</m:acc>
                                      <m:r>
                                        <m:rPr>
                                          <m:brk m:alnAt="7"/>
                                        </m:r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:</m:t>
                                      </m:r>
                                      <m:d>
                                        <m:dPr>
                                          <m:ctrlP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d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nary>
                      <m:r>
                        <m:rPr>
                          <m:aln/>
                        </m:rPr>
                        <a:rPr lang="de-CH" b="0" i="1" smtClean="0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</m:acc>
                                  <m:r>
                                    <m:rPr>
                                      <m:brk m:alnAt="7"/>
                                    </m:rP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d>
                                    <m:d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sym typeface="Wingdings" pitchFamily="2" charset="2"/>
                                        </a:rPr>
                                        <m:t>,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sym typeface="Wingdings" pitchFamily="2" charset="2"/>
                                        </a:rPr>
                                        <m:t>𝑣</m:t>
                                      </m:r>
                                    </m:e>
                                  </m:d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d>
                            </m:sub>
                            <m:sup/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CH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e>
                      </m:nary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CH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de-CH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e>
                      </m:nary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													◻︎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B2C8EF-FFBD-D140-B939-DBE07AA184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2249" t="-2174" b="-14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8BC65-15B9-5244-8997-D8B5988754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142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91206-AAA7-FC46-8DF8-ACB821EAD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Maximal flows and minimal cuts - corollary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B2C8EF-FFBD-D140-B939-DBE07AA18432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Proposition:</a:t>
                </a:r>
                <a:r>
                  <a:rPr lang="en-US" dirty="0"/>
                  <a:t> </a:t>
                </a:r>
                <a:r>
                  <a:rPr lang="en-GB" dirty="0"/>
                  <a:t>Let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dirty="0"/>
                  <a:t> be a directed network with source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/>
                  <a:t> and sink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. For any flow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and any s-t cut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it holds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Corollary: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a maximal flow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a minimal cut.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Proof: </a:t>
                </a:r>
                <a:r>
                  <a:rPr lang="da-DK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da-DK" dirty="0"/>
                  <a:t>  be a maximal flow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da-DK" dirty="0"/>
                  <a:t> a minimal cut.  Then  </a:t>
                </a:r>
              </a:p>
              <a:p>
                <a:pPr marL="0" indent="0" algn="ctr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de-CH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CH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CH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</m:t>
                    </m:r>
                    <m:r>
                      <m:rPr>
                        <m:sty m:val="p"/>
                      </m:rPr>
                      <a:rPr lang="de-CH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for</m:t>
                    </m:r>
                    <m:r>
                      <a:rPr lang="de-CH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CH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any</m:t>
                    </m:r>
                    <m:r>
                      <a:rPr lang="de-CH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CH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flow</m:t>
                    </m:r>
                    <m:r>
                      <a:rPr lang="de-CH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CH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de-CH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CH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any</m:t>
                    </m:r>
                    <m:r>
                      <a:rPr lang="de-CH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CH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cut</m:t>
                    </m:r>
                    <m:r>
                      <a:rPr lang="de-CH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dirty="0"/>
                  <a:t> </a:t>
                </a:r>
              </a:p>
              <a:p>
                <a:pPr marL="0" indent="0" algn="r">
                  <a:lnSpc>
                    <a:spcPct val="110000"/>
                  </a:lnSpc>
                  <a:buNone/>
                </a:pPr>
                <a:r>
                  <a:rPr lang="en-GB" dirty="0"/>
                  <a:t>						◻︎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GB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B2C8EF-FFBD-D140-B939-DBE07AA184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49" t="-621" r="-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8BC65-15B9-5244-8997-D8B5988754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71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9879-CC65-4924-A96E-C24EA48CB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91C4F-065B-49F8-9440-D81D331A775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dirty="0"/>
              <a:t>Next lecture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255C2-B6BA-433F-8621-05EAAC2E4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512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ED82B-F5C4-8C40-9E53-3273F6982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70" y="341339"/>
            <a:ext cx="8445500" cy="430887"/>
          </a:xfrm>
        </p:spPr>
        <p:txBody>
          <a:bodyPr/>
          <a:lstStyle/>
          <a:p>
            <a:r>
              <a:rPr lang="en-US" dirty="0"/>
              <a:t>Unsaturated paths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CEB33-A284-5740-B0A0-A11C7B788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25" name="Group 24" descr="This is a directed network with nodes {S,A,B,C,D,E,T}, directed edges {SA,SB,SC,AB,AD,BC,BD,BE,CE,DT,ED,ET}, and weights w(SA) = 5, w(SB) = 7, w(SC) = 4, w(AB)=1, w(BC)=2, w(AD)=3, w(BC) = 2, w(BD) = 4, w(BE)=5, w(CE) = 4, w(DT)=9, w(ED)=1, w(ET)=6. On thiw network, we defined a flow f with values f(SA) = 0, f(SB) = 6, f(SC) = 0, f(AB)=0, f(BC)=2, f(AD)=0, f(BC) = 2, f(BD) = 4, f(BE)=0, f(CE) = 2, f(DT)=4, f(ED)=0, f(ET)=2">
            <a:extLst>
              <a:ext uri="{FF2B5EF4-FFF2-40B4-BE49-F238E27FC236}">
                <a16:creationId xmlns:a16="http://schemas.microsoft.com/office/drawing/2014/main" id="{A9422A93-C715-694B-A12D-FD8E5B8F39F0}"/>
              </a:ext>
            </a:extLst>
          </p:cNvPr>
          <p:cNvGrpSpPr/>
          <p:nvPr/>
        </p:nvGrpSpPr>
        <p:grpSpPr>
          <a:xfrm>
            <a:off x="2048653" y="881573"/>
            <a:ext cx="5054452" cy="2028148"/>
            <a:chOff x="1933433" y="879463"/>
            <a:chExt cx="5668370" cy="238408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F796EA9-09F4-6340-937C-BFC451BA7E47}"/>
                </a:ext>
              </a:extLst>
            </p:cNvPr>
            <p:cNvSpPr txBox="1"/>
            <p:nvPr/>
          </p:nvSpPr>
          <p:spPr>
            <a:xfrm>
              <a:off x="3478253" y="2901759"/>
              <a:ext cx="318553" cy="3617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4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DB59D37-435F-5B45-B1BC-358764B949E9}"/>
                </a:ext>
              </a:extLst>
            </p:cNvPr>
            <p:cNvSpPr/>
            <p:nvPr/>
          </p:nvSpPr>
          <p:spPr>
            <a:xfrm>
              <a:off x="1933433" y="1973181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727194C-77CE-3F44-858B-3C778C090E56}"/>
                </a:ext>
              </a:extLst>
            </p:cNvPr>
            <p:cNvSpPr/>
            <p:nvPr/>
          </p:nvSpPr>
          <p:spPr>
            <a:xfrm>
              <a:off x="2923781" y="1082627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033611D-9385-8B46-8AD6-538C2EF78CB9}"/>
                </a:ext>
              </a:extLst>
            </p:cNvPr>
            <p:cNvSpPr/>
            <p:nvPr/>
          </p:nvSpPr>
          <p:spPr>
            <a:xfrm>
              <a:off x="3172795" y="2778841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C88E4C9-C70D-D84A-B873-1F076207D7E7}"/>
                </a:ext>
              </a:extLst>
            </p:cNvPr>
            <p:cNvSpPr/>
            <p:nvPr/>
          </p:nvSpPr>
          <p:spPr>
            <a:xfrm>
              <a:off x="3895122" y="1827229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0E6141C-3A0D-0042-9C0C-0C207F9ED341}"/>
                </a:ext>
              </a:extLst>
            </p:cNvPr>
            <p:cNvSpPr/>
            <p:nvPr/>
          </p:nvSpPr>
          <p:spPr>
            <a:xfrm>
              <a:off x="5662925" y="1777361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A6F0699-41BD-0143-BD8E-A637DCCC6CE1}"/>
                </a:ext>
              </a:extLst>
            </p:cNvPr>
            <p:cNvSpPr/>
            <p:nvPr/>
          </p:nvSpPr>
          <p:spPr>
            <a:xfrm>
              <a:off x="5327421" y="2778841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26C39F3-0633-734C-BDA2-02A4D76492A5}"/>
                </a:ext>
              </a:extLst>
            </p:cNvPr>
            <p:cNvSpPr/>
            <p:nvPr/>
          </p:nvSpPr>
          <p:spPr>
            <a:xfrm>
              <a:off x="7301467" y="1413209"/>
              <a:ext cx="300336" cy="29190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091D702-88AE-F54A-AB55-F7E57506F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9786" y="1331783"/>
              <a:ext cx="777979" cy="684147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4F8E6E8-1008-944B-9C5E-4F1698EA46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3769" y="1973181"/>
              <a:ext cx="1661353" cy="145953"/>
            </a:xfrm>
            <a:prstGeom prst="line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F2C5116-5B40-944C-AC9B-A3E1280AF0C7}"/>
                </a:ext>
              </a:extLst>
            </p:cNvPr>
            <p:cNvCxnSpPr>
              <a:cxnSpLocks/>
            </p:cNvCxnSpPr>
            <p:nvPr/>
          </p:nvCxnSpPr>
          <p:spPr>
            <a:xfrm>
              <a:off x="2189786" y="2222337"/>
              <a:ext cx="1026992" cy="599253"/>
            </a:xfrm>
            <a:prstGeom prst="line">
              <a:avLst/>
            </a:prstGeom>
            <a:ln w="127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5E97B41-561D-0747-A960-DC6A81B2F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5458" y="1923314"/>
              <a:ext cx="1467467" cy="49868"/>
            </a:xfrm>
            <a:prstGeom prst="line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0BBFC62-5FCA-6140-91E6-509D3A114FD4}"/>
                </a:ext>
              </a:extLst>
            </p:cNvPr>
            <p:cNvCxnSpPr>
              <a:cxnSpLocks/>
            </p:cNvCxnSpPr>
            <p:nvPr/>
          </p:nvCxnSpPr>
          <p:spPr>
            <a:xfrm>
              <a:off x="3180134" y="1331783"/>
              <a:ext cx="758972" cy="538194"/>
            </a:xfrm>
            <a:prstGeom prst="line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204BE53-3ADE-8347-A790-8BDA45F70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9147" y="2133974"/>
              <a:ext cx="591643" cy="687616"/>
            </a:xfrm>
            <a:prstGeom prst="line">
              <a:avLst/>
            </a:prstGeom>
            <a:ln w="12700">
              <a:solidFill>
                <a:schemeClr val="accent5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EA8146-E9B5-7242-B955-D8E3AB56C6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7758" y="1662365"/>
              <a:ext cx="1717693" cy="1262428"/>
            </a:xfrm>
            <a:prstGeom prst="line">
              <a:avLst/>
            </a:prstGeom>
            <a:ln w="127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37DA2EF-CBC0-F447-BAA1-98EA55ACD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7590" y="2069266"/>
              <a:ext cx="335503" cy="709575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D22AADE-11D7-9F44-B3BE-302589BB03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131" y="2924793"/>
              <a:ext cx="1854291" cy="1"/>
            </a:xfrm>
            <a:prstGeom prst="line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474D9CB-7DF6-0042-981B-74E3C306F900}"/>
                </a:ext>
              </a:extLst>
            </p:cNvPr>
            <p:cNvCxnSpPr>
              <a:cxnSpLocks/>
            </p:cNvCxnSpPr>
            <p:nvPr/>
          </p:nvCxnSpPr>
          <p:spPr>
            <a:xfrm>
              <a:off x="4151475" y="2076385"/>
              <a:ext cx="1219930" cy="745204"/>
            </a:xfrm>
            <a:prstGeom prst="line">
              <a:avLst/>
            </a:prstGeom>
            <a:ln w="127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28D2C4D-E9B7-FD46-90C0-DE97E328BA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63261" y="1559162"/>
              <a:ext cx="1338206" cy="364152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2BA93C-4098-884A-B244-B7C31A640433}"/>
                </a:ext>
              </a:extLst>
            </p:cNvPr>
            <p:cNvCxnSpPr>
              <a:cxnSpLocks/>
            </p:cNvCxnSpPr>
            <p:nvPr/>
          </p:nvCxnSpPr>
          <p:spPr>
            <a:xfrm>
              <a:off x="3224117" y="1228580"/>
              <a:ext cx="2482791" cy="591530"/>
            </a:xfrm>
            <a:prstGeom prst="line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84416EB-49FC-F44B-882F-E5311AF6A47A}"/>
                </a:ext>
              </a:extLst>
            </p:cNvPr>
            <p:cNvSpPr txBox="1"/>
            <p:nvPr/>
          </p:nvSpPr>
          <p:spPr>
            <a:xfrm>
              <a:off x="1998721" y="1549283"/>
              <a:ext cx="318553" cy="3617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ABC6E03-5038-1F42-B7B3-DD09B950555C}"/>
                </a:ext>
              </a:extLst>
            </p:cNvPr>
            <p:cNvSpPr txBox="1"/>
            <p:nvPr/>
          </p:nvSpPr>
          <p:spPr>
            <a:xfrm>
              <a:off x="2042750" y="2271247"/>
              <a:ext cx="318553" cy="3617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4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09B0F2E-432C-FD49-B6BC-08942C4A22D9}"/>
                </a:ext>
              </a:extLst>
            </p:cNvPr>
            <p:cNvSpPr txBox="1"/>
            <p:nvPr/>
          </p:nvSpPr>
          <p:spPr>
            <a:xfrm>
              <a:off x="2338592" y="1742709"/>
              <a:ext cx="318553" cy="3617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7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93BA338-169D-6C41-89C4-C053A41EF497}"/>
                </a:ext>
              </a:extLst>
            </p:cNvPr>
            <p:cNvSpPr txBox="1"/>
            <p:nvPr/>
          </p:nvSpPr>
          <p:spPr>
            <a:xfrm>
              <a:off x="2990525" y="1316942"/>
              <a:ext cx="318553" cy="3617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6C7CAF-0A6A-4C4C-90F3-E97762E68312}"/>
                </a:ext>
              </a:extLst>
            </p:cNvPr>
            <p:cNvSpPr txBox="1"/>
            <p:nvPr/>
          </p:nvSpPr>
          <p:spPr>
            <a:xfrm>
              <a:off x="3224886" y="879463"/>
              <a:ext cx="318553" cy="3617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3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EF8A251-9917-9B4A-90D2-5831B3B76380}"/>
                </a:ext>
              </a:extLst>
            </p:cNvPr>
            <p:cNvSpPr txBox="1"/>
            <p:nvPr/>
          </p:nvSpPr>
          <p:spPr>
            <a:xfrm>
              <a:off x="4072073" y="1611783"/>
              <a:ext cx="318553" cy="3617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4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5CD61FE-3462-5C4C-B898-AF354D451B31}"/>
                </a:ext>
              </a:extLst>
            </p:cNvPr>
            <p:cNvSpPr txBox="1"/>
            <p:nvPr/>
          </p:nvSpPr>
          <p:spPr>
            <a:xfrm>
              <a:off x="5287903" y="2393171"/>
              <a:ext cx="318553" cy="3617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77EF6F9-A82E-4647-B025-A43B434A31BA}"/>
                </a:ext>
              </a:extLst>
            </p:cNvPr>
            <p:cNvSpPr txBox="1"/>
            <p:nvPr/>
          </p:nvSpPr>
          <p:spPr>
            <a:xfrm>
              <a:off x="5630502" y="2771371"/>
              <a:ext cx="252113" cy="361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6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9E28584-A387-FF41-8715-D2C8DD589D17}"/>
                </a:ext>
              </a:extLst>
            </p:cNvPr>
            <p:cNvSpPr txBox="1"/>
            <p:nvPr/>
          </p:nvSpPr>
          <p:spPr>
            <a:xfrm>
              <a:off x="5873910" y="1523546"/>
              <a:ext cx="318553" cy="3617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9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EAA8196-9E46-C24B-A638-3FCE0EFFD8C8}"/>
                </a:ext>
              </a:extLst>
            </p:cNvPr>
            <p:cNvSpPr txBox="1"/>
            <p:nvPr/>
          </p:nvSpPr>
          <p:spPr>
            <a:xfrm>
              <a:off x="3604373" y="2026083"/>
              <a:ext cx="318553" cy="3617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FFF0845-A39A-4945-BE28-D211DAFBFE61}"/>
                </a:ext>
              </a:extLst>
            </p:cNvPr>
            <p:cNvSpPr txBox="1"/>
            <p:nvPr/>
          </p:nvSpPr>
          <p:spPr>
            <a:xfrm>
              <a:off x="4025912" y="2054754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5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1C2E3A35-94CC-C743-9CEB-A96265BB4C9D}"/>
              </a:ext>
            </a:extLst>
          </p:cNvPr>
          <p:cNvSpPr txBox="1"/>
          <p:nvPr/>
        </p:nvSpPr>
        <p:spPr>
          <a:xfrm>
            <a:off x="2382468" y="150876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4"/>
                </a:solidFill>
              </a:rPr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E492135-5D8D-FC43-950D-BF51FEF80551}"/>
              </a:ext>
            </a:extLst>
          </p:cNvPr>
          <p:cNvSpPr txBox="1"/>
          <p:nvPr/>
        </p:nvSpPr>
        <p:spPr>
          <a:xfrm>
            <a:off x="2873510" y="184493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4"/>
                </a:solidFill>
              </a:rPr>
              <a:t>6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657586E-E85C-2C4A-8B6E-AF48446E15C5}"/>
              </a:ext>
            </a:extLst>
          </p:cNvPr>
          <p:cNvSpPr txBox="1"/>
          <p:nvPr/>
        </p:nvSpPr>
        <p:spPr>
          <a:xfrm>
            <a:off x="2545032" y="248383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4"/>
                </a:solidFill>
              </a:rPr>
              <a:t>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E8D3CC5-D340-494B-9919-5A4713912E52}"/>
              </a:ext>
            </a:extLst>
          </p:cNvPr>
          <p:cNvSpPr txBox="1"/>
          <p:nvPr/>
        </p:nvSpPr>
        <p:spPr>
          <a:xfrm>
            <a:off x="4160589" y="138672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4"/>
                </a:solidFill>
              </a:rPr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8E7282B-F958-1340-887F-3D520793AF05}"/>
              </a:ext>
            </a:extLst>
          </p:cNvPr>
          <p:cNvSpPr txBox="1"/>
          <p:nvPr/>
        </p:nvSpPr>
        <p:spPr>
          <a:xfrm>
            <a:off x="3258191" y="16517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4"/>
                </a:solidFill>
              </a:rPr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7F68B07-0633-4142-8F77-6EC199AAC4C2}"/>
              </a:ext>
            </a:extLst>
          </p:cNvPr>
          <p:cNvSpPr txBox="1"/>
          <p:nvPr/>
        </p:nvSpPr>
        <p:spPr>
          <a:xfrm>
            <a:off x="4290942" y="234534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4"/>
                </a:solidFill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5035E3A-2B16-C44B-8D3F-5CCF99E0245F}"/>
              </a:ext>
            </a:extLst>
          </p:cNvPr>
          <p:cNvSpPr txBox="1"/>
          <p:nvPr/>
        </p:nvSpPr>
        <p:spPr>
          <a:xfrm>
            <a:off x="4025814" y="28598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4"/>
                </a:solidFill>
              </a:rPr>
              <a:t>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1D5E1B2-E4A8-7C48-AB34-6E0B75F7F6DE}"/>
              </a:ext>
            </a:extLst>
          </p:cNvPr>
          <p:cNvSpPr txBox="1"/>
          <p:nvPr/>
        </p:nvSpPr>
        <p:spPr>
          <a:xfrm>
            <a:off x="5128500" y="218061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4"/>
                </a:solidFill>
              </a:rPr>
              <a:t>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A9A4D51-D24E-4B4B-9D3D-8052EB882A78}"/>
              </a:ext>
            </a:extLst>
          </p:cNvPr>
          <p:cNvSpPr txBox="1"/>
          <p:nvPr/>
        </p:nvSpPr>
        <p:spPr>
          <a:xfrm>
            <a:off x="5981714" y="234300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4"/>
                </a:solidFill>
              </a:rPr>
              <a:t>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DEB283D-1B95-F74F-A7EF-2C1CD63D3476}"/>
              </a:ext>
            </a:extLst>
          </p:cNvPr>
          <p:cNvSpPr txBox="1"/>
          <p:nvPr/>
        </p:nvSpPr>
        <p:spPr>
          <a:xfrm>
            <a:off x="6052921" y="159615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4"/>
                </a:solidFill>
              </a:rPr>
              <a:t>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70E6C3D-596D-4B4B-B139-B3E9D43358F5}"/>
              </a:ext>
            </a:extLst>
          </p:cNvPr>
          <p:cNvSpPr txBox="1"/>
          <p:nvPr/>
        </p:nvSpPr>
        <p:spPr>
          <a:xfrm>
            <a:off x="4464429" y="177828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4"/>
                </a:solidFill>
              </a:rPr>
              <a:t>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98E82CD-CF3A-0149-82F3-DBD8493356E5}"/>
              </a:ext>
            </a:extLst>
          </p:cNvPr>
          <p:cNvSpPr txBox="1"/>
          <p:nvPr/>
        </p:nvSpPr>
        <p:spPr>
          <a:xfrm>
            <a:off x="3378494" y="229902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4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ontent Placeholder 2">
                <a:extLst>
                  <a:ext uri="{FF2B5EF4-FFF2-40B4-BE49-F238E27FC236}">
                    <a16:creationId xmlns:a16="http://schemas.microsoft.com/office/drawing/2014/main" id="{B3B4D769-BC16-443E-9C9F-05D44A2EC76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320881" y="2811921"/>
                <a:ext cx="8445500" cy="40814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1400" b="1" dirty="0">
                    <a:solidFill>
                      <a:schemeClr val="accent1"/>
                    </a:solidFill>
                  </a:rPr>
                  <a:t>Definition:</a:t>
                </a:r>
              </a:p>
              <a:p>
                <a:pPr marL="0" indent="0">
                  <a:buNone/>
                </a:pPr>
                <a:r>
                  <a:rPr lang="en-GB" sz="1400" dirty="0"/>
                  <a:t>Let </a:t>
                </a:r>
                <a14:m>
                  <m:oMath xmlns:m="http://schemas.openxmlformats.org/officeDocument/2006/math">
                    <m:r>
                      <a:rPr lang="en-GB" sz="1400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1400" dirty="0"/>
                  <a:t> be a directed network with source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1400" b="0" i="0" dirty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GB" sz="1400" dirty="0"/>
                  <a:t> and sink </a:t>
                </a:r>
                <a14:m>
                  <m:oMath xmlns:m="http://schemas.openxmlformats.org/officeDocument/2006/math">
                    <m:r>
                      <a:rPr lang="de-CH" sz="1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400" dirty="0"/>
                  <a:t>, and let </a:t>
                </a:r>
                <a14:m>
                  <m:oMath xmlns:m="http://schemas.openxmlformats.org/officeDocument/2006/math">
                    <m:r>
                      <a:rPr lang="de-CH" sz="1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sz="1400" dirty="0"/>
                  <a:t> be a flow.</a:t>
                </a:r>
              </a:p>
              <a:p>
                <a:pPr marL="0" indent="0">
                  <a:buNone/>
                </a:pPr>
                <a:r>
                  <a:rPr lang="en-GB" sz="1400" dirty="0"/>
                  <a:t>A </a:t>
                </a:r>
                <a:r>
                  <a:rPr lang="en-GB" sz="1400" i="1" dirty="0"/>
                  <a:t>path</a:t>
                </a:r>
                <a:r>
                  <a:rPr lang="en-GB" sz="1400" dirty="0"/>
                  <a:t>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1400" dirty="0"/>
                  <a:t> in </a:t>
                </a:r>
                <a14:m>
                  <m:oMath xmlns:m="http://schemas.openxmlformats.org/officeDocument/2006/math">
                    <m:r>
                      <a:rPr lang="en-GB" sz="1400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1400" dirty="0"/>
                  <a:t> is a finite sequence </a:t>
                </a:r>
                <a14:m>
                  <m:oMath xmlns:m="http://schemas.openxmlformats.org/officeDocument/2006/math">
                    <m:r>
                      <a:rPr lang="de-CH" sz="1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CH" sz="1400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de-CH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CH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sz="1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de-CH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GB" sz="1400" dirty="0"/>
                  <a:t> of unique nodes such that either </a:t>
                </a:r>
                <a14:m>
                  <m:oMath xmlns:m="http://schemas.openxmlformats.org/officeDocument/2006/math">
                    <m:r>
                      <a:rPr lang="de-CH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CH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CH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CH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sz="1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de-CH" sz="1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CH" sz="1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GB" sz="1400" dirty="0"/>
                  <a:t> or </a:t>
                </a:r>
                <a14:m>
                  <m:oMath xmlns:m="http://schemas.openxmlformats.org/officeDocument/2006/math">
                    <m:r>
                      <a:rPr lang="de-CH" sz="1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CH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CH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sz="1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CH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CH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CH" sz="1400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de-CH" sz="1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GB" sz="1400" dirty="0"/>
                  <a:t> for every </a:t>
                </a:r>
                <a14:m>
                  <m:oMath xmlns:m="http://schemas.openxmlformats.org/officeDocument/2006/math">
                    <m:r>
                      <a:rPr lang="de-CH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CH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sz="1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CH" sz="1400" b="0" i="1" smtClean="0">
                        <a:latin typeface="Cambria Math" panose="02040503050406030204" pitchFamily="18" charset="0"/>
                      </a:rPr>
                      <m:t>, …, #</m:t>
                    </m:r>
                    <m:r>
                      <a:rPr lang="de-CH" sz="1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CH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CH" sz="1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sz="1400" dirty="0"/>
                  <a:t>.</a:t>
                </a:r>
              </a:p>
              <a:p>
                <a:pPr marL="0" indent="0">
                  <a:buNone/>
                </a:pPr>
                <a:r>
                  <a:rPr lang="en-GB" sz="1400" dirty="0"/>
                  <a:t>The capacity </a:t>
                </a:r>
                <a14:m>
                  <m:oMath xmlns:m="http://schemas.openxmlformats.org/officeDocument/2006/math"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de-CH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GB" sz="1400" dirty="0"/>
                  <a:t> of a path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1400" dirty="0"/>
                  <a:t> in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1400" dirty="0"/>
                  <a:t> is defined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de-CH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de-CH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de-CH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CH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CH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CH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de-CH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de-CH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CH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≤#</m:t>
                              </m:r>
                              <m:r>
                                <a:rPr lang="de-CH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e-CH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CH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lang="de-CH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de-CH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de-CH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  <m:d>
                                    <m:dPr>
                                      <m:ctrlPr>
                                        <a:rPr lang="de-CH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CH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de-CH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de-CH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de-CH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de-CH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e-CH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de-CH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de-CH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de-CH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sSub>
                                    <m:sSubPr>
                                      <m:ctrlPr>
                                        <a:rPr lang="de-CH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CH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de-CH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CH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de-CH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de-CH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CH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de-CH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            </m:t>
                                  </m:r>
                                  <m:r>
                                    <a:rPr lang="de-CH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𝑖𝑓</m:t>
                                  </m:r>
                                  <m:sSub>
                                    <m:sSubPr>
                                      <m:ctrlPr>
                                        <a:rPr lang="de-CH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CH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de-CH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CH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de-CH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de-CH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CH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de-CH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de-CH" sz="14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de-CH" sz="1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e>
                                  <m:r>
                                    <a:rPr lang="de-CH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sSub>
                                    <m:sSubPr>
                                      <m:ctrlPr>
                                        <a:rPr lang="de-CH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CH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de-CH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CH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de-CH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de-CH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de-CH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CH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de-CH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                                     </m:t>
                                  </m:r>
                                  <m:r>
                                    <a:rPr lang="de-CH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𝑜𝑡</m:t>
                                  </m:r>
                                  <m:r>
                                    <a:rPr lang="de-CH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de-CH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𝑒𝑟𝑤𝑖𝑠𝑒</m:t>
                                  </m:r>
                                  <m:r>
                                    <a:rPr lang="de-CH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            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GB" sz="1400" dirty="0"/>
              </a:p>
              <a:p>
                <a:pPr marL="0" indent="0">
                  <a:buNone/>
                </a:pPr>
                <a:r>
                  <a:rPr lang="en-GB" sz="1400" dirty="0"/>
                  <a:t>A path </a:t>
                </a:r>
                <a14:m>
                  <m:oMath xmlns:m="http://schemas.openxmlformats.org/officeDocument/2006/math">
                    <m:r>
                      <a:rPr lang="en-GB" sz="1400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1400" dirty="0"/>
                  <a:t> with </a:t>
                </a:r>
                <a14:m>
                  <m:oMath xmlns:m="http://schemas.openxmlformats.org/officeDocument/2006/math"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de-CH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de-CH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de-CH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1400" dirty="0"/>
                  <a:t> is called </a:t>
                </a:r>
                <a14:m>
                  <m:oMath xmlns:m="http://schemas.openxmlformats.org/officeDocument/2006/math">
                    <m:r>
                      <a:rPr lang="de-CH" sz="1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sz="1400" i="1" dirty="0"/>
                  <a:t>-unsaturated</a:t>
                </a:r>
                <a:r>
                  <a:rPr lang="en-GB" sz="1400" dirty="0"/>
                  <a:t> . An </a:t>
                </a:r>
                <a14:m>
                  <m:oMath xmlns:m="http://schemas.openxmlformats.org/officeDocument/2006/math">
                    <m:r>
                      <a:rPr lang="de-CH" sz="1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sz="1400" i="1" dirty="0"/>
                  <a:t>-</a:t>
                </a:r>
                <a:r>
                  <a:rPr lang="en-GB" sz="1400" dirty="0"/>
                  <a:t>unsaturated path that connects </a:t>
                </a:r>
                <a14:m>
                  <m:oMath xmlns:m="http://schemas.openxmlformats.org/officeDocument/2006/math">
                    <m:r>
                      <a:rPr lang="de-CH" sz="1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sz="1400" dirty="0"/>
                  <a:t> to </a:t>
                </a:r>
                <a14:m>
                  <m:oMath xmlns:m="http://schemas.openxmlformats.org/officeDocument/2006/math">
                    <m:r>
                      <a:rPr lang="de-CH" sz="1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400" dirty="0"/>
                  <a:t> is called </a:t>
                </a:r>
                <a14:m>
                  <m:oMath xmlns:m="http://schemas.openxmlformats.org/officeDocument/2006/math">
                    <m:r>
                      <a:rPr lang="de-CH" sz="1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sz="1400" i="1" dirty="0"/>
                  <a:t>-augmenting</a:t>
                </a:r>
                <a:r>
                  <a:rPr lang="en-GB" sz="1400" dirty="0"/>
                  <a:t>.</a:t>
                </a:r>
              </a:p>
              <a:p>
                <a:pPr marL="0" indent="0">
                  <a:buNone/>
                </a:pPr>
                <a:r>
                  <a:rPr lang="en-GB" sz="1400" b="1" dirty="0">
                    <a:solidFill>
                      <a:schemeClr val="accent1"/>
                    </a:solidFill>
                  </a:rPr>
                  <a:t>Example:</a:t>
                </a:r>
                <a:r>
                  <a:rPr lang="en-GB" sz="1400" dirty="0"/>
                  <a:t> The capacity of the path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1400" dirty="0">
                    <a:solidFill>
                      <a:schemeClr val="accent5"/>
                    </a:solidFill>
                  </a:rPr>
                  <a:t>={</a:t>
                </a:r>
                <a:r>
                  <a:rPr lang="en-GB" sz="1400" dirty="0" err="1">
                    <a:solidFill>
                      <a:schemeClr val="accent5"/>
                    </a:solidFill>
                  </a:rPr>
                  <a:t>s,c,b,e,t</a:t>
                </a:r>
                <a:r>
                  <a:rPr lang="en-GB" sz="1400" dirty="0">
                    <a:solidFill>
                      <a:schemeClr val="accent5"/>
                    </a:solidFill>
                  </a:rPr>
                  <a:t>}</a:t>
                </a:r>
                <a:r>
                  <a:rPr lang="en-GB" sz="1400" dirty="0"/>
                  <a:t> is </a:t>
                </a:r>
                <a14:m>
                  <m:oMath xmlns:m="http://schemas.openxmlformats.org/officeDocument/2006/math"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de-CH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de-CH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e-CH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CH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de-CH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de-CH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CH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de-CH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CH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CH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CH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de-CH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de-CH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de-CH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CH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de-CH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CH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func>
                    <m:r>
                      <a:rPr lang="de-CH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CH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1400" dirty="0"/>
                  <a:t>. Therefore, </a:t>
                </a:r>
                <a14:m>
                  <m:oMath xmlns:m="http://schemas.openxmlformats.org/officeDocument/2006/math">
                    <m:r>
                      <a:rPr lang="de-CH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1400" dirty="0"/>
                  <a:t> is </a:t>
                </a:r>
                <a14:m>
                  <m:oMath xmlns:m="http://schemas.openxmlformats.org/officeDocument/2006/math">
                    <m:r>
                      <a:rPr lang="de-CH" sz="1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sz="1400" i="1" dirty="0"/>
                  <a:t>-</a:t>
                </a:r>
                <a:r>
                  <a:rPr lang="en-GB" sz="1400" dirty="0"/>
                  <a:t>augmenting.</a:t>
                </a:r>
              </a:p>
            </p:txBody>
          </p:sp>
        </mc:Choice>
        <mc:Fallback xmlns="">
          <p:sp>
            <p:nvSpPr>
              <p:cNvPr id="69" name="Content Placeholder 2">
                <a:extLst>
                  <a:ext uri="{FF2B5EF4-FFF2-40B4-BE49-F238E27FC236}">
                    <a16:creationId xmlns:a16="http://schemas.microsoft.com/office/drawing/2014/main" id="{B3B4D769-BC16-443E-9C9F-05D44A2EC7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320881" y="2811921"/>
                <a:ext cx="8445500" cy="4081463"/>
              </a:xfrm>
              <a:blipFill>
                <a:blip r:embed="rId2"/>
                <a:stretch>
                  <a:fillRect l="-1300" t="-1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0543552"/>
      </p:ext>
    </p:extLst>
  </p:cSld>
  <p:clrMapOvr>
    <a:masterClrMapping/>
  </p:clrMapOvr>
</p:sld>
</file>

<file path=ppt/theme/theme1.xml><?xml version="1.0" encoding="utf-8"?>
<a:theme xmlns:a="http://schemas.openxmlformats.org/drawingml/2006/main" name="UoL Powerpoint Guidelines Accessibility Design">
  <a:themeElements>
    <a:clrScheme name="UoL CofC Colour Palette">
      <a:dk1>
        <a:srgbClr val="3C3C3C"/>
      </a:dk1>
      <a:lt1>
        <a:srgbClr val="E6E6E6"/>
      </a:lt1>
      <a:dk2>
        <a:srgbClr val="3C3C3C"/>
      </a:dk2>
      <a:lt2>
        <a:srgbClr val="E6E6E6"/>
      </a:lt2>
      <a:accent1>
        <a:srgbClr val="E4042C"/>
      </a:accent1>
      <a:accent2>
        <a:srgbClr val="E37606"/>
      </a:accent2>
      <a:accent3>
        <a:srgbClr val="07A75A"/>
      </a:accent3>
      <a:accent4>
        <a:srgbClr val="0096D2"/>
      </a:accent4>
      <a:accent5>
        <a:srgbClr val="5A4BC2"/>
      </a:accent5>
      <a:accent6>
        <a:srgbClr val="141E46"/>
      </a:accent6>
      <a:hlink>
        <a:srgbClr val="0096D2"/>
      </a:hlink>
      <a:folHlink>
        <a:srgbClr val="0096D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lIns="216000" tIns="187200" rIns="216000" bIns="187200" rtlCol="0">
        <a:spAutoFit/>
      </a:bodyPr>
      <a:lstStyle>
        <a:defPPr>
          <a:defRPr sz="4400" b="1" i="0" dirty="0" smtClean="0">
            <a:solidFill>
              <a:schemeClr val="accent1"/>
            </a:solidFill>
            <a:latin typeface="Arial"/>
            <a:cs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oL Powerpoint Accessibility 4.3 template" id="{0A42CC50-EA31-C544-8150-C45736D1DEEB}" vid="{5C3E4FF0-C24E-DA45-B6A5-82A35CF6F652}"/>
    </a:ext>
  </a:extLst>
</a:theme>
</file>

<file path=ppt/theme/theme2.xml><?xml version="1.0" encoding="utf-8"?>
<a:theme xmlns:a="http://schemas.openxmlformats.org/drawingml/2006/main" name="1_Office Theme">
  <a:themeElements>
    <a:clrScheme name="UoL CofC Colour Palette">
      <a:dk1>
        <a:srgbClr val="3C3C3C"/>
      </a:dk1>
      <a:lt1>
        <a:srgbClr val="E6E6E6"/>
      </a:lt1>
      <a:dk2>
        <a:srgbClr val="3C3C3C"/>
      </a:dk2>
      <a:lt2>
        <a:srgbClr val="E6E6E6"/>
      </a:lt2>
      <a:accent1>
        <a:srgbClr val="E4042C"/>
      </a:accent1>
      <a:accent2>
        <a:srgbClr val="E37606"/>
      </a:accent2>
      <a:accent3>
        <a:srgbClr val="07A75A"/>
      </a:accent3>
      <a:accent4>
        <a:srgbClr val="0096D2"/>
      </a:accent4>
      <a:accent5>
        <a:srgbClr val="5A4BC2"/>
      </a:accent5>
      <a:accent6>
        <a:srgbClr val="141E46"/>
      </a:accent6>
      <a:hlink>
        <a:srgbClr val="0096D2"/>
      </a:hlink>
      <a:folHlink>
        <a:srgbClr val="0096D2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lIns="216000" tIns="187200" rIns="216000" bIns="187200" rtlCol="0">
        <a:spAutoFit/>
      </a:bodyPr>
      <a:lstStyle>
        <a:defPPr>
          <a:defRPr sz="4400" b="1" i="0" dirty="0" smtClean="0">
            <a:solidFill>
              <a:schemeClr val="accent1"/>
            </a:solidFill>
            <a:latin typeface="Arial"/>
            <a:cs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oL Powerpoint Accessibility 4.3 template" id="{0A42CC50-EA31-C544-8150-C45736D1DEEB}" vid="{0B845206-0906-6545-A189-840B432E562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29F9906F84F04094CE5CD4728D492D" ma:contentTypeVersion="11" ma:contentTypeDescription="Create a new document." ma:contentTypeScope="" ma:versionID="d8405a51cd8e7340846183e6d812064a">
  <xsd:schema xmlns:xsd="http://www.w3.org/2001/XMLSchema" xmlns:xs="http://www.w3.org/2001/XMLSchema" xmlns:p="http://schemas.microsoft.com/office/2006/metadata/properties" xmlns:ns2="67a03111-f570-43e0-9b48-49049b7e86ee" xmlns:ns3="e7a5fc8e-e677-41ca-8019-df913e37547c" targetNamespace="http://schemas.microsoft.com/office/2006/metadata/properties" ma:root="true" ma:fieldsID="3efbf6a554415c45fb1c2221561ca4d5" ns2:_="" ns3:_="">
    <xsd:import namespace="67a03111-f570-43e0-9b48-49049b7e86ee"/>
    <xsd:import namespace="e7a5fc8e-e677-41ca-8019-df913e37547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a03111-f570-43e0-9b48-49049b7e86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a5fc8e-e677-41ca-8019-df913e37547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7553772-E2E2-455A-9FE0-DDB6DBE0018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98282DC-4851-419D-9CF0-16A2A7D2866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8700D3A-BCF8-41A7-A48F-10BDC5C7EB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a03111-f570-43e0-9b48-49049b7e86ee"/>
    <ds:schemaRef ds:uri="e7a5fc8e-e677-41ca-8019-df913e3754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UoL Powerpoint Guidelines Accessibility Design</Template>
  <TotalTime>15632</TotalTime>
  <Words>1617</Words>
  <Application>Microsoft Office PowerPoint</Application>
  <PresentationFormat>On-screen Show (4:3)</PresentationFormat>
  <Paragraphs>224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Cambria Math</vt:lpstr>
      <vt:lpstr>Georgia</vt:lpstr>
      <vt:lpstr>Lucida Grande</vt:lpstr>
      <vt:lpstr>Times New Roman</vt:lpstr>
      <vt:lpstr>UoL Powerpoint Guidelines Accessibility Design</vt:lpstr>
      <vt:lpstr>1_Office Theme</vt:lpstr>
      <vt:lpstr>MA3077 (DLI) Operational Research  Lecture 12 &amp;13– Maximal flows and minimal cuts</vt:lpstr>
      <vt:lpstr>Recap and plan of the day</vt:lpstr>
      <vt:lpstr>Directed networks - cuts</vt:lpstr>
      <vt:lpstr>Directed networks - flows</vt:lpstr>
      <vt:lpstr>Maximal flows and minimal cuts 1/2</vt:lpstr>
      <vt:lpstr>Maximal flows and minimal cuts 2/2</vt:lpstr>
      <vt:lpstr>Maximal flows and minimal cuts - corollary</vt:lpstr>
      <vt:lpstr>PowerPoint Presentation</vt:lpstr>
      <vt:lpstr>Unsaturated paths</vt:lpstr>
      <vt:lpstr>Augmented flows</vt:lpstr>
      <vt:lpstr>Maximal flows and minimal cuts revisited</vt:lpstr>
      <vt:lpstr>Maximal flow via linear programming</vt:lpstr>
      <vt:lpstr>Minimal cut via linear programming</vt:lpstr>
      <vt:lpstr>Maximal flows and minimal cuts in Matlab (see OR13_cutsandflows.m)</vt:lpstr>
      <vt:lpstr>Summary and self-study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Aylward, Samantha</dc:creator>
  <cp:lastModifiedBy>Suzen, Neslihan (Dr.)</cp:lastModifiedBy>
  <cp:revision>147</cp:revision>
  <cp:lastPrinted>2020-07-06T08:56:06Z</cp:lastPrinted>
  <dcterms:created xsi:type="dcterms:W3CDTF">2020-07-06T13:17:56Z</dcterms:created>
  <dcterms:modified xsi:type="dcterms:W3CDTF">2023-09-18T12:43:27Z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0x010100CB29F9906F84F04094CE5CD4728D492D</vt:lpwstr>
  </property>
</Properties>
</file>