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80" r:id="rId5"/>
  </p:sldMasterIdLst>
  <p:notesMasterIdLst>
    <p:notesMasterId r:id="rId25"/>
  </p:notesMasterIdLst>
  <p:handoutMasterIdLst>
    <p:handoutMasterId r:id="rId26"/>
  </p:handoutMasterIdLst>
  <p:sldIdLst>
    <p:sldId id="256" r:id="rId6"/>
    <p:sldId id="257" r:id="rId7"/>
    <p:sldId id="276" r:id="rId8"/>
    <p:sldId id="291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2" r:id="rId24"/>
  </p:sldIdLst>
  <p:sldSz cx="9144000" cy="6858000" type="screen4x3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2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8E8"/>
    <a:srgbClr val="F3F1F5"/>
    <a:srgbClr val="F6CBCE"/>
    <a:srgbClr val="FEFEFE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7" autoAdjust="0"/>
    <p:restoredTop sz="9546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728" y="58"/>
      </p:cViewPr>
      <p:guideLst>
        <p:guide orient="horz" pos="2111"/>
        <p:guide pos="2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BFBE71-5035-4146-AFE9-36F5CE18AF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EC63C-1F62-B94B-A73D-708D71DE7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B4FBF-BAB0-464A-910D-50A092E2156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EFDFB-6464-D149-A909-972C4057D1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A2FD5-5907-934B-880F-E5DBCC10D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A49F5-DC7A-1848-B36B-1AFA6915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50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1D7CF-5F4D-5148-AB1A-A05EF0B57D46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2C7E9-CA6E-C945-826B-68C1FAB00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4" y="325122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31B08584-E9B4-CC4D-A115-DB37368730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3300" y="6563824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9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0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4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76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3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1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2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7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51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68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&quot;&quot;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93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1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124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4362" y="486057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CA8893-AFD2-AF48-B366-2FBBE28B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14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5779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4BF32F7E-C818-C342-A3EB-36B6EDCFC4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042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88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92F60E-7F8A-374A-AF40-8F3584A4BC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7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33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533D2540-C641-4241-843E-2767689BE9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620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3A1C461-8F2B-964A-A854-646E5BE0AB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0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E16CD505-C6AB-3440-B1AE-EA70BE19F3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30819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5" y="372535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47A48E3-3A0F-BD43-9766-4600D0687B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4874" y="6376616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9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86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14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06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769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997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732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</a:t>
            </a:r>
            <a:r>
              <a:rPr lang="en-GB"/>
              <a:t>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37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71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92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956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078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0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3693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latin typeface="+mn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</p:spTree>
    <p:extLst>
      <p:ext uri="{BB962C8B-B14F-4D97-AF65-F5344CB8AC3E}">
        <p14:creationId xmlns:p14="http://schemas.microsoft.com/office/powerpoint/2010/main" val="259170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5C16FDBB-635E-4943-B5EF-AC48633404D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C1895FB-26D4-0F45-8008-470C1A5DB0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8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DBF49AA9-75F0-4842-8E81-A7CBFC2AA33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3C9FD82-3D69-CD4A-BF07-F48878A89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6652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AB7ACE82-840C-894E-A401-E2C19B85E2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03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19760A-70CA-F344-B257-539E482A9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728" r:id="rId3"/>
    <p:sldLayoutId id="2147483706" r:id="rId4"/>
    <p:sldLayoutId id="2147483701" r:id="rId5"/>
    <p:sldLayoutId id="2147483661" r:id="rId6"/>
    <p:sldLayoutId id="2147483672" r:id="rId7"/>
    <p:sldLayoutId id="2147483673" r:id="rId8"/>
    <p:sldLayoutId id="2147483649" r:id="rId9"/>
    <p:sldLayoutId id="2147483666" r:id="rId10"/>
    <p:sldLayoutId id="2147483678" r:id="rId11"/>
    <p:sldLayoutId id="2147483679" r:id="rId12"/>
    <p:sldLayoutId id="2147483700" r:id="rId13"/>
    <p:sldLayoutId id="2147483671" r:id="rId14"/>
    <p:sldLayoutId id="2147483660" r:id="rId15"/>
    <p:sldLayoutId id="2147483664" r:id="rId16"/>
    <p:sldLayoutId id="2147483674" r:id="rId17"/>
    <p:sldLayoutId id="2147483677" r:id="rId18"/>
    <p:sldLayoutId id="2147483668" r:id="rId19"/>
    <p:sldLayoutId id="2147483670" r:id="rId20"/>
    <p:sldLayoutId id="2147483675" r:id="rId21"/>
    <p:sldLayoutId id="2147483669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48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29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6CDF-2CB5-C547-967C-386DEF9A92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EFEFE"/>
          </a:solidFill>
        </p:spPr>
        <p:txBody>
          <a:bodyPr>
            <a:normAutofit/>
          </a:bodyPr>
          <a:lstStyle/>
          <a:p>
            <a:r>
              <a:rPr lang="en-US" sz="1400" b="0" dirty="0"/>
              <a:t>MA3077 (DLI) Operational Research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2600" b="0" dirty="0"/>
              <a:t>Lecture 14 – Game theory</a:t>
            </a:r>
            <a:endParaRPr lang="en-GB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B64A-5E4C-7E42-9509-D3F5DE96E2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rgbClr val="FEFEFE"/>
          </a:solidFill>
        </p:spPr>
        <p:txBody>
          <a:bodyPr/>
          <a:lstStyle/>
          <a:p>
            <a:r>
              <a:rPr lang="en-GB" dirty="0"/>
              <a:t>Dr Neslihan Suzen</a:t>
            </a:r>
          </a:p>
        </p:txBody>
      </p:sp>
    </p:spTree>
    <p:extLst>
      <p:ext uri="{BB962C8B-B14F-4D97-AF65-F5344CB8AC3E}">
        <p14:creationId xmlns:p14="http://schemas.microsoft.com/office/powerpoint/2010/main" val="120844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AF29-8815-0946-90A7-F2D350C9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dominated strategies 4/6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50A6-F3CB-8E4D-921E-43E0DD4C7E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following scenario.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Question:</a:t>
            </a:r>
            <a:r>
              <a:rPr lang="en-US" dirty="0"/>
              <a:t> Which strategy should each player select?</a:t>
            </a:r>
          </a:p>
          <a:p>
            <a:pPr marL="0" indent="0">
              <a:buNone/>
            </a:pPr>
            <a:r>
              <a:rPr lang="en-US" dirty="0"/>
              <a:t>Now, player 1's strategy 1 dominates their strategy 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7226-45D3-F145-A400-CFB4AEC42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27A628-54B5-4244-A846-0B7424B79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062289"/>
              </p:ext>
            </p:extLst>
          </p:nvPr>
        </p:nvGraphicFramePr>
        <p:xfrm>
          <a:off x="1517651" y="1788976"/>
          <a:ext cx="6096000" cy="184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437793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7940539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648949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91068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01673096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r>
                        <a:rPr lang="en-US" dirty="0"/>
                        <a:t>Abstract game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44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5420762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b="1" dirty="0"/>
                        <a:t>Player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51941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380989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20525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79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AF29-8815-0946-90A7-F2D350C9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dominated strategies  5/6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50A6-F3CB-8E4D-921E-43E0DD4C7E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following scenario.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Question:</a:t>
            </a:r>
            <a:r>
              <a:rPr lang="en-US" dirty="0"/>
              <a:t> Which strategy should each player select?</a:t>
            </a:r>
          </a:p>
          <a:p>
            <a:pPr marL="0" indent="0">
              <a:buNone/>
            </a:pPr>
            <a:r>
              <a:rPr lang="en-US" dirty="0"/>
              <a:t>Now, player 2's strategy 1 dominates their strategy 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7226-45D3-F145-A400-CFB4AEC42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27A628-54B5-4244-A846-0B7424B79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503879"/>
              </p:ext>
            </p:extLst>
          </p:nvPr>
        </p:nvGraphicFramePr>
        <p:xfrm>
          <a:off x="1517651" y="1788976"/>
          <a:ext cx="6096000" cy="184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437793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7940539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648949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91068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01673096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r>
                        <a:rPr lang="en-US" dirty="0"/>
                        <a:t>Abstract game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44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5420762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b="1" dirty="0"/>
                        <a:t>Player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51941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380989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20525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354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AF29-8815-0946-90A7-F2D350C9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dominated strategies 6/6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50A6-F3CB-8E4D-921E-43E0DD4C7E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following scenario.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Question:</a:t>
            </a:r>
            <a:r>
              <a:rPr lang="en-US" dirty="0"/>
              <a:t> Which strategy should each player select?</a:t>
            </a:r>
          </a:p>
          <a:p>
            <a:pPr marL="0" indent="0">
              <a:buNone/>
            </a:pPr>
            <a:r>
              <a:rPr lang="en-US" dirty="0"/>
              <a:t>Each player should pick their own strategy 1. Unfortunately to player 2, this will always lead to a win for player 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7226-45D3-F145-A400-CFB4AEC42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27A628-54B5-4244-A846-0B7424B79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73627"/>
              </p:ext>
            </p:extLst>
          </p:nvPr>
        </p:nvGraphicFramePr>
        <p:xfrm>
          <a:off x="1517651" y="1788976"/>
          <a:ext cx="6096000" cy="184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437793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7940539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648949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91068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01673096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r>
                        <a:rPr lang="en-US" dirty="0"/>
                        <a:t>Abstract game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44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5420762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b="1" dirty="0"/>
                        <a:t>Player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51941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380989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20525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18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3A62-B77A-E940-BD63-1FDB6C32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values and fair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B16CF-594E-8143-9265-E14737D10B6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Definition: </a:t>
            </a:r>
            <a:r>
              <a:rPr lang="en-US" dirty="0"/>
              <a:t>The payoff to player 1 when both players play optimally is called the </a:t>
            </a:r>
            <a:r>
              <a:rPr lang="en-US" i="1" dirty="0"/>
              <a:t>value of the game.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Definition: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If the value of the game is zero, the game is called </a:t>
            </a:r>
            <a:r>
              <a:rPr lang="en-US" i="1" dirty="0"/>
              <a:t>fair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25A68-F8C3-2C48-AAF9-0B0E2C51A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5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AF29-8815-0946-90A7-F2D350C9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50A6-F3CB-8E4D-921E-43E0DD4C7E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following scenario.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Question:</a:t>
            </a:r>
            <a:r>
              <a:rPr lang="en-US" dirty="0"/>
              <a:t> Which strategy should each player select?</a:t>
            </a:r>
          </a:p>
          <a:p>
            <a:pPr marL="0" indent="0">
              <a:buNone/>
            </a:pPr>
            <a:r>
              <a:rPr lang="en-US" dirty="0"/>
              <a:t>This game has no dominated strategies.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7226-45D3-F145-A400-CFB4AEC42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27A628-54B5-4244-A846-0B7424B79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03615"/>
              </p:ext>
            </p:extLst>
          </p:nvPr>
        </p:nvGraphicFramePr>
        <p:xfrm>
          <a:off x="1517651" y="1788976"/>
          <a:ext cx="6096000" cy="184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437793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7940539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648949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91068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0167309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dirty="0"/>
                        <a:t>Abstract game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44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762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b="1" dirty="0"/>
                        <a:t>Player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941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989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25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248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AF29-8815-0946-90A7-F2D350C9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minimax and maximin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50A6-F3CB-8E4D-921E-43E0DD4C7E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following scenario.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Question:</a:t>
            </a:r>
            <a:r>
              <a:rPr lang="en-US" dirty="0"/>
              <a:t> Which strategy should each player select?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Idea: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Each player </a:t>
            </a:r>
            <a:r>
              <a:rPr lang="en-US" dirty="0" err="1"/>
              <a:t>minimises</a:t>
            </a:r>
            <a:r>
              <a:rPr lang="en-US" dirty="0"/>
              <a:t> their maximum losses. Player 1 determines their </a:t>
            </a:r>
            <a:r>
              <a:rPr lang="en-US" i="1" dirty="0"/>
              <a:t>maximin</a:t>
            </a:r>
            <a:r>
              <a:rPr lang="en-US" dirty="0"/>
              <a:t> payoff, whereas player 2 determines their </a:t>
            </a:r>
            <a:r>
              <a:rPr lang="en-US" i="1" dirty="0"/>
              <a:t>minimax</a:t>
            </a:r>
            <a:r>
              <a:rPr lang="en-US" dirty="0"/>
              <a:t> loss.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7226-45D3-F145-A400-CFB4AEC42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27A628-54B5-4244-A846-0B7424B79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244593"/>
              </p:ext>
            </p:extLst>
          </p:nvPr>
        </p:nvGraphicFramePr>
        <p:xfrm>
          <a:off x="1170616" y="1746113"/>
          <a:ext cx="6802770" cy="2219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33795">
                  <a:extLst>
                    <a:ext uri="{9D8B030D-6E8A-4147-A177-3AD203B41FA5}">
                      <a16:colId xmlns:a16="http://schemas.microsoft.com/office/drawing/2014/main" val="2343779317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2579405394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1564894921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4149106824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4101673096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656981120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dirty="0"/>
                        <a:t>Abstract game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Min</a:t>
                      </a:r>
                    </a:p>
                  </a:txBody>
                  <a:tcPr anchor="ctr"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444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Min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762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b="1" dirty="0"/>
                        <a:t>Player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941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989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2583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</a:p>
                  </a:txBody>
                  <a:tcPr anchor="ctr">
                    <a:solidFill>
                      <a:srgbClr val="FAE8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060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761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AF29-8815-0946-90A7-F2D350C9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2 - minimax and maximin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50A6-F3CB-8E4D-921E-43E0DD4C7E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following scenario.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Question:</a:t>
            </a:r>
            <a:r>
              <a:rPr lang="en-US" dirty="0"/>
              <a:t> Which strategy should each player select?</a:t>
            </a:r>
          </a:p>
          <a:p>
            <a:pPr marL="0" indent="0">
              <a:buNone/>
            </a:pPr>
            <a:r>
              <a:rPr lang="en-US" dirty="0"/>
              <a:t>In this case, if both player pick strategy two, neither improves upon their best guarantee and both force the opponent into the same position.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7226-45D3-F145-A400-CFB4AEC42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27A628-54B5-4244-A846-0B7424B79191}"/>
              </a:ext>
            </a:extLst>
          </p:cNvPr>
          <p:cNvGraphicFramePr>
            <a:graphicFrameLocks noGrp="1"/>
          </p:cNvGraphicFramePr>
          <p:nvPr/>
        </p:nvGraphicFramePr>
        <p:xfrm>
          <a:off x="1170616" y="1746113"/>
          <a:ext cx="6802770" cy="2219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33795">
                  <a:extLst>
                    <a:ext uri="{9D8B030D-6E8A-4147-A177-3AD203B41FA5}">
                      <a16:colId xmlns:a16="http://schemas.microsoft.com/office/drawing/2014/main" val="2343779317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2579405394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1564894921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4149106824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4101673096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656981120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dirty="0"/>
                        <a:t>Abstract game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Min</a:t>
                      </a:r>
                    </a:p>
                  </a:txBody>
                  <a:tcPr anchor="ctr"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444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Min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762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b="1" dirty="0"/>
                        <a:t>Player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941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989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2583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</a:p>
                  </a:txBody>
                  <a:tcPr anchor="ctr">
                    <a:solidFill>
                      <a:srgbClr val="FAE8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060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898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AF29-8815-0946-90A7-F2D350C9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stable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50A6-F3CB-8E4D-921E-43E0DD4C7E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following scenario.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Question:</a:t>
            </a:r>
            <a:r>
              <a:rPr lang="en-US" dirty="0"/>
              <a:t> Which strategy should each player select?</a:t>
            </a:r>
          </a:p>
          <a:p>
            <a:pPr marL="0" indent="0">
              <a:buNone/>
            </a:pPr>
            <a:r>
              <a:rPr lang="en-US" dirty="0"/>
              <a:t>In this case, if both player pick strategy two, neither improves upon their best guarantee (not even a-posteriori) and both force the opponent into the same position. This is a </a:t>
            </a:r>
            <a:r>
              <a:rPr lang="en-US" i="1" dirty="0"/>
              <a:t>stable solution</a:t>
            </a:r>
            <a:r>
              <a:rPr lang="en-US" dirty="0"/>
              <a:t> (aka </a:t>
            </a:r>
            <a:r>
              <a:rPr lang="en-US" i="1" dirty="0"/>
              <a:t>equilibrium solution</a:t>
            </a:r>
            <a:r>
              <a:rPr lang="en-US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7226-45D3-F145-A400-CFB4AEC42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27A628-54B5-4244-A846-0B7424B79191}"/>
              </a:ext>
            </a:extLst>
          </p:cNvPr>
          <p:cNvGraphicFramePr>
            <a:graphicFrameLocks noGrp="1"/>
          </p:cNvGraphicFramePr>
          <p:nvPr/>
        </p:nvGraphicFramePr>
        <p:xfrm>
          <a:off x="1170616" y="1746113"/>
          <a:ext cx="6802770" cy="2219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33795">
                  <a:extLst>
                    <a:ext uri="{9D8B030D-6E8A-4147-A177-3AD203B41FA5}">
                      <a16:colId xmlns:a16="http://schemas.microsoft.com/office/drawing/2014/main" val="2343779317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2579405394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1564894921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4149106824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4101673096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656981120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dirty="0"/>
                        <a:t>Abstract game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Min</a:t>
                      </a:r>
                    </a:p>
                  </a:txBody>
                  <a:tcPr anchor="ctr"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444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Min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762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b="1" dirty="0"/>
                        <a:t>Player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941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989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2583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</a:p>
                  </a:txBody>
                  <a:tcPr anchor="ctr">
                    <a:solidFill>
                      <a:srgbClr val="FAE8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060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875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AF29-8815-0946-90A7-F2D350C9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saddle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50A6-F3CB-8E4D-921E-43E0DD4C7E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following scenario.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Question:</a:t>
            </a:r>
            <a:r>
              <a:rPr lang="en-US" dirty="0"/>
              <a:t> Which strategy should each player select?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Note: </a:t>
            </a:r>
            <a:r>
              <a:rPr lang="en-US" dirty="0"/>
              <a:t>The maximin and the minimax values are the same, because this entry is both the minimum in its rows and the maximum in its columns. This is called a </a:t>
            </a:r>
            <a:r>
              <a:rPr lang="en-US" i="1" dirty="0"/>
              <a:t>saddle point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7226-45D3-F145-A400-CFB4AEC42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27A628-54B5-4244-A846-0B7424B79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987114"/>
              </p:ext>
            </p:extLst>
          </p:nvPr>
        </p:nvGraphicFramePr>
        <p:xfrm>
          <a:off x="1170616" y="1746113"/>
          <a:ext cx="6802770" cy="2219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33795">
                  <a:extLst>
                    <a:ext uri="{9D8B030D-6E8A-4147-A177-3AD203B41FA5}">
                      <a16:colId xmlns:a16="http://schemas.microsoft.com/office/drawing/2014/main" val="2343779317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2579405394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1564894921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4149106824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4101673096"/>
                    </a:ext>
                  </a:extLst>
                </a:gridCol>
                <a:gridCol w="1133795">
                  <a:extLst>
                    <a:ext uri="{9D8B030D-6E8A-4147-A177-3AD203B41FA5}">
                      <a16:colId xmlns:a16="http://schemas.microsoft.com/office/drawing/2014/main" val="656981120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dirty="0"/>
                        <a:t>Abstract game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Min</a:t>
                      </a:r>
                    </a:p>
                  </a:txBody>
                  <a:tcPr anchor="ctr"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444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Min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762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b="1" dirty="0"/>
                        <a:t>Player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941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989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2583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</a:p>
                  </a:txBody>
                  <a:tcPr anchor="ctr">
                    <a:solidFill>
                      <a:srgbClr val="FAE8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060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291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B50C-5836-5964-39ED-1D69F794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self-study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FF69A-E9D6-452E-29C0-58895C9736E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Summary:</a:t>
            </a:r>
            <a:r>
              <a:rPr lang="en-US" sz="1400" dirty="0"/>
              <a:t> today we have considered two-person zero-sum games and learnt</a:t>
            </a:r>
          </a:p>
          <a:p>
            <a:pPr>
              <a:buFontTx/>
              <a:buChar char="-"/>
            </a:pPr>
            <a:r>
              <a:rPr lang="en-US" sz="1400" dirty="0"/>
              <a:t>the basic principles of game theory,</a:t>
            </a:r>
          </a:p>
          <a:p>
            <a:pPr>
              <a:buFontTx/>
              <a:buChar char="-"/>
            </a:pPr>
            <a:r>
              <a:rPr lang="en-US" sz="1400" dirty="0"/>
              <a:t>pay-off matrix reduction by dominated strategies,</a:t>
            </a:r>
          </a:p>
          <a:p>
            <a:pPr>
              <a:buFontTx/>
              <a:buChar char="-"/>
            </a:pPr>
            <a:r>
              <a:rPr lang="en-US" sz="1400" dirty="0"/>
              <a:t>what minimax and maximin strategies are</a:t>
            </a:r>
          </a:p>
          <a:p>
            <a:pPr>
              <a:buFontTx/>
              <a:buChar char="-"/>
            </a:pPr>
            <a:r>
              <a:rPr lang="en-US" sz="1400" dirty="0"/>
              <a:t>and that saddle-points </a:t>
            </a:r>
            <a:r>
              <a:rPr lang="en-US" sz="1400"/>
              <a:t>characterise</a:t>
            </a:r>
            <a:r>
              <a:rPr lang="en-US" sz="1400" dirty="0"/>
              <a:t> stable solution.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Self-study:</a:t>
            </a:r>
            <a:r>
              <a:rPr lang="en-US" sz="1400" dirty="0"/>
              <a:t> apply reduction by dominance to the following two-person zero-sum game and then, if necessary, apply the minimax/maximin criterion to determine optimal strategies. Is the solution stable?</a:t>
            </a:r>
          </a:p>
          <a:p>
            <a:pPr>
              <a:buFontTx/>
              <a:buChar char="-"/>
            </a:pPr>
            <a:endParaRPr lang="en-US" sz="1400" dirty="0"/>
          </a:p>
          <a:p>
            <a:pPr>
              <a:buFontTx/>
              <a:buChar char="-"/>
            </a:pPr>
            <a:endParaRPr lang="en-US" sz="1400" dirty="0"/>
          </a:p>
          <a:p>
            <a:pPr>
              <a:buFontTx/>
              <a:buChar char="-"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4DACA-DBF3-9948-0302-633B99DBC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E9F2B3-ED87-F1D1-E800-BC7C2E5DF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028239"/>
              </p:ext>
            </p:extLst>
          </p:nvPr>
        </p:nvGraphicFramePr>
        <p:xfrm>
          <a:off x="950976" y="3259668"/>
          <a:ext cx="6674868" cy="2219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12478">
                  <a:extLst>
                    <a:ext uri="{9D8B030D-6E8A-4147-A177-3AD203B41FA5}">
                      <a16:colId xmlns:a16="http://schemas.microsoft.com/office/drawing/2014/main" val="2343779317"/>
                    </a:ext>
                  </a:extLst>
                </a:gridCol>
                <a:gridCol w="1112478">
                  <a:extLst>
                    <a:ext uri="{9D8B030D-6E8A-4147-A177-3AD203B41FA5}">
                      <a16:colId xmlns:a16="http://schemas.microsoft.com/office/drawing/2014/main" val="2579405394"/>
                    </a:ext>
                  </a:extLst>
                </a:gridCol>
                <a:gridCol w="1112478">
                  <a:extLst>
                    <a:ext uri="{9D8B030D-6E8A-4147-A177-3AD203B41FA5}">
                      <a16:colId xmlns:a16="http://schemas.microsoft.com/office/drawing/2014/main" val="1564894921"/>
                    </a:ext>
                  </a:extLst>
                </a:gridCol>
                <a:gridCol w="1112478">
                  <a:extLst>
                    <a:ext uri="{9D8B030D-6E8A-4147-A177-3AD203B41FA5}">
                      <a16:colId xmlns:a16="http://schemas.microsoft.com/office/drawing/2014/main" val="4149106824"/>
                    </a:ext>
                  </a:extLst>
                </a:gridCol>
                <a:gridCol w="1112478">
                  <a:extLst>
                    <a:ext uri="{9D8B030D-6E8A-4147-A177-3AD203B41FA5}">
                      <a16:colId xmlns:a16="http://schemas.microsoft.com/office/drawing/2014/main" val="4101673096"/>
                    </a:ext>
                  </a:extLst>
                </a:gridCol>
                <a:gridCol w="1112478">
                  <a:extLst>
                    <a:ext uri="{9D8B030D-6E8A-4147-A177-3AD203B41FA5}">
                      <a16:colId xmlns:a16="http://schemas.microsoft.com/office/drawing/2014/main" val="84074363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dirty="0"/>
                        <a:t>Abstract game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44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7627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b="1" dirty="0"/>
                        <a:t>Player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941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989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258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479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69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9381321-5EDF-4D42-B147-ADA7004C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430887"/>
          </a:xfrm>
        </p:spPr>
        <p:txBody>
          <a:bodyPr/>
          <a:lstStyle/>
          <a:p>
            <a:r>
              <a:rPr lang="en-CH" dirty="0"/>
              <a:t>Recap and </a:t>
            </a:r>
            <a:r>
              <a:rPr lang="en-GB" dirty="0"/>
              <a:t>lecture outline</a:t>
            </a:r>
            <a:endParaRPr lang="en-CH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7544916-EBE4-A840-ABCA-18C4128C3E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b="1" dirty="0">
                <a:solidFill>
                  <a:schemeClr val="accent1"/>
                </a:solidFill>
              </a:rPr>
              <a:t>Summary:</a:t>
            </a:r>
            <a:r>
              <a:rPr lang="en-CH" dirty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</a:rPr>
              <a:t>In previous lectures </a:t>
            </a:r>
            <a:r>
              <a:rPr lang="en-CH" dirty="0"/>
              <a:t>we learnt</a:t>
            </a:r>
            <a:r>
              <a:rPr lang="en-GB" dirty="0"/>
              <a:t>:</a:t>
            </a:r>
            <a:endParaRPr lang="en-CH" dirty="0"/>
          </a:p>
          <a:p>
            <a:r>
              <a:rPr lang="en-US" dirty="0"/>
              <a:t>about graphs and networks</a:t>
            </a:r>
          </a:p>
          <a:p>
            <a:r>
              <a:rPr lang="en-US" dirty="0"/>
              <a:t>how to determine a minimal spanning tree,</a:t>
            </a:r>
          </a:p>
          <a:p>
            <a:r>
              <a:rPr lang="en-US" dirty="0"/>
              <a:t>how to determine the shortest path tree</a:t>
            </a:r>
          </a:p>
          <a:p>
            <a:r>
              <a:rPr lang="en-US" dirty="0"/>
              <a:t>that maximal flows and minimal cuts are inherently related to each other.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b="1" dirty="0">
                <a:solidFill>
                  <a:schemeClr val="accent1"/>
                </a:solidFill>
              </a:rPr>
              <a:t>Today:</a:t>
            </a:r>
            <a:r>
              <a:rPr lang="en-CH" dirty="0"/>
              <a:t> A first glimpes into game theory (following closely Ch. 15 of the book by Hillier and Lieberman).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06723-615A-9348-B0C2-5844CA978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91D4-8836-E14C-923E-2FC8B804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Two-person, zero-sum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9E53C-CE2D-D541-9B7B-99B7F2991C1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Definitions:</a:t>
            </a:r>
          </a:p>
          <a:p>
            <a:pPr>
              <a:buFontTx/>
              <a:buChar char="-"/>
            </a:pPr>
            <a:r>
              <a:rPr lang="en-US" dirty="0"/>
              <a:t>Consider a game involving two players.</a:t>
            </a:r>
          </a:p>
          <a:p>
            <a:pPr>
              <a:buFontTx/>
              <a:buChar char="-"/>
            </a:pPr>
            <a:r>
              <a:rPr lang="en-US" dirty="0"/>
              <a:t>The game is called </a:t>
            </a:r>
            <a:r>
              <a:rPr lang="en-US" i="1" dirty="0"/>
              <a:t>zero-sum </a:t>
            </a:r>
            <a:r>
              <a:rPr lang="en-US" dirty="0"/>
              <a:t>if one player wins what the other player loses, so that the sum of their net winnings is zero. </a:t>
            </a:r>
          </a:p>
          <a:p>
            <a:pPr>
              <a:buFontTx/>
              <a:buChar char="-"/>
            </a:pPr>
            <a:r>
              <a:rPr lang="en-US" dirty="0"/>
              <a:t>A </a:t>
            </a:r>
            <a:r>
              <a:rPr lang="en-US" i="1" dirty="0"/>
              <a:t>strategy</a:t>
            </a:r>
            <a:r>
              <a:rPr lang="en-US" dirty="0"/>
              <a:t> is a predetermined rule that specifies how a player responds to each possible circumstance at each stage of the game.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33C48-1CA3-9741-B5A2-792864120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1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91D4-8836-E14C-923E-2FC8B804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Two-person, zero-sum games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9E53C-CE2D-D541-9B7B-99B7F2991C1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Example: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Playing a simplified version of </a:t>
            </a:r>
            <a:r>
              <a:rPr lang="en-US" i="1" dirty="0"/>
              <a:t>odds and evens.</a:t>
            </a:r>
          </a:p>
          <a:p>
            <a:pPr>
              <a:buFontTx/>
              <a:buChar char="-"/>
            </a:pPr>
            <a:r>
              <a:rPr lang="en-US" dirty="0"/>
              <a:t>Each player shows simultaneously one finger or two fingers.</a:t>
            </a:r>
          </a:p>
          <a:p>
            <a:pPr>
              <a:buFontTx/>
              <a:buChar char="-"/>
            </a:pPr>
            <a:r>
              <a:rPr lang="en-US" dirty="0"/>
              <a:t>If the sum of the fingers is even, player A wins the bet and player B pays the bet. Otherwise, player B wins and player A pays.</a:t>
            </a:r>
          </a:p>
          <a:p>
            <a:pPr marL="0" indent="0">
              <a:buNone/>
            </a:pPr>
            <a:r>
              <a:rPr lang="en-US" dirty="0"/>
              <a:t>We can summarize this game in the so-called </a:t>
            </a:r>
            <a:r>
              <a:rPr lang="en-US" i="1" dirty="0"/>
              <a:t>payoff table, </a:t>
            </a:r>
            <a:r>
              <a:rPr lang="en-US" dirty="0"/>
              <a:t>which shows the gains of player 1. Negative numbers denote the losses of player 1 (= gains of player 2).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33C48-1CA3-9741-B5A2-792864120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D8B96A5-A710-CB42-9675-B0BA7D371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46941"/>
              </p:ext>
            </p:extLst>
          </p:nvPr>
        </p:nvGraphicFramePr>
        <p:xfrm>
          <a:off x="1524001" y="3429000"/>
          <a:ext cx="6096000" cy="1478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34377931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7940539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648949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4910682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dirty="0"/>
                        <a:t>Odds and evens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44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7627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1" dirty="0"/>
                        <a:t>Player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941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98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25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EBAB-29C6-F040-8BE2-078274E9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theory objectives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E29E7-B0A0-374A-A7DA-E48452A0DE7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Goal: </a:t>
            </a:r>
            <a:r>
              <a:rPr lang="en-US" dirty="0"/>
              <a:t>The primary objective of game theory is the development of rational criteria for selecting a strategy (possibly the best one).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Key assumptions:</a:t>
            </a:r>
          </a:p>
          <a:p>
            <a:pPr marL="342900" indent="-342900">
              <a:buAutoNum type="arabicPeriod"/>
            </a:pPr>
            <a:r>
              <a:rPr lang="en-US" dirty="0"/>
              <a:t>Both players are rational.</a:t>
            </a:r>
          </a:p>
          <a:p>
            <a:pPr marL="342900" indent="-342900">
              <a:buAutoNum type="arabicPeriod"/>
            </a:pPr>
            <a:r>
              <a:rPr lang="en-US" dirty="0"/>
              <a:t>Both players choose their strategies solely to promote their own welfare (no compassion for the opponent , i.e., the game is adversarial, there is no co-operation).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8F8FB-42BD-BC45-87D5-9AB41B5C1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AF29-8815-0946-90A7-F2D350C9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50A6-F3CB-8E4D-921E-43E0DD4C7E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following scenario. Again, the game is assumed to be zero-sum and the table shows the gains of player 1. Negative numbers denote the losses of player 1 (= gains of player 2).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Question:</a:t>
            </a:r>
            <a:r>
              <a:rPr lang="en-US" dirty="0"/>
              <a:t> Which strategy should each player select?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7226-45D3-F145-A400-CFB4AEC42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27A628-54B5-4244-A846-0B7424B79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596314"/>
              </p:ext>
            </p:extLst>
          </p:nvPr>
        </p:nvGraphicFramePr>
        <p:xfrm>
          <a:off x="1589315" y="2433256"/>
          <a:ext cx="6096000" cy="184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437793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7940539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648949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91068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0167309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dirty="0"/>
                        <a:t>Abstract game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44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762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b="1" dirty="0"/>
                        <a:t>Player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941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989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25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83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AF29-8815-0946-90A7-F2D350C9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dominated strategies 1/6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50A6-F3CB-8E4D-921E-43E0DD4C7E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following scenario.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Question:</a:t>
            </a:r>
            <a:r>
              <a:rPr lang="en-US" dirty="0"/>
              <a:t> Which strategy should each player select?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Definition: </a:t>
            </a:r>
            <a:r>
              <a:rPr lang="en-US" dirty="0"/>
              <a:t>A strategy is </a:t>
            </a:r>
            <a:r>
              <a:rPr lang="en-US" i="1" dirty="0"/>
              <a:t>dominated</a:t>
            </a:r>
            <a:r>
              <a:rPr lang="en-US" dirty="0"/>
              <a:t> by a second strategy if the latter is </a:t>
            </a:r>
            <a:r>
              <a:rPr lang="en-US" u="sng" dirty="0"/>
              <a:t>at least </a:t>
            </a:r>
            <a:r>
              <a:rPr lang="en-US" dirty="0"/>
              <a:t>as good regardless of what the opponent chooses.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7226-45D3-F145-A400-CFB4AEC42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27A628-54B5-4244-A846-0B7424B79191}"/>
              </a:ext>
            </a:extLst>
          </p:cNvPr>
          <p:cNvGraphicFramePr>
            <a:graphicFrameLocks noGrp="1"/>
          </p:cNvGraphicFramePr>
          <p:nvPr/>
        </p:nvGraphicFramePr>
        <p:xfrm>
          <a:off x="1517651" y="1788976"/>
          <a:ext cx="6096000" cy="184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437793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7940539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648949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91068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0167309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dirty="0"/>
                        <a:t>Abstract game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44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762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b="1" dirty="0"/>
                        <a:t>Player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941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989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25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AF29-8815-0946-90A7-F2D350C9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dominated strategies 2/6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50A6-F3CB-8E4D-921E-43E0DD4C7E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following scenario.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Question:</a:t>
            </a:r>
            <a:r>
              <a:rPr lang="en-US" dirty="0"/>
              <a:t> Which strategy should each player select?</a:t>
            </a:r>
          </a:p>
          <a:p>
            <a:pPr marL="0" indent="0">
              <a:buNone/>
            </a:pPr>
            <a:r>
              <a:rPr lang="en-US" dirty="0"/>
              <a:t>Player 2 has not dominated strategies, but player 1 does, because strategy 1 dominates strategy 3. Since the players are rational, we can remove strategy 3 of player 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7226-45D3-F145-A400-CFB4AEC42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27A628-54B5-4244-A846-0B7424B79191}"/>
              </a:ext>
            </a:extLst>
          </p:cNvPr>
          <p:cNvGraphicFramePr>
            <a:graphicFrameLocks noGrp="1"/>
          </p:cNvGraphicFramePr>
          <p:nvPr/>
        </p:nvGraphicFramePr>
        <p:xfrm>
          <a:off x="1517651" y="1788976"/>
          <a:ext cx="6096000" cy="184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437793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7940539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648949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91068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0167309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dirty="0"/>
                        <a:t>Abstract game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44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762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b="1" dirty="0"/>
                        <a:t>Player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941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989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25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42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AF29-8815-0946-90A7-F2D350C9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dominated strategies 3/6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50A6-F3CB-8E4D-921E-43E0DD4C7E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following scenario.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Question:</a:t>
            </a:r>
            <a:r>
              <a:rPr lang="en-US" dirty="0"/>
              <a:t> Which strategy should each player select?</a:t>
            </a:r>
          </a:p>
          <a:p>
            <a:pPr marL="0" indent="0">
              <a:buNone/>
            </a:pPr>
            <a:r>
              <a:rPr lang="en-US" dirty="0"/>
              <a:t>Now player 2 has a dominated strategy, because both strategies 1 and 2 lead to lower losses than strategy 3. Hence, we should remove the latter.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7226-45D3-F145-A400-CFB4AEC42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27A628-54B5-4244-A846-0B7424B79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982732"/>
              </p:ext>
            </p:extLst>
          </p:nvPr>
        </p:nvGraphicFramePr>
        <p:xfrm>
          <a:off x="1517651" y="1788976"/>
          <a:ext cx="6096000" cy="184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437793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7940539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648949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91068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0167309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dirty="0"/>
                        <a:t>Abstract game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44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762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b="1" dirty="0"/>
                        <a:t>Player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rgbClr val="F6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941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989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pattFill prst="wdDnDiag">
                      <a:fgClr>
                        <a:schemeClr val="tx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20525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162471"/>
      </p:ext>
    </p:extLst>
  </p:cSld>
  <p:clrMapOvr>
    <a:masterClrMapping/>
  </p:clrMapOvr>
</p:sld>
</file>

<file path=ppt/theme/theme1.xml><?xml version="1.0" encoding="utf-8"?>
<a:theme xmlns:a="http://schemas.openxmlformats.org/drawingml/2006/main" name="UoL Powerpoint Guidelines Accessibility Design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5C3E4FF0-C24E-DA45-B6A5-82A35CF6F652}"/>
    </a:ext>
  </a:extLst>
</a:theme>
</file>

<file path=ppt/theme/theme2.xml><?xml version="1.0" encoding="utf-8"?>
<a:theme xmlns:a="http://schemas.openxmlformats.org/drawingml/2006/main" name="1_Office Theme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0B845206-0906-6545-A189-840B432E56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29F9906F84F04094CE5CD4728D492D" ma:contentTypeVersion="11" ma:contentTypeDescription="Create a new document." ma:contentTypeScope="" ma:versionID="d8405a51cd8e7340846183e6d812064a">
  <xsd:schema xmlns:xsd="http://www.w3.org/2001/XMLSchema" xmlns:xs="http://www.w3.org/2001/XMLSchema" xmlns:p="http://schemas.microsoft.com/office/2006/metadata/properties" xmlns:ns2="67a03111-f570-43e0-9b48-49049b7e86ee" xmlns:ns3="e7a5fc8e-e677-41ca-8019-df913e37547c" targetNamespace="http://schemas.microsoft.com/office/2006/metadata/properties" ma:root="true" ma:fieldsID="3efbf6a554415c45fb1c2221561ca4d5" ns2:_="" ns3:_="">
    <xsd:import namespace="67a03111-f570-43e0-9b48-49049b7e86ee"/>
    <xsd:import namespace="e7a5fc8e-e677-41ca-8019-df913e3754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a03111-f570-43e0-9b48-49049b7e8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5fc8e-e677-41ca-8019-df913e37547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553772-E2E2-455A-9FE0-DDB6DBE001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700D3A-BCF8-41A7-A48F-10BDC5C7EB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a03111-f570-43e0-9b48-49049b7e86ee"/>
    <ds:schemaRef ds:uri="e7a5fc8e-e677-41ca-8019-df913e3754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8282DC-4851-419D-9CF0-16A2A7D2866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UoL Powerpoint Guidelines Accessibility Design</Template>
  <TotalTime>12740</TotalTime>
  <Words>1365</Words>
  <Application>Microsoft Office PowerPoint</Application>
  <PresentationFormat>On-screen Show (4:3)</PresentationFormat>
  <Paragraphs>488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Georgia</vt:lpstr>
      <vt:lpstr>Lucida Grande</vt:lpstr>
      <vt:lpstr>Times New Roman</vt:lpstr>
      <vt:lpstr>UoL Powerpoint Guidelines Accessibility Design</vt:lpstr>
      <vt:lpstr>1_Office Theme</vt:lpstr>
      <vt:lpstr>MA3077 (DLI) Operational Research  Lecture 14 – Game theory</vt:lpstr>
      <vt:lpstr>Recap and lecture outline</vt:lpstr>
      <vt:lpstr>Two-person, zero-sum games</vt:lpstr>
      <vt:lpstr>Two-person, zero-sum games - example</vt:lpstr>
      <vt:lpstr>Game theory objectives and assumptions</vt:lpstr>
      <vt:lpstr>Example 1</vt:lpstr>
      <vt:lpstr>Example 1 – dominated strategies 1/6</vt:lpstr>
      <vt:lpstr>Example 1 – dominated strategies 2/6</vt:lpstr>
      <vt:lpstr>Example 1 – dominated strategies 3/6</vt:lpstr>
      <vt:lpstr>Example 1 – dominated strategies 4/6</vt:lpstr>
      <vt:lpstr>Example 1 – dominated strategies  5/6</vt:lpstr>
      <vt:lpstr>Example 1 – dominated strategies 6/6</vt:lpstr>
      <vt:lpstr>Game values and fair games</vt:lpstr>
      <vt:lpstr>Example 2</vt:lpstr>
      <vt:lpstr>Example 2 – minimax and maximin 1/2</vt:lpstr>
      <vt:lpstr>Example 2 - minimax and maximin 2/2</vt:lpstr>
      <vt:lpstr>Example 2 – stable solution</vt:lpstr>
      <vt:lpstr>Example 2 – saddle point</vt:lpstr>
      <vt:lpstr>Summary and self-study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Aylward, Samantha</dc:creator>
  <cp:lastModifiedBy>Suzen, Neslihan (Dr.)</cp:lastModifiedBy>
  <cp:revision>167</cp:revision>
  <cp:lastPrinted>2020-07-06T08:56:06Z</cp:lastPrinted>
  <dcterms:created xsi:type="dcterms:W3CDTF">2020-07-06T13:17:56Z</dcterms:created>
  <dcterms:modified xsi:type="dcterms:W3CDTF">2023-09-18T12:44:07Z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0x010100CB29F9906F84F04094CE5CD4728D492D</vt:lpwstr>
  </property>
</Properties>
</file>