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add49e9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add49e9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add49e9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add49e9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add49e9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badd49e9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badd49e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badd49e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badd49e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badd49e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badd49e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badd49e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badd49e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badd49e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badd49e9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badd49e9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badd49e9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badd49e9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badd49e9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badd49e9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badd49e9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badd49e9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Social Media Impacts on Stock Market Trends</a:t>
            </a:r>
            <a:endParaRPr>
              <a:solidFill>
                <a:schemeClr val="l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EFEFEF"/>
                </a:solidFill>
              </a:rPr>
              <a:t>Twitter Feeds vs Tesla Stocks</a:t>
            </a:r>
            <a:endParaRPr>
              <a:solidFill>
                <a:srgbClr val="EFEFEF"/>
              </a:solidFill>
            </a:endParaRPr>
          </a:p>
        </p:txBody>
      </p:sp>
      <p:sp>
        <p:nvSpPr>
          <p:cNvPr id="56" name="Google Shape;56;p13"/>
          <p:cNvSpPr txBox="1"/>
          <p:nvPr/>
        </p:nvSpPr>
        <p:spPr>
          <a:xfrm>
            <a:off x="1673175" y="3916500"/>
            <a:ext cx="684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rPr>
              <a:t>Yuvraj Bhati | </a:t>
            </a:r>
            <a:r>
              <a:rPr lang="en" sz="1500">
                <a:solidFill>
                  <a:srgbClr val="FFFFFF"/>
                </a:solidFill>
              </a:rPr>
              <a:t>Behnam Hashemi | Mohammad A. Jilani | Gobinath Thangaiya </a:t>
            </a:r>
            <a:endParaRPr sz="1500">
              <a:solidFill>
                <a:srgbClr val="FFFFFF"/>
              </a:solidFill>
            </a:endParaRPr>
          </a:p>
        </p:txBody>
      </p:sp>
      <p:sp>
        <p:nvSpPr>
          <p:cNvPr id="57" name="Google Shape;57;p13"/>
          <p:cNvSpPr txBox="1"/>
          <p:nvPr/>
        </p:nvSpPr>
        <p:spPr>
          <a:xfrm>
            <a:off x="2589000" y="4536200"/>
            <a:ext cx="39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rPr>
              <a:t>UofT Data Analytics Bootcamp, April-Sept 2021</a:t>
            </a:r>
            <a:endParaRPr>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Discussion</a:t>
            </a:r>
            <a:endParaRPr>
              <a:solidFill>
                <a:schemeClr val="accent6"/>
              </a:solidFill>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Conclusion</a:t>
            </a:r>
            <a:endParaRPr>
              <a:solidFill>
                <a:schemeClr val="accent6"/>
              </a:solidFill>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954593" y="0"/>
            <a:ext cx="7234811" cy="51434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Overview</a:t>
            </a:r>
            <a:endParaRPr>
              <a:solidFill>
                <a:schemeClr val="accent6"/>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lt1"/>
                </a:solidFill>
              </a:rPr>
              <a:t>I</a:t>
            </a:r>
            <a:r>
              <a:rPr lang="en">
                <a:solidFill>
                  <a:schemeClr val="lt1"/>
                </a:solidFill>
              </a:rPr>
              <a:t>n this analysis we are trying to implement a machine learning model to predict trends in segments of stock market based on the effects of certain celebrities' interaction with the market through their social media feeds. To do so, we are going to feed the model with an API from Twitter and historical stock data from Yahoo_fin. Stocks Market values encompassing a 10-year time interval.</a:t>
            </a:r>
            <a:endParaRPr>
              <a:solidFill>
                <a:schemeClr val="lt1"/>
              </a:solidFill>
            </a:endParaRPr>
          </a:p>
          <a:p>
            <a:pPr indent="0" lvl="0" marL="0" rtl="0" algn="l">
              <a:spcBef>
                <a:spcPts val="1200"/>
              </a:spcBef>
              <a:spcAft>
                <a:spcPts val="0"/>
              </a:spcAft>
              <a:buNone/>
            </a:pPr>
            <a:r>
              <a:rPr lang="en">
                <a:solidFill>
                  <a:schemeClr val="lt1"/>
                </a:solidFill>
              </a:rPr>
              <a:t>We selected Twitter feeds and Yahoo_fin data as they are real world big data with a noticeable complexity in their nature, which could be regarded appropriate to use for a machine learning model created to statistically verify any significant correlation between the two entities.</a:t>
            </a:r>
            <a:endParaRPr>
              <a:solidFill>
                <a:schemeClr val="lt1"/>
              </a:solidFill>
            </a:endParaRPr>
          </a:p>
          <a:p>
            <a:pPr indent="0" lvl="0" marL="0" rtl="0" algn="l">
              <a:spcBef>
                <a:spcPts val="1200"/>
              </a:spcBef>
              <a:spcAft>
                <a:spcPts val="0"/>
              </a:spcAft>
              <a:buNone/>
            </a:pPr>
            <a:r>
              <a:rPr lang="en">
                <a:solidFill>
                  <a:schemeClr val="lt1"/>
                </a:solidFill>
              </a:rPr>
              <a:t>To pragmatically carry out the analysis, we need to be more specific and select a segment of the stock market and focus on Twitter feeds from a world-renowned entrepreneur to minimize any confounding factors.</a:t>
            </a:r>
            <a:endParaRPr>
              <a:solidFill>
                <a:schemeClr val="lt1"/>
              </a:solidFill>
            </a:endParaRPr>
          </a:p>
          <a:p>
            <a:pPr indent="0" lvl="0" marL="0" rtl="0" algn="l">
              <a:spcBef>
                <a:spcPts val="1200"/>
              </a:spcBef>
              <a:spcAft>
                <a:spcPts val="1200"/>
              </a:spcAft>
              <a:buNone/>
            </a:pPr>
            <a:r>
              <a:rPr lang="en">
                <a:solidFill>
                  <a:schemeClr val="lt1"/>
                </a:solidFill>
              </a:rPr>
              <a:t>To discard or minimize any probable similarities with any other project, we will be using Yahhoo_fin stock market dataset with a time interval of our choosing that is unique to this project, and statistical approach most fit for this dataset and case.</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Study Questions</a:t>
            </a:r>
            <a:endParaRPr>
              <a:solidFill>
                <a:schemeClr val="accent6"/>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1- How do tweets impact the stock prices? </a:t>
            </a:r>
            <a:endParaRPr>
              <a:solidFill>
                <a:srgbClr val="FFFFFF"/>
              </a:solidFill>
            </a:endParaRPr>
          </a:p>
          <a:p>
            <a:pPr indent="0" lvl="0" marL="0" rtl="0" algn="l">
              <a:spcBef>
                <a:spcPts val="1200"/>
              </a:spcBef>
              <a:spcAft>
                <a:spcPts val="0"/>
              </a:spcAft>
              <a:buNone/>
            </a:pPr>
            <a:r>
              <a:rPr lang="en">
                <a:solidFill>
                  <a:srgbClr val="FFFFFF"/>
                </a:solidFill>
              </a:rPr>
              <a:t> 2- Are there any keywords which actually make an impact on Tesla stock price?</a:t>
            </a:r>
            <a:endParaRPr>
              <a:solidFill>
                <a:srgbClr val="FFFFFF"/>
              </a:solidFill>
            </a:endParaRPr>
          </a:p>
          <a:p>
            <a:pPr indent="0" lvl="0" marL="0" rtl="0" algn="l">
              <a:spcBef>
                <a:spcPts val="1200"/>
              </a:spcBef>
              <a:spcAft>
                <a:spcPts val="0"/>
              </a:spcAft>
              <a:buNone/>
            </a:pPr>
            <a:r>
              <a:rPr lang="en">
                <a:solidFill>
                  <a:srgbClr val="FFFFFF"/>
                </a:solidFill>
              </a:rPr>
              <a:t> 3- What are the greatest increase in the stock price related to this condition?</a:t>
            </a:r>
            <a:endParaRPr>
              <a:solidFill>
                <a:srgbClr val="FFFFFF"/>
              </a:solidFill>
            </a:endParaRPr>
          </a:p>
          <a:p>
            <a:pPr indent="0" lvl="0" marL="0" rtl="0" algn="l">
              <a:spcBef>
                <a:spcPts val="1200"/>
              </a:spcBef>
              <a:spcAft>
                <a:spcPts val="0"/>
              </a:spcAft>
              <a:buNone/>
            </a:pPr>
            <a:r>
              <a:rPr lang="en">
                <a:solidFill>
                  <a:srgbClr val="FFFFFF"/>
                </a:solidFill>
              </a:rPr>
              <a:t> 4- What are the greatest decrease in the stock price related to this condition?</a:t>
            </a:r>
            <a:endParaRPr>
              <a:solidFill>
                <a:srgbClr val="FFFFFF"/>
              </a:solidFill>
            </a:endParaRPr>
          </a:p>
          <a:p>
            <a:pPr indent="0" lvl="0" marL="0" rtl="0" algn="l">
              <a:spcBef>
                <a:spcPts val="1200"/>
              </a:spcBef>
              <a:spcAft>
                <a:spcPts val="1200"/>
              </a:spcAft>
              <a:buNone/>
            </a:pPr>
            <a:r>
              <a:rPr lang="en">
                <a:solidFill>
                  <a:srgbClr val="FFFFFF"/>
                </a:solidFill>
              </a:rPr>
              <a:t> 5- Are an </a:t>
            </a:r>
            <a:r>
              <a:rPr lang="en">
                <a:solidFill>
                  <a:srgbClr val="FFFFFF"/>
                </a:solidFill>
              </a:rPr>
              <a:t>individual's</a:t>
            </a:r>
            <a:r>
              <a:rPr lang="en">
                <a:solidFill>
                  <a:srgbClr val="FFFFFF"/>
                </a:solidFill>
              </a:rPr>
              <a:t> tweets significant enough to move a specific segment of the market?</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Methods</a:t>
            </a:r>
            <a:endParaRPr>
              <a:solidFill>
                <a:schemeClr val="accent6"/>
              </a:solidFill>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280">
                <a:solidFill>
                  <a:srgbClr val="FFFFFF"/>
                </a:solidFill>
              </a:rPr>
              <a:t>Data Sources</a:t>
            </a:r>
            <a:endParaRPr b="1" sz="2280">
              <a:solidFill>
                <a:srgbClr val="FFFFFF"/>
              </a:solidFill>
            </a:endParaRPr>
          </a:p>
          <a:p>
            <a:pPr indent="0" lvl="0" marL="0" rtl="0" algn="l">
              <a:spcBef>
                <a:spcPts val="1200"/>
              </a:spcBef>
              <a:spcAft>
                <a:spcPts val="0"/>
              </a:spcAft>
              <a:buNone/>
            </a:pPr>
            <a:r>
              <a:rPr b="1" lang="en" sz="2120">
                <a:solidFill>
                  <a:srgbClr val="FFFFFF"/>
                </a:solidFill>
              </a:rPr>
              <a:t>Yahoo_fin</a:t>
            </a:r>
            <a:endParaRPr b="1" sz="2120">
              <a:solidFill>
                <a:srgbClr val="FFFFFF"/>
              </a:solidFill>
            </a:endParaRPr>
          </a:p>
          <a:p>
            <a:pPr indent="0" lvl="0" marL="0" rtl="0" algn="l">
              <a:spcBef>
                <a:spcPts val="1200"/>
              </a:spcBef>
              <a:spcAft>
                <a:spcPts val="0"/>
              </a:spcAft>
              <a:buNone/>
            </a:pPr>
            <a:r>
              <a:rPr lang="en">
                <a:solidFill>
                  <a:srgbClr val="FFFFFF"/>
                </a:solidFill>
              </a:rPr>
              <a:t>Yahoo_fin library was used to get historical historical data for (TSLA) Tesla Stock price from 2011 till date.</a:t>
            </a:r>
            <a:endParaRPr>
              <a:solidFill>
                <a:srgbClr val="FFFFFF"/>
              </a:solidFill>
            </a:endParaRPr>
          </a:p>
          <a:p>
            <a:pPr indent="0" lvl="0" marL="0" rtl="0" algn="l">
              <a:spcBef>
                <a:spcPts val="1200"/>
              </a:spcBef>
              <a:spcAft>
                <a:spcPts val="0"/>
              </a:spcAft>
              <a:buNone/>
            </a:pPr>
            <a:r>
              <a:rPr b="1" lang="en" sz="2120">
                <a:solidFill>
                  <a:srgbClr val="FFFFFF"/>
                </a:solidFill>
              </a:rPr>
              <a:t>Twitter API</a:t>
            </a:r>
            <a:endParaRPr b="1" sz="2120">
              <a:solidFill>
                <a:srgbClr val="FFFFFF"/>
              </a:solidFill>
            </a:endParaRPr>
          </a:p>
          <a:p>
            <a:pPr indent="0" lvl="0" marL="0" rtl="0" algn="l">
              <a:spcBef>
                <a:spcPts val="1200"/>
              </a:spcBef>
              <a:spcAft>
                <a:spcPts val="0"/>
              </a:spcAft>
              <a:buNone/>
            </a:pPr>
            <a:r>
              <a:rPr lang="en">
                <a:solidFill>
                  <a:srgbClr val="FFFFFF"/>
                </a:solidFill>
              </a:rPr>
              <a:t>This project streams real-time data from Twitter, performs natural language processing on the contents of the tweet, and displays the results. The Twitter data is filtered by a query word and processed to determine sentiment of the tweet.</a:t>
            </a:r>
            <a:endParaRPr>
              <a:solidFill>
                <a:srgbClr val="FFFFFF"/>
              </a:solidFill>
            </a:endParaRPr>
          </a:p>
          <a:p>
            <a:pPr indent="0" lvl="0" marL="0" rtl="0" algn="l">
              <a:spcBef>
                <a:spcPts val="1200"/>
              </a:spcBef>
              <a:spcAft>
                <a:spcPts val="1200"/>
              </a:spcAft>
              <a:buNone/>
            </a:pPr>
            <a:r>
              <a:rPr lang="en">
                <a:solidFill>
                  <a:srgbClr val="FFFFFF"/>
                </a:solidFill>
              </a:rPr>
              <a:t>In this study, we will use data from such a powerful microblogging platform to examine how a digital behemoth, a global icon, may influence the emotions of millions of people connected to it, and how these feelings, in turn, affect the rise and fall of an organization's stock price. Aside from being a fantastic communication tool, Twitter is a gold mine for text and social web analysis.</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Methods </a:t>
            </a:r>
            <a:r>
              <a:rPr lang="en" sz="1244">
                <a:solidFill>
                  <a:schemeClr val="accent6"/>
                </a:solidFill>
              </a:rPr>
              <a:t>(Cont’d)</a:t>
            </a:r>
            <a:endParaRPr sz="1244">
              <a:solidFill>
                <a:schemeClr val="accent6"/>
              </a:solidFill>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Analytical Model and Tools</a:t>
            </a:r>
            <a:endParaRPr b="1">
              <a:solidFill>
                <a:schemeClr val="lt1"/>
              </a:solidFill>
            </a:endParaRPr>
          </a:p>
          <a:p>
            <a:pPr indent="0" lvl="0" marL="0" rtl="0" algn="l">
              <a:spcBef>
                <a:spcPts val="1200"/>
              </a:spcBef>
              <a:spcAft>
                <a:spcPts val="0"/>
              </a:spcAft>
              <a:buNone/>
            </a:pPr>
            <a:r>
              <a:rPr lang="en">
                <a:solidFill>
                  <a:schemeClr val="lt1"/>
                </a:solidFill>
              </a:rPr>
              <a:t>For the Machine Learning model, </a:t>
            </a:r>
            <a:r>
              <a:rPr lang="en">
                <a:solidFill>
                  <a:schemeClr val="lt1"/>
                </a:solidFill>
              </a:rPr>
              <a:t>we used bag-of-words method</a:t>
            </a:r>
            <a:r>
              <a:rPr lang="en">
                <a:solidFill>
                  <a:schemeClr val="lt1"/>
                </a:solidFill>
              </a:rPr>
              <a:t> to extract the features. </a:t>
            </a:r>
            <a:endParaRPr>
              <a:solidFill>
                <a:schemeClr val="lt1"/>
              </a:solidFill>
            </a:endParaRPr>
          </a:p>
          <a:p>
            <a:pPr indent="0" lvl="0" marL="0" rtl="0" algn="l">
              <a:spcBef>
                <a:spcPts val="1200"/>
              </a:spcBef>
              <a:spcAft>
                <a:spcPts val="0"/>
              </a:spcAft>
              <a:buNone/>
            </a:pPr>
            <a:r>
              <a:rPr lang="en">
                <a:solidFill>
                  <a:schemeClr val="lt1"/>
                </a:solidFill>
              </a:rPr>
              <a:t>We also used the pandas library to clean the data and join twitter datasets. </a:t>
            </a:r>
            <a:endParaRPr>
              <a:solidFill>
                <a:schemeClr val="lt1"/>
              </a:solidFill>
            </a:endParaRPr>
          </a:p>
          <a:p>
            <a:pPr indent="0" lvl="0" marL="0" rtl="0" algn="l">
              <a:spcBef>
                <a:spcPts val="1200"/>
              </a:spcBef>
              <a:spcAft>
                <a:spcPts val="1200"/>
              </a:spcAft>
              <a:buNone/>
            </a:pPr>
            <a:r>
              <a:rPr lang="en">
                <a:solidFill>
                  <a:schemeClr val="lt1"/>
                </a:solidFill>
              </a:rPr>
              <a:t>We also made use of Principal Component Analysis(PCA), train_test_split method from sklearn library and </a:t>
            </a:r>
            <a:r>
              <a:rPr lang="en">
                <a:solidFill>
                  <a:schemeClr val="lt1"/>
                </a:solidFill>
              </a:rPr>
              <a:t>Postgresql</a:t>
            </a:r>
            <a:r>
              <a:rPr lang="en">
                <a:solidFill>
                  <a:schemeClr val="lt1"/>
                </a:solidFill>
              </a:rPr>
              <a:t> database and Flask for our project dashboard.</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Results</a:t>
            </a:r>
            <a:endParaRPr>
              <a:solidFill>
                <a:schemeClr val="accent6"/>
              </a:solidFill>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900">
                <a:solidFill>
                  <a:schemeClr val="lt1"/>
                </a:solidFill>
              </a:rPr>
              <a:t>The </a:t>
            </a:r>
            <a:r>
              <a:rPr lang="en" sz="1900">
                <a:solidFill>
                  <a:schemeClr val="lt1"/>
                </a:solidFill>
              </a:rPr>
              <a:t>DataFrame</a:t>
            </a:r>
            <a:endParaRPr sz="1900">
              <a:solidFill>
                <a:schemeClr val="lt1"/>
              </a:solidFill>
            </a:endParaRPr>
          </a:p>
          <a:p>
            <a:pPr indent="0" lvl="0" marL="0" rtl="0" algn="l">
              <a:spcBef>
                <a:spcPts val="0"/>
              </a:spcBef>
              <a:spcAft>
                <a:spcPts val="1200"/>
              </a:spcAft>
              <a:buNone/>
            </a:pPr>
            <a:r>
              <a:t/>
            </a:r>
            <a:endParaRPr sz="2800">
              <a:solidFill>
                <a:schemeClr val="dk1"/>
              </a:solidFill>
            </a:endParaRPr>
          </a:p>
        </p:txBody>
      </p:sp>
      <p:pic>
        <p:nvPicPr>
          <p:cNvPr id="88" name="Google Shape;88;p18"/>
          <p:cNvPicPr preferRelativeResize="0"/>
          <p:nvPr/>
        </p:nvPicPr>
        <p:blipFill>
          <a:blip r:embed="rId3">
            <a:alphaModFix/>
          </a:blip>
          <a:stretch>
            <a:fillRect/>
          </a:stretch>
        </p:blipFill>
        <p:spPr>
          <a:xfrm>
            <a:off x="311700" y="1645200"/>
            <a:ext cx="8520600" cy="22579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accent6"/>
                </a:solidFill>
              </a:rPr>
              <a:t>Results </a:t>
            </a:r>
            <a:endParaRPr>
              <a:solidFill>
                <a:schemeClr val="accent6"/>
              </a:solidFill>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0000"/>
                </a:solidFill>
              </a:rPr>
              <a:t>X </a:t>
            </a:r>
            <a:r>
              <a:rPr lang="en">
                <a:solidFill>
                  <a:srgbClr val="CC0000"/>
                </a:solidFill>
              </a:rPr>
              <a:t>To be changed to a </a:t>
            </a:r>
            <a:r>
              <a:rPr lang="en">
                <a:solidFill>
                  <a:srgbClr val="CC0000"/>
                </a:solidFill>
              </a:rPr>
              <a:t>Pie Chart alongside some other stats </a:t>
            </a:r>
            <a:endParaRPr>
              <a:solidFill>
                <a:srgbClr val="CC0000"/>
              </a:solidFill>
            </a:endParaRPr>
          </a:p>
        </p:txBody>
      </p:sp>
      <p:pic>
        <p:nvPicPr>
          <p:cNvPr id="95" name="Google Shape;95;p19"/>
          <p:cNvPicPr preferRelativeResize="0"/>
          <p:nvPr/>
        </p:nvPicPr>
        <p:blipFill>
          <a:blip r:embed="rId3">
            <a:alphaModFix/>
          </a:blip>
          <a:stretch>
            <a:fillRect/>
          </a:stretch>
        </p:blipFill>
        <p:spPr>
          <a:xfrm>
            <a:off x="6216238" y="1685613"/>
            <a:ext cx="2189625" cy="2697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Results </a:t>
            </a:r>
            <a:r>
              <a:rPr b="1" lang="en" sz="1300">
                <a:solidFill>
                  <a:schemeClr val="accent6"/>
                </a:solidFill>
              </a:rPr>
              <a:t>(Cont’d)</a:t>
            </a:r>
            <a:endParaRPr b="1" sz="1300">
              <a:solidFill>
                <a:schemeClr val="accent6"/>
              </a:solidFill>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11700" y="1481975"/>
            <a:ext cx="8520600" cy="27574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rPr>
              <a:t>Results </a:t>
            </a:r>
            <a:r>
              <a:rPr b="1" lang="en" sz="1300">
                <a:solidFill>
                  <a:schemeClr val="lt1"/>
                </a:solidFill>
              </a:rPr>
              <a:t>(Cont’d)</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1129575" y="1222375"/>
            <a:ext cx="6686550" cy="32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