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dbc28c988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edbc28c988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9FC5E8"/>
                </a:solidFill>
              </a:rPr>
              <a:t>http://tweettopicexplorer.neoformix.com/#n=elonmusk</a:t>
            </a:r>
            <a:endParaRPr sz="1800">
              <a:solidFill>
                <a:srgbClr val="9FC5E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badd49e99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ebadd49e9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badd49e9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ebadd49e9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dbc28c9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edbc28c9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badd49e9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badd49e9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ebadd49e99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ebadd49e9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ebadd49e9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ebadd49e9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badd49e9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ebadd49e9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badd49e9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ebadd49e9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badd49e9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badd49e9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dbc28c988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dbc28c988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dbc28c988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edbc28c988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dbc28c988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dbc28c988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dbc28c988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edbc28c988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7376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Social Media Impacts on Stock Market Trends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Twitter Feeds vs Tesla Stocks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673175" y="3916500"/>
            <a:ext cx="6841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Yuvraj Bhati | </a:t>
            </a:r>
            <a:r>
              <a:rPr lang="en" sz="1500">
                <a:solidFill>
                  <a:srgbClr val="FFFFFF"/>
                </a:solidFill>
              </a:rPr>
              <a:t>Behnam Hashemi | Mohammad A. Jilani | Gobinath Thangaiya </a:t>
            </a:r>
            <a:endParaRPr sz="1500">
              <a:solidFill>
                <a:srgbClr val="FFFFFF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2589000" y="4536200"/>
            <a:ext cx="396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UofT Data Analytics Bootcamp, April-Sept 2021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 rotWithShape="1">
          <a:blip r:embed="rId3">
            <a:alphaModFix/>
          </a:blip>
          <a:srcRect b="5105" l="0" r="39957" t="0"/>
          <a:stretch/>
        </p:blipFill>
        <p:spPr>
          <a:xfrm>
            <a:off x="1820975" y="0"/>
            <a:ext cx="5694905" cy="511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Results </a:t>
            </a:r>
            <a:r>
              <a:rPr b="1" lang="en" sz="1300">
                <a:solidFill>
                  <a:schemeClr val="lt1"/>
                </a:solidFill>
              </a:rPr>
              <a:t>(Cont’d)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137" y="1017725"/>
            <a:ext cx="8283724" cy="411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B5394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Results </a:t>
            </a:r>
            <a:r>
              <a:rPr b="1" lang="en" sz="1300">
                <a:solidFill>
                  <a:schemeClr val="lt2"/>
                </a:solidFill>
              </a:rPr>
              <a:t>(Cont’d)</a:t>
            </a:r>
            <a:endParaRPr b="1" sz="1300">
              <a:solidFill>
                <a:schemeClr val="lt2"/>
              </a:solidFill>
            </a:endParaRPr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16668"/>
            <a:ext cx="9144000" cy="29101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900" y="0"/>
            <a:ext cx="87402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Results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lt1"/>
                </a:solidFill>
              </a:rPr>
              <a:t>The </a:t>
            </a:r>
            <a:r>
              <a:rPr lang="en" sz="1900">
                <a:solidFill>
                  <a:schemeClr val="lt1"/>
                </a:solidFill>
              </a:rPr>
              <a:t>DataFrame</a:t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144" name="Google Shape;1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45200"/>
            <a:ext cx="8520600" cy="2257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4593" y="0"/>
            <a:ext cx="7234811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Overview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</a:t>
            </a:r>
            <a:r>
              <a:rPr lang="en">
                <a:solidFill>
                  <a:schemeClr val="lt1"/>
                </a:solidFill>
              </a:rPr>
              <a:t>n this analysis we are trying to implement a machine learning model to predict trends in segments of stock market based on the effects of social media feeds </a:t>
            </a:r>
            <a:r>
              <a:rPr lang="en">
                <a:solidFill>
                  <a:schemeClr val="lt1"/>
                </a:solidFill>
              </a:rPr>
              <a:t>from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lt1"/>
                </a:solidFill>
              </a:rPr>
              <a:t>their</a:t>
            </a:r>
            <a:r>
              <a:rPr lang="en">
                <a:solidFill>
                  <a:schemeClr val="lt1"/>
                </a:solidFill>
              </a:rPr>
              <a:t> direct stakeholders.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Tasks completed: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Applying for a Twitter developed account and getting approved to get their APIs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Employ the Twitter API (2021 data)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Use Historical Tweet data for 2010-2020 from Kaggle 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Import historical stock data from Yahoo_fin. Jan 1, 2011 to Sept 1, 2021.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Study Questions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1- How do tweets impact the stock prices?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2- Are there any keywords which actually make an impact on Tesla stock price?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3- What are the greatest increase in the stock price related to this condition?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4- What are the greatest decrease in the stock price related to this condition?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FFFFF"/>
                </a:solidFill>
              </a:rPr>
              <a:t> 5- Are an </a:t>
            </a:r>
            <a:r>
              <a:rPr lang="en">
                <a:solidFill>
                  <a:srgbClr val="FFFFFF"/>
                </a:solidFill>
              </a:rPr>
              <a:t>individual's</a:t>
            </a:r>
            <a:r>
              <a:rPr lang="en">
                <a:solidFill>
                  <a:srgbClr val="FFFFFF"/>
                </a:solidFill>
              </a:rPr>
              <a:t> tweets significant enough to move a specific segment of the market?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Methods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80">
                <a:solidFill>
                  <a:srgbClr val="FFFFFF"/>
                </a:solidFill>
              </a:rPr>
              <a:t>Data Sources</a:t>
            </a:r>
            <a:endParaRPr b="1" sz="228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120">
                <a:solidFill>
                  <a:srgbClr val="FFFFFF"/>
                </a:solidFill>
              </a:rPr>
              <a:t>1- Yahoo_fin</a:t>
            </a:r>
            <a:endParaRPr b="1" sz="212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</a:rPr>
              <a:t>Yahoo_fin library was used to get historical historical data for (TSLA) Tesla Stock price from 2011 till date.</a:t>
            </a:r>
            <a:endParaRPr sz="1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120">
                <a:solidFill>
                  <a:srgbClr val="FFFFFF"/>
                </a:solidFill>
              </a:rPr>
              <a:t>2- Twitter API</a:t>
            </a:r>
            <a:endParaRPr b="1" sz="2120">
              <a:solidFill>
                <a:srgbClr val="FFFFFF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20">
                <a:solidFill>
                  <a:srgbClr val="FFFFFF"/>
                </a:solidFill>
              </a:rPr>
              <a:t>For 2021 data to date</a:t>
            </a:r>
            <a:endParaRPr sz="172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3- Kaggle datasets</a:t>
            </a:r>
            <a:endParaRPr b="1">
              <a:solidFill>
                <a:srgbClr val="FFFFFF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rgbClr val="FFFFFF"/>
                </a:solidFill>
              </a:rPr>
              <a:t>We used Kaggle dataset re Tweets for th 2010-2020 time interval.</a:t>
            </a:r>
            <a:endParaRPr sz="1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Methods </a:t>
            </a:r>
            <a:r>
              <a:rPr lang="en" sz="1244">
                <a:solidFill>
                  <a:schemeClr val="accent6"/>
                </a:solidFill>
              </a:rPr>
              <a:t>(Cont’d)</a:t>
            </a:r>
            <a:endParaRPr sz="1244">
              <a:solidFill>
                <a:schemeClr val="accent6"/>
              </a:solidFill>
            </a:endParaRPr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Analytical Model and Tools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We used two different models for the project and chose the one most appropriate for the purpose: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1- Principal Component Analysis(PCA)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2- Topic Modeling and Latent Dirichlet Allocation (LDA)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ERD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001" y="1085825"/>
            <a:ext cx="8797999" cy="354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DataFrame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74962"/>
            <a:ext cx="9143999" cy="2393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0475"/>
            <a:ext cx="9144000" cy="4902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251" y="0"/>
            <a:ext cx="838157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