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slide" Target="slides/slide19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fdb924201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fdb924201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fdb924201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efdb924201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fdb924201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efdb924201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fdb924201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efdb924201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efdb924201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efdb924201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fdb924201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fdb924201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fdb924201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fdb924201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fe3120df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fe3120d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efdb924201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efdb924201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efdb924201_0_1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efdb924201_0_1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efdb924201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efdb924201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4fb188f2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f4fb188f2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May 2020, Musk tweeted that “Tesla's stock price is too high imo.” That day Tesla's stock price closed 10 percent lower than the day before.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4fb188f2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4fb188f2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fdb924201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fdb924201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fdb924201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efdb924201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fdb924201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fdb924201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fdb924201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efdb924201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fdb924201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efdb924201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fdb924201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fdb924201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Google Shape;60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Google Shape;7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Google Shape;7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" name="Google Shape;8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Google Shape;8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96" name="Google Shape;96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97" name="Google Shape;97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0" name="Google Shape;100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" name="Google Shape;104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Google Shape;108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09" name="Google Shape;109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Google Shape;138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Google Shape;152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60" name="Google Shape;160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64" name="Google Shape;164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Google Shape;168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" name="Google Shape;170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Google Shape;20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Google Shape;230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Google Shape;269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Google Shape;280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Google Shape;289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Google Shape;295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Google Shape;308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Google Shape;309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7376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2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ctrTitle"/>
          </p:nvPr>
        </p:nvSpPr>
        <p:spPr>
          <a:xfrm>
            <a:off x="733725" y="645300"/>
            <a:ext cx="5015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</a:t>
            </a:r>
            <a:r>
              <a:rPr lang="en"/>
              <a:t> Impact on Stock Market</a:t>
            </a:r>
            <a:endParaRPr/>
          </a:p>
        </p:txBody>
      </p:sp>
      <p:sp>
        <p:nvSpPr>
          <p:cNvPr id="323" name="Google Shape;323;p25"/>
          <p:cNvSpPr txBox="1"/>
          <p:nvPr>
            <p:ph idx="1" type="subTitle"/>
          </p:nvPr>
        </p:nvSpPr>
        <p:spPr>
          <a:xfrm>
            <a:off x="733725" y="2858550"/>
            <a:ext cx="4255500" cy="14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Datalogy - </a:t>
            </a:r>
            <a:r>
              <a:rPr lang="en"/>
              <a:t>Project Team: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Behnam Hashemi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Mohammad Ahmed Jilani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Gobinath Thangaiya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Yuvraj Singh Bhati</a:t>
            </a:r>
            <a:endParaRPr/>
          </a:p>
        </p:txBody>
      </p:sp>
      <p:sp>
        <p:nvSpPr>
          <p:cNvPr id="324" name="Google Shape;324;p25"/>
          <p:cNvSpPr txBox="1"/>
          <p:nvPr>
            <p:ph idx="1" type="subTitle"/>
          </p:nvPr>
        </p:nvSpPr>
        <p:spPr>
          <a:xfrm>
            <a:off x="3947200" y="3772550"/>
            <a:ext cx="47319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UofT Data Analytics Bootcamp Apr - Sep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"/>
          <p:cNvSpPr txBox="1"/>
          <p:nvPr>
            <p:ph type="title"/>
          </p:nvPr>
        </p:nvSpPr>
        <p:spPr>
          <a:xfrm>
            <a:off x="593188" y="188050"/>
            <a:ext cx="80520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Most Tweeted Words by Elon Musk</a:t>
            </a:r>
            <a:endParaRPr sz="3000"/>
          </a:p>
        </p:txBody>
      </p:sp>
      <p:sp>
        <p:nvSpPr>
          <p:cNvPr id="384" name="Google Shape;384;p34"/>
          <p:cNvSpPr txBox="1"/>
          <p:nvPr>
            <p:ph idx="1" type="body"/>
          </p:nvPr>
        </p:nvSpPr>
        <p:spPr>
          <a:xfrm>
            <a:off x="1031300" y="4551100"/>
            <a:ext cx="63669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75" y="1424588"/>
            <a:ext cx="1820300" cy="23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0775" y="801250"/>
            <a:ext cx="6640826" cy="3580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/>
          <p:nvPr>
            <p:ph type="title"/>
          </p:nvPr>
        </p:nvSpPr>
        <p:spPr>
          <a:xfrm>
            <a:off x="522450" y="142725"/>
            <a:ext cx="80991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Latent Dirichlet Allocation (LDA) model shows two main topics</a:t>
            </a:r>
            <a:endParaRPr sz="2000"/>
          </a:p>
        </p:txBody>
      </p:sp>
      <p:pic>
        <p:nvPicPr>
          <p:cNvPr id="392" name="Google Shape;3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600" y="521900"/>
            <a:ext cx="6200775" cy="20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600" y="2632850"/>
            <a:ext cx="6200775" cy="22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"/>
          <p:cNvSpPr txBox="1"/>
          <p:nvPr>
            <p:ph type="title"/>
          </p:nvPr>
        </p:nvSpPr>
        <p:spPr>
          <a:xfrm>
            <a:off x="542350" y="189750"/>
            <a:ext cx="80991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ML Classification model</a:t>
            </a:r>
            <a:endParaRPr sz="2500"/>
          </a:p>
        </p:txBody>
      </p:sp>
      <p:sp>
        <p:nvSpPr>
          <p:cNvPr id="399" name="Google Shape;399;p36"/>
          <p:cNvSpPr txBox="1"/>
          <p:nvPr>
            <p:ph idx="1" type="body"/>
          </p:nvPr>
        </p:nvSpPr>
        <p:spPr>
          <a:xfrm>
            <a:off x="408150" y="639450"/>
            <a:ext cx="8052000" cy="14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The model was able to identify positive tweets using:</a:t>
            </a:r>
            <a:endParaRPr sz="1500"/>
          </a:p>
          <a:p>
            <a:pPr indent="-309562" lvl="1" marL="914400" rtl="0" algn="l">
              <a:spcBef>
                <a:spcPts val="0"/>
              </a:spcBef>
              <a:spcAft>
                <a:spcPts val="0"/>
              </a:spcAft>
              <a:buSzPct val="142857"/>
              <a:buChar char="○"/>
            </a:pPr>
            <a:r>
              <a:rPr b="1" i="1" lang="en" sz="1050">
                <a:solidFill>
                  <a:srgbClr val="40808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CountVectorizer</a:t>
            </a:r>
            <a:r>
              <a:rPr i="1" lang="en" sz="1050">
                <a:solidFill>
                  <a:srgbClr val="40808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= Takes in a list and counts how many times it appears, creating vocabulary of known words</a:t>
            </a:r>
            <a:endParaRPr i="1" sz="1050">
              <a:solidFill>
                <a:srgbClr val="408080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9562" lvl="1" marL="914400" rtl="0" algn="l">
              <a:spcBef>
                <a:spcPts val="0"/>
              </a:spcBef>
              <a:spcAft>
                <a:spcPts val="0"/>
              </a:spcAft>
              <a:buSzPct val="142857"/>
              <a:buChar char="○"/>
            </a:pPr>
            <a:r>
              <a:rPr b="1" i="1" lang="en" sz="1050">
                <a:solidFill>
                  <a:srgbClr val="40808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TfidfTransformer </a:t>
            </a:r>
            <a:r>
              <a:rPr i="1" lang="en" sz="1050">
                <a:solidFill>
                  <a:srgbClr val="40808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= Frequency of word in a tweet as compared to other tweets</a:t>
            </a:r>
            <a:endParaRPr i="1" sz="1050">
              <a:solidFill>
                <a:srgbClr val="408080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9562" lvl="1" marL="914400" rtl="0" algn="l">
              <a:spcBef>
                <a:spcPts val="0"/>
              </a:spcBef>
              <a:spcAft>
                <a:spcPts val="0"/>
              </a:spcAft>
              <a:buSzPct val="142857"/>
              <a:buChar char="○"/>
            </a:pPr>
            <a:r>
              <a:rPr b="1" i="1" lang="en" sz="1050">
                <a:solidFill>
                  <a:srgbClr val="40808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LogisticRegression</a:t>
            </a:r>
            <a:r>
              <a:rPr i="1" lang="en" sz="1050">
                <a:solidFill>
                  <a:srgbClr val="40808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= Classify impact of tweets on stock prices as positive or negative</a:t>
            </a:r>
            <a:endParaRPr i="1" sz="1050">
              <a:solidFill>
                <a:srgbClr val="408080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The accuracy of the model was approx </a:t>
            </a:r>
            <a:r>
              <a:rPr b="1" lang="en" sz="1500"/>
              <a:t>55%</a:t>
            </a:r>
            <a:endParaRPr b="1"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50" y="1833600"/>
            <a:ext cx="7776276" cy="28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7"/>
          <p:cNvSpPr txBox="1"/>
          <p:nvPr>
            <p:ph type="title"/>
          </p:nvPr>
        </p:nvSpPr>
        <p:spPr>
          <a:xfrm>
            <a:off x="593175" y="170925"/>
            <a:ext cx="80520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/>
              <a:t>Tesla’s financial report, forecasts and tweets impacted trading volumes</a:t>
            </a:r>
            <a:endParaRPr sz="1300"/>
          </a:p>
        </p:txBody>
      </p:sp>
      <p:sp>
        <p:nvSpPr>
          <p:cNvPr id="406" name="Google Shape;406;p37"/>
          <p:cNvSpPr txBox="1"/>
          <p:nvPr>
            <p:ph idx="1" type="body"/>
          </p:nvPr>
        </p:nvSpPr>
        <p:spPr>
          <a:xfrm>
            <a:off x="1031300" y="4551100"/>
            <a:ext cx="63669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00" y="629925"/>
            <a:ext cx="8137399" cy="393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8"/>
          <p:cNvSpPr txBox="1"/>
          <p:nvPr>
            <p:ph type="title"/>
          </p:nvPr>
        </p:nvSpPr>
        <p:spPr>
          <a:xfrm>
            <a:off x="593175" y="170925"/>
            <a:ext cx="80520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/>
              <a:t>Highest increase on 9th Mar 2021 and highest decrease on 8th Sep 2020</a:t>
            </a:r>
            <a:endParaRPr sz="1300"/>
          </a:p>
        </p:txBody>
      </p:sp>
      <p:sp>
        <p:nvSpPr>
          <p:cNvPr id="413" name="Google Shape;413;p38"/>
          <p:cNvSpPr txBox="1"/>
          <p:nvPr>
            <p:ph idx="1" type="body"/>
          </p:nvPr>
        </p:nvSpPr>
        <p:spPr>
          <a:xfrm>
            <a:off x="1031300" y="4551100"/>
            <a:ext cx="63669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38" y="554775"/>
            <a:ext cx="8246525" cy="427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9"/>
          <p:cNvSpPr txBox="1"/>
          <p:nvPr>
            <p:ph type="title"/>
          </p:nvPr>
        </p:nvSpPr>
        <p:spPr>
          <a:xfrm>
            <a:off x="593200" y="188050"/>
            <a:ext cx="80520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Positive correlation found in like count and stock trading volume at certain periods</a:t>
            </a:r>
            <a:endParaRPr sz="2000"/>
          </a:p>
        </p:txBody>
      </p:sp>
      <p:sp>
        <p:nvSpPr>
          <p:cNvPr id="420" name="Google Shape;420;p39"/>
          <p:cNvSpPr txBox="1"/>
          <p:nvPr>
            <p:ph idx="1" type="body"/>
          </p:nvPr>
        </p:nvSpPr>
        <p:spPr>
          <a:xfrm>
            <a:off x="1031300" y="4551100"/>
            <a:ext cx="63669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38" y="959050"/>
            <a:ext cx="7625924" cy="35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0"/>
          <p:cNvSpPr txBox="1"/>
          <p:nvPr>
            <p:ph type="title"/>
          </p:nvPr>
        </p:nvSpPr>
        <p:spPr>
          <a:xfrm>
            <a:off x="593200" y="310300"/>
            <a:ext cx="80520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Project Segments, Files and Technologies Used </a:t>
            </a:r>
            <a:endParaRPr sz="2000"/>
          </a:p>
        </p:txBody>
      </p:sp>
      <p:sp>
        <p:nvSpPr>
          <p:cNvPr id="427" name="Google Shape;427;p40"/>
          <p:cNvSpPr txBox="1"/>
          <p:nvPr>
            <p:ph idx="1" type="body"/>
          </p:nvPr>
        </p:nvSpPr>
        <p:spPr>
          <a:xfrm>
            <a:off x="1031300" y="4551100"/>
            <a:ext cx="63669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75" y="1186700"/>
            <a:ext cx="7543800" cy="25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1"/>
          <p:cNvSpPr txBox="1"/>
          <p:nvPr>
            <p:ph type="title"/>
          </p:nvPr>
        </p:nvSpPr>
        <p:spPr>
          <a:xfrm>
            <a:off x="574225" y="212325"/>
            <a:ext cx="75066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Conclusion</a:t>
            </a:r>
            <a:endParaRPr sz="2500"/>
          </a:p>
        </p:txBody>
      </p:sp>
      <p:sp>
        <p:nvSpPr>
          <p:cNvPr id="434" name="Google Shape;434;p41"/>
          <p:cNvSpPr txBox="1"/>
          <p:nvPr>
            <p:ph idx="1" type="body"/>
          </p:nvPr>
        </p:nvSpPr>
        <p:spPr>
          <a:xfrm>
            <a:off x="613775" y="1034350"/>
            <a:ext cx="8052000" cy="19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ML model shows weak correlation between tweets and fluctuation in stock price as shown by 55% accuracy result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LDA model shows Elon Musk’s tweets are heavily focused on his interests on subjects like: Tesla, SpaceX and related topics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Stock market is influenced by an array of factors and social media does influence certain trends but they are short term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type="title"/>
          </p:nvPr>
        </p:nvSpPr>
        <p:spPr>
          <a:xfrm>
            <a:off x="470775" y="494500"/>
            <a:ext cx="75066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Recommendations for Future Analysis</a:t>
            </a:r>
            <a:endParaRPr sz="2500"/>
          </a:p>
        </p:txBody>
      </p:sp>
      <p:sp>
        <p:nvSpPr>
          <p:cNvPr id="440" name="Google Shape;440;p42"/>
          <p:cNvSpPr txBox="1"/>
          <p:nvPr>
            <p:ph idx="1" type="body"/>
          </p:nvPr>
        </p:nvSpPr>
        <p:spPr>
          <a:xfrm>
            <a:off x="470775" y="1278900"/>
            <a:ext cx="8052000" cy="19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Assess the influence of Elon Musk’s tweets on Cryptocurrencies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Apply this model to other individuals with greater public influence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Based on positive correlation, apply this model to assess the influence of likes and retweets on changes in stock prices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3"/>
          <p:cNvSpPr txBox="1"/>
          <p:nvPr>
            <p:ph type="ctrTitle"/>
          </p:nvPr>
        </p:nvSpPr>
        <p:spPr>
          <a:xfrm>
            <a:off x="2496900" y="1482200"/>
            <a:ext cx="4150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 txBox="1"/>
          <p:nvPr>
            <p:ph type="title"/>
          </p:nvPr>
        </p:nvSpPr>
        <p:spPr>
          <a:xfrm>
            <a:off x="564175" y="0"/>
            <a:ext cx="76146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60"/>
              <a:t>Introduction</a:t>
            </a:r>
            <a:endParaRPr sz="3060"/>
          </a:p>
        </p:txBody>
      </p:sp>
      <p:sp>
        <p:nvSpPr>
          <p:cNvPr id="330" name="Google Shape;330;p26"/>
          <p:cNvSpPr txBox="1"/>
          <p:nvPr>
            <p:ph idx="1" type="body"/>
          </p:nvPr>
        </p:nvSpPr>
        <p:spPr>
          <a:xfrm>
            <a:off x="524550" y="620475"/>
            <a:ext cx="8094900" cy="4168500"/>
          </a:xfrm>
          <a:prstGeom prst="rect">
            <a:avLst/>
          </a:prstGeom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2287"/>
              <a:t>A mastermind or a master manipulator?</a:t>
            </a:r>
            <a:endParaRPr b="1" sz="158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887"/>
              <a:t>In August 2018, Elon Musk </a:t>
            </a:r>
            <a:r>
              <a:rPr lang="en" sz="1887"/>
              <a:t>used T</a:t>
            </a:r>
            <a:r>
              <a:rPr lang="en" sz="1887"/>
              <a:t>w</a:t>
            </a:r>
            <a:r>
              <a:rPr lang="en" sz="1887"/>
              <a:t>itter</a:t>
            </a:r>
            <a:r>
              <a:rPr lang="en" sz="1887"/>
              <a:t> to claim he had "funding secured" to take Tesla private at a price of $420 per share.) → within 4hr → Tesla stocks increased $12 billion</a:t>
            </a:r>
            <a:endParaRPr sz="188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87"/>
              <a:t>He was challenged by the Securities and Exchange Commission (SEC), charged with fraud, fined $40m &amp; had to step down as the Chairman of Tesla </a:t>
            </a:r>
            <a:endParaRPr sz="188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87"/>
              <a:t>In May 2020 he tweeted Tesla stocks share are a bit expensive → decreased 10%</a:t>
            </a:r>
            <a:endParaRPr sz="188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87"/>
              <a:t>Early February 2021 purchased $1.5-billion in Bitcoin to 'maximize returns on cash'</a:t>
            </a:r>
            <a:endParaRPr sz="188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98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98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98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98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98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98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98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98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98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98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987"/>
              <a:t>purchased $1.5-billion in Bitcoin to</a:t>
            </a:r>
            <a:endParaRPr sz="198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987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/>
          <p:nvPr>
            <p:ph type="title"/>
          </p:nvPr>
        </p:nvSpPr>
        <p:spPr>
          <a:xfrm>
            <a:off x="647800" y="76475"/>
            <a:ext cx="7530900" cy="8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60"/>
              <a:t>.</a:t>
            </a:r>
            <a:endParaRPr sz="3060"/>
          </a:p>
        </p:txBody>
      </p:sp>
      <p:pic>
        <p:nvPicPr>
          <p:cNvPr id="336" name="Google Shape;336;p27"/>
          <p:cNvPicPr preferRelativeResize="0"/>
          <p:nvPr/>
        </p:nvPicPr>
        <p:blipFill rotWithShape="1">
          <a:blip r:embed="rId3">
            <a:alphaModFix/>
          </a:blip>
          <a:srcRect b="5789" l="0" r="0" t="7027"/>
          <a:stretch/>
        </p:blipFill>
        <p:spPr>
          <a:xfrm>
            <a:off x="2393075" y="1368013"/>
            <a:ext cx="3525550" cy="26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7"/>
          <p:cNvPicPr preferRelativeResize="0"/>
          <p:nvPr/>
        </p:nvPicPr>
        <p:blipFill rotWithShape="1">
          <a:blip r:embed="rId4">
            <a:alphaModFix/>
          </a:blip>
          <a:srcRect b="0" l="3688" r="0" t="0"/>
          <a:stretch/>
        </p:blipFill>
        <p:spPr>
          <a:xfrm>
            <a:off x="1641224" y="1368025"/>
            <a:ext cx="5390301" cy="26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/>
          <p:nvPr>
            <p:ph type="title"/>
          </p:nvPr>
        </p:nvSpPr>
        <p:spPr>
          <a:xfrm>
            <a:off x="647800" y="76475"/>
            <a:ext cx="7530900" cy="8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60"/>
              <a:t>Study Design, Objectives &amp;</a:t>
            </a:r>
            <a:r>
              <a:rPr lang="en" sz="3060"/>
              <a:t> Questions</a:t>
            </a:r>
            <a:endParaRPr sz="3060"/>
          </a:p>
        </p:txBody>
      </p:sp>
      <p:sp>
        <p:nvSpPr>
          <p:cNvPr id="343" name="Google Shape;343;p28"/>
          <p:cNvSpPr txBox="1"/>
          <p:nvPr>
            <p:ph idx="1" type="body"/>
          </p:nvPr>
        </p:nvSpPr>
        <p:spPr>
          <a:xfrm>
            <a:off x="915900" y="920975"/>
            <a:ext cx="7312200" cy="31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One of the best method to measure effects of e.g. a medication on patients is to eliminate </a:t>
            </a:r>
            <a:r>
              <a:rPr lang="en" sz="2000"/>
              <a:t>confounding</a:t>
            </a:r>
            <a:r>
              <a:rPr lang="en" sz="2000"/>
              <a:t> factors and </a:t>
            </a:r>
            <a:r>
              <a:rPr lang="en" sz="2000"/>
              <a:t>interpersonal</a:t>
            </a:r>
            <a:r>
              <a:rPr lang="en" sz="2000"/>
              <a:t> differences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Method used in epidemiology is </a:t>
            </a:r>
            <a:r>
              <a:rPr b="1" lang="en" sz="2000"/>
              <a:t>a case-crossover study</a:t>
            </a:r>
            <a:endParaRPr b="1"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analyze his tweets in a 10+ year period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analyze the Tesla stock closing price on daily basis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Find any </a:t>
            </a:r>
            <a:r>
              <a:rPr lang="en" sz="1700"/>
              <a:t>correlation</a:t>
            </a:r>
            <a:r>
              <a:rPr lang="en" sz="1700"/>
              <a:t> between the tweets and the stock price changes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 txBox="1"/>
          <p:nvPr>
            <p:ph type="title"/>
          </p:nvPr>
        </p:nvSpPr>
        <p:spPr>
          <a:xfrm>
            <a:off x="608175" y="311975"/>
            <a:ext cx="33693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Sources</a:t>
            </a:r>
            <a:endParaRPr sz="4000"/>
          </a:p>
        </p:txBody>
      </p:sp>
      <p:sp>
        <p:nvSpPr>
          <p:cNvPr id="349" name="Google Shape;349;p29"/>
          <p:cNvSpPr txBox="1"/>
          <p:nvPr>
            <p:ph idx="1" type="body"/>
          </p:nvPr>
        </p:nvSpPr>
        <p:spPr>
          <a:xfrm>
            <a:off x="719750" y="1024950"/>
            <a:ext cx="7843500" cy="29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Elon Musk’s Tweets: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From </a:t>
            </a:r>
            <a:r>
              <a:rPr b="1" lang="en" sz="1800"/>
              <a:t>January-September 2021</a:t>
            </a:r>
            <a:r>
              <a:rPr lang="en" sz="1800"/>
              <a:t> from Twitter API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A dataset of tweets from</a:t>
            </a:r>
            <a:r>
              <a:rPr b="1" lang="en" sz="1800"/>
              <a:t> 2011-2020</a:t>
            </a:r>
            <a:r>
              <a:rPr lang="en" sz="1800"/>
              <a:t> from </a:t>
            </a:r>
            <a:r>
              <a:rPr b="1" lang="en" sz="1800"/>
              <a:t>Kaggle</a:t>
            </a:r>
            <a:endParaRPr b="1" sz="18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Reposts and Replies made by Elon Musk were excluded</a:t>
            </a:r>
            <a:endParaRPr sz="18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Tesla Stocks: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Tesla stock price data from</a:t>
            </a:r>
            <a:r>
              <a:rPr b="1" lang="en" sz="1800"/>
              <a:t> 2011-2021</a:t>
            </a:r>
            <a:r>
              <a:rPr lang="en" sz="1800"/>
              <a:t> from  </a:t>
            </a:r>
            <a:r>
              <a:rPr b="1" lang="en" sz="1800"/>
              <a:t>Yahoo Financial  library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"/>
          <p:cNvSpPr txBox="1"/>
          <p:nvPr>
            <p:ph type="title"/>
          </p:nvPr>
        </p:nvSpPr>
        <p:spPr>
          <a:xfrm>
            <a:off x="593163" y="170925"/>
            <a:ext cx="8052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Number of Tweets increased since 2018</a:t>
            </a:r>
            <a:endParaRPr sz="3000"/>
          </a:p>
        </p:txBody>
      </p:sp>
      <p:sp>
        <p:nvSpPr>
          <p:cNvPr id="355" name="Google Shape;355;p30"/>
          <p:cNvSpPr txBox="1"/>
          <p:nvPr>
            <p:ph idx="1" type="body"/>
          </p:nvPr>
        </p:nvSpPr>
        <p:spPr>
          <a:xfrm>
            <a:off x="1031300" y="4551100"/>
            <a:ext cx="63669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30"/>
          <p:cNvPicPr preferRelativeResize="0"/>
          <p:nvPr/>
        </p:nvPicPr>
        <p:blipFill rotWithShape="1">
          <a:blip r:embed="rId3">
            <a:alphaModFix/>
          </a:blip>
          <a:srcRect b="6750" l="0" r="64473" t="33084"/>
          <a:stretch/>
        </p:blipFill>
        <p:spPr>
          <a:xfrm>
            <a:off x="2216512" y="757775"/>
            <a:ext cx="4710974" cy="401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"/>
          <p:cNvSpPr txBox="1"/>
          <p:nvPr>
            <p:ph type="title"/>
          </p:nvPr>
        </p:nvSpPr>
        <p:spPr>
          <a:xfrm>
            <a:off x="593163" y="170925"/>
            <a:ext cx="8052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Tesla stock closing price 2011-2021</a:t>
            </a:r>
            <a:endParaRPr sz="3000"/>
          </a:p>
        </p:txBody>
      </p:sp>
      <p:sp>
        <p:nvSpPr>
          <p:cNvPr id="362" name="Google Shape;362;p31"/>
          <p:cNvSpPr txBox="1"/>
          <p:nvPr>
            <p:ph idx="1" type="body"/>
          </p:nvPr>
        </p:nvSpPr>
        <p:spPr>
          <a:xfrm>
            <a:off x="1031300" y="4551100"/>
            <a:ext cx="63669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00" y="836925"/>
            <a:ext cx="8146800" cy="37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"/>
          <p:cNvSpPr txBox="1"/>
          <p:nvPr>
            <p:ph type="title"/>
          </p:nvPr>
        </p:nvSpPr>
        <p:spPr>
          <a:xfrm>
            <a:off x="542350" y="274375"/>
            <a:ext cx="48456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Data Preprocessing</a:t>
            </a:r>
            <a:endParaRPr sz="2500"/>
          </a:p>
        </p:txBody>
      </p:sp>
      <p:sp>
        <p:nvSpPr>
          <p:cNvPr id="369" name="Google Shape;369;p32"/>
          <p:cNvSpPr txBox="1"/>
          <p:nvPr>
            <p:ph idx="1" type="body"/>
          </p:nvPr>
        </p:nvSpPr>
        <p:spPr>
          <a:xfrm>
            <a:off x="485925" y="996750"/>
            <a:ext cx="8052000" cy="12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NLTK Library:</a:t>
            </a:r>
            <a:endParaRPr sz="1500"/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Create a list of English Stop words, Tokenize and filter from the tweets</a:t>
            </a:r>
            <a:endParaRPr sz="1300"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Porter Stemmer Algorithm:</a:t>
            </a:r>
            <a:endParaRPr sz="1500"/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Reduce words to their stem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00" y="2123150"/>
            <a:ext cx="6213499" cy="224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8300" y="2147413"/>
            <a:ext cx="2501500" cy="22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/>
          <p:nvPr>
            <p:ph type="title"/>
          </p:nvPr>
        </p:nvSpPr>
        <p:spPr>
          <a:xfrm>
            <a:off x="542350" y="133325"/>
            <a:ext cx="48456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Database</a:t>
            </a:r>
            <a:endParaRPr sz="2500"/>
          </a:p>
        </p:txBody>
      </p:sp>
      <p:sp>
        <p:nvSpPr>
          <p:cNvPr id="377" name="Google Shape;377;p33"/>
          <p:cNvSpPr txBox="1"/>
          <p:nvPr>
            <p:ph idx="1" type="body"/>
          </p:nvPr>
        </p:nvSpPr>
        <p:spPr>
          <a:xfrm>
            <a:off x="410700" y="583025"/>
            <a:ext cx="8052000" cy="11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SQL Alchemy was used to join the Twitter and Stock datasets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combined dataset was posted to Postgres Database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Postgres database was linked to AWS RDS cloud platform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50" y="1525100"/>
            <a:ext cx="7920350" cy="32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