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8" r:id="rId2"/>
  </p:sldMasterIdLst>
  <p:notesMasterIdLst>
    <p:notesMasterId r:id="rId20"/>
  </p:notesMasterIdLst>
  <p:sldIdLst>
    <p:sldId id="282" r:id="rId3"/>
    <p:sldId id="290" r:id="rId4"/>
    <p:sldId id="283" r:id="rId5"/>
    <p:sldId id="289" r:id="rId6"/>
    <p:sldId id="295" r:id="rId7"/>
    <p:sldId id="300" r:id="rId8"/>
    <p:sldId id="285" r:id="rId9"/>
    <p:sldId id="286" r:id="rId10"/>
    <p:sldId id="287" r:id="rId11"/>
    <p:sldId id="288" r:id="rId12"/>
    <p:sldId id="292" r:id="rId13"/>
    <p:sldId id="297" r:id="rId14"/>
    <p:sldId id="293" r:id="rId15"/>
    <p:sldId id="298" r:id="rId16"/>
    <p:sldId id="299" r:id="rId17"/>
    <p:sldId id="296" r:id="rId18"/>
    <p:sldId id="291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sio Zabaleta Solís" initials="DZS" lastIdx="1" clrIdx="0">
    <p:extLst/>
  </p:cmAuthor>
  <p:cmAuthor id="2" name="María Jose Montiel Cuatlayol" initials="MJMC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5" autoAdjust="0"/>
    <p:restoredTop sz="76846" autoAdjust="0"/>
  </p:normalViewPr>
  <p:slideViewPr>
    <p:cSldViewPr snapToGrid="0">
      <p:cViewPr varScale="1">
        <p:scale>
          <a:sx n="64" d="100"/>
          <a:sy n="64" d="100"/>
        </p:scale>
        <p:origin x="13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0BF7-6959-49AD-81B3-CC2023D54808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480BF-EAC3-416A-8BE3-C237E0491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35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C3E40-DE6A-4C51-B997-49EABE898624}" type="slidenum">
              <a:rPr lang="es-MX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Justificación de la elección del problema. </a:t>
            </a:r>
            <a:r>
              <a:rPr lang="es-MX" sz="1200" dirty="0">
                <a:solidFill>
                  <a:schemeClr val="dk1"/>
                </a:solidFill>
              </a:rPr>
              <a:t>Considerar elementos como frecuencia, duración, alcance, gravedad, percepción.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Encuadre de la problemática. </a:t>
            </a:r>
            <a:r>
              <a:rPr lang="es-MX" sz="1200" dirty="0">
                <a:solidFill>
                  <a:schemeClr val="dk1"/>
                </a:solidFill>
              </a:rPr>
              <a:t>Indicar una problemática sin </a:t>
            </a:r>
            <a:r>
              <a:rPr lang="es-MX" sz="1200" b="1" dirty="0">
                <a:solidFill>
                  <a:schemeClr val="dk1"/>
                </a:solidFill>
              </a:rPr>
              <a:t>implicar una solución </a:t>
            </a:r>
            <a:r>
              <a:rPr lang="es-MX" sz="1200" dirty="0">
                <a:solidFill>
                  <a:schemeClr val="dk1"/>
                </a:solidFill>
              </a:rPr>
              <a:t>o culpar a alguien. 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Considerar el entorno. </a:t>
            </a:r>
            <a:r>
              <a:rPr lang="es-MX" sz="1200" dirty="0">
                <a:solidFill>
                  <a:schemeClr val="dk1"/>
                </a:solidFill>
              </a:rPr>
              <a:t>Identificar comportamientos o inclusive factores ambientales que puedan modificarse para alcanzar una situación deseable.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Analizar con profundidad las causas.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Trabajo colaborativo. </a:t>
            </a:r>
            <a:r>
              <a:rPr lang="es-MX" sz="1200" dirty="0">
                <a:solidFill>
                  <a:schemeClr val="dk1"/>
                </a:solidFill>
              </a:rPr>
              <a:t>Buscar un análisis con la comunidad para detectar las causas primordiales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480BF-EAC3-416A-8BE3-C237E049140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4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/>
          </a:p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9607" indent="-29215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86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6076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035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7097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384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879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733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7EFCA1-26A2-42E6-BCE3-140F7A5FB3D5}" type="slidenum">
              <a:rPr lang="es-MX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3</a:t>
            </a:fld>
            <a:endParaRPr lang="es-MX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82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/>
          </a:p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9607" indent="-29215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86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6076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035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7097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384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879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733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7EFCA1-26A2-42E6-BCE3-140F7A5FB3D5}" type="slidenum">
              <a:rPr lang="es-MX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4</a:t>
            </a:fld>
            <a:endParaRPr lang="es-MX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40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/>
          </a:p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9607" indent="-29215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86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6076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035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7097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384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879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733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7EFCA1-26A2-42E6-BCE3-140F7A5FB3D5}" type="slidenum">
              <a:rPr lang="es-MX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5</a:t>
            </a:fld>
            <a:endParaRPr lang="es-MX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24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/>
          </a:p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9607" indent="-29215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86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6076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035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7097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384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879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733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7EFCA1-26A2-42E6-BCE3-140F7A5FB3D5}" type="slidenum">
              <a:rPr lang="es-MX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6</a:t>
            </a:fld>
            <a:endParaRPr lang="es-MX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33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C3E40-DE6A-4C51-B997-49EABE898624}" type="slidenum">
              <a:rPr lang="es-MX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/>
          </a:p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9607" indent="-29215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86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6076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03527" indent="-23372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7097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384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05879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73328" indent="-2337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7EFCA1-26A2-42E6-BCE3-140F7A5FB3D5}" type="slidenum">
              <a:rPr lang="es-MX" smtClean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rPr>
              <a:pPr eaLnBrk="1" hangingPunct="1"/>
              <a:t>8</a:t>
            </a:fld>
            <a:endParaRPr lang="es-MX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10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Fuente: </a:t>
            </a:r>
            <a:r>
              <a:rPr lang="es-MX" dirty="0" err="1"/>
              <a:t>MacCrimmon</a:t>
            </a:r>
            <a:r>
              <a:rPr lang="es-MX" dirty="0"/>
              <a:t>&amp; Taylor, 1976; </a:t>
            </a:r>
            <a:r>
              <a:rPr lang="es-MX" dirty="0" err="1"/>
              <a:t>Hoppe</a:t>
            </a:r>
            <a:r>
              <a:rPr lang="es-MX" dirty="0"/>
              <a:t>, 2002; </a:t>
            </a:r>
            <a:r>
              <a:rPr lang="es-MX" dirty="0" err="1"/>
              <a:t>Vesely</a:t>
            </a:r>
            <a:r>
              <a:rPr lang="es-MX" dirty="0"/>
              <a:t>,́ 2014; </a:t>
            </a:r>
            <a:r>
              <a:rPr lang="es-MX" dirty="0" err="1"/>
              <a:t>Potůček</a:t>
            </a:r>
            <a:r>
              <a:rPr lang="es-MX" dirty="0"/>
              <a:t>, </a:t>
            </a:r>
            <a:r>
              <a:rPr lang="es-MX" dirty="0" err="1"/>
              <a:t>Kerboy</a:t>
            </a:r>
            <a:r>
              <a:rPr lang="es-MX" dirty="0"/>
              <a:t> Coleman, 2006.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480BF-EAC3-416A-8BE3-C237E049140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2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Justificación de la elección del problema. </a:t>
            </a:r>
            <a:r>
              <a:rPr lang="es-MX" sz="1200" dirty="0">
                <a:solidFill>
                  <a:schemeClr val="dk1"/>
                </a:solidFill>
              </a:rPr>
              <a:t>Considerar elementos como frecuencia, duración, alcance, gravedad, percepción.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Encuadre de la problemática. </a:t>
            </a:r>
            <a:r>
              <a:rPr lang="es-MX" sz="1200" dirty="0">
                <a:solidFill>
                  <a:schemeClr val="dk1"/>
                </a:solidFill>
              </a:rPr>
              <a:t>Indicar una problemática sin </a:t>
            </a:r>
            <a:r>
              <a:rPr lang="es-MX" sz="1200" b="1" dirty="0">
                <a:solidFill>
                  <a:schemeClr val="dk1"/>
                </a:solidFill>
              </a:rPr>
              <a:t>implicar una solución </a:t>
            </a:r>
            <a:r>
              <a:rPr lang="es-MX" sz="1200" dirty="0">
                <a:solidFill>
                  <a:schemeClr val="dk1"/>
                </a:solidFill>
              </a:rPr>
              <a:t>o culpar a alguien. 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Considerar el entorno. </a:t>
            </a:r>
            <a:r>
              <a:rPr lang="es-MX" sz="1200" dirty="0">
                <a:solidFill>
                  <a:schemeClr val="dk1"/>
                </a:solidFill>
              </a:rPr>
              <a:t>Identificar comportamientos o inclusive factores ambientales que puedan modificarse para alcanzar una situación deseable.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Analizar con profundidad las causas. </a:t>
            </a:r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r>
              <a:rPr lang="es-MX" sz="1200" b="1" dirty="0">
                <a:solidFill>
                  <a:schemeClr val="dk1"/>
                </a:solidFill>
              </a:rPr>
              <a:t>Trabajo colaborativo. </a:t>
            </a:r>
            <a:r>
              <a:rPr lang="es-MX" sz="1200" dirty="0">
                <a:solidFill>
                  <a:schemeClr val="dk1"/>
                </a:solidFill>
              </a:rPr>
              <a:t>Buscar un análisis con la comunidad para detectar las causas primordiales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480BF-EAC3-416A-8BE3-C237E049140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49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DC41FA-3AD0-4CC5-8BE5-34C080F8E8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8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CA2E-6556-4221-AF1A-75B09952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BBBA95-18F3-48BA-B7E6-A0BF7B39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9D096-4B28-471A-8CB4-7BF34BA2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tabla 6">
            <a:extLst>
              <a:ext uri="{FF2B5EF4-FFF2-40B4-BE49-F238E27FC236}">
                <a16:creationId xmlns:a16="http://schemas.microsoft.com/office/drawing/2014/main" id="{88E583C2-9222-4AE8-9106-40A6338144C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159000" y="2616200"/>
            <a:ext cx="5195888" cy="2205038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54AF57C-B36C-4290-A26C-9EEC198AA065}"/>
              </a:ext>
            </a:extLst>
          </p:cNvPr>
          <p:cNvSpPr/>
          <p:nvPr/>
        </p:nvSpPr>
        <p:spPr>
          <a:xfrm>
            <a:off x="7724215" y="5398994"/>
            <a:ext cx="4467785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2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9410700" y="-8040"/>
            <a:ext cx="2781300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107665-ACF2-4174-8AC6-2E3F7CDE6AB5}"/>
              </a:ext>
            </a:extLst>
          </p:cNvPr>
          <p:cNvSpPr/>
          <p:nvPr/>
        </p:nvSpPr>
        <p:spPr>
          <a:xfrm>
            <a:off x="-1" y="-16081"/>
            <a:ext cx="2534771" cy="169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89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095065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9410700" y="-8040"/>
            <a:ext cx="2781300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107665-ACF2-4174-8AC6-2E3F7CDE6AB5}"/>
              </a:ext>
            </a:extLst>
          </p:cNvPr>
          <p:cNvSpPr/>
          <p:nvPr/>
        </p:nvSpPr>
        <p:spPr>
          <a:xfrm>
            <a:off x="-1" y="-2633"/>
            <a:ext cx="2534771" cy="169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2CEE69F-64F4-4A56-89D6-E29630A1134D}"/>
              </a:ext>
            </a:extLst>
          </p:cNvPr>
          <p:cNvSpPr/>
          <p:nvPr/>
        </p:nvSpPr>
        <p:spPr>
          <a:xfrm>
            <a:off x="7724215" y="5398994"/>
            <a:ext cx="4467785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27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095065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9410700" y="-8040"/>
            <a:ext cx="2781300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2CEE69F-64F4-4A56-89D6-E29630A1134D}"/>
              </a:ext>
            </a:extLst>
          </p:cNvPr>
          <p:cNvSpPr/>
          <p:nvPr/>
        </p:nvSpPr>
        <p:spPr>
          <a:xfrm>
            <a:off x="7724215" y="5398994"/>
            <a:ext cx="4467785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81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7832912" y="5398994"/>
            <a:ext cx="4359088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107665-ACF2-4174-8AC6-2E3F7CDE6AB5}"/>
              </a:ext>
            </a:extLst>
          </p:cNvPr>
          <p:cNvSpPr/>
          <p:nvPr/>
        </p:nvSpPr>
        <p:spPr>
          <a:xfrm>
            <a:off x="-1" y="-16081"/>
            <a:ext cx="2534771" cy="169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53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DA77E63-1196-42E8-8168-5B89D67D86A2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9365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11A02C8-E3E9-4DF2-8BA6-45C50CF29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"/>
            <a:stretch/>
          </p:blipFill>
          <p:spPr>
            <a:xfrm>
              <a:off x="0" y="-1"/>
              <a:ext cx="12192000" cy="6893657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66DE726-72A1-4FA0-A609-81BEB80155BA}"/>
                </a:ext>
              </a:extLst>
            </p:cNvPr>
            <p:cNvSpPr txBox="1"/>
            <p:nvPr/>
          </p:nvSpPr>
          <p:spPr>
            <a:xfrm>
              <a:off x="725214" y="1450428"/>
              <a:ext cx="11083158" cy="35630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24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ES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165" y="407148"/>
            <a:ext cx="960000" cy="754435"/>
          </a:xfrm>
          <a:prstGeom prst="rect">
            <a:avLst/>
          </a:prstGeom>
        </p:spPr>
      </p:pic>
      <p:cxnSp>
        <p:nvCxnSpPr>
          <p:cNvPr id="4" name="3 Conector recto"/>
          <p:cNvCxnSpPr/>
          <p:nvPr userDrawn="1"/>
        </p:nvCxnSpPr>
        <p:spPr>
          <a:xfrm>
            <a:off x="0" y="835893"/>
            <a:ext cx="10033000" cy="0"/>
          </a:xfrm>
          <a:prstGeom prst="line">
            <a:avLst/>
          </a:prstGeom>
          <a:ln w="57150">
            <a:solidFill>
              <a:srgbClr val="085B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4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C7C241-D208-4BE9-8621-6EAA0351FC7D}" type="datetimeFigureOut">
              <a:rPr lang="es-MX" smtClean="0"/>
              <a:t>05/06/2018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F9ED94-6E0A-48C5-B3F7-52E5447263C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3839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C7C241-D208-4BE9-8621-6EAA0351FC7D}" type="datetimeFigureOut">
              <a:rPr lang="es-MX" smtClean="0"/>
              <a:t>05/06/2018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F9ED94-6E0A-48C5-B3F7-52E5447263C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B73C702-800F-4A0F-B314-7ECBF6CCA92A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9365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7CB7908-DBCF-43FA-BF99-852B54D04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"/>
            <a:stretch/>
          </p:blipFill>
          <p:spPr>
            <a:xfrm>
              <a:off x="0" y="-1"/>
              <a:ext cx="12192000" cy="6893657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2ED9C21-398C-4A44-A24B-C3CA94E60E90}"/>
                </a:ext>
              </a:extLst>
            </p:cNvPr>
            <p:cNvSpPr txBox="1"/>
            <p:nvPr/>
          </p:nvSpPr>
          <p:spPr>
            <a:xfrm>
              <a:off x="725214" y="1450428"/>
              <a:ext cx="11083158" cy="35630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DD4AD4A-80E1-4408-82AA-B257B6B17E07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9365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48D68E3-CDB0-4C38-AA59-3EB5ED5FF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"/>
            <a:stretch/>
          </p:blipFill>
          <p:spPr>
            <a:xfrm>
              <a:off x="0" y="-1"/>
              <a:ext cx="12192000" cy="6893657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0E9C8DD-AB13-4BF6-96E8-9F5084AB91F2}"/>
                </a:ext>
              </a:extLst>
            </p:cNvPr>
            <p:cNvSpPr txBox="1"/>
            <p:nvPr/>
          </p:nvSpPr>
          <p:spPr>
            <a:xfrm>
              <a:off x="725214" y="1450428"/>
              <a:ext cx="11083158" cy="35630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3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25F8EF-CF7C-4F22-BED3-C1C62F7DB1DB}"/>
              </a:ext>
            </a:extLst>
          </p:cNvPr>
          <p:cNvSpPr/>
          <p:nvPr/>
        </p:nvSpPr>
        <p:spPr>
          <a:xfrm>
            <a:off x="0" y="5398994"/>
            <a:ext cx="2534771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925F8EF-CF7C-4F22-BED3-C1C62F7DB1DB}"/>
              </a:ext>
            </a:extLst>
          </p:cNvPr>
          <p:cNvSpPr/>
          <p:nvPr/>
        </p:nvSpPr>
        <p:spPr>
          <a:xfrm>
            <a:off x="7853082" y="5398994"/>
            <a:ext cx="4338918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6E5969-1E62-4CBB-81A1-A78A5E3A3187}"/>
              </a:ext>
            </a:extLst>
          </p:cNvPr>
          <p:cNvSpPr/>
          <p:nvPr/>
        </p:nvSpPr>
        <p:spPr>
          <a:xfrm>
            <a:off x="0" y="5459506"/>
            <a:ext cx="2326341" cy="139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6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9404170" y="0"/>
            <a:ext cx="2808194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107665-ACF2-4174-8AC6-2E3F7CDE6AB5}"/>
              </a:ext>
            </a:extLst>
          </p:cNvPr>
          <p:cNvSpPr/>
          <p:nvPr/>
        </p:nvSpPr>
        <p:spPr>
          <a:xfrm>
            <a:off x="6530" y="5171147"/>
            <a:ext cx="2534771" cy="169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7D46E9-5CFC-4064-947F-665E346102D4}"/>
              </a:ext>
            </a:extLst>
          </p:cNvPr>
          <p:cNvSpPr/>
          <p:nvPr/>
        </p:nvSpPr>
        <p:spPr>
          <a:xfrm>
            <a:off x="7678271" y="5402381"/>
            <a:ext cx="4534093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61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9404170" y="0"/>
            <a:ext cx="2808194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107665-ACF2-4174-8AC6-2E3F7CDE6AB5}"/>
              </a:ext>
            </a:extLst>
          </p:cNvPr>
          <p:cNvSpPr/>
          <p:nvPr/>
        </p:nvSpPr>
        <p:spPr>
          <a:xfrm>
            <a:off x="6530" y="5171147"/>
            <a:ext cx="2534771" cy="169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7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92ADE-DD3C-426D-BB8B-7FD4EC4F4D98}"/>
              </a:ext>
            </a:extLst>
          </p:cNvPr>
          <p:cNvSpPr/>
          <p:nvPr/>
        </p:nvSpPr>
        <p:spPr>
          <a:xfrm>
            <a:off x="9404170" y="0"/>
            <a:ext cx="2808194" cy="145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16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A1E84176-2294-468C-B563-B2AD97F092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Marcador de título 9">
            <a:extLst>
              <a:ext uri="{FF2B5EF4-FFF2-40B4-BE49-F238E27FC236}">
                <a16:creationId xmlns:a16="http://schemas.microsoft.com/office/drawing/2014/main" id="{CF685E14-C879-4896-82C1-D34A9AD9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9D4664B-961C-4E21-9DC4-C74ACC4F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88A74DCF-19F7-4C1B-B99D-9763FD495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C406-FCF0-4350-AC8A-306740C276A6}" type="datetimeFigureOut">
              <a:rPr lang="es-MX" smtClean="0"/>
              <a:t>05/06/2018</a:t>
            </a:fld>
            <a:endParaRPr lang="es-MX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3B24F5B2-AB86-474C-9081-07645D945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AB1F70DC-A6DD-4CDA-8A07-CF91B5BC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E8D7-0CA2-4080-ABC5-0E2A2BA7FB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0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5087E92-37A9-495D-B843-38AC22FF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0D716C-1745-4387-A053-7B786804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57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08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8 Rectángulo"/>
          <p:cNvSpPr/>
          <p:nvPr/>
        </p:nvSpPr>
        <p:spPr>
          <a:xfrm>
            <a:off x="1644032" y="240257"/>
            <a:ext cx="805236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MX" sz="4400" b="1" dirty="0">
                <a:latin typeface="+mj-lt"/>
                <a:ea typeface="+mj-ea"/>
                <a:cs typeface="+mj-cs"/>
              </a:rPr>
              <a:t>Análisis de Contexto (2) </a:t>
            </a:r>
          </a:p>
        </p:txBody>
      </p:sp>
      <p:sp>
        <p:nvSpPr>
          <p:cNvPr id="4" name="28 Rectángulo"/>
          <p:cNvSpPr/>
          <p:nvPr/>
        </p:nvSpPr>
        <p:spPr>
          <a:xfrm>
            <a:off x="579120" y="3235988"/>
            <a:ext cx="2843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prstClr val="black"/>
                </a:solidFill>
                <a:ea typeface="Ebrima" pitchFamily="2" charset="0"/>
                <a:cs typeface="Ebrima" pitchFamily="2" charset="0"/>
              </a:rPr>
              <a:t>Diagnóstico</a:t>
            </a:r>
          </a:p>
          <a:p>
            <a:pPr>
              <a:defRPr/>
            </a:pPr>
            <a:r>
              <a:rPr lang="es-MX" sz="2400" b="1" dirty="0">
                <a:solidFill>
                  <a:prstClr val="black"/>
                </a:solidFill>
                <a:ea typeface="Ebrima" pitchFamily="2" charset="0"/>
                <a:cs typeface="Ebrima" pitchFamily="2" charset="0"/>
              </a:rPr>
              <a:t>-María Isabel Dondé </a:t>
            </a:r>
            <a:endParaRPr lang="es-MX" dirty="0">
              <a:solidFill>
                <a:prstClr val="black"/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52" y="1198777"/>
            <a:ext cx="5502434" cy="52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2B3C6F-B76A-490A-A334-82A3F5D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del problema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D9C0EA-55BD-4A41-A93C-282875F24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80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4AB53-2030-4A08-8C03-A08905D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687689"/>
            <a:ext cx="10515600" cy="717917"/>
          </a:xfrm>
        </p:spPr>
        <p:txBody>
          <a:bodyPr/>
          <a:lstStyle/>
          <a:p>
            <a:r>
              <a:rPr lang="es-MX" b="1" dirty="0"/>
              <a:t>Principales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1F07A-5AD8-4A2C-9699-6B63C2C7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400" dirty="0"/>
              <a:t>Identificar 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Examinar los efectos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Identificar las posibles causas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Definir los objetivos para la solución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Formular acciones para solucionar 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/>
              <a:t>Configurar alternativas viables y pertinentes.</a:t>
            </a:r>
          </a:p>
        </p:txBody>
      </p:sp>
    </p:spTree>
    <p:extLst>
      <p:ext uri="{BB962C8B-B14F-4D97-AF65-F5344CB8AC3E}">
        <p14:creationId xmlns:p14="http://schemas.microsoft.com/office/powerpoint/2010/main" val="305366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C53F1-D507-4A74-AC92-11395C0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04"/>
            <a:ext cx="10515600" cy="965214"/>
          </a:xfrm>
        </p:spPr>
        <p:txBody>
          <a:bodyPr/>
          <a:lstStyle/>
          <a:p>
            <a:r>
              <a:rPr lang="es-MX" b="1" dirty="0"/>
              <a:t>¿Cómo definir un problema?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A16DF7-732F-4C86-B245-3A0DBC6E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30" y="1452545"/>
            <a:ext cx="10515600" cy="4038626"/>
          </a:xfrm>
        </p:spPr>
        <p:txBody>
          <a:bodyPr>
            <a:normAutofit/>
          </a:bodyPr>
          <a:lstStyle/>
          <a:p>
            <a:r>
              <a:rPr lang="es-MX" sz="2000" dirty="0"/>
              <a:t>La brecha entre el estado actual y lo deseable (puede ser una aspiración normativa)</a:t>
            </a:r>
          </a:p>
          <a:p>
            <a:r>
              <a:rPr lang="es-MX" sz="2000" dirty="0"/>
              <a:t>Es lo suficientemente importante para incluirlo a la “agenda de problemas” </a:t>
            </a:r>
          </a:p>
          <a:p>
            <a:r>
              <a:rPr lang="es-MX" sz="2000" dirty="0"/>
              <a:t>Es difícil resolverlo</a:t>
            </a:r>
          </a:p>
          <a:p>
            <a:r>
              <a:rPr lang="es-MX" sz="2000" dirty="0"/>
              <a:t>Es posible manejarlo</a:t>
            </a:r>
          </a:p>
          <a:p>
            <a:r>
              <a:rPr lang="es-MX" sz="2000" dirty="0"/>
              <a:t>El problema está presente si se cumplen tres condiciones</a:t>
            </a:r>
          </a:p>
          <a:p>
            <a:pPr lvl="1"/>
            <a:r>
              <a:rPr lang="es-MX" sz="1800" dirty="0"/>
              <a:t>Enfoques básicos a la identificación problema social</a:t>
            </a:r>
          </a:p>
          <a:p>
            <a:pPr lvl="1"/>
            <a:r>
              <a:rPr lang="es-MX" sz="1800" dirty="0"/>
              <a:t>Cuando hay una gran brecha entre los ideales sociales y los resultados existentes (enfoque sociológico)</a:t>
            </a:r>
          </a:p>
          <a:p>
            <a:pPr lvl="1"/>
            <a:r>
              <a:rPr lang="es-MX" sz="1800" dirty="0"/>
              <a:t>Cuando un número importante de personas consideran que en realidad es un problema (enfoque constructivista)</a:t>
            </a:r>
          </a:p>
          <a:p>
            <a:r>
              <a:rPr lang="es-MX" sz="2000" dirty="0"/>
              <a:t>Un problema social se convierte en un problema de política pública cuando existen instrumentos de política pública para resolverlo (v.gr. retrovirales para el VIH)</a:t>
            </a:r>
          </a:p>
        </p:txBody>
      </p:sp>
    </p:spTree>
    <p:extLst>
      <p:ext uri="{BB962C8B-B14F-4D97-AF65-F5344CB8AC3E}">
        <p14:creationId xmlns:p14="http://schemas.microsoft.com/office/powerpoint/2010/main" val="348127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4124-5F32-4184-B95B-4CA6DCFE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23" y="365125"/>
            <a:ext cx="9560266" cy="1325563"/>
          </a:xfrm>
        </p:spPr>
        <p:txBody>
          <a:bodyPr/>
          <a:lstStyle/>
          <a:p>
            <a:r>
              <a:rPr lang="es-MX" b="1" dirty="0"/>
              <a:t>Recomendaciones para definir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BCC71-F3DB-407C-8FA4-A7B2E373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7" y="1885783"/>
            <a:ext cx="7307178" cy="2229018"/>
          </a:xfrm>
        </p:spPr>
        <p:txBody>
          <a:bodyPr>
            <a:normAutofit/>
          </a:bodyPr>
          <a:lstStyle/>
          <a:p>
            <a:r>
              <a:rPr lang="es-MX" sz="2000" dirty="0"/>
              <a:t>Identificar los principales problemas de la situación analizada</a:t>
            </a:r>
          </a:p>
          <a:p>
            <a:r>
              <a:rPr lang="es-MX" sz="2000" dirty="0"/>
              <a:t>Centrar el análisis en un problema (problema principal)</a:t>
            </a:r>
          </a:p>
          <a:p>
            <a:r>
              <a:rPr lang="es-MX" sz="2000" dirty="0"/>
              <a:t>Formular el problema como un estado negativo</a:t>
            </a:r>
          </a:p>
          <a:p>
            <a:r>
              <a:rPr lang="es-MX" sz="2000" dirty="0"/>
              <a:t>Priorizar problemas existentes (no aleatorios, ficticios o futuros)</a:t>
            </a:r>
          </a:p>
          <a:p>
            <a:r>
              <a:rPr lang="es-MX" sz="2000" dirty="0"/>
              <a:t>No confundir el problema con la falta de una solución</a:t>
            </a:r>
          </a:p>
          <a:p>
            <a:endParaRPr lang="es-MX" sz="2000" dirty="0"/>
          </a:p>
          <a:p>
            <a:pPr marL="465887" indent="-310591">
              <a:buClr>
                <a:schemeClr val="dk1"/>
              </a:buClr>
              <a:buSzPts val="1200"/>
              <a:buAutoNum type="arabicPeriod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166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4124-5F32-4184-B95B-4CA6DCFE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78" y="365126"/>
            <a:ext cx="10066421" cy="1090696"/>
          </a:xfrm>
        </p:spPr>
        <p:txBody>
          <a:bodyPr/>
          <a:lstStyle/>
          <a:p>
            <a:r>
              <a:rPr lang="es-MX" b="1" dirty="0"/>
              <a:t>Ejemplos de definición de problemas</a:t>
            </a:r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6E1345C0-675A-4329-8A45-4DE72EB285A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25" y="1337733"/>
            <a:ext cx="8578862" cy="48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0C65B7-963C-4437-A3BA-498A49D1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 para participación de las tareas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78DDE7-894F-4A2E-B494-FEB5ED9A3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Discusión</a:t>
            </a:r>
          </a:p>
        </p:txBody>
      </p:sp>
    </p:spTree>
    <p:extLst>
      <p:ext uri="{BB962C8B-B14F-4D97-AF65-F5344CB8AC3E}">
        <p14:creationId xmlns:p14="http://schemas.microsoft.com/office/powerpoint/2010/main" val="308843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CE5C1-A222-4473-94A1-D322420AF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295" y="481848"/>
            <a:ext cx="8193088" cy="806450"/>
          </a:xfrm>
        </p:spPr>
        <p:txBody>
          <a:bodyPr/>
          <a:lstStyle/>
          <a:p>
            <a:r>
              <a:rPr lang="es-MX" b="1" dirty="0"/>
              <a:t>Objetivos de Desarrollo Sostenible</a:t>
            </a:r>
          </a:p>
        </p:txBody>
      </p:sp>
      <p:pic>
        <p:nvPicPr>
          <p:cNvPr id="6" name="Shape 256">
            <a:extLst>
              <a:ext uri="{FF2B5EF4-FFF2-40B4-BE49-F238E27FC236}">
                <a16:creationId xmlns:a16="http://schemas.microsoft.com/office/drawing/2014/main" id="{322CF0FF-DD94-4600-A782-00020EBBA91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3542" t="21304" r="3709" b="18599"/>
          <a:stretch/>
        </p:blipFill>
        <p:spPr>
          <a:xfrm>
            <a:off x="2298033" y="1504867"/>
            <a:ext cx="9649326" cy="490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4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297C2-F857-4762-AC95-35DDD92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Mesa de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EA262-563E-44CE-AC9B-6D9B6C809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Diagnóstico y panorama general de posibles proyectos de intervención</a:t>
            </a:r>
          </a:p>
        </p:txBody>
      </p:sp>
    </p:spTree>
    <p:extLst>
      <p:ext uri="{BB962C8B-B14F-4D97-AF65-F5344CB8AC3E}">
        <p14:creationId xmlns:p14="http://schemas.microsoft.com/office/powerpoint/2010/main" val="403321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70482" y="502041"/>
            <a:ext cx="8249611" cy="815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MX" sz="4400" b="1" dirty="0">
                <a:latin typeface="+mj-lt"/>
                <a:ea typeface="+mj-ea"/>
                <a:cs typeface="+mj-cs"/>
              </a:rPr>
              <a:t>Diagnóstico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887065" y="3052664"/>
            <a:ext cx="8763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Valor Social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137650" y="2733675"/>
            <a:ext cx="11514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Gobiernos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744073" y="2264425"/>
            <a:ext cx="10033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Empresas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10360" y="1337593"/>
            <a:ext cx="11071042" cy="40959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Proceso de integración y análisis de información para estudiar los problemas, necesidades y características de la población y su contexto.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Permite  validar la ocurrencia del problema o carencia social, así como dimensionar su gravedad.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Sirve para dar forma definitiva al árbol del problema, pudiendo suprimir o agregar nuevas ramas y/o raíces.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Es la descripción de lo que sucede alrededor del problema social y requiere, en primer término, una presentación clara y detallada del problema que origina la inquietud de elaborar un proyecto o programa.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Su resultado arrojará la cuantificación y el dimensionamiento de dicho problema y a partir de estos resultados, se generarán las características de cada una de las posibles alternativas de solución al problema detectado.</a:t>
            </a:r>
          </a:p>
        </p:txBody>
      </p:sp>
    </p:spTree>
    <p:extLst>
      <p:ext uri="{BB962C8B-B14F-4D97-AF65-F5344CB8AC3E}">
        <p14:creationId xmlns:p14="http://schemas.microsoft.com/office/powerpoint/2010/main" val="21739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8 Rectángulo">
            <a:extLst>
              <a:ext uri="{FF2B5EF4-FFF2-40B4-BE49-F238E27FC236}">
                <a16:creationId xmlns:a16="http://schemas.microsoft.com/office/drawing/2014/main" id="{4A9A42F3-5B26-44C1-92C4-8E2EAB98B62F}"/>
              </a:ext>
            </a:extLst>
          </p:cNvPr>
          <p:cNvSpPr/>
          <p:nvPr/>
        </p:nvSpPr>
        <p:spPr>
          <a:xfrm>
            <a:off x="1137710" y="574527"/>
            <a:ext cx="906427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MX" sz="4400" b="1" dirty="0">
                <a:latin typeface="+mj-lt"/>
                <a:ea typeface="+mj-ea"/>
                <a:cs typeface="+mj-cs"/>
              </a:rPr>
              <a:t>La importancia del Diagnóstico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377B289-3D68-473A-9860-F781E2E7FEF1}"/>
              </a:ext>
            </a:extLst>
          </p:cNvPr>
          <p:cNvSpPr/>
          <p:nvPr/>
        </p:nvSpPr>
        <p:spPr>
          <a:xfrm>
            <a:off x="536549" y="1368914"/>
            <a:ext cx="10715861" cy="4299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Incorporar personas con distintas vivencias y puntos de vista, para</a:t>
            </a:r>
            <a:r>
              <a:rPr lang="es-MX" sz="2000" b="1" dirty="0">
                <a:solidFill>
                  <a:prstClr val="black"/>
                </a:solidFill>
              </a:rPr>
              <a:t> ampliar el campo de exploración de causas y soluciones</a:t>
            </a:r>
            <a:r>
              <a:rPr lang="es-MX" sz="2000" dirty="0">
                <a:solidFill>
                  <a:prstClr val="black"/>
                </a:solidFill>
              </a:rPr>
              <a:t>.</a:t>
            </a: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La pregunta básica, que se debe repetir una y otra vez, en forma reiterativa, es </a:t>
            </a:r>
            <a:r>
              <a:rPr lang="es-MX" sz="2000" b="1" dirty="0">
                <a:solidFill>
                  <a:prstClr val="black"/>
                </a:solidFill>
              </a:rPr>
              <a:t>¿Por qué?</a:t>
            </a:r>
            <a:r>
              <a:rPr lang="es-MX" sz="2000" dirty="0">
                <a:solidFill>
                  <a:prstClr val="black"/>
                </a:solidFill>
              </a:rPr>
              <a:t> </a:t>
            </a: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Consultadas distintas personas con diferentes vivencias, pueden dar respuestas distintas a esa pregunta. Todas ellas son válidas.</a:t>
            </a: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Para cada respuesta, volver a preguntar ¿por qué?, tratando de averiguar las causas de las causas anteriores.</a:t>
            </a: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Ante cada respuesta, preguntarse ¿es posible actuar para corregir eso? </a:t>
            </a:r>
          </a:p>
          <a:p>
            <a:pPr marL="742950" lvl="1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Si la respuesta es afirmativa, la cadena se detiene en esa rama –pero no en el resto-, y se anota la acción que se ha identificado que puede tomarse.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Si la respuesta es negativa, repetir el procedimiento hasta el momento en que las respuestas apuntan a fenómenos sobre los cuáles es posible actuar en forma directa.</a:t>
            </a:r>
          </a:p>
        </p:txBody>
      </p:sp>
    </p:spTree>
    <p:extLst>
      <p:ext uri="{BB962C8B-B14F-4D97-AF65-F5344CB8AC3E}">
        <p14:creationId xmlns:p14="http://schemas.microsoft.com/office/powerpoint/2010/main" val="20386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887065" y="3052664"/>
            <a:ext cx="8763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Valor Social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137650" y="2733675"/>
            <a:ext cx="11514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Gobiernos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744073" y="2264425"/>
            <a:ext cx="10033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Empresas</a:t>
            </a:r>
          </a:p>
        </p:txBody>
      </p:sp>
      <p:sp>
        <p:nvSpPr>
          <p:cNvPr id="9" name="28 Rectángulo">
            <a:extLst>
              <a:ext uri="{FF2B5EF4-FFF2-40B4-BE49-F238E27FC236}">
                <a16:creationId xmlns:a16="http://schemas.microsoft.com/office/drawing/2014/main" id="{4A9A42F3-5B26-44C1-92C4-8E2EAB98B62F}"/>
              </a:ext>
            </a:extLst>
          </p:cNvPr>
          <p:cNvSpPr/>
          <p:nvPr/>
        </p:nvSpPr>
        <p:spPr>
          <a:xfrm>
            <a:off x="1137710" y="574527"/>
            <a:ext cx="906427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MX" sz="4400" b="1" dirty="0">
                <a:latin typeface="+mj-lt"/>
                <a:ea typeface="+mj-ea"/>
                <a:cs typeface="+mj-cs"/>
              </a:rPr>
              <a:t>Ejemplo: Diagnóstico de la Granja Hogar</a:t>
            </a:r>
          </a:p>
        </p:txBody>
      </p:sp>
      <p:sp>
        <p:nvSpPr>
          <p:cNvPr id="10" name="28 Rectángulo">
            <a:extLst>
              <a:ext uri="{FF2B5EF4-FFF2-40B4-BE49-F238E27FC236}">
                <a16:creationId xmlns:a16="http://schemas.microsoft.com/office/drawing/2014/main" id="{D9514A57-CB42-4C69-AA67-F127B6D4527E}"/>
              </a:ext>
            </a:extLst>
          </p:cNvPr>
          <p:cNvSpPr/>
          <p:nvPr/>
        </p:nvSpPr>
        <p:spPr>
          <a:xfrm>
            <a:off x="3972693" y="5890462"/>
            <a:ext cx="5164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Asilo de Niños y Casa Hogar</a:t>
            </a:r>
            <a:endParaRPr lang="es-MX" dirty="0">
              <a:solidFill>
                <a:prstClr val="black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377B289-3D68-473A-9860-F781E2E7FEF1}"/>
              </a:ext>
            </a:extLst>
          </p:cNvPr>
          <p:cNvSpPr/>
          <p:nvPr/>
        </p:nvSpPr>
        <p:spPr>
          <a:xfrm>
            <a:off x="808205" y="1548803"/>
            <a:ext cx="10715861" cy="4299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s-MX" sz="2000" b="1" dirty="0">
                <a:solidFill>
                  <a:prstClr val="black"/>
                </a:solidFill>
              </a:rPr>
              <a:t>En este momento de la Granja Hogar hay síntomas que nos interpelan, preocupan y nos suponen desafíos a enfrentar: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La inestabilidad económica y geográfica que se ha incrementado entre los referentes familiares de los residentes. Consideramos  que esta inestabilidad viene de diversas causas: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La crisis económica, que obliga a las familias a cambiar frecuentemente de domicilio y a vivir con el mínimo indispensable; la situación de violencia, que ha dejado víctimas en las familias con las consecuencias que una muerte inesperada y provocada deja: duelo difícil, miedo, deseo de venganza, inseguridad,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La insuficiencia de recursos económicos para la operación ordinaria de la institución.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Es una experiencia constante el tener un presupuesto deficitario. La crisis económica ha sido causa de que siete donantes ($10,200.00 mensuales) se retiren y no ha habido nuevos donantes estables. Sí hay algunos donantes nuevos, pero por una única vez.</a:t>
            </a:r>
          </a:p>
        </p:txBody>
      </p:sp>
    </p:spTree>
    <p:extLst>
      <p:ext uri="{BB962C8B-B14F-4D97-AF65-F5344CB8AC3E}">
        <p14:creationId xmlns:p14="http://schemas.microsoft.com/office/powerpoint/2010/main" val="157773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887065" y="3052664"/>
            <a:ext cx="8763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Valor Social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137650" y="2733675"/>
            <a:ext cx="11514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Gobiernos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744073" y="2264425"/>
            <a:ext cx="10033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Empresas</a:t>
            </a:r>
          </a:p>
        </p:txBody>
      </p:sp>
      <p:sp>
        <p:nvSpPr>
          <p:cNvPr id="9" name="28 Rectángulo">
            <a:extLst>
              <a:ext uri="{FF2B5EF4-FFF2-40B4-BE49-F238E27FC236}">
                <a16:creationId xmlns:a16="http://schemas.microsoft.com/office/drawing/2014/main" id="{4A9A42F3-5B26-44C1-92C4-8E2EAB98B62F}"/>
              </a:ext>
            </a:extLst>
          </p:cNvPr>
          <p:cNvSpPr/>
          <p:nvPr/>
        </p:nvSpPr>
        <p:spPr>
          <a:xfrm>
            <a:off x="1137710" y="574527"/>
            <a:ext cx="9064273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s-MX" sz="4400" b="1" dirty="0">
                <a:latin typeface="+mj-lt"/>
                <a:ea typeface="+mj-ea"/>
                <a:cs typeface="+mj-cs"/>
              </a:rPr>
              <a:t>Ejemplo: Diagnóstico de la Granja Hogar</a:t>
            </a:r>
          </a:p>
        </p:txBody>
      </p:sp>
      <p:sp>
        <p:nvSpPr>
          <p:cNvPr id="10" name="28 Rectángulo">
            <a:extLst>
              <a:ext uri="{FF2B5EF4-FFF2-40B4-BE49-F238E27FC236}">
                <a16:creationId xmlns:a16="http://schemas.microsoft.com/office/drawing/2014/main" id="{D9514A57-CB42-4C69-AA67-F127B6D4527E}"/>
              </a:ext>
            </a:extLst>
          </p:cNvPr>
          <p:cNvSpPr/>
          <p:nvPr/>
        </p:nvSpPr>
        <p:spPr>
          <a:xfrm>
            <a:off x="3972693" y="5890462"/>
            <a:ext cx="5164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Asilo de Niños y Casa Hogar</a:t>
            </a:r>
            <a:endParaRPr lang="es-MX" dirty="0">
              <a:solidFill>
                <a:prstClr val="black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E377B289-3D68-473A-9860-F781E2E7FEF1}"/>
              </a:ext>
            </a:extLst>
          </p:cNvPr>
          <p:cNvSpPr/>
          <p:nvPr/>
        </p:nvSpPr>
        <p:spPr>
          <a:xfrm>
            <a:off x="808205" y="1548803"/>
            <a:ext cx="10715861" cy="42999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s-MX" sz="2000" b="1" dirty="0">
                <a:solidFill>
                  <a:prstClr val="black"/>
                </a:solidFill>
              </a:rPr>
              <a:t>En este momento de la Granja Hogar hay síntomas que nos interpelan, preocupan y nos suponen desafíos a enfrentar: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El hecho de no limitarnos a dar a los niños casa, comida y ropa, sino haber creado un proyecto educativo integral que cubre todos los espacios de la vida de los niños, requiere más personal y aumenta costos. Sin embargo, no nos parece que tenga sentido el trabajar en forma superficial, sino que es nuestra decisión que las diversas y variadas actividades tengan una clara y consciente intencionalidad educativa.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El desequilibrio entre las solicitudes de admisión y el cupo disponible: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En agosto de 2009 teníamos espacio para 30 residentes nuevos y tuvimos 76 solicitudes. Este año la proporción es menos alarmante, pero la experiencia nos dice que vamos a continuar recibiendo solicitudes.</a:t>
            </a:r>
            <a:endParaRPr lang="es-MX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7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noFill/>
        </p:spPr>
        <p:txBody>
          <a:bodyPr>
            <a:normAutofit/>
          </a:bodyPr>
          <a:lstStyle/>
          <a:p>
            <a:pPr>
              <a:defRPr/>
            </a:pPr>
            <a:br>
              <a:rPr lang="es-ES" sz="3200" b="1" dirty="0">
                <a:cs typeface="Calibri (Headings)"/>
              </a:rPr>
            </a:br>
            <a:r>
              <a:rPr lang="es-MX" sz="3200" b="1" dirty="0">
                <a:cs typeface="Calibri (Headings)"/>
              </a:rPr>
              <a:t>Análisis de Contexto</a:t>
            </a:r>
            <a:endParaRPr lang="es-ES" sz="2400" u="sng" dirty="0">
              <a:cs typeface="Calibri (Headings)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6DA4753-42E6-42B8-AB7B-214643975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84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08049" y="495021"/>
            <a:ext cx="8442272" cy="7017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MX" sz="4400" b="1" dirty="0">
                <a:latin typeface="+mj-lt"/>
                <a:ea typeface="+mj-ea"/>
                <a:cs typeface="+mj-cs"/>
              </a:rPr>
              <a:t>Análisis de contexto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887065" y="3052664"/>
            <a:ext cx="8763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MX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Valor Social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137650" y="2733675"/>
            <a:ext cx="11514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Gobiernos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744073" y="2264425"/>
            <a:ext cx="10033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1300" b="1" dirty="0">
                <a:solidFill>
                  <a:prstClr val="white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Empresas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977938" y="1786298"/>
            <a:ext cx="10640291" cy="4221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El análisis o caracterización del contexto es el proceso de integración, descripción e interpretación de información de un entorno determinado, para identificar las características, los aspectos específicos, las oportunidades y amenazas actuales y potenciales específicas de ese contexto que pueden influir positiva o negativamente en la capacidad de una institución o de un proyecto o programa para lograr sus objetivos.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prstClr val="black"/>
                </a:solidFill>
              </a:rPr>
              <a:t>Por ejemplo en un programa social es preciso caracterizar su entorno , destacando aquellos aspectos más vinculados al problema que le dio origen. Esto puede incluir las características de: la estructura demográfica, por edad y sexo; socioeconómicas de la población: distribución de ingresos, pobreza; socioculturales: nivel educacional, especificidades étnicas, etc. el entorno geográfico: clima, terreno, etc.; las vías y medios de transporte; Etc.</a:t>
            </a:r>
          </a:p>
        </p:txBody>
      </p:sp>
    </p:spTree>
    <p:extLst>
      <p:ext uri="{BB962C8B-B14F-4D97-AF65-F5344CB8AC3E}">
        <p14:creationId xmlns:p14="http://schemas.microsoft.com/office/powerpoint/2010/main" val="174215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8 Rectángulo"/>
          <p:cNvSpPr/>
          <p:nvPr/>
        </p:nvSpPr>
        <p:spPr>
          <a:xfrm>
            <a:off x="1644032" y="240257"/>
            <a:ext cx="8052368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4400" b="1" dirty="0">
                <a:latin typeface="+mj-lt"/>
                <a:ea typeface="+mj-ea"/>
                <a:cs typeface="+mj-cs"/>
              </a:rPr>
              <a:t>Análisis de Contexto </a:t>
            </a:r>
          </a:p>
        </p:txBody>
      </p:sp>
      <p:sp>
        <p:nvSpPr>
          <p:cNvPr id="4" name="28 Rectángulo"/>
          <p:cNvSpPr/>
          <p:nvPr/>
        </p:nvSpPr>
        <p:spPr>
          <a:xfrm>
            <a:off x="1006359" y="3347108"/>
            <a:ext cx="3048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prstClr val="black"/>
                </a:solidFill>
                <a:ea typeface="Ebrima" pitchFamily="2" charset="0"/>
                <a:cs typeface="Ebrima" pitchFamily="2" charset="0"/>
              </a:rPr>
              <a:t>Diagnóstico-</a:t>
            </a:r>
          </a:p>
          <a:p>
            <a:pPr>
              <a:defRPr/>
            </a:pPr>
            <a:r>
              <a:rPr lang="es-MX" sz="2400" b="1" dirty="0">
                <a:solidFill>
                  <a:prstClr val="black"/>
                </a:solidFill>
                <a:ea typeface="Ebrima" pitchFamily="2" charset="0"/>
                <a:cs typeface="Ebrima" pitchFamily="2" charset="0"/>
              </a:rPr>
              <a:t>María Isabel Dondé </a:t>
            </a:r>
            <a:endParaRPr lang="es-MX" dirty="0">
              <a:solidFill>
                <a:prstClr val="black"/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16" y="782052"/>
            <a:ext cx="5003720" cy="60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7353"/>
      </p:ext>
    </p:extLst>
  </p:cSld>
  <p:clrMapOvr>
    <a:masterClrMapping/>
  </p:clrMapOvr>
</p:sld>
</file>

<file path=ppt/theme/theme1.xml><?xml version="1.0" encoding="utf-8"?>
<a:theme xmlns:a="http://schemas.openxmlformats.org/drawingml/2006/main" name="Apert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rtus" id="{02938256-3580-44DB-8C13-FCA63042B4FF}" vid="{ED51BC40-6924-416E-8B0A-23E8D051D4E6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Javier Gonzalez</Template>
  <TotalTime>1006</TotalTime>
  <Words>1234</Words>
  <Application>Microsoft Office PowerPoint</Application>
  <PresentationFormat>Panorámica</PresentationFormat>
  <Paragraphs>100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Calibri (Headings)</vt:lpstr>
      <vt:lpstr>Calibri Light</vt:lpstr>
      <vt:lpstr>Ebrima</vt:lpstr>
      <vt:lpstr>Apertus</vt:lpstr>
      <vt:lpstr>Diseño personalizado</vt:lpstr>
      <vt:lpstr>Presentación de PowerPoint</vt:lpstr>
      <vt:lpstr>Mesa de Discusión</vt:lpstr>
      <vt:lpstr>Presentación de PowerPoint</vt:lpstr>
      <vt:lpstr>Presentación de PowerPoint</vt:lpstr>
      <vt:lpstr>Presentación de PowerPoint</vt:lpstr>
      <vt:lpstr>Presentación de PowerPoint</vt:lpstr>
      <vt:lpstr> Análisis de Contexto</vt:lpstr>
      <vt:lpstr>Presentación de PowerPoint</vt:lpstr>
      <vt:lpstr>Presentación de PowerPoint</vt:lpstr>
      <vt:lpstr>Presentación de PowerPoint</vt:lpstr>
      <vt:lpstr>Definición del problema</vt:lpstr>
      <vt:lpstr>Principales pasos</vt:lpstr>
      <vt:lpstr>¿Cómo definir un problema?</vt:lpstr>
      <vt:lpstr>Recomendaciones para definir</vt:lpstr>
      <vt:lpstr>Ejemplos de definición de problemas</vt:lpstr>
      <vt:lpstr>Espacio para participación de las tareas</vt:lpstr>
      <vt:lpstr>Objetivos de Desarrollo Sostenible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3.3. ODS en la Agenda Nacional de Gobierno Abierto</dc:title>
  <dc:creator>Dionisio Zabaleta Solís</dc:creator>
  <cp:lastModifiedBy>Adrian Santos</cp:lastModifiedBy>
  <cp:revision>54</cp:revision>
  <dcterms:created xsi:type="dcterms:W3CDTF">2017-06-27T17:21:03Z</dcterms:created>
  <dcterms:modified xsi:type="dcterms:W3CDTF">2018-06-05T20:06:06Z</dcterms:modified>
</cp:coreProperties>
</file>