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theme/themeOverride1.xml" ContentType="application/vnd.openxmlformats-officedocument.themeOverride+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2.xml" ContentType="application/vnd.openxmlformats-officedocument.themeOverr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44" r:id="rId1"/>
  </p:sldMasterIdLst>
  <p:notesMasterIdLst>
    <p:notesMasterId r:id="rId15"/>
  </p:notesMasterIdLst>
  <p:sldIdLst>
    <p:sldId id="273" r:id="rId2"/>
    <p:sldId id="271" r:id="rId3"/>
    <p:sldId id="272" r:id="rId4"/>
    <p:sldId id="260" r:id="rId5"/>
    <p:sldId id="261" r:id="rId6"/>
    <p:sldId id="262" r:id="rId7"/>
    <p:sldId id="263" r:id="rId8"/>
    <p:sldId id="264" r:id="rId9"/>
    <p:sldId id="265" r:id="rId10"/>
    <p:sldId id="266" r:id="rId11"/>
    <p:sldId id="268" r:id="rId12"/>
    <p:sldId id="269" r:id="rId13"/>
    <p:sldId id="270"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629"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KASH R" userId="6e32871410f64522" providerId="LiveId" clId="{09E8C71D-6946-45FC-852D-D9D7CCF5AABC}"/>
    <pc:docChg chg="modSld">
      <pc:chgData name="AKASH R" userId="6e32871410f64522" providerId="LiveId" clId="{09E8C71D-6946-45FC-852D-D9D7CCF5AABC}" dt="2024-11-20T09:48:39.054" v="20" actId="20577"/>
      <pc:docMkLst>
        <pc:docMk/>
      </pc:docMkLst>
      <pc:sldChg chg="modSp mod">
        <pc:chgData name="AKASH R" userId="6e32871410f64522" providerId="LiveId" clId="{09E8C71D-6946-45FC-852D-D9D7CCF5AABC}" dt="2024-11-20T09:48:39.054" v="20" actId="20577"/>
        <pc:sldMkLst>
          <pc:docMk/>
          <pc:sldMk cId="1435717156" sldId="273"/>
        </pc:sldMkLst>
        <pc:spChg chg="mod">
          <ac:chgData name="AKASH R" userId="6e32871410f64522" providerId="LiveId" clId="{09E8C71D-6946-45FC-852D-D9D7CCF5AABC}" dt="2024-11-20T09:48:39.054" v="20" actId="20577"/>
          <ac:spMkLst>
            <pc:docMk/>
            <pc:sldMk cId="1435717156" sldId="273"/>
            <ac:spMk id="5" creationId="{5F646249-E55C-75FF-143A-DB1224F56729}"/>
          </ac:spMkLst>
        </pc:spChg>
      </pc:sldChg>
    </pc:docChg>
  </pc:docChgLst>
</pc:chgInfo>
</file>

<file path=ppt/charts/_rels/chart1.xml.rels><?xml version="1.0" encoding="UTF-8" standalone="yes"?>
<Relationships xmlns="http://schemas.openxmlformats.org/package/2006/relationships"><Relationship Id="rId2" Type="http://schemas.openxmlformats.org/officeDocument/2006/relationships/oleObject" Target="file:///\\storage\emulated\0\Android\data\cn.wps.moffice_eng\.Cloud\i18n\471582933\f\ea3f8848-8c16-403a-bc36-675489179e61\DOC-20240831-WA0003..xlsx" TargetMode="External"/><Relationship Id="rId1"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oleObject" Target="file:///\\storage\emulated\0\Android\data\cn.wps.moffice_eng\.Cloud\i18n\471582933\f\42a99f83-f83a-417a-b27f-11efb2aa3ab4\employee_data%2520NM%2520ME.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t>Employee Performance Analysis </a:t>
            </a:r>
            <a:endParaRPr lang="en-US"/>
          </a:p>
        </c:rich>
      </c:tx>
      <c:overlay val="0"/>
      <c:spPr>
        <a:noFill/>
        <a:ln>
          <a:noFill/>
        </a:ln>
        <a:effectLst/>
      </c:spPr>
    </c:title>
    <c:autoTitleDeleted val="0"/>
    <c:plotArea>
      <c:layout/>
      <c:barChart>
        <c:barDir val="col"/>
        <c:grouping val="clustered"/>
        <c:varyColors val="0"/>
        <c:ser>
          <c:idx val="0"/>
          <c:order val="0"/>
          <c:tx>
            <c:strRef>
              <c:f>Sheet1!$B$2:$B$3</c:f>
              <c:strCache>
                <c:ptCount val="2"/>
                <c:pt idx="0">
                  <c:v>Performance Level </c:v>
                </c:pt>
                <c:pt idx="1">
                  <c:v>HIGH</c:v>
                </c:pt>
              </c:strCache>
            </c:strRef>
          </c:tx>
          <c:spPr>
            <a:solidFill>
              <a:schemeClr val="accent1"/>
            </a:solidFill>
            <a:ln>
              <a:noFill/>
            </a:ln>
            <a:effectLst/>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Sheet1!$B$4:$B$14</c:f>
              <c:numCache>
                <c:formatCode>General</c:formatCode>
                <c:ptCount val="11"/>
                <c:pt idx="0">
                  <c:v>16</c:v>
                </c:pt>
                <c:pt idx="1">
                  <c:v>18</c:v>
                </c:pt>
                <c:pt idx="2">
                  <c:v>21</c:v>
                </c:pt>
                <c:pt idx="3">
                  <c:v>17</c:v>
                </c:pt>
                <c:pt idx="4">
                  <c:v>21</c:v>
                </c:pt>
                <c:pt idx="5">
                  <c:v>29</c:v>
                </c:pt>
                <c:pt idx="6">
                  <c:v>26</c:v>
                </c:pt>
                <c:pt idx="7">
                  <c:v>26</c:v>
                </c:pt>
                <c:pt idx="8">
                  <c:v>21</c:v>
                </c:pt>
                <c:pt idx="9">
                  <c:v>25</c:v>
                </c:pt>
                <c:pt idx="10">
                  <c:v>220</c:v>
                </c:pt>
              </c:numCache>
            </c:numRef>
          </c:val>
          <c:extLst>
            <c:ext xmlns:c16="http://schemas.microsoft.com/office/drawing/2014/chart" uri="{C3380CC4-5D6E-409C-BE32-E72D297353CC}">
              <c16:uniqueId val="{00000000-4097-D941-9B85-9AA3D8E999F1}"/>
            </c:ext>
          </c:extLst>
        </c:ser>
        <c:ser>
          <c:idx val="1"/>
          <c:order val="1"/>
          <c:tx>
            <c:strRef>
              <c:f>Sheet1!$C$2:$C$3</c:f>
              <c:strCache>
                <c:ptCount val="2"/>
                <c:pt idx="0">
                  <c:v>Performance Level </c:v>
                </c:pt>
                <c:pt idx="1">
                  <c:v>LOW</c:v>
                </c:pt>
              </c:strCache>
            </c:strRef>
          </c:tx>
          <c:spPr>
            <a:solidFill>
              <a:schemeClr val="accent2"/>
            </a:solidFill>
            <a:ln>
              <a:noFill/>
            </a:ln>
            <a:effectLst/>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2"/>
                </a:solidFill>
                <a:prstDash val="sysDot"/>
              </a:ln>
              <a:effectLst/>
            </c:spPr>
            <c:trendlineType val="exp"/>
            <c:dispRSqr val="0"/>
            <c:dispEq val="0"/>
          </c:trendline>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Sheet1!$C$4:$C$14</c:f>
              <c:numCache>
                <c:formatCode>General</c:formatCode>
                <c:ptCount val="11"/>
                <c:pt idx="0">
                  <c:v>34</c:v>
                </c:pt>
                <c:pt idx="1">
                  <c:v>47</c:v>
                </c:pt>
                <c:pt idx="2">
                  <c:v>41</c:v>
                </c:pt>
                <c:pt idx="3">
                  <c:v>39</c:v>
                </c:pt>
                <c:pt idx="4">
                  <c:v>41</c:v>
                </c:pt>
                <c:pt idx="5">
                  <c:v>33</c:v>
                </c:pt>
                <c:pt idx="6">
                  <c:v>41</c:v>
                </c:pt>
                <c:pt idx="7">
                  <c:v>43</c:v>
                </c:pt>
                <c:pt idx="8">
                  <c:v>45</c:v>
                </c:pt>
                <c:pt idx="9">
                  <c:v>34</c:v>
                </c:pt>
                <c:pt idx="10">
                  <c:v>398</c:v>
                </c:pt>
              </c:numCache>
            </c:numRef>
          </c:val>
          <c:extLst>
            <c:ext xmlns:c16="http://schemas.microsoft.com/office/drawing/2014/chart" uri="{C3380CC4-5D6E-409C-BE32-E72D297353CC}">
              <c16:uniqueId val="{00000002-4097-D941-9B85-9AA3D8E999F1}"/>
            </c:ext>
          </c:extLst>
        </c:ser>
        <c:ser>
          <c:idx val="2"/>
          <c:order val="2"/>
          <c:tx>
            <c:strRef>
              <c:f>Sheet1!$D$2:$D$3</c:f>
              <c:strCache>
                <c:ptCount val="2"/>
                <c:pt idx="0">
                  <c:v>Performance Level </c:v>
                </c:pt>
                <c:pt idx="1">
                  <c:v>MED</c:v>
                </c:pt>
              </c:strCache>
            </c:strRef>
          </c:tx>
          <c:spPr>
            <a:solidFill>
              <a:schemeClr val="accent3"/>
            </a:solidFill>
            <a:ln>
              <a:noFill/>
            </a:ln>
            <a:effectLst/>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3"/>
                </a:solidFill>
                <a:prstDash val="sysDot"/>
              </a:ln>
              <a:effectLst/>
            </c:spPr>
            <c:trendlineType val="linear"/>
            <c:dispRSqr val="0"/>
            <c:dispEq val="0"/>
          </c:trendline>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Sheet1!$D$4:$D$14</c:f>
              <c:numCache>
                <c:formatCode>General</c:formatCode>
                <c:ptCount val="11"/>
                <c:pt idx="0">
                  <c:v>85</c:v>
                </c:pt>
                <c:pt idx="1">
                  <c:v>65</c:v>
                </c:pt>
                <c:pt idx="2">
                  <c:v>78</c:v>
                </c:pt>
                <c:pt idx="3">
                  <c:v>92</c:v>
                </c:pt>
                <c:pt idx="4">
                  <c:v>77</c:v>
                </c:pt>
                <c:pt idx="5">
                  <c:v>69</c:v>
                </c:pt>
                <c:pt idx="6">
                  <c:v>75</c:v>
                </c:pt>
                <c:pt idx="7">
                  <c:v>82</c:v>
                </c:pt>
                <c:pt idx="8">
                  <c:v>71</c:v>
                </c:pt>
                <c:pt idx="9">
                  <c:v>84</c:v>
                </c:pt>
                <c:pt idx="10">
                  <c:v>778</c:v>
                </c:pt>
              </c:numCache>
            </c:numRef>
          </c:val>
          <c:extLst>
            <c:ext xmlns:c16="http://schemas.microsoft.com/office/drawing/2014/chart" uri="{C3380CC4-5D6E-409C-BE32-E72D297353CC}">
              <c16:uniqueId val="{00000004-4097-D941-9B85-9AA3D8E999F1}"/>
            </c:ext>
          </c:extLst>
        </c:ser>
        <c:ser>
          <c:idx val="3"/>
          <c:order val="3"/>
          <c:tx>
            <c:strRef>
              <c:f>Sheet1!$E$2:$E$3</c:f>
              <c:strCache>
                <c:ptCount val="2"/>
                <c:pt idx="0">
                  <c:v>Performance Level </c:v>
                </c:pt>
                <c:pt idx="1">
                  <c:v>VERY HIGH</c:v>
                </c:pt>
              </c:strCache>
            </c:strRef>
          </c:tx>
          <c:spPr>
            <a:solidFill>
              <a:schemeClr val="accent4"/>
            </a:solidFill>
            <a:ln>
              <a:noFill/>
            </a:ln>
            <a:effectLst/>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Sheet1!$E$4:$E$14</c:f>
              <c:numCache>
                <c:formatCode>General</c:formatCode>
                <c:ptCount val="11"/>
                <c:pt idx="0">
                  <c:v>15</c:v>
                </c:pt>
                <c:pt idx="1">
                  <c:v>15</c:v>
                </c:pt>
                <c:pt idx="2">
                  <c:v>14</c:v>
                </c:pt>
                <c:pt idx="3">
                  <c:v>9</c:v>
                </c:pt>
                <c:pt idx="4">
                  <c:v>15</c:v>
                </c:pt>
                <c:pt idx="5">
                  <c:v>12</c:v>
                </c:pt>
                <c:pt idx="6">
                  <c:v>15</c:v>
                </c:pt>
                <c:pt idx="7">
                  <c:v>16</c:v>
                </c:pt>
                <c:pt idx="8">
                  <c:v>13</c:v>
                </c:pt>
                <c:pt idx="9">
                  <c:v>13</c:v>
                </c:pt>
                <c:pt idx="10">
                  <c:v>137</c:v>
                </c:pt>
              </c:numCache>
            </c:numRef>
          </c:val>
          <c:extLst>
            <c:ext xmlns:c16="http://schemas.microsoft.com/office/drawing/2014/chart" uri="{C3380CC4-5D6E-409C-BE32-E72D297353CC}">
              <c16:uniqueId val="{00000005-4097-D941-9B85-9AA3D8E999F1}"/>
            </c:ext>
          </c:extLst>
        </c:ser>
        <c:ser>
          <c:idx val="4"/>
          <c:order val="4"/>
          <c:tx>
            <c:strRef>
              <c:f>Sheet1!$F$2:$F$3</c:f>
              <c:strCache>
                <c:ptCount val="2"/>
                <c:pt idx="0">
                  <c:v>Performance Level </c:v>
                </c:pt>
                <c:pt idx="1">
                  <c:v>Grand Total</c:v>
                </c:pt>
              </c:strCache>
            </c:strRef>
          </c:tx>
          <c:spPr>
            <a:solidFill>
              <a:schemeClr val="accent5"/>
            </a:solidFill>
            <a:ln>
              <a:noFill/>
            </a:ln>
            <a:effectLst/>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Sheet1!$F$4:$F$14</c:f>
              <c:numCache>
                <c:formatCode>General</c:formatCode>
                <c:ptCount val="11"/>
                <c:pt idx="0">
                  <c:v>150</c:v>
                </c:pt>
                <c:pt idx="1">
                  <c:v>145</c:v>
                </c:pt>
                <c:pt idx="2">
                  <c:v>154</c:v>
                </c:pt>
                <c:pt idx="3">
                  <c:v>157</c:v>
                </c:pt>
                <c:pt idx="4">
                  <c:v>154</c:v>
                </c:pt>
                <c:pt idx="5">
                  <c:v>143</c:v>
                </c:pt>
                <c:pt idx="6">
                  <c:v>157</c:v>
                </c:pt>
                <c:pt idx="7">
                  <c:v>167</c:v>
                </c:pt>
                <c:pt idx="8">
                  <c:v>150</c:v>
                </c:pt>
                <c:pt idx="9">
                  <c:v>156</c:v>
                </c:pt>
                <c:pt idx="10">
                  <c:v>1533</c:v>
                </c:pt>
              </c:numCache>
            </c:numRef>
          </c:val>
          <c:extLst>
            <c:ext xmlns:c16="http://schemas.microsoft.com/office/drawing/2014/chart" uri="{C3380CC4-5D6E-409C-BE32-E72D297353CC}">
              <c16:uniqueId val="{00000006-4097-D941-9B85-9AA3D8E999F1}"/>
            </c:ext>
          </c:extLst>
        </c:ser>
        <c:dLbls>
          <c:showLegendKey val="0"/>
          <c:showVal val="1"/>
          <c:showCatName val="0"/>
          <c:showSerName val="0"/>
          <c:showPercent val="0"/>
          <c:showBubbleSize val="0"/>
        </c:dLbls>
        <c:gapWidth val="219"/>
        <c:overlap val="-27"/>
        <c:axId val="512304402"/>
        <c:axId val="138447800"/>
      </c:barChart>
      <c:catAx>
        <c:axId val="512304402"/>
        <c:scaling>
          <c:orientation val="minMax"/>
        </c:scaling>
        <c:delete val="0"/>
        <c:axPos val="b"/>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138447800"/>
        <c:crosses val="autoZero"/>
        <c:auto val="1"/>
        <c:lblAlgn val="ctr"/>
        <c:lblOffset val="100"/>
        <c:noMultiLvlLbl val="0"/>
      </c:catAx>
      <c:valAx>
        <c:axId val="13844780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51230440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Sheet1!$B$3</c:f>
              <c:strCache>
                <c:ptCount val="1"/>
                <c:pt idx="0">
                  <c:v>HIGH</c:v>
                </c:pt>
              </c:strCache>
            </c:strRef>
          </c:tx>
          <c:explosion val="25"/>
          <c:dPt>
            <c:idx val="0"/>
            <c:bubble3D val="0"/>
            <c:spPr>
              <a:solidFill>
                <a:schemeClr val="accent1"/>
              </a:solidFill>
              <a:ln w="19050">
                <a:solidFill>
                  <a:schemeClr val="lt1"/>
                </a:solidFill>
              </a:ln>
              <a:effectLst/>
            </c:spPr>
            <c:extLst>
              <c:ext xmlns:c16="http://schemas.microsoft.com/office/drawing/2014/chart" uri="{C3380CC4-5D6E-409C-BE32-E72D297353CC}">
                <c16:uniqueId val="{00000001-0E1D-4AF0-BC0A-1CBD0E03C9AC}"/>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0E1D-4AF0-BC0A-1CBD0E03C9AC}"/>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0E1D-4AF0-BC0A-1CBD0E03C9AC}"/>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0E1D-4AF0-BC0A-1CBD0E03C9AC}"/>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0E1D-4AF0-BC0A-1CBD0E03C9AC}"/>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0E1D-4AF0-BC0A-1CBD0E03C9AC}"/>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0E1D-4AF0-BC0A-1CBD0E03C9AC}"/>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F-0E1D-4AF0-BC0A-1CBD0E03C9AC}"/>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11-0E1D-4AF0-BC0A-1CBD0E03C9AC}"/>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13-0E1D-4AF0-BC0A-1CBD0E03C9AC}"/>
              </c:ext>
            </c:extLst>
          </c:dPt>
          <c:dPt>
            <c:idx val="10"/>
            <c:bubble3D val="0"/>
            <c:spPr>
              <a:solidFill>
                <a:schemeClr val="accent5">
                  <a:lumMod val="60000"/>
                </a:schemeClr>
              </a:solidFill>
              <a:ln w="19050">
                <a:solidFill>
                  <a:schemeClr val="lt1"/>
                </a:solidFill>
              </a:ln>
              <a:effectLst/>
            </c:spPr>
            <c:extLst>
              <c:ext xmlns:c16="http://schemas.microsoft.com/office/drawing/2014/chart" uri="{C3380CC4-5D6E-409C-BE32-E72D297353CC}">
                <c16:uniqueId val="{00000015-0E1D-4AF0-BC0A-1CBD0E03C9AC}"/>
              </c:ext>
            </c:extLst>
          </c:dPt>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Sheet1!$B$4:$B$14</c:f>
              <c:numCache>
                <c:formatCode>General</c:formatCode>
                <c:ptCount val="11"/>
                <c:pt idx="0">
                  <c:v>16</c:v>
                </c:pt>
                <c:pt idx="1">
                  <c:v>18</c:v>
                </c:pt>
                <c:pt idx="2">
                  <c:v>21</c:v>
                </c:pt>
                <c:pt idx="3">
                  <c:v>17</c:v>
                </c:pt>
                <c:pt idx="4">
                  <c:v>21</c:v>
                </c:pt>
                <c:pt idx="5">
                  <c:v>29</c:v>
                </c:pt>
                <c:pt idx="6">
                  <c:v>26</c:v>
                </c:pt>
                <c:pt idx="7">
                  <c:v>26</c:v>
                </c:pt>
                <c:pt idx="8">
                  <c:v>21</c:v>
                </c:pt>
                <c:pt idx="9">
                  <c:v>25</c:v>
                </c:pt>
                <c:pt idx="10">
                  <c:v>220</c:v>
                </c:pt>
              </c:numCache>
            </c:numRef>
          </c:val>
          <c:extLst>
            <c:ext xmlns:c16="http://schemas.microsoft.com/office/drawing/2014/chart" uri="{C3380CC4-5D6E-409C-BE32-E72D297353CC}">
              <c16:uniqueId val="{00000000-BC30-6C4D-9253-936D5D09A5FE}"/>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694"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1048695"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20-11-2024</a:t>
            </a:fld>
            <a:endParaRPr lang="en-IN"/>
          </a:p>
        </p:txBody>
      </p:sp>
      <p:sp>
        <p:nvSpPr>
          <p:cNvPr id="1048696"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1048697"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98"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1048699"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n-US"/>
              <a:t>Click to edit Master title style</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F7AFFB9B-9FB8-469E-96F9-4D32314110B6}" type="datetimeFigureOut">
              <a:rPr lang="en-US" dirty="0"/>
              <a:t>11/20/2024</a:t>
            </a:fld>
            <a:endParaRPr lang="en-US" dirty="0"/>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endParaRPr lang="en-US" dirty="0"/>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6D22F896-40B5-4ADD-8801-0D06FADFA095}" type="slidenum">
              <a:rPr lang="en-US" dirty="0"/>
              <a:pPr/>
              <a:t>‹#›</a:t>
            </a:fld>
            <a:endParaRPr lang="en-US" dirty="0"/>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9915353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41D2AC3-6A0B-4169-B1EA-E3AE8B351BDD}" type="datetimeFigureOut">
              <a:rPr lang="en-US" dirty="0"/>
              <a:t>11/20/2024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40284984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D4B9363-8B87-41B7-9F8E-64519CBB8F34}" type="datetimeFigureOut">
              <a:rPr lang="en-US" dirty="0"/>
              <a:t>11/20/2024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3822161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n-US"/>
              <a:t>Click to edit Master title style</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AEF5746-5284-4951-9F37-7AE924EDBCB7}" type="datetimeFigureOut">
              <a:rPr lang="en-US" dirty="0"/>
              <a:t>11/20/2024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6383778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2398B29-7265-4A65-A2A4-6703C057B7C1}" type="datetimeFigureOut">
              <a:rPr lang="en-US" dirty="0"/>
              <a:t>11/20/2024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4243134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n-US"/>
              <a:t>Click to edit Master title style</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8FBA082-94DF-4C4B-A041-6624924AB0A8}" type="datetimeFigureOut">
              <a:rPr lang="en-US" dirty="0"/>
              <a:t>11/20/2024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41628582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n-US"/>
              <a:t>Click to edit Master title style</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27686C4-3AB5-4E0C-86CA-FB108C350AA9}" type="datetimeFigureOut">
              <a:rPr lang="en-US" dirty="0"/>
              <a:t>11/20/2024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9000999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FF1211-4E0C-4AB3-B04F-585959BDAFE8}" type="datetimeFigureOut">
              <a:rPr lang="en-US" dirty="0"/>
              <a:t>11/20/2024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8146375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BDECAF-D3BE-4069-9C78-642ECCD01477}" type="datetimeFigureOut">
              <a:rPr lang="en-US" dirty="0"/>
              <a:t>11/20/2024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43413384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1_Title Slide">
    <p:spTree>
      <p:nvGrpSpPr>
        <p:cNvPr id="1"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1048592" name="Holder 3"/>
          <p:cNvSpPr>
            <a:spLocks noGrp="1"/>
          </p:cNvSpPr>
          <p:nvPr>
            <p:ph type="subTitle" idx="4"/>
          </p:nvPr>
        </p:nvSpPr>
        <p:spPr>
          <a:xfrm>
            <a:off x="1828800" y="3840480"/>
            <a:ext cx="8534400" cy="266700"/>
          </a:xfrm>
          <a:prstGeom prst="rect">
            <a:avLst/>
          </a:prstGeom>
        </p:spPr>
        <p:txBody>
          <a:bodyPr wrap="square" lIns="0" tIns="0" rIns="0" bIns="0">
            <a:spAutoFit/>
          </a:bodyPr>
          <a:lstStyle/>
          <a:p>
            <a:endParaRPr/>
          </a:p>
        </p:txBody>
      </p:sp>
      <p:sp>
        <p:nvSpPr>
          <p:cNvPr id="1048593"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594"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11/20/2024</a:t>
            </a:fld>
            <a:endParaRPr lang="en-US"/>
          </a:p>
        </p:txBody>
      </p:sp>
      <p:sp>
        <p:nvSpPr>
          <p:cNvPr id="1048595"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408889286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11/20/2024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4533064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FBDC27-E420-4878-9EE6-7B9656D6442A}" type="datetimeFigureOut">
              <a:rPr lang="en-US" dirty="0"/>
              <a:t>11/20/2024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3364861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n-US"/>
              <a:t>Click to edit Master title style</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F7F47CF-67C9-420C-80A5-E2069FF0C2DF}" type="datetimeFigureOut">
              <a:rPr lang="en-US" dirty="0"/>
              <a:t>11/20/2024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4287555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E22DC73-F065-42F5-A9F2-D90B2E42A0B3}" type="datetimeFigureOut">
              <a:rPr lang="en-US" dirty="0"/>
              <a:t>11/20/2024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9351723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685802" y="2861733"/>
            <a:ext cx="5088712" cy="251285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5993969" y="2861733"/>
            <a:ext cx="5088713" cy="251285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6BEA702-9B29-41CC-9BCC-3DF8A0D379FE}" type="datetimeFigureOut">
              <a:rPr lang="en-US" dirty="0"/>
              <a:t>11/20/2024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8517111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97649AC-CB8F-4FF1-9A34-5861C74DD0A7}" type="datetimeFigureOut">
              <a:rPr lang="en-US" dirty="0"/>
              <a:t>11/20/2024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3234477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C5CECA-2D3A-4680-9B49-752200DE467C}" type="datetimeFigureOut">
              <a:rPr lang="en-US" dirty="0"/>
              <a:t>11/20/2024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9853917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n-US"/>
              <a:t>Click to edit Master title style</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0C3BFE2-83B7-4B0A-B9D3-AB28331082B3}" type="datetimeFigureOut">
              <a:rPr lang="en-US" dirty="0"/>
              <a:t>11/20/2024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787176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2EF78E3-FDA3-4D28-AAA2-0B81F349A39D}" type="datetimeFigureOut">
              <a:rPr lang="en-US" dirty="0"/>
              <a:t>11/20/2024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7218334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3.jp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fld id="{C35BB1C6-BF8F-4481-8AB2-603A1C8A906A}" type="datetimeFigureOut">
              <a:rPr lang="en-US" dirty="0"/>
              <a:t>11/20/2024</a:t>
            </a:fld>
            <a:endParaRPr lang="en-US" dirty="0"/>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endParaRPr lang="en-US" dirty="0"/>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fld id="{6D22F896-40B5-4ADD-8801-0D06FADFA095}" type="slidenum">
              <a:rPr lang="en-US" dirty="0"/>
              <a:pPr/>
              <a:t>‹#›</a:t>
            </a:fld>
            <a:endParaRPr lang="en-US" dirty="0"/>
          </a:p>
        </p:txBody>
      </p:sp>
    </p:spTree>
    <p:extLst>
      <p:ext uri="{BB962C8B-B14F-4D97-AF65-F5344CB8AC3E}">
        <p14:creationId xmlns:p14="http://schemas.microsoft.com/office/powerpoint/2010/main" val="1038721711"/>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 id="2147483762" r:id="rId18"/>
    <p:sldLayoutId id="2147483763" r:id="rId19"/>
  </p:sldLayoutIdLst>
  <p:hf sldNum="0" hdr="0" ftr="0" dt="0"/>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DCCAF-6808-8BB0-70CB-B3437A25E0EB}"/>
              </a:ext>
            </a:extLst>
          </p:cNvPr>
          <p:cNvSpPr>
            <a:spLocks noGrp="1"/>
          </p:cNvSpPr>
          <p:nvPr>
            <p:ph type="ctrTitle"/>
          </p:nvPr>
        </p:nvSpPr>
        <p:spPr>
          <a:xfrm rot="21420000">
            <a:off x="2656548" y="350147"/>
            <a:ext cx="7956701" cy="1981843"/>
          </a:xfrm>
        </p:spPr>
        <p:txBody>
          <a:bodyPr>
            <a:noAutofit/>
          </a:bodyPr>
          <a:lstStyle/>
          <a:p>
            <a:r>
              <a:rPr lang="en-US" sz="4800" b="1" dirty="0">
                <a:solidFill>
                  <a:srgbClr val="0F0F0F"/>
                </a:solidFill>
                <a:latin typeface="Quire Sans" panose="02000000000000000000" pitchFamily="2" charset="0"/>
                <a:ea typeface="Quire Sans" panose="02000000000000000000" pitchFamily="2" charset="0"/>
                <a:cs typeface="Times New Roman" panose="02020603050405020304" pitchFamily="18" charset="0"/>
              </a:rPr>
              <a:t>Employee Data Analysis using Excel</a:t>
            </a:r>
            <a:r>
              <a:rPr lang="en-US" sz="4800" b="1" i="0" dirty="0">
                <a:solidFill>
                  <a:srgbClr val="0F0F0F"/>
                </a:solidFill>
                <a:effectLst/>
                <a:latin typeface="Quire Sans" panose="02000000000000000000" pitchFamily="2" charset="0"/>
                <a:ea typeface="Quire Sans" panose="02000000000000000000" pitchFamily="2" charset="0"/>
                <a:cs typeface="Times New Roman" panose="02020603050405020304" pitchFamily="18" charset="0"/>
              </a:rPr>
              <a:t> </a:t>
            </a:r>
            <a:endParaRPr lang="en-US" sz="4800" dirty="0">
              <a:latin typeface="Quire Sans" panose="02000000000000000000" pitchFamily="2" charset="0"/>
              <a:ea typeface="Quire Sans" panose="02000000000000000000" pitchFamily="2" charset="0"/>
            </a:endParaRPr>
          </a:p>
        </p:txBody>
      </p:sp>
      <p:sp>
        <p:nvSpPr>
          <p:cNvPr id="5" name="TextBox 13">
            <a:extLst>
              <a:ext uri="{FF2B5EF4-FFF2-40B4-BE49-F238E27FC236}">
                <a16:creationId xmlns:a16="http://schemas.microsoft.com/office/drawing/2014/main" id="{5F646249-E55C-75FF-143A-DB1224F56729}"/>
              </a:ext>
            </a:extLst>
          </p:cNvPr>
          <p:cNvSpPr txBox="1">
            <a:spLocks noGrp="1"/>
          </p:cNvSpPr>
          <p:nvPr>
            <p:ph type="subTitle" idx="1"/>
          </p:nvPr>
        </p:nvSpPr>
        <p:spPr>
          <a:xfrm rot="21420000">
            <a:off x="1689150" y="2749996"/>
            <a:ext cx="8138727" cy="2657779"/>
          </a:xfrm>
          <a:prstGeom prst="rect">
            <a:avLst/>
          </a:prstGeom>
          <a:noFill/>
        </p:spPr>
        <p:txBody>
          <a:bodyPr wrap="square" rtlCol="0">
            <a:spAutoFit/>
          </a:bodyPr>
          <a:lstStyle/>
          <a:p>
            <a:pPr algn="just"/>
            <a:r>
              <a:rPr lang="en-US" sz="2400" dirty="0">
                <a:latin typeface="Copperplate Gothic Bold" panose="020E0507020206020404" pitchFamily="34" charset="0"/>
                <a:ea typeface="Berlin Sans FB Demi" panose="02000000000000000000" pitchFamily="2" charset="0"/>
              </a:rPr>
              <a:t>NAME</a:t>
            </a:r>
            <a:r>
              <a:rPr lang="en-IN" sz="2400">
                <a:latin typeface="Copperplate Gothic Bold" panose="020E0507020206020404" pitchFamily="34" charset="0"/>
                <a:ea typeface="Berlin Sans FB Demi" panose="02000000000000000000" pitchFamily="2" charset="0"/>
              </a:rPr>
              <a:t>: </a:t>
            </a:r>
            <a:r>
              <a:rPr lang="en-IN" sz="2400" b="1">
                <a:latin typeface="Copperplate Gothic Bold" panose="020E0507020206020404" pitchFamily="34" charset="0"/>
                <a:ea typeface="Berlin Sans FB Demi" panose="02000000000000000000" pitchFamily="2" charset="0"/>
              </a:rPr>
              <a:t>GOBIKA.MS</a:t>
            </a:r>
            <a:endParaRPr lang="en-US" sz="2400" dirty="0">
              <a:latin typeface="Copperplate Gothic Bold" panose="020E0507020206020404" pitchFamily="34" charset="0"/>
              <a:ea typeface="Berlin Sans FB Demi" panose="02000000000000000000" pitchFamily="2" charset="0"/>
            </a:endParaRPr>
          </a:p>
          <a:p>
            <a:pPr algn="just"/>
            <a:r>
              <a:rPr lang="en-US" sz="2400" dirty="0">
                <a:latin typeface="Copperplate Gothic Bold" panose="020E0507020206020404" pitchFamily="34" charset="0"/>
                <a:ea typeface="Berlin Sans FB Demi" panose="02000000000000000000" pitchFamily="2" charset="0"/>
              </a:rPr>
              <a:t>REGISTER NO: 312213067</a:t>
            </a:r>
          </a:p>
          <a:p>
            <a:pPr algn="just"/>
            <a:r>
              <a:rPr lang="en-US" sz="2400" dirty="0">
                <a:latin typeface="Copperplate Gothic Bold" panose="020E0507020206020404" pitchFamily="34" charset="0"/>
                <a:ea typeface="Berlin Sans FB Demi" panose="02000000000000000000" pitchFamily="2" charset="0"/>
              </a:rPr>
              <a:t>DEPARTMENT: III B.COM </a:t>
            </a:r>
            <a:r>
              <a:rPr lang="en-IN" sz="2400" dirty="0">
                <a:latin typeface="Copperplate Gothic Bold" panose="020E0507020206020404" pitchFamily="34" charset="0"/>
                <a:ea typeface="Berlin Sans FB Demi" panose="02000000000000000000" pitchFamily="2" charset="0"/>
              </a:rPr>
              <a:t>(General) “c”</a:t>
            </a:r>
            <a:endParaRPr lang="en-US" sz="2400" dirty="0">
              <a:latin typeface="Copperplate Gothic Bold" panose="020E0507020206020404" pitchFamily="34" charset="0"/>
              <a:ea typeface="Berlin Sans FB Demi" panose="02000000000000000000" pitchFamily="2" charset="0"/>
            </a:endParaRPr>
          </a:p>
          <a:p>
            <a:pPr algn="just"/>
            <a:r>
              <a:rPr lang="en-US" sz="2400" dirty="0">
                <a:latin typeface="Copperplate Gothic Bold" panose="020E0507020206020404" pitchFamily="34" charset="0"/>
                <a:ea typeface="Berlin Sans FB Demi" panose="02000000000000000000" pitchFamily="2" charset="0"/>
              </a:rPr>
              <a:t>COLLEGE: </a:t>
            </a:r>
            <a:r>
              <a:rPr lang="en-IN" sz="2400" dirty="0">
                <a:latin typeface="Copperplate Gothic Bold" panose="020E0507020206020404" pitchFamily="34" charset="0"/>
                <a:ea typeface="Berlin Sans FB Demi" panose="02000000000000000000" pitchFamily="2" charset="0"/>
              </a:rPr>
              <a:t>VELTECH RANGA SANKU ARTS COLLEGE </a:t>
            </a:r>
            <a:endParaRPr lang="en-US" sz="2400" dirty="0">
              <a:latin typeface="Copperplate Gothic Bold" panose="020E0507020206020404" pitchFamily="34" charset="0"/>
              <a:ea typeface="Berlin Sans FB Demi" panose="02000000000000000000" pitchFamily="2" charset="0"/>
            </a:endParaRPr>
          </a:p>
        </p:txBody>
      </p:sp>
    </p:spTree>
    <p:extLst>
      <p:ext uri="{BB962C8B-B14F-4D97-AF65-F5344CB8AC3E}">
        <p14:creationId xmlns:p14="http://schemas.microsoft.com/office/powerpoint/2010/main" val="1435717156"/>
      </p:ext>
    </p:extLst>
  </p:cSld>
  <p:clrMapOvr>
    <a:masterClrMapping/>
  </p:clrMapOvr>
  <p:transition spd="slow">
    <p:randomBar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8"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6" name="object 6"/>
          <p:cNvPicPr>
            <a:picLocks/>
          </p:cNvPicPr>
          <p:nvPr/>
        </p:nvPicPr>
        <p:blipFill>
          <a:blip r:embed="rId2" cstate="print"/>
          <a:stretch>
            <a:fillRect/>
          </a:stretch>
        </p:blipFill>
        <p:spPr>
          <a:xfrm>
            <a:off x="1666875" y="6467475"/>
            <a:ext cx="76200" cy="177800"/>
          </a:xfrm>
          <a:prstGeom prst="rect">
            <a:avLst/>
          </a:prstGeom>
        </p:spPr>
      </p:pic>
      <p:sp>
        <p:nvSpPr>
          <p:cNvPr id="104866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48670" name="object 8"/>
          <p:cNvSpPr txBox="1"/>
          <p:nvPr/>
        </p:nvSpPr>
        <p:spPr>
          <a:xfrm>
            <a:off x="739775" y="291147"/>
            <a:ext cx="3303904" cy="1461135"/>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048671" name="object 3"/>
          <p:cNvSpPr/>
          <p:nvPr/>
        </p:nvSpPr>
        <p:spPr>
          <a:xfrm rot="10800000" flipV="1">
            <a:off x="659480" y="1600200"/>
            <a:ext cx="9172816" cy="2987625"/>
          </a:xfrm>
          <a:custGeom>
            <a:avLst/>
            <a:gdLst/>
            <a:ahLst/>
            <a:cxnLst/>
            <a:rect l="l" t="t" r="r" b="b"/>
            <a:pathLst>
              <a:path w="457200" h="457200">
                <a:moveTo>
                  <a:pt x="457200" y="0"/>
                </a:moveTo>
                <a:lnTo>
                  <a:pt x="0" y="0"/>
                </a:lnTo>
                <a:lnTo>
                  <a:pt x="0" y="457200"/>
                </a:lnTo>
                <a:lnTo>
                  <a:pt x="457200" y="457200"/>
                </a:lnTo>
                <a:lnTo>
                  <a:pt x="457200" y="0"/>
                </a:lnTo>
                <a:close/>
              </a:path>
            </a:pathLst>
          </a:custGeom>
          <a:solidFill>
            <a:schemeClr val="bg1"/>
          </a:solidFill>
        </p:spPr>
        <p:txBody>
          <a:bodyPr wrap="square" lIns="0" tIns="0" rIns="0" bIns="0" rtlCol="0"/>
          <a:lstStyle/>
          <a:p>
            <a:r>
              <a:rPr lang="en-US" dirty="0"/>
              <a:t>DATA COLLECTION:</a:t>
            </a:r>
          </a:p>
          <a:p>
            <a:pPr marL="285750" indent="-285750">
              <a:buFont typeface="Wingdings" panose="05000000000000000000" pitchFamily="2" charset="2"/>
              <a:buChar char="Ø"/>
            </a:pPr>
            <a:r>
              <a:rPr lang="en-US" dirty="0"/>
              <a:t>Drafted the data from the </a:t>
            </a:r>
            <a:r>
              <a:rPr lang="en-US" dirty="0" err="1"/>
              <a:t>edunet</a:t>
            </a:r>
            <a:r>
              <a:rPr lang="en-US" dirty="0"/>
              <a:t> dataset.</a:t>
            </a:r>
          </a:p>
          <a:p>
            <a:r>
              <a:rPr lang="en-US" dirty="0"/>
              <a:t>FEATURE COLLECTION:</a:t>
            </a:r>
          </a:p>
          <a:p>
            <a:pPr marL="285750" indent="-285750">
              <a:buFont typeface="Wingdings" panose="05000000000000000000" pitchFamily="2" charset="2"/>
              <a:buChar char="Ø"/>
            </a:pPr>
            <a:r>
              <a:rPr lang="en-US" dirty="0"/>
              <a:t> </a:t>
            </a:r>
            <a:r>
              <a:rPr lang="en-IN" dirty="0"/>
              <a:t>Business unit, Gender unit, First name, Performance score.</a:t>
            </a:r>
            <a:endParaRPr lang="en-US" dirty="0"/>
          </a:p>
          <a:p>
            <a:r>
              <a:rPr lang="en-US" dirty="0"/>
              <a:t>PERFORMANCE LEVEL:</a:t>
            </a:r>
          </a:p>
          <a:p>
            <a:pPr marL="285750" indent="-285750">
              <a:buFont typeface="Wingdings" panose="05000000000000000000" pitchFamily="2" charset="2"/>
              <a:buChar char="Ø"/>
            </a:pPr>
            <a:r>
              <a:rPr lang="en-US" dirty="0"/>
              <a:t>Exceeds</a:t>
            </a:r>
          </a:p>
          <a:p>
            <a:pPr marL="285750" indent="-285750">
              <a:buFont typeface="Wingdings" panose="05000000000000000000" pitchFamily="2" charset="2"/>
              <a:buChar char="Ø"/>
            </a:pPr>
            <a:r>
              <a:rPr lang="en-US" dirty="0"/>
              <a:t>Fully meets</a:t>
            </a:r>
          </a:p>
          <a:p>
            <a:pPr marL="285750" indent="-285750">
              <a:buFont typeface="Wingdings" panose="05000000000000000000" pitchFamily="2" charset="2"/>
              <a:buChar char="Ø"/>
            </a:pPr>
            <a:r>
              <a:rPr lang="en-US" dirty="0"/>
              <a:t>Needs improvements</a:t>
            </a:r>
          </a:p>
          <a:p>
            <a:pPr marL="285750" indent="-285750">
              <a:buFont typeface="Wingdings" panose="05000000000000000000" pitchFamily="2" charset="2"/>
              <a:buChar char="Ø"/>
            </a:pPr>
            <a:r>
              <a:rPr lang="en-US" dirty="0"/>
              <a:t>PIP</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2"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73"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74"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7" name="object 6"/>
          <p:cNvPicPr>
            <a:picLocks/>
          </p:cNvPicPr>
          <p:nvPr/>
        </p:nvPicPr>
        <p:blipFill>
          <a:blip r:embed="rId2" cstate="print"/>
          <a:stretch>
            <a:fillRect/>
          </a:stretch>
        </p:blipFill>
        <p:spPr>
          <a:xfrm>
            <a:off x="1666875" y="6467475"/>
            <a:ext cx="76200" cy="177800"/>
          </a:xfrm>
          <a:prstGeom prst="rect">
            <a:avLst/>
          </a:prstGeom>
        </p:spPr>
      </p:pic>
      <p:sp>
        <p:nvSpPr>
          <p:cNvPr id="1048675" name="object 7"/>
          <p:cNvSpPr txBox="1">
            <a:spLocks noGrp="1"/>
          </p:cNvSpPr>
          <p:nvPr>
            <p:ph type="title"/>
          </p:nvPr>
        </p:nvSpPr>
        <p:spPr>
          <a:xfrm>
            <a:off x="755332" y="385444"/>
            <a:ext cx="2437130" cy="1461135"/>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1048676"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4194304" name="图表 1"/>
          <p:cNvGraphicFramePr>
            <a:graphicFrameLocks/>
          </p:cNvGraphicFramePr>
          <p:nvPr/>
        </p:nvGraphicFramePr>
        <p:xfrm>
          <a:off x="1339763" y="1847330"/>
          <a:ext cx="8276388" cy="4353678"/>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2" name="Title 1048681"/>
          <p:cNvSpPr>
            <a:spLocks noGrp="1"/>
          </p:cNvSpPr>
          <p:nvPr>
            <p:ph type="title"/>
          </p:nvPr>
        </p:nvSpPr>
        <p:spPr/>
        <p:txBody>
          <a:bodyPr/>
          <a:lstStyle/>
          <a:p>
            <a:r>
              <a:rPr lang="en-US"/>
              <a:t>RESULTS</a:t>
            </a:r>
          </a:p>
        </p:txBody>
      </p:sp>
      <p:graphicFrame>
        <p:nvGraphicFramePr>
          <p:cNvPr id="4194305" name="图表 1"/>
          <p:cNvGraphicFramePr>
            <a:graphicFrameLocks/>
          </p:cNvGraphicFramePr>
          <p:nvPr/>
        </p:nvGraphicFramePr>
        <p:xfrm>
          <a:off x="609600" y="1577340"/>
          <a:ext cx="4335780" cy="3095235"/>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3"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1048684" name="TextBox 3"/>
          <p:cNvSpPr txBox="1"/>
          <p:nvPr/>
        </p:nvSpPr>
        <p:spPr>
          <a:xfrm>
            <a:off x="781708" y="1509028"/>
            <a:ext cx="9505291" cy="2225041"/>
          </a:xfrm>
          <a:prstGeom prst="rect">
            <a:avLst/>
          </a:prstGeom>
          <a:noFill/>
        </p:spPr>
        <p:txBody>
          <a:bodyPr wrap="square">
            <a:spAutoFit/>
          </a:bodyPr>
          <a:lstStyle/>
          <a:p>
            <a:r>
              <a:rPr lang="en-IN" sz="2400" dirty="0">
                <a:latin typeface="Times New Roman" panose="02020603050405020304" pitchFamily="18" charset="0"/>
                <a:cs typeface="Times New Roman" panose="02020603050405020304" pitchFamily="18" charset="0"/>
              </a:rPr>
              <a:t>Our employee performance analysis offers actionable insights to boost productivity, recognize top talent, and address improvement areas. By aligning employee growth with company goals, we foster a culture of continuous improvement, driving both individual and organizational success. Let’s leverage these insights for a stronger, more motivated workforce.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17">
            <a:extLst>
              <a:ext uri="{FF2B5EF4-FFF2-40B4-BE49-F238E27FC236}">
                <a16:creationId xmlns:a16="http://schemas.microsoft.com/office/drawing/2014/main" id="{D6E4EC65-F92E-3765-7BA2-BE2F9756954F}"/>
              </a:ext>
            </a:extLst>
          </p:cNvPr>
          <p:cNvSpPr txBox="1">
            <a:spLocks noGrp="1"/>
          </p:cNvSpPr>
          <p:nvPr>
            <p:ph type="title"/>
          </p:nvPr>
        </p:nvSpPr>
        <p:spPr>
          <a:prstGeom prst="rect">
            <a:avLst/>
          </a:prstGeom>
        </p:spPr>
        <p:txBody>
          <a:bodyPr vert="horz" wrap="square" lIns="0" tIns="16510" rIns="0" bIns="0" rtlCol="0" anchor="ctr">
            <a:spAutoFit/>
          </a:bodyPr>
          <a:lst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a:lstStyle>
          <a:p>
            <a:pPr marL="12700">
              <a:lnSpc>
                <a:spcPct val="100000"/>
              </a:lnSpc>
              <a:spcBef>
                <a:spcPts val="130"/>
              </a:spcBef>
            </a:pPr>
            <a:r>
              <a:rPr lang="en-IN" sz="4250" spc="5" dirty="0"/>
              <a:t>PROJECT</a:t>
            </a:r>
            <a:r>
              <a:rPr lang="en-IN" sz="4250" spc="-85" dirty="0"/>
              <a:t> </a:t>
            </a:r>
            <a:r>
              <a:rPr lang="en-IN" sz="4250" spc="25" dirty="0"/>
              <a:t>TITLE</a:t>
            </a:r>
            <a:endParaRPr lang="en-IN" sz="4250" dirty="0"/>
          </a:p>
        </p:txBody>
      </p:sp>
      <p:sp>
        <p:nvSpPr>
          <p:cNvPr id="9" name="Content Placeholder 8">
            <a:extLst>
              <a:ext uri="{FF2B5EF4-FFF2-40B4-BE49-F238E27FC236}">
                <a16:creationId xmlns:a16="http://schemas.microsoft.com/office/drawing/2014/main" id="{FFC71D18-7569-2CB8-2F11-B685D4AF07A5}"/>
              </a:ext>
            </a:extLst>
          </p:cNvPr>
          <p:cNvSpPr txBox="1">
            <a:spLocks noGrp="1"/>
          </p:cNvSpPr>
          <p:nvPr>
            <p:ph sz="quarter" idx="13"/>
          </p:nvPr>
        </p:nvSpPr>
        <p:spPr>
          <a:xfrm>
            <a:off x="1109317" y="1357296"/>
            <a:ext cx="10394707" cy="3311189"/>
          </a:xfrm>
          <a:prstGeom prst="rect">
            <a:avLst/>
          </a:prstGeom>
          <a:noFill/>
        </p:spPr>
        <p:txBody>
          <a:bodyPr wrap="square">
            <a:spAutoFit/>
          </a:bodyPr>
          <a:lstStyle/>
          <a:p>
            <a:r>
              <a:rPr lang="en-US" sz="3600" b="1" dirty="0">
                <a:solidFill>
                  <a:srgbClr val="0F0F0F"/>
                </a:solidFill>
                <a:latin typeface="Times New Roman" panose="02020603050405020304" pitchFamily="18" charset="0"/>
                <a:cs typeface="Times New Roman" panose="02020603050405020304" pitchFamily="18" charset="0"/>
              </a:rPr>
              <a:t>Employee Performance Analysis using Excel:</a:t>
            </a:r>
          </a:p>
          <a:p>
            <a:r>
              <a:rPr lang="en-US" sz="3600" b="1" dirty="0">
                <a:solidFill>
                  <a:srgbClr val="0F0F0F"/>
                </a:solidFill>
                <a:latin typeface="Times New Roman" panose="02020603050405020304" pitchFamily="18" charset="0"/>
                <a:cs typeface="Times New Roman" panose="02020603050405020304" pitchFamily="18" charset="0"/>
              </a:rPr>
              <a:t>SCORE BASED APPROACH</a:t>
            </a:r>
            <a:endParaRPr lang="en-US" sz="3600" dirty="0"/>
          </a:p>
        </p:txBody>
      </p:sp>
    </p:spTree>
    <p:extLst>
      <p:ext uri="{BB962C8B-B14F-4D97-AF65-F5344CB8AC3E}">
        <p14:creationId xmlns:p14="http://schemas.microsoft.com/office/powerpoint/2010/main" val="5970161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21">
            <a:extLst>
              <a:ext uri="{FF2B5EF4-FFF2-40B4-BE49-F238E27FC236}">
                <a16:creationId xmlns:a16="http://schemas.microsoft.com/office/drawing/2014/main" id="{AB5E5D59-C82B-E4F2-E701-B5FC159C2DDF}"/>
              </a:ext>
            </a:extLst>
          </p:cNvPr>
          <p:cNvSpPr txBox="1">
            <a:spLocks noGrp="1"/>
          </p:cNvSpPr>
          <p:nvPr>
            <p:ph type="title"/>
          </p:nvPr>
        </p:nvSpPr>
        <p:spPr>
          <a:prstGeom prst="rect">
            <a:avLst/>
          </a:prstGeom>
        </p:spPr>
        <p:txBody>
          <a:bodyPr vert="horz" wrap="square" lIns="0" tIns="13335" rIns="0" bIns="0" rtlCol="0" anchor="ctr">
            <a:spAutoFit/>
          </a:bodyPr>
          <a:lst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a:lstStyle>
          <a:p>
            <a:pPr marL="12700">
              <a:lnSpc>
                <a:spcPct val="100000"/>
              </a:lnSpc>
              <a:spcBef>
                <a:spcPts val="105"/>
              </a:spcBef>
            </a:pPr>
            <a:r>
              <a:rPr lang="en-IN" spc="25" dirty="0"/>
              <a:t>A</a:t>
            </a:r>
            <a:r>
              <a:rPr lang="en-IN" spc="-5" dirty="0"/>
              <a:t>G</a:t>
            </a:r>
            <a:r>
              <a:rPr lang="en-IN" spc="-35" dirty="0"/>
              <a:t>E</a:t>
            </a:r>
            <a:r>
              <a:rPr lang="en-IN" spc="15" dirty="0"/>
              <a:t>N</a:t>
            </a:r>
            <a:r>
              <a:rPr lang="en-IN" dirty="0"/>
              <a:t>DA</a:t>
            </a:r>
          </a:p>
        </p:txBody>
      </p:sp>
      <p:sp>
        <p:nvSpPr>
          <p:cNvPr id="11" name="TextBox 22">
            <a:extLst>
              <a:ext uri="{FF2B5EF4-FFF2-40B4-BE49-F238E27FC236}">
                <a16:creationId xmlns:a16="http://schemas.microsoft.com/office/drawing/2014/main" id="{A5EB6B4C-6070-5DA2-0197-439FEFC8B20E}"/>
              </a:ext>
            </a:extLst>
          </p:cNvPr>
          <p:cNvSpPr txBox="1">
            <a:spLocks noGrp="1"/>
          </p:cNvSpPr>
          <p:nvPr>
            <p:ph sz="quarter" idx="13"/>
          </p:nvPr>
        </p:nvSpPr>
        <p:spPr>
          <a:xfrm>
            <a:off x="1749340" y="1668608"/>
            <a:ext cx="6196648" cy="4249368"/>
          </a:xfrm>
          <a:prstGeom prst="rect">
            <a:avLst/>
          </a:prstGeom>
          <a:noFill/>
        </p:spPr>
        <p:txBody>
          <a:bodyPr vert="horz" wrap="square" lIns="91440" tIns="45720" rIns="91440" bIns="45720" rtlCol="0" anchor="ctr">
            <a:spAutoFit/>
          </a:bodyPr>
          <a:lst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a:lstStyle>
          <a:p>
            <a:r>
              <a:rPr lang="en-US" sz="1800" b="1" dirty="0">
                <a:solidFill>
                  <a:srgbClr val="0D0D0D"/>
                </a:solidFill>
                <a:latin typeface="Amasis MT Pro Medium" panose="02000000000000000000" pitchFamily="2" charset="0"/>
                <a:ea typeface="Amasis MT Pro Medium" panose="02000000000000000000" pitchFamily="2" charset="0"/>
                <a:cs typeface="Times New Roman" panose="02020603050405020304" pitchFamily="18" charset="0"/>
              </a:rPr>
              <a:t>Problem Statement</a:t>
            </a:r>
          </a:p>
          <a:p>
            <a:r>
              <a:rPr lang="en-IN" sz="1800" b="1" dirty="0">
                <a:solidFill>
                  <a:srgbClr val="0D0D0D"/>
                </a:solidFill>
                <a:latin typeface="Amasis MT Pro Medium" panose="02000000000000000000" pitchFamily="2" charset="0"/>
                <a:ea typeface="Amasis MT Pro Medium" panose="02000000000000000000" pitchFamily="2" charset="0"/>
                <a:cs typeface="Times New Roman" panose="02020603050405020304" pitchFamily="18" charset="0"/>
              </a:rPr>
              <a:t>P</a:t>
            </a:r>
            <a:r>
              <a:rPr lang="en-US" sz="1800" b="1" dirty="0" err="1">
                <a:solidFill>
                  <a:srgbClr val="0D0D0D"/>
                </a:solidFill>
                <a:latin typeface="Amasis MT Pro Medium" panose="02000000000000000000" pitchFamily="2" charset="0"/>
                <a:ea typeface="Amasis MT Pro Medium" panose="02000000000000000000" pitchFamily="2" charset="0"/>
                <a:cs typeface="Times New Roman" panose="02020603050405020304" pitchFamily="18" charset="0"/>
              </a:rPr>
              <a:t>roject</a:t>
            </a:r>
            <a:r>
              <a:rPr lang="en-US" sz="1800" b="1" dirty="0">
                <a:solidFill>
                  <a:srgbClr val="0D0D0D"/>
                </a:solidFill>
                <a:latin typeface="Amasis MT Pro Medium" panose="02000000000000000000" pitchFamily="2" charset="0"/>
                <a:ea typeface="Amasis MT Pro Medium" panose="02000000000000000000" pitchFamily="2" charset="0"/>
                <a:cs typeface="Times New Roman" panose="02020603050405020304" pitchFamily="18" charset="0"/>
              </a:rPr>
              <a:t> Overview</a:t>
            </a:r>
          </a:p>
          <a:p>
            <a:r>
              <a:rPr lang="en-US" sz="1800" b="1" dirty="0">
                <a:solidFill>
                  <a:srgbClr val="0D0D0D"/>
                </a:solidFill>
                <a:latin typeface="Amasis MT Pro Medium" panose="02000000000000000000" pitchFamily="2" charset="0"/>
                <a:ea typeface="Amasis MT Pro Medium" panose="02000000000000000000" pitchFamily="2" charset="0"/>
                <a:cs typeface="Times New Roman" panose="02020603050405020304" pitchFamily="18" charset="0"/>
              </a:rPr>
              <a:t>End Users</a:t>
            </a:r>
          </a:p>
          <a:p>
            <a:r>
              <a:rPr lang="en-US" sz="1800" b="1" dirty="0">
                <a:solidFill>
                  <a:srgbClr val="0D0D0D"/>
                </a:solidFill>
                <a:latin typeface="Amasis MT Pro Medium" panose="02000000000000000000" pitchFamily="2" charset="0"/>
                <a:ea typeface="Amasis MT Pro Medium" panose="02000000000000000000" pitchFamily="2" charset="0"/>
                <a:cs typeface="Times New Roman" panose="02020603050405020304" pitchFamily="18" charset="0"/>
              </a:rPr>
              <a:t>Our Solution and Proposition</a:t>
            </a:r>
          </a:p>
          <a:p>
            <a:r>
              <a:rPr lang="en-US" sz="1800" b="1" dirty="0">
                <a:solidFill>
                  <a:srgbClr val="0D0D0D"/>
                </a:solidFill>
                <a:latin typeface="Amasis MT Pro Medium" panose="02000000000000000000" pitchFamily="2" charset="0"/>
                <a:ea typeface="Amasis MT Pro Medium" panose="02000000000000000000" pitchFamily="2" charset="0"/>
                <a:cs typeface="Times New Roman" panose="02020603050405020304" pitchFamily="18" charset="0"/>
              </a:rPr>
              <a:t>Dataset Description</a:t>
            </a:r>
          </a:p>
          <a:p>
            <a:r>
              <a:rPr lang="en-US" sz="1800" b="1" dirty="0">
                <a:solidFill>
                  <a:srgbClr val="0D0D0D"/>
                </a:solidFill>
                <a:latin typeface="Amasis MT Pro Medium" panose="02000000000000000000" pitchFamily="2" charset="0"/>
                <a:ea typeface="Amasis MT Pro Medium" panose="02000000000000000000" pitchFamily="2" charset="0"/>
                <a:cs typeface="Times New Roman" panose="02020603050405020304" pitchFamily="18" charset="0"/>
              </a:rPr>
              <a:t>Modelling Approach</a:t>
            </a:r>
            <a:endParaRPr lang="en-IN" sz="1800" b="1" dirty="0">
              <a:solidFill>
                <a:srgbClr val="0D0D0D"/>
              </a:solidFill>
              <a:latin typeface="Amasis MT Pro Medium" panose="02000000000000000000" pitchFamily="2" charset="0"/>
              <a:ea typeface="Amasis MT Pro Medium" panose="02000000000000000000" pitchFamily="2" charset="0"/>
              <a:cs typeface="Times New Roman" panose="02020603050405020304" pitchFamily="18" charset="0"/>
            </a:endParaRPr>
          </a:p>
          <a:p>
            <a:r>
              <a:rPr lang="en-US" sz="1800" b="1" dirty="0">
                <a:solidFill>
                  <a:srgbClr val="0D0D0D"/>
                </a:solidFill>
                <a:latin typeface="Amasis MT Pro Medium" panose="02000000000000000000" pitchFamily="2" charset="0"/>
                <a:ea typeface="Amasis MT Pro Medium" panose="02000000000000000000" pitchFamily="2" charset="0"/>
                <a:cs typeface="Times New Roman" panose="02020603050405020304" pitchFamily="18" charset="0"/>
              </a:rPr>
              <a:t>Results and Discussion</a:t>
            </a:r>
          </a:p>
          <a:p>
            <a:r>
              <a:rPr lang="en-IN" sz="1800" b="1" dirty="0">
                <a:solidFill>
                  <a:srgbClr val="0D0D0D"/>
                </a:solidFill>
                <a:latin typeface="Amasis MT Pro Medium" panose="02000000000000000000" pitchFamily="2" charset="0"/>
                <a:ea typeface="Amasis MT Pro Medium" panose="02000000000000000000" pitchFamily="2" charset="0"/>
                <a:cs typeface="Times New Roman" panose="02020603050405020304" pitchFamily="18" charset="0"/>
              </a:rPr>
              <a:t>C</a:t>
            </a:r>
            <a:r>
              <a:rPr lang="en-US" sz="1800" b="1" dirty="0" err="1">
                <a:solidFill>
                  <a:srgbClr val="0D0D0D"/>
                </a:solidFill>
                <a:latin typeface="Amasis MT Pro Medium" panose="02000000000000000000" pitchFamily="2" charset="0"/>
                <a:ea typeface="Amasis MT Pro Medium" panose="02000000000000000000" pitchFamily="2" charset="0"/>
                <a:cs typeface="Times New Roman" panose="02020603050405020304" pitchFamily="18" charset="0"/>
              </a:rPr>
              <a:t>onclusion</a:t>
            </a:r>
            <a:endParaRPr lang="en-US" sz="1800" b="1" dirty="0">
              <a:solidFill>
                <a:srgbClr val="0D0D0D"/>
              </a:solidFill>
              <a:latin typeface="Amasis MT Pro Medium" panose="02000000000000000000" pitchFamily="2" charset="0"/>
              <a:ea typeface="Amasis MT Pro Medium" panose="02000000000000000000" pitchFamily="2" charset="0"/>
              <a:cs typeface="Times New Roman" panose="02020603050405020304" pitchFamily="18" charset="0"/>
            </a:endParaRPr>
          </a:p>
          <a:p>
            <a:endParaRPr lang="en-IN" sz="2800" b="1" dirty="0">
              <a:latin typeface="Amasis MT Pro Medium" panose="02000000000000000000" pitchFamily="2" charset="0"/>
              <a:ea typeface="Amasis MT Pro Medium" panose="02000000000000000000" pitchFamily="2" charset="0"/>
              <a:cs typeface="Times New Roman" panose="02020603050405020304" pitchFamily="18" charset="0"/>
            </a:endParaRPr>
          </a:p>
        </p:txBody>
      </p:sp>
      <p:pic>
        <p:nvPicPr>
          <p:cNvPr id="14" name="object 20">
            <a:extLst>
              <a:ext uri="{FF2B5EF4-FFF2-40B4-BE49-F238E27FC236}">
                <a16:creationId xmlns:a16="http://schemas.microsoft.com/office/drawing/2014/main" id="{ABFB88A5-8C4B-7779-3D61-6EE59F690DA0}"/>
              </a:ext>
            </a:extLst>
          </p:cNvPr>
          <p:cNvPicPr>
            <a:picLocks/>
          </p:cNvPicPr>
          <p:nvPr/>
        </p:nvPicPr>
        <p:blipFill>
          <a:blip r:embed="rId2" cstate="print"/>
          <a:stretch>
            <a:fillRect/>
          </a:stretch>
        </p:blipFill>
        <p:spPr>
          <a:xfrm flipH="1">
            <a:off x="9429327" y="2572613"/>
            <a:ext cx="2214600" cy="3009898"/>
          </a:xfrm>
          <a:prstGeom prst="rect">
            <a:avLst/>
          </a:prstGeom>
        </p:spPr>
      </p:pic>
    </p:spTree>
    <p:extLst>
      <p:ext uri="{BB962C8B-B14F-4D97-AF65-F5344CB8AC3E}">
        <p14:creationId xmlns:p14="http://schemas.microsoft.com/office/powerpoint/2010/main" val="33905563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object 2"/>
          <p:cNvGrpSpPr/>
          <p:nvPr/>
        </p:nvGrpSpPr>
        <p:grpSpPr>
          <a:xfrm>
            <a:off x="8847197" y="2029080"/>
            <a:ext cx="2762250" cy="3257550"/>
            <a:chOff x="7991475" y="2933700"/>
            <a:chExt cx="2762250" cy="3257550"/>
          </a:xfrm>
        </p:grpSpPr>
        <p:sp>
          <p:nvSpPr>
            <p:cNvPr id="1048644"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45"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8" name="object 5"/>
            <p:cNvPicPr>
              <a:picLocks/>
            </p:cNvPicPr>
            <p:nvPr/>
          </p:nvPicPr>
          <p:blipFill>
            <a:blip r:embed="rId2" cstate="print"/>
            <a:stretch>
              <a:fillRect/>
            </a:stretch>
          </p:blipFill>
          <p:spPr>
            <a:xfrm>
              <a:off x="7991475" y="2933700"/>
              <a:ext cx="2762250" cy="3257550"/>
            </a:xfrm>
            <a:prstGeom prst="rect">
              <a:avLst/>
            </a:prstGeom>
          </p:spPr>
        </p:pic>
      </p:grpSp>
      <p:sp>
        <p:nvSpPr>
          <p:cNvPr id="1048646" name="object 7"/>
          <p:cNvSpPr txBox="1">
            <a:spLocks noGrp="1"/>
          </p:cNvSpPr>
          <p:nvPr>
            <p:ph type="title"/>
          </p:nvPr>
        </p:nvSpPr>
        <p:spPr>
          <a:xfrm>
            <a:off x="834072" y="870262"/>
            <a:ext cx="5636895"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lang="en-IN" sz="4250" spc="20" dirty="0"/>
              <a:t> </a:t>
            </a:r>
            <a:r>
              <a:rPr sz="4250" spc="10" dirty="0"/>
              <a:t>S</a:t>
            </a:r>
            <a:r>
              <a:rPr sz="4250" spc="-370" dirty="0"/>
              <a:t>T</a:t>
            </a:r>
            <a:r>
              <a:rPr lang="en-IN" sz="4250" spc="-370" dirty="0"/>
              <a:t> </a:t>
            </a:r>
            <a:r>
              <a:rPr sz="4250" spc="-375" dirty="0"/>
              <a:t>A</a:t>
            </a:r>
            <a:r>
              <a:rPr lang="en-IN" sz="4250" spc="-375" dirty="0"/>
              <a:t> </a:t>
            </a:r>
            <a:r>
              <a:rPr sz="4250" spc="15" dirty="0"/>
              <a:t>T</a:t>
            </a:r>
            <a:r>
              <a:rPr sz="4250" spc="-10" dirty="0"/>
              <a:t>E</a:t>
            </a:r>
            <a:r>
              <a:rPr sz="4250" spc="-20" dirty="0"/>
              <a:t>ME</a:t>
            </a:r>
            <a:r>
              <a:rPr sz="4250" spc="10" dirty="0"/>
              <a:t>NT</a:t>
            </a:r>
            <a:endParaRPr sz="4250" dirty="0"/>
          </a:p>
        </p:txBody>
      </p:sp>
      <p:sp>
        <p:nvSpPr>
          <p:cNvPr id="1048647" name="object 10"/>
          <p:cNvSpPr txBox="1">
            <a:spLocks noGrp="1"/>
          </p:cNvSpPr>
          <p:nvPr>
            <p:ph type="sldNum" sz="quarter" idx="12"/>
          </p:nvPr>
        </p:nvSpPr>
        <p:spPr>
          <a:xfrm>
            <a:off x="11353418" y="6473337"/>
            <a:ext cx="151129" cy="1466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2097159" name="object 8"/>
          <p:cNvPicPr>
            <a:picLocks/>
          </p:cNvPicPr>
          <p:nvPr/>
        </p:nvPicPr>
        <p:blipFill>
          <a:blip r:embed="rId3" cstate="print"/>
          <a:stretch>
            <a:fillRect/>
          </a:stretch>
        </p:blipFill>
        <p:spPr>
          <a:xfrm>
            <a:off x="676275" y="6467475"/>
            <a:ext cx="2143125" cy="200025"/>
          </a:xfrm>
          <a:prstGeom prst="rect">
            <a:avLst/>
          </a:prstGeom>
        </p:spPr>
      </p:pic>
      <p:sp>
        <p:nvSpPr>
          <p:cNvPr id="1048648" name="TextBox 10"/>
          <p:cNvSpPr txBox="1"/>
          <p:nvPr/>
        </p:nvSpPr>
        <p:spPr>
          <a:xfrm rot="10800000" flipV="1">
            <a:off x="1043163" y="1686760"/>
            <a:ext cx="7571765" cy="2677656"/>
          </a:xfrm>
          <a:prstGeom prst="rect">
            <a:avLst/>
          </a:prstGeom>
          <a:noFill/>
        </p:spPr>
        <p:txBody>
          <a:bodyPr wrap="square">
            <a:spAutoFit/>
          </a:bodyPr>
          <a:lstStyle/>
          <a:p>
            <a:pPr algn="just"/>
            <a:endParaRPr lang="en-IN" sz="2400" dirty="0">
              <a:latin typeface="Times New Roman" panose="02020603050405020304" pitchFamily="18" charset="0"/>
              <a:cs typeface="Times New Roman" panose="02020603050405020304" pitchFamily="18" charset="0"/>
            </a:endParaRPr>
          </a:p>
          <a:p>
            <a:pPr algn="just"/>
            <a:r>
              <a:rPr lang="en-IN" sz="2400" dirty="0">
                <a:latin typeface="Times New Roman" panose="02020603050405020304" pitchFamily="18" charset="0"/>
                <a:cs typeface="Times New Roman" panose="02020603050405020304" pitchFamily="18" charset="0"/>
              </a:rPr>
              <a:t>Our organization lacks a clear, data-driven understanding of employee performance, making it challenging to identify top performers, address areas needing improvement, and align individual efforts with company goals. This results in missed opportunities for enhancing productivity and fostering employee growth.</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object 2"/>
          <p:cNvGrpSpPr/>
          <p:nvPr/>
        </p:nvGrpSpPr>
        <p:grpSpPr>
          <a:xfrm>
            <a:off x="8658225" y="2537929"/>
            <a:ext cx="3533775" cy="3810000"/>
            <a:chOff x="8658225" y="2647950"/>
            <a:chExt cx="3533775" cy="3810000"/>
          </a:xfrm>
        </p:grpSpPr>
        <p:sp>
          <p:nvSpPr>
            <p:cNvPr id="1048649"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0"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0" name="object 5"/>
            <p:cNvPicPr>
              <a:picLocks/>
            </p:cNvPicPr>
            <p:nvPr/>
          </p:nvPicPr>
          <p:blipFill>
            <a:blip r:embed="rId2" cstate="print"/>
            <a:stretch>
              <a:fillRect/>
            </a:stretch>
          </p:blipFill>
          <p:spPr>
            <a:xfrm>
              <a:off x="8658225" y="2647950"/>
              <a:ext cx="3533775" cy="3810000"/>
            </a:xfrm>
            <a:prstGeom prst="rect">
              <a:avLst/>
            </a:prstGeom>
          </p:spPr>
        </p:pic>
      </p:grpSp>
      <p:sp>
        <p:nvSpPr>
          <p:cNvPr id="1048651" name="object 7"/>
          <p:cNvSpPr txBox="1">
            <a:spLocks noGrp="1"/>
          </p:cNvSpPr>
          <p:nvPr>
            <p:ph type="title"/>
          </p:nvPr>
        </p:nvSpPr>
        <p:spPr>
          <a:xfrm>
            <a:off x="739775" y="813684"/>
            <a:ext cx="5263515"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a:t>
            </a:r>
            <a:r>
              <a:rPr lang="en-IN" sz="4250" spc="5" dirty="0"/>
              <a:t>T </a:t>
            </a:r>
            <a:r>
              <a:rPr sz="4250" spc="-20" dirty="0"/>
              <a:t>OVERVIEW</a:t>
            </a:r>
            <a:endParaRPr sz="4250" dirty="0"/>
          </a:p>
        </p:txBody>
      </p:sp>
      <p:sp>
        <p:nvSpPr>
          <p:cNvPr id="1048652" name="object 10"/>
          <p:cNvSpPr txBox="1">
            <a:spLocks noGrp="1"/>
          </p:cNvSpPr>
          <p:nvPr>
            <p:ph type="sldNum" sz="quarter" idx="12"/>
          </p:nvPr>
        </p:nvSpPr>
        <p:spPr>
          <a:xfrm>
            <a:off x="11353418" y="6473337"/>
            <a:ext cx="151129" cy="1466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2097161" name="object 8"/>
          <p:cNvPicPr>
            <a:picLocks/>
          </p:cNvPicPr>
          <p:nvPr/>
        </p:nvPicPr>
        <p:blipFill>
          <a:blip r:embed="rId3" cstate="print"/>
          <a:stretch>
            <a:fillRect/>
          </a:stretch>
        </p:blipFill>
        <p:spPr>
          <a:xfrm>
            <a:off x="676275" y="6467475"/>
            <a:ext cx="2143125" cy="200025"/>
          </a:xfrm>
          <a:prstGeom prst="rect">
            <a:avLst/>
          </a:prstGeom>
        </p:spPr>
      </p:pic>
      <p:sp>
        <p:nvSpPr>
          <p:cNvPr id="1048653" name="TextBox 13"/>
          <p:cNvSpPr txBox="1"/>
          <p:nvPr/>
        </p:nvSpPr>
        <p:spPr>
          <a:xfrm>
            <a:off x="996492" y="991823"/>
            <a:ext cx="8023225" cy="4093428"/>
          </a:xfrm>
          <a:prstGeom prst="rect">
            <a:avLst/>
          </a:prstGeom>
          <a:noFill/>
        </p:spPr>
        <p:txBody>
          <a:bodyPr wrap="square">
            <a:spAutoFit/>
          </a:bodyPr>
          <a:lstStyle/>
          <a:p>
            <a:pPr algn="just"/>
            <a:endParaRPr lang="en-IN" sz="2000" dirty="0">
              <a:latin typeface="Times New Roman" panose="02020603050405020304" pitchFamily="18" charset="0"/>
              <a:ea typeface="Berlin Sans FB" panose="02000000000000000000" pitchFamily="2" charset="0"/>
              <a:cs typeface="Times New Roman" panose="02020603050405020304" pitchFamily="18" charset="0"/>
            </a:endParaRPr>
          </a:p>
          <a:p>
            <a:pPr algn="just"/>
            <a:endParaRPr lang="en-IN" sz="2000" dirty="0">
              <a:latin typeface="Times New Roman" panose="02020603050405020304" pitchFamily="18" charset="0"/>
              <a:ea typeface="Berlin Sans FB" panose="02000000000000000000" pitchFamily="2" charset="0"/>
              <a:cs typeface="Times New Roman" panose="02020603050405020304" pitchFamily="18" charset="0"/>
            </a:endParaRPr>
          </a:p>
          <a:p>
            <a:pPr algn="just"/>
            <a:r>
              <a:rPr lang="en-IN" sz="2000" dirty="0">
                <a:latin typeface="Times New Roman" panose="02020603050405020304" pitchFamily="18" charset="0"/>
                <a:ea typeface="Berlin Sans FB" panose="02000000000000000000" pitchFamily="2" charset="0"/>
                <a:cs typeface="Times New Roman" panose="02020603050405020304" pitchFamily="18" charset="0"/>
              </a:rPr>
              <a:t>This project focuses on developing a comprehensive tool to </a:t>
            </a:r>
            <a:r>
              <a:rPr lang="en-IN" sz="2000" dirty="0" err="1">
                <a:latin typeface="Times New Roman" panose="02020603050405020304" pitchFamily="18" charset="0"/>
                <a:ea typeface="Berlin Sans FB" panose="02000000000000000000" pitchFamily="2" charset="0"/>
                <a:cs typeface="Times New Roman" panose="02020603050405020304" pitchFamily="18" charset="0"/>
              </a:rPr>
              <a:t>analyze</a:t>
            </a:r>
            <a:r>
              <a:rPr lang="en-IN" sz="2000" dirty="0">
                <a:latin typeface="Times New Roman" panose="02020603050405020304" pitchFamily="18" charset="0"/>
                <a:ea typeface="Berlin Sans FB" panose="02000000000000000000" pitchFamily="2" charset="0"/>
                <a:cs typeface="Times New Roman" panose="02020603050405020304" pitchFamily="18" charset="0"/>
              </a:rPr>
              <a:t> performance. We will gather and evaluate detailed performance data, using advanced data visualization techniques to create clear and interactive charts and dashboards. The tool will help identify top performers, highlight areas needing improvement, and provide insights to align individual and team efforts with organizational goals. By integrating automated analytics and visual summaries, the solution aims to enhance productivity, support targeted development initiatives, and foster a more effective and motivated workforce. Ultimately, this tool will enable data-driven decision-making, driving better overall performance and contributing to the company’s long-term success.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6" name="object 5"/>
          <p:cNvSpPr txBox="1">
            <a:spLocks noGrp="1"/>
          </p:cNvSpPr>
          <p:nvPr>
            <p:ph type="title"/>
          </p:nvPr>
        </p:nvSpPr>
        <p:spPr>
          <a:xfrm>
            <a:off x="699452" y="891793"/>
            <a:ext cx="5014595" cy="499110"/>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1048657" name="object 8"/>
          <p:cNvSpPr txBox="1">
            <a:spLocks noGrp="1"/>
          </p:cNvSpPr>
          <p:nvPr>
            <p:ph type="sldNum" sz="quarter" idx="12"/>
          </p:nvPr>
        </p:nvSpPr>
        <p:spPr>
          <a:xfrm>
            <a:off x="11353418" y="6473337"/>
            <a:ext cx="151129" cy="1466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2097162" name="object 6"/>
          <p:cNvPicPr>
            <a:picLocks/>
          </p:cNvPicPr>
          <p:nvPr/>
        </p:nvPicPr>
        <p:blipFill>
          <a:blip r:embed="rId2" cstate="print"/>
          <a:stretch>
            <a:fillRect/>
          </a:stretch>
        </p:blipFill>
        <p:spPr>
          <a:xfrm>
            <a:off x="723900" y="6172200"/>
            <a:ext cx="2181225" cy="485775"/>
          </a:xfrm>
          <a:prstGeom prst="rect">
            <a:avLst/>
          </a:prstGeom>
        </p:spPr>
      </p:pic>
      <p:sp>
        <p:nvSpPr>
          <p:cNvPr id="1048658" name="TextBox 8"/>
          <p:cNvSpPr txBox="1"/>
          <p:nvPr/>
        </p:nvSpPr>
        <p:spPr>
          <a:xfrm>
            <a:off x="1965903" y="1458260"/>
            <a:ext cx="4819154" cy="1938992"/>
          </a:xfrm>
          <a:prstGeom prst="rect">
            <a:avLst/>
          </a:prstGeom>
          <a:noFill/>
        </p:spPr>
        <p:txBody>
          <a:bodyPr wrap="square">
            <a:spAutoFit/>
          </a:bodyPr>
          <a:lstStyle/>
          <a:p>
            <a:endParaRPr lang="en-US" sz="2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Managers and Team Leaders</a:t>
            </a:r>
          </a:p>
          <a:p>
            <a:pPr marL="285750" indent="-28575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HR Professionals</a:t>
            </a:r>
          </a:p>
          <a:p>
            <a:pPr marL="285750" indent="-28575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Executives</a:t>
            </a:r>
          </a:p>
          <a:p>
            <a:pPr marL="285750" indent="-28575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Employees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3" name="object 2"/>
          <p:cNvPicPr>
            <a:picLocks/>
          </p:cNvPicPr>
          <p:nvPr/>
        </p:nvPicPr>
        <p:blipFill>
          <a:blip r:embed="rId2" cstate="print"/>
          <a:stretch>
            <a:fillRect/>
          </a:stretch>
        </p:blipFill>
        <p:spPr>
          <a:xfrm>
            <a:off x="0" y="1476375"/>
            <a:ext cx="2695574" cy="3248025"/>
          </a:xfrm>
          <a:prstGeom prst="rect">
            <a:avLst/>
          </a:prstGeom>
        </p:spPr>
      </p:pic>
      <p:sp>
        <p:nvSpPr>
          <p:cNvPr id="1048659" name="object 6"/>
          <p:cNvSpPr txBox="1">
            <a:spLocks noGrp="1"/>
          </p:cNvSpPr>
          <p:nvPr>
            <p:ph type="title"/>
          </p:nvPr>
        </p:nvSpPr>
        <p:spPr>
          <a:xfrm>
            <a:off x="533400" y="890701"/>
            <a:ext cx="9763125" cy="567463"/>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lang="en-IN" sz="3600" dirty="0"/>
              <a:t> </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lang="en-IN" sz="3600" spc="-295" dirty="0"/>
              <a:t>V A L </a:t>
            </a:r>
            <a:r>
              <a:rPr sz="3600" spc="25" dirty="0"/>
              <a:t>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1048660"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2097164" name="object 7"/>
          <p:cNvPicPr>
            <a:picLocks/>
          </p:cNvPicPr>
          <p:nvPr/>
        </p:nvPicPr>
        <p:blipFill>
          <a:blip r:embed="rId3" cstate="print"/>
          <a:stretch>
            <a:fillRect/>
          </a:stretch>
        </p:blipFill>
        <p:spPr>
          <a:xfrm>
            <a:off x="676275" y="6467475"/>
            <a:ext cx="2143125" cy="200025"/>
          </a:xfrm>
          <a:prstGeom prst="rect">
            <a:avLst/>
          </a:prstGeom>
        </p:spPr>
      </p:pic>
      <p:sp>
        <p:nvSpPr>
          <p:cNvPr id="1048661" name="TextBox 9"/>
          <p:cNvSpPr txBox="1"/>
          <p:nvPr/>
        </p:nvSpPr>
        <p:spPr>
          <a:xfrm>
            <a:off x="3124200" y="1600200"/>
            <a:ext cx="6934199" cy="2862322"/>
          </a:xfrm>
          <a:prstGeom prst="rect">
            <a:avLst/>
          </a:prstGeom>
          <a:noFill/>
        </p:spPr>
        <p:txBody>
          <a:bodyPr wrap="square">
            <a:spAutoFit/>
          </a:bodyPr>
          <a:lstStyle/>
          <a:p>
            <a:pPr algn="just"/>
            <a:endParaRPr lang="en-IN" sz="2000" dirty="0">
              <a:latin typeface="Amasis MT Pro Medium" panose="02000000000000000000" pitchFamily="2" charset="0"/>
              <a:ea typeface="Amasis MT Pro Medium" panose="02000000000000000000" pitchFamily="2" charset="0"/>
              <a:cs typeface="Aharoni" panose="02010803020104030203" pitchFamily="2" charset="-79"/>
            </a:endParaRPr>
          </a:p>
          <a:p>
            <a:pPr algn="just"/>
            <a:endParaRPr lang="en-IN" sz="2000" dirty="0">
              <a:latin typeface="Amasis MT Pro Medium" panose="02000000000000000000" pitchFamily="2" charset="0"/>
              <a:ea typeface="Amasis MT Pro Medium" panose="02000000000000000000" pitchFamily="2" charset="0"/>
              <a:cs typeface="Aharoni" panose="02010803020104030203" pitchFamily="2" charset="-79"/>
            </a:endParaRPr>
          </a:p>
          <a:p>
            <a:pPr algn="just"/>
            <a:r>
              <a:rPr lang="en-IN" sz="2000" dirty="0">
                <a:latin typeface="Amasis MT Pro Medium" panose="02000000000000000000" pitchFamily="2" charset="0"/>
                <a:ea typeface="Amasis MT Pro Medium" panose="02000000000000000000" pitchFamily="2" charset="0"/>
                <a:cs typeface="Aharoni" panose="02010803020104030203" pitchFamily="2" charset="-79"/>
              </a:rPr>
              <a:t>Our solution provides a comprehensive analysis of employee performance through advanced data visualization and automated insights. This approach boosts productivity, identifies top performers, and targets areas for improvement, ensuring alignment with company goals. The result is a more motivated and effective workforce, driving overall organizational success.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2" name="Title 1"/>
          <p:cNvSpPr>
            <a:spLocks noGrp="1"/>
          </p:cNvSpPr>
          <p:nvPr>
            <p:ph type="title"/>
          </p:nvPr>
        </p:nvSpPr>
        <p:spPr>
          <a:xfrm>
            <a:off x="755332" y="385444"/>
            <a:ext cx="10681335" cy="2971800"/>
          </a:xfrm>
        </p:spPr>
        <p:txBody>
          <a:bodyPr/>
          <a:lstStyle/>
          <a:p>
            <a:r>
              <a:rPr lang="en-IN" dirty="0"/>
              <a:t>Dataset Description</a:t>
            </a:r>
            <a:br>
              <a:rPr lang="en-IN" dirty="0"/>
            </a:br>
            <a:br>
              <a:rPr lang="en-IN" dirty="0"/>
            </a:br>
            <a:r>
              <a:rPr lang="en-IN" sz="2000" dirty="0"/>
              <a:t>EMPLOYEE DATASET: KAGGLE</a:t>
            </a:r>
            <a:br>
              <a:rPr lang="en-IN" sz="2000" dirty="0"/>
            </a:br>
            <a:r>
              <a:rPr lang="en-IN" sz="2000" dirty="0"/>
              <a:t>FEATURES: 26</a:t>
            </a:r>
            <a:br>
              <a:rPr lang="en-IN" sz="2000" dirty="0"/>
            </a:br>
            <a:r>
              <a:rPr lang="en-IN" sz="2000" dirty="0"/>
              <a:t>FEATURES TAKEN: 8</a:t>
            </a:r>
            <a:br>
              <a:rPr lang="en-IN" sz="2000" dirty="0"/>
            </a:br>
            <a:r>
              <a:rPr lang="en-IN" sz="2000" dirty="0"/>
              <a:t>FIELD NAMES: BUSINESS UNIT, FIRST NAME, GENDER CODE AND PERFORMANCE SCORE</a:t>
            </a:r>
            <a:br>
              <a:rPr lang="en-IN" sz="2000" b="0" dirty="0"/>
            </a:b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3"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64" name="object 5"/>
          <p:cNvSpPr/>
          <p:nvPr/>
        </p:nvSpPr>
        <p:spPr>
          <a:xfrm flipH="1">
            <a:off x="2533650" y="1891261"/>
            <a:ext cx="7162800" cy="3833814"/>
          </a:xfrm>
          <a:custGeom>
            <a:avLst/>
            <a:gdLst/>
            <a:ahLst/>
            <a:cxnLst/>
            <a:rect l="l" t="t" r="r" b="b"/>
            <a:pathLst>
              <a:path w="180975" h="180975">
                <a:moveTo>
                  <a:pt x="180975" y="0"/>
                </a:moveTo>
                <a:lnTo>
                  <a:pt x="0" y="0"/>
                </a:lnTo>
                <a:lnTo>
                  <a:pt x="0" y="180975"/>
                </a:lnTo>
                <a:lnTo>
                  <a:pt x="180975" y="180975"/>
                </a:lnTo>
                <a:lnTo>
                  <a:pt x="180975" y="0"/>
                </a:lnTo>
                <a:close/>
              </a:path>
            </a:pathLst>
          </a:custGeom>
          <a:solidFill>
            <a:schemeClr val="bg1"/>
          </a:solidFill>
        </p:spPr>
        <p:txBody>
          <a:bodyPr wrap="square" lIns="0" tIns="0" rIns="0" bIns="0" rtlCol="0"/>
          <a:lstStyle/>
          <a:p>
            <a:r>
              <a:rPr lang="en-US" sz="1800" b="1" dirty="0"/>
              <a:t>Aggregation</a:t>
            </a:r>
            <a:r>
              <a:rPr lang="en-US" sz="1800" dirty="0"/>
              <a:t>: Our Excel sheet compiles comprehensive employee performance data, segmented by key metrics such as productivity, efficiency, and goal achievement.</a:t>
            </a:r>
          </a:p>
          <a:p>
            <a:r>
              <a:rPr lang="en-US" sz="1800" dirty="0"/>
              <a:t>  </a:t>
            </a:r>
          </a:p>
          <a:p>
            <a:r>
              <a:rPr lang="en-US" sz="1800" dirty="0"/>
              <a:t> </a:t>
            </a:r>
            <a:r>
              <a:rPr lang="en-US" sz="1800" b="1" dirty="0"/>
              <a:t>Dynamic Dashboards</a:t>
            </a:r>
            <a:r>
              <a:rPr lang="en-US" sz="1800" dirty="0"/>
              <a:t>: The sheet includes interactive dashboards with real-time filtering options, allowing quick comparisons and insights into individual and team performance trends.</a:t>
            </a:r>
          </a:p>
        </p:txBody>
      </p:sp>
      <p:pic>
        <p:nvPicPr>
          <p:cNvPr id="2097165" name="object 6"/>
          <p:cNvPicPr>
            <a:picLocks/>
          </p:cNvPicPr>
          <p:nvPr/>
        </p:nvPicPr>
        <p:blipFill>
          <a:blip r:embed="rId2" cstate="print"/>
          <a:stretch>
            <a:fillRect/>
          </a:stretch>
        </p:blipFill>
        <p:spPr>
          <a:xfrm>
            <a:off x="66675" y="3597351"/>
            <a:ext cx="2466975" cy="3203497"/>
          </a:xfrm>
          <a:prstGeom prst="rect">
            <a:avLst/>
          </a:prstGeom>
        </p:spPr>
      </p:pic>
      <p:sp>
        <p:nvSpPr>
          <p:cNvPr id="1048665" name="object 7"/>
          <p:cNvSpPr txBox="1">
            <a:spLocks noGrp="1"/>
          </p:cNvSpPr>
          <p:nvPr>
            <p:ph type="title"/>
          </p:nvPr>
        </p:nvSpPr>
        <p:spPr>
          <a:xfrm>
            <a:off x="755332" y="385444"/>
            <a:ext cx="10681335" cy="758190"/>
          </a:xfrm>
        </p:spPr>
        <p:txBody>
          <a:bodyPr vert="horz" wrap="square" lIns="0" tIns="16510" rIns="0" bIns="0" rtlCol="0">
            <a:spAutoFit/>
          </a:bodyPr>
          <a:lstStyle/>
          <a:p>
            <a:r>
              <a:rPr lang="en-US" dirty="0"/>
              <a:t>THE "WOW" IN OUR SOLUTION</a:t>
            </a:r>
          </a:p>
        </p:txBody>
      </p:sp>
      <p:sp>
        <p:nvSpPr>
          <p:cNvPr id="1048666"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048667" name="TextBox 8"/>
          <p:cNvSpPr txBox="1"/>
          <p:nvPr/>
        </p:nvSpPr>
        <p:spPr>
          <a:xfrm>
            <a:off x="2438400" y="2427266"/>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ain Event">
  <a:themeElements>
    <a:clrScheme name="Main Event">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Main Ev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Override1.xml><?xml version="1.0" encoding="utf-8"?>
<a:themeOverride xmlns:a="http://schemas.openxmlformats.org/drawingml/2006/main">
  <a:clrScheme name="Office 2013 - 2022">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2013 - 2022">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2013 - 2022">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2013 - 2022">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14</TotalTime>
  <Words>510</Words>
  <Application>Microsoft Office PowerPoint</Application>
  <PresentationFormat>Widescreen</PresentationFormat>
  <Paragraphs>63</Paragraphs>
  <Slides>13</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13</vt:i4>
      </vt:variant>
    </vt:vector>
  </HeadingPairs>
  <TitlesOfParts>
    <vt:vector size="23" baseType="lpstr">
      <vt:lpstr>Amasis MT Pro Medium</vt:lpstr>
      <vt:lpstr>Arial</vt:lpstr>
      <vt:lpstr>Calibri</vt:lpstr>
      <vt:lpstr>Copperplate Gothic Bold</vt:lpstr>
      <vt:lpstr>Impact</vt:lpstr>
      <vt:lpstr>Quire Sans</vt:lpstr>
      <vt:lpstr>Times New Roman</vt:lpstr>
      <vt:lpstr>Trebuchet MS</vt:lpstr>
      <vt:lpstr>Wingdings</vt:lpstr>
      <vt:lpstr>Main Event</vt:lpstr>
      <vt:lpstr>Employee Data Analysis using Excel </vt:lpstr>
      <vt:lpstr>PROJECT TITLE</vt:lpstr>
      <vt:lpstr>AGENDA</vt:lpstr>
      <vt:lpstr>PROBLEM ST A TEMENT</vt:lpstr>
      <vt:lpstr>PROJECT OVERVIEW</vt:lpstr>
      <vt:lpstr>WHO ARE THE END USERS?</vt:lpstr>
      <vt:lpstr>OUR SOLUTION  AND ITS V A L UE PROPOSITION</vt:lpstr>
      <vt:lpstr>Dataset Description  EMPLOYEE DATASET: KAGGLE FEATURES: 26 FEATURES TAKEN: 8 FIELD NAMES: BUSINESS UNIT, FIRST NAME, GENDER CODE AND PERFORMANCE SCORE </vt:lpstr>
      <vt:lpstr>THE "WOW" IN OUR SOLUTION</vt:lpstr>
      <vt:lpstr>PowerPoint Presentation</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AKASH R</cp:lastModifiedBy>
  <cp:revision>10</cp:revision>
  <dcterms:created xsi:type="dcterms:W3CDTF">2024-03-28T06:07:22Z</dcterms:created>
  <dcterms:modified xsi:type="dcterms:W3CDTF">2024-11-20T09:48:40Z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2ab955c11a5b409ebac7e496b07ecd14</vt:lpwstr>
  </property>
</Properties>
</file>