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265" r:id="rId2"/>
    <p:sldId id="274" r:id="rId3"/>
    <p:sldId id="289" r:id="rId4"/>
    <p:sldId id="290" r:id="rId5"/>
    <p:sldId id="291" r:id="rId6"/>
    <p:sldId id="292" r:id="rId7"/>
    <p:sldId id="294" r:id="rId8"/>
    <p:sldId id="299" r:id="rId9"/>
    <p:sldId id="300" r:id="rId10"/>
    <p:sldId id="301" r:id="rId11"/>
    <p:sldId id="302" r:id="rId12"/>
    <p:sldId id="303" r:id="rId13"/>
    <p:sldId id="304" r:id="rId14"/>
    <p:sldId id="305" r:id="rId15"/>
    <p:sldId id="306" r:id="rId16"/>
    <p:sldId id="307" r:id="rId17"/>
    <p:sldId id="308" r:id="rId18"/>
    <p:sldId id="309" r:id="rId19"/>
    <p:sldId id="310" r:id="rId20"/>
    <p:sldId id="311" r:id="rId21"/>
    <p:sldId id="312" r:id="rId22"/>
    <p:sldId id="316" r:id="rId23"/>
    <p:sldId id="315" r:id="rId24"/>
    <p:sldId id="31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pos="6816" userDrawn="1">
          <p15:clr>
            <a:srgbClr val="A4A3A4"/>
          </p15:clr>
        </p15:guide>
        <p15:guide id="3" pos="816"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8"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93D81CF-94F2-401A-BA57-92F5A7B2D0C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89" autoAdjust="0"/>
    <p:restoredTop sz="79559" autoAdjust="0"/>
  </p:normalViewPr>
  <p:slideViewPr>
    <p:cSldViewPr>
      <p:cViewPr varScale="1">
        <p:scale>
          <a:sx n="73" d="100"/>
          <a:sy n="73" d="100"/>
        </p:scale>
        <p:origin x="546" y="72"/>
      </p:cViewPr>
      <p:guideLst>
        <p:guide pos="3840"/>
        <p:guide pos="6816"/>
        <p:guide pos="816"/>
        <p:guide orient="horz" pos="2160"/>
      </p:guideLst>
    </p:cSldViewPr>
  </p:slideViewPr>
  <p:notesTextViewPr>
    <p:cViewPr>
      <p:scale>
        <a:sx n="1" d="1"/>
        <a:sy n="1" d="1"/>
      </p:scale>
      <p:origin x="0" y="0"/>
    </p:cViewPr>
  </p:notesTextViewPr>
  <p:notesViewPr>
    <p:cSldViewPr>
      <p:cViewPr varScale="1">
        <p:scale>
          <a:sx n="95" d="100"/>
          <a:sy n="95" d="100"/>
        </p:scale>
        <p:origin x="3576"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EA5F0D-C1DC-412F-A146-DDB3A74B588F}" type="datetimeFigureOut">
              <a:rPr lang="en-US"/>
              <a:t>6/30/2020</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AE14B8-3CC9-472D-9BC5-A84D80684DE2}" type="slidenum">
              <a:rPr/>
              <a:t>‹#›</a:t>
            </a:fld>
            <a:endParaRPr/>
          </a:p>
        </p:txBody>
      </p:sp>
    </p:spTree>
    <p:extLst>
      <p:ext uri="{BB962C8B-B14F-4D97-AF65-F5344CB8AC3E}">
        <p14:creationId xmlns:p14="http://schemas.microsoft.com/office/powerpoint/2010/main" val="2577827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CDE508-72C8-4AB5-AA9C-1584D31690E0}" type="datetimeFigureOut">
              <a:rPr lang="en-US"/>
              <a:t>6/30/2020</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B667E1-E601-4AAF-B95C-B25720D70A60}" type="slidenum">
              <a:rPr/>
              <a:t>‹#›</a:t>
            </a:fld>
            <a:endParaRPr/>
          </a:p>
        </p:txBody>
      </p:sp>
    </p:spTree>
    <p:extLst>
      <p:ext uri="{BB962C8B-B14F-4D97-AF65-F5344CB8AC3E}">
        <p14:creationId xmlns:p14="http://schemas.microsoft.com/office/powerpoint/2010/main" val="711136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7FB667E1-E601-4AAF-B95C-B25720D70A60}" type="slidenum">
              <a:rPr lang="en-US" smtClean="0"/>
              <a:t>2</a:t>
            </a:fld>
            <a:endParaRPr lang="en-US"/>
          </a:p>
        </p:txBody>
      </p:sp>
    </p:spTree>
    <p:extLst>
      <p:ext uri="{BB962C8B-B14F-4D97-AF65-F5344CB8AC3E}">
        <p14:creationId xmlns:p14="http://schemas.microsoft.com/office/powerpoint/2010/main" val="29093101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require more than one slide</a:t>
            </a:r>
          </a:p>
        </p:txBody>
      </p:sp>
      <p:sp>
        <p:nvSpPr>
          <p:cNvPr id="4" name="Slide Number Placeholder 3"/>
          <p:cNvSpPr>
            <a:spLocks noGrp="1"/>
          </p:cNvSpPr>
          <p:nvPr>
            <p:ph type="sldNum" sz="quarter" idx="10"/>
          </p:nvPr>
        </p:nvSpPr>
        <p:spPr/>
        <p:txBody>
          <a:bodyPr/>
          <a:lstStyle/>
          <a:p>
            <a:fld id="{7FB667E1-E601-4AAF-B95C-B25720D70A60}" type="slidenum">
              <a:rPr lang="en-US" smtClean="0"/>
              <a:t>14</a:t>
            </a:fld>
            <a:endParaRPr lang="en-US"/>
          </a:p>
        </p:txBody>
      </p:sp>
    </p:spTree>
    <p:extLst>
      <p:ext uri="{BB962C8B-B14F-4D97-AF65-F5344CB8AC3E}">
        <p14:creationId xmlns:p14="http://schemas.microsoft.com/office/powerpoint/2010/main" val="9698203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require more than one slide</a:t>
            </a:r>
          </a:p>
        </p:txBody>
      </p:sp>
      <p:sp>
        <p:nvSpPr>
          <p:cNvPr id="4" name="Slide Number Placeholder 3"/>
          <p:cNvSpPr>
            <a:spLocks noGrp="1"/>
          </p:cNvSpPr>
          <p:nvPr>
            <p:ph type="sldNum" sz="quarter" idx="10"/>
          </p:nvPr>
        </p:nvSpPr>
        <p:spPr/>
        <p:txBody>
          <a:bodyPr/>
          <a:lstStyle/>
          <a:p>
            <a:fld id="{7FB667E1-E601-4AAF-B95C-B25720D70A60}" type="slidenum">
              <a:rPr lang="en-US" smtClean="0"/>
              <a:t>15</a:t>
            </a:fld>
            <a:endParaRPr lang="en-US" dirty="0"/>
          </a:p>
        </p:txBody>
      </p:sp>
    </p:spTree>
    <p:extLst>
      <p:ext uri="{BB962C8B-B14F-4D97-AF65-F5344CB8AC3E}">
        <p14:creationId xmlns:p14="http://schemas.microsoft.com/office/powerpoint/2010/main" val="6235921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require more than one slide</a:t>
            </a:r>
          </a:p>
        </p:txBody>
      </p:sp>
      <p:sp>
        <p:nvSpPr>
          <p:cNvPr id="4" name="Slide Number Placeholder 3"/>
          <p:cNvSpPr>
            <a:spLocks noGrp="1"/>
          </p:cNvSpPr>
          <p:nvPr>
            <p:ph type="sldNum" sz="quarter" idx="10"/>
          </p:nvPr>
        </p:nvSpPr>
        <p:spPr/>
        <p:txBody>
          <a:bodyPr/>
          <a:lstStyle/>
          <a:p>
            <a:fld id="{7FB667E1-E601-4AAF-B95C-B25720D70A60}" type="slidenum">
              <a:rPr lang="en-US" smtClean="0"/>
              <a:t>16</a:t>
            </a:fld>
            <a:endParaRPr lang="en-US" dirty="0"/>
          </a:p>
        </p:txBody>
      </p:sp>
    </p:spTree>
    <p:extLst>
      <p:ext uri="{BB962C8B-B14F-4D97-AF65-F5344CB8AC3E}">
        <p14:creationId xmlns:p14="http://schemas.microsoft.com/office/powerpoint/2010/main" val="16177454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require more than one slide</a:t>
            </a:r>
          </a:p>
        </p:txBody>
      </p:sp>
      <p:sp>
        <p:nvSpPr>
          <p:cNvPr id="4" name="Slide Number Placeholder 3"/>
          <p:cNvSpPr>
            <a:spLocks noGrp="1"/>
          </p:cNvSpPr>
          <p:nvPr>
            <p:ph type="sldNum" sz="quarter" idx="10"/>
          </p:nvPr>
        </p:nvSpPr>
        <p:spPr/>
        <p:txBody>
          <a:bodyPr/>
          <a:lstStyle/>
          <a:p>
            <a:fld id="{7FB667E1-E601-4AAF-B95C-B25720D70A60}" type="slidenum">
              <a:rPr lang="en-US" smtClean="0"/>
              <a:t>17</a:t>
            </a:fld>
            <a:endParaRPr lang="en-US" dirty="0"/>
          </a:p>
        </p:txBody>
      </p:sp>
    </p:spTree>
    <p:extLst>
      <p:ext uri="{BB962C8B-B14F-4D97-AF65-F5344CB8AC3E}">
        <p14:creationId xmlns:p14="http://schemas.microsoft.com/office/powerpoint/2010/main" val="35489362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require more than one slide</a:t>
            </a:r>
          </a:p>
        </p:txBody>
      </p:sp>
      <p:sp>
        <p:nvSpPr>
          <p:cNvPr id="4" name="Slide Number Placeholder 3"/>
          <p:cNvSpPr>
            <a:spLocks noGrp="1"/>
          </p:cNvSpPr>
          <p:nvPr>
            <p:ph type="sldNum" sz="quarter" idx="10"/>
          </p:nvPr>
        </p:nvSpPr>
        <p:spPr/>
        <p:txBody>
          <a:bodyPr/>
          <a:lstStyle/>
          <a:p>
            <a:fld id="{7FB667E1-E601-4AAF-B95C-B25720D70A60}" type="slidenum">
              <a:rPr lang="en-US" smtClean="0"/>
              <a:t>18</a:t>
            </a:fld>
            <a:endParaRPr lang="en-US" dirty="0"/>
          </a:p>
        </p:txBody>
      </p:sp>
    </p:spTree>
    <p:extLst>
      <p:ext uri="{BB962C8B-B14F-4D97-AF65-F5344CB8AC3E}">
        <p14:creationId xmlns:p14="http://schemas.microsoft.com/office/powerpoint/2010/main" val="235857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require more than one slide</a:t>
            </a:r>
          </a:p>
        </p:txBody>
      </p:sp>
      <p:sp>
        <p:nvSpPr>
          <p:cNvPr id="4" name="Slide Number Placeholder 3"/>
          <p:cNvSpPr>
            <a:spLocks noGrp="1"/>
          </p:cNvSpPr>
          <p:nvPr>
            <p:ph type="sldNum" sz="quarter" idx="10"/>
          </p:nvPr>
        </p:nvSpPr>
        <p:spPr/>
        <p:txBody>
          <a:bodyPr/>
          <a:lstStyle/>
          <a:p>
            <a:fld id="{7FB667E1-E601-4AAF-B95C-B25720D70A60}" type="slidenum">
              <a:rPr lang="en-US" smtClean="0"/>
              <a:t>19</a:t>
            </a:fld>
            <a:endParaRPr lang="en-US" dirty="0"/>
          </a:p>
        </p:txBody>
      </p:sp>
    </p:spTree>
    <p:extLst>
      <p:ext uri="{BB962C8B-B14F-4D97-AF65-F5344CB8AC3E}">
        <p14:creationId xmlns:p14="http://schemas.microsoft.com/office/powerpoint/2010/main" val="9449069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require more than one slide</a:t>
            </a:r>
          </a:p>
        </p:txBody>
      </p:sp>
      <p:sp>
        <p:nvSpPr>
          <p:cNvPr id="4" name="Slide Number Placeholder 3"/>
          <p:cNvSpPr>
            <a:spLocks noGrp="1"/>
          </p:cNvSpPr>
          <p:nvPr>
            <p:ph type="sldNum" sz="quarter" idx="10"/>
          </p:nvPr>
        </p:nvSpPr>
        <p:spPr/>
        <p:txBody>
          <a:bodyPr/>
          <a:lstStyle/>
          <a:p>
            <a:fld id="{7FB667E1-E601-4AAF-B95C-B25720D70A60}" type="slidenum">
              <a:rPr lang="en-US" smtClean="0"/>
              <a:t>20</a:t>
            </a:fld>
            <a:endParaRPr lang="en-US" dirty="0"/>
          </a:p>
        </p:txBody>
      </p:sp>
    </p:spTree>
    <p:extLst>
      <p:ext uri="{BB962C8B-B14F-4D97-AF65-F5344CB8AC3E}">
        <p14:creationId xmlns:p14="http://schemas.microsoft.com/office/powerpoint/2010/main" val="38037104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require more than one slide</a:t>
            </a:r>
          </a:p>
        </p:txBody>
      </p:sp>
      <p:sp>
        <p:nvSpPr>
          <p:cNvPr id="4" name="Slide Number Placeholder 3"/>
          <p:cNvSpPr>
            <a:spLocks noGrp="1"/>
          </p:cNvSpPr>
          <p:nvPr>
            <p:ph type="sldNum" sz="quarter" idx="10"/>
          </p:nvPr>
        </p:nvSpPr>
        <p:spPr/>
        <p:txBody>
          <a:bodyPr/>
          <a:lstStyle/>
          <a:p>
            <a:fld id="{7FB667E1-E601-4AAF-B95C-B25720D70A60}" type="slidenum">
              <a:rPr lang="en-US" smtClean="0"/>
              <a:t>21</a:t>
            </a:fld>
            <a:endParaRPr lang="en-US" dirty="0"/>
          </a:p>
        </p:txBody>
      </p:sp>
    </p:spTree>
    <p:extLst>
      <p:ext uri="{BB962C8B-B14F-4D97-AF65-F5344CB8AC3E}">
        <p14:creationId xmlns:p14="http://schemas.microsoft.com/office/powerpoint/2010/main" val="17091728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require more than one slide</a:t>
            </a:r>
          </a:p>
        </p:txBody>
      </p:sp>
      <p:sp>
        <p:nvSpPr>
          <p:cNvPr id="4" name="Slide Number Placeholder 3"/>
          <p:cNvSpPr>
            <a:spLocks noGrp="1"/>
          </p:cNvSpPr>
          <p:nvPr>
            <p:ph type="sldNum" sz="quarter" idx="10"/>
          </p:nvPr>
        </p:nvSpPr>
        <p:spPr/>
        <p:txBody>
          <a:bodyPr/>
          <a:lstStyle/>
          <a:p>
            <a:fld id="{7FB667E1-E601-4AAF-B95C-B25720D70A60}" type="slidenum">
              <a:rPr lang="en-US" smtClean="0"/>
              <a:t>22</a:t>
            </a:fld>
            <a:endParaRPr lang="en-US"/>
          </a:p>
        </p:txBody>
      </p:sp>
    </p:spTree>
    <p:extLst>
      <p:ext uri="{BB962C8B-B14F-4D97-AF65-F5344CB8AC3E}">
        <p14:creationId xmlns:p14="http://schemas.microsoft.com/office/powerpoint/2010/main" val="32323290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require more than one slide</a:t>
            </a:r>
          </a:p>
        </p:txBody>
      </p:sp>
      <p:sp>
        <p:nvSpPr>
          <p:cNvPr id="4" name="Slide Number Placeholder 3"/>
          <p:cNvSpPr>
            <a:spLocks noGrp="1"/>
          </p:cNvSpPr>
          <p:nvPr>
            <p:ph type="sldNum" sz="quarter" idx="10"/>
          </p:nvPr>
        </p:nvSpPr>
        <p:spPr/>
        <p:txBody>
          <a:bodyPr/>
          <a:lstStyle/>
          <a:p>
            <a:fld id="{7FB667E1-E601-4AAF-B95C-B25720D70A60}" type="slidenum">
              <a:rPr lang="en-US" smtClean="0"/>
              <a:t>23</a:t>
            </a:fld>
            <a:endParaRPr lang="en-US"/>
          </a:p>
        </p:txBody>
      </p:sp>
    </p:spTree>
    <p:extLst>
      <p:ext uri="{BB962C8B-B14F-4D97-AF65-F5344CB8AC3E}">
        <p14:creationId xmlns:p14="http://schemas.microsoft.com/office/powerpoint/2010/main" val="2981446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require more than one slide</a:t>
            </a:r>
          </a:p>
        </p:txBody>
      </p:sp>
      <p:sp>
        <p:nvSpPr>
          <p:cNvPr id="4" name="Slide Number Placeholder 3"/>
          <p:cNvSpPr>
            <a:spLocks noGrp="1"/>
          </p:cNvSpPr>
          <p:nvPr>
            <p:ph type="sldNum" sz="quarter" idx="10"/>
          </p:nvPr>
        </p:nvSpPr>
        <p:spPr/>
        <p:txBody>
          <a:bodyPr/>
          <a:lstStyle/>
          <a:p>
            <a:fld id="{7FB667E1-E601-4AAF-B95C-B25720D70A60}" type="slidenum">
              <a:rPr lang="en-US" smtClean="0"/>
              <a:t>3</a:t>
            </a:fld>
            <a:endParaRPr lang="en-US"/>
          </a:p>
        </p:txBody>
      </p:sp>
    </p:spTree>
    <p:extLst>
      <p:ext uri="{BB962C8B-B14F-4D97-AF65-F5344CB8AC3E}">
        <p14:creationId xmlns:p14="http://schemas.microsoft.com/office/powerpoint/2010/main" val="42658260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require more than one slide</a:t>
            </a:r>
          </a:p>
        </p:txBody>
      </p:sp>
      <p:sp>
        <p:nvSpPr>
          <p:cNvPr id="4" name="Slide Number Placeholder 3"/>
          <p:cNvSpPr>
            <a:spLocks noGrp="1"/>
          </p:cNvSpPr>
          <p:nvPr>
            <p:ph type="sldNum" sz="quarter" idx="10"/>
          </p:nvPr>
        </p:nvSpPr>
        <p:spPr/>
        <p:txBody>
          <a:bodyPr/>
          <a:lstStyle/>
          <a:p>
            <a:fld id="{7FB667E1-E601-4AAF-B95C-B25720D70A60}" type="slidenum">
              <a:rPr lang="en-US" smtClean="0"/>
              <a:t>24</a:t>
            </a:fld>
            <a:endParaRPr lang="en-US"/>
          </a:p>
        </p:txBody>
      </p:sp>
    </p:spTree>
    <p:extLst>
      <p:ext uri="{BB962C8B-B14F-4D97-AF65-F5344CB8AC3E}">
        <p14:creationId xmlns:p14="http://schemas.microsoft.com/office/powerpoint/2010/main" val="23333113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require more than one slide</a:t>
            </a:r>
          </a:p>
        </p:txBody>
      </p:sp>
      <p:sp>
        <p:nvSpPr>
          <p:cNvPr id="4" name="Slide Number Placeholder 3"/>
          <p:cNvSpPr>
            <a:spLocks noGrp="1"/>
          </p:cNvSpPr>
          <p:nvPr>
            <p:ph type="sldNum" sz="quarter" idx="10"/>
          </p:nvPr>
        </p:nvSpPr>
        <p:spPr/>
        <p:txBody>
          <a:bodyPr/>
          <a:lstStyle/>
          <a:p>
            <a:fld id="{7FB667E1-E601-4AAF-B95C-B25720D70A60}" type="slidenum">
              <a:rPr lang="en-US" smtClean="0"/>
              <a:t>7</a:t>
            </a:fld>
            <a:endParaRPr lang="en-US"/>
          </a:p>
        </p:txBody>
      </p:sp>
    </p:spTree>
    <p:extLst>
      <p:ext uri="{BB962C8B-B14F-4D97-AF65-F5344CB8AC3E}">
        <p14:creationId xmlns:p14="http://schemas.microsoft.com/office/powerpoint/2010/main" val="20151157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require more than one slide</a:t>
            </a:r>
          </a:p>
        </p:txBody>
      </p:sp>
      <p:sp>
        <p:nvSpPr>
          <p:cNvPr id="4" name="Slide Number Placeholder 3"/>
          <p:cNvSpPr>
            <a:spLocks noGrp="1"/>
          </p:cNvSpPr>
          <p:nvPr>
            <p:ph type="sldNum" sz="quarter" idx="10"/>
          </p:nvPr>
        </p:nvSpPr>
        <p:spPr/>
        <p:txBody>
          <a:bodyPr/>
          <a:lstStyle/>
          <a:p>
            <a:fld id="{7FB667E1-E601-4AAF-B95C-B25720D70A60}" type="slidenum">
              <a:rPr lang="en-US" smtClean="0"/>
              <a:t>8</a:t>
            </a:fld>
            <a:endParaRPr lang="en-US"/>
          </a:p>
        </p:txBody>
      </p:sp>
    </p:spTree>
    <p:extLst>
      <p:ext uri="{BB962C8B-B14F-4D97-AF65-F5344CB8AC3E}">
        <p14:creationId xmlns:p14="http://schemas.microsoft.com/office/powerpoint/2010/main" val="24275087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require more than one slide</a:t>
            </a:r>
          </a:p>
        </p:txBody>
      </p:sp>
      <p:sp>
        <p:nvSpPr>
          <p:cNvPr id="4" name="Slide Number Placeholder 3"/>
          <p:cNvSpPr>
            <a:spLocks noGrp="1"/>
          </p:cNvSpPr>
          <p:nvPr>
            <p:ph type="sldNum" sz="quarter" idx="10"/>
          </p:nvPr>
        </p:nvSpPr>
        <p:spPr/>
        <p:txBody>
          <a:bodyPr/>
          <a:lstStyle/>
          <a:p>
            <a:fld id="{7FB667E1-E601-4AAF-B95C-B25720D70A60}" type="slidenum">
              <a:rPr lang="en-US" smtClean="0"/>
              <a:t>9</a:t>
            </a:fld>
            <a:endParaRPr lang="en-US"/>
          </a:p>
        </p:txBody>
      </p:sp>
    </p:spTree>
    <p:extLst>
      <p:ext uri="{BB962C8B-B14F-4D97-AF65-F5344CB8AC3E}">
        <p14:creationId xmlns:p14="http://schemas.microsoft.com/office/powerpoint/2010/main" val="8919250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require more than one slide</a:t>
            </a:r>
          </a:p>
        </p:txBody>
      </p:sp>
      <p:sp>
        <p:nvSpPr>
          <p:cNvPr id="4" name="Slide Number Placeholder 3"/>
          <p:cNvSpPr>
            <a:spLocks noGrp="1"/>
          </p:cNvSpPr>
          <p:nvPr>
            <p:ph type="sldNum" sz="quarter" idx="10"/>
          </p:nvPr>
        </p:nvSpPr>
        <p:spPr/>
        <p:txBody>
          <a:bodyPr/>
          <a:lstStyle/>
          <a:p>
            <a:fld id="{7FB667E1-E601-4AAF-B95C-B25720D70A60}" type="slidenum">
              <a:rPr lang="en-US" smtClean="0"/>
              <a:t>10</a:t>
            </a:fld>
            <a:endParaRPr lang="en-US"/>
          </a:p>
        </p:txBody>
      </p:sp>
    </p:spTree>
    <p:extLst>
      <p:ext uri="{BB962C8B-B14F-4D97-AF65-F5344CB8AC3E}">
        <p14:creationId xmlns:p14="http://schemas.microsoft.com/office/powerpoint/2010/main" val="41799745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require more than one slide</a:t>
            </a:r>
          </a:p>
        </p:txBody>
      </p:sp>
      <p:sp>
        <p:nvSpPr>
          <p:cNvPr id="4" name="Slide Number Placeholder 3"/>
          <p:cNvSpPr>
            <a:spLocks noGrp="1"/>
          </p:cNvSpPr>
          <p:nvPr>
            <p:ph type="sldNum" sz="quarter" idx="10"/>
          </p:nvPr>
        </p:nvSpPr>
        <p:spPr/>
        <p:txBody>
          <a:bodyPr/>
          <a:lstStyle/>
          <a:p>
            <a:fld id="{7FB667E1-E601-4AAF-B95C-B25720D70A60}" type="slidenum">
              <a:rPr lang="en-US" smtClean="0"/>
              <a:t>11</a:t>
            </a:fld>
            <a:endParaRPr lang="en-US"/>
          </a:p>
        </p:txBody>
      </p:sp>
    </p:spTree>
    <p:extLst>
      <p:ext uri="{BB962C8B-B14F-4D97-AF65-F5344CB8AC3E}">
        <p14:creationId xmlns:p14="http://schemas.microsoft.com/office/powerpoint/2010/main" val="40712860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require more than one slide</a:t>
            </a:r>
          </a:p>
        </p:txBody>
      </p:sp>
      <p:sp>
        <p:nvSpPr>
          <p:cNvPr id="4" name="Slide Number Placeholder 3"/>
          <p:cNvSpPr>
            <a:spLocks noGrp="1"/>
          </p:cNvSpPr>
          <p:nvPr>
            <p:ph type="sldNum" sz="quarter" idx="10"/>
          </p:nvPr>
        </p:nvSpPr>
        <p:spPr/>
        <p:txBody>
          <a:bodyPr/>
          <a:lstStyle/>
          <a:p>
            <a:fld id="{7FB667E1-E601-4AAF-B95C-B25720D70A60}" type="slidenum">
              <a:rPr lang="en-US" smtClean="0"/>
              <a:t>12</a:t>
            </a:fld>
            <a:endParaRPr lang="en-US"/>
          </a:p>
        </p:txBody>
      </p:sp>
    </p:spTree>
    <p:extLst>
      <p:ext uri="{BB962C8B-B14F-4D97-AF65-F5344CB8AC3E}">
        <p14:creationId xmlns:p14="http://schemas.microsoft.com/office/powerpoint/2010/main" val="10188031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require more than one slide</a:t>
            </a:r>
          </a:p>
        </p:txBody>
      </p:sp>
      <p:sp>
        <p:nvSpPr>
          <p:cNvPr id="4" name="Slide Number Placeholder 3"/>
          <p:cNvSpPr>
            <a:spLocks noGrp="1"/>
          </p:cNvSpPr>
          <p:nvPr>
            <p:ph type="sldNum" sz="quarter" idx="10"/>
          </p:nvPr>
        </p:nvSpPr>
        <p:spPr/>
        <p:txBody>
          <a:bodyPr/>
          <a:lstStyle/>
          <a:p>
            <a:fld id="{7FB667E1-E601-4AAF-B95C-B25720D70A60}" type="slidenum">
              <a:rPr lang="en-US" smtClean="0"/>
              <a:t>13</a:t>
            </a:fld>
            <a:endParaRPr lang="en-US"/>
          </a:p>
        </p:txBody>
      </p:sp>
    </p:spTree>
    <p:extLst>
      <p:ext uri="{BB962C8B-B14F-4D97-AF65-F5344CB8AC3E}">
        <p14:creationId xmlns:p14="http://schemas.microsoft.com/office/powerpoint/2010/main" val="9944112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Sun rising over grassy hill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1" y="0"/>
            <a:ext cx="12188699" cy="4799300"/>
          </a:xfrm>
          <a:prstGeom prst="rect">
            <a:avLst/>
          </a:prstGeom>
        </p:spPr>
      </p:pic>
      <p:sp>
        <p:nvSpPr>
          <p:cNvPr id="4" name="Rectangle 3"/>
          <p:cNvSpPr/>
          <p:nvPr/>
        </p:nvSpPr>
        <p:spPr bwMode="ltGray">
          <a:xfrm>
            <a:off x="-2" y="4754880"/>
            <a:ext cx="12192002" cy="21031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prstClr val="white"/>
              </a:solidFill>
              <a:effectLst/>
              <a:uLnTx/>
              <a:uFillTx/>
              <a:latin typeface="Euphemia"/>
              <a:ea typeface="+mn-ea"/>
              <a:cs typeface="+mn-cs"/>
            </a:endParaRPr>
          </a:p>
        </p:txBody>
      </p:sp>
      <p:sp>
        <p:nvSpPr>
          <p:cNvPr id="6" name="Rectangle 5"/>
          <p:cNvSpPr/>
          <p:nvPr/>
        </p:nvSpPr>
        <p:spPr bwMode="white">
          <a:xfrm>
            <a:off x="-127" y="4724400"/>
            <a:ext cx="12188826" cy="76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523999" y="4800600"/>
            <a:ext cx="9144002" cy="1143000"/>
          </a:xfrm>
        </p:spPr>
        <p:txBody>
          <a:bodyPr anchor="b">
            <a:normAutofit/>
          </a:bodyPr>
          <a:lstStyle>
            <a:lvl1pPr algn="ctr">
              <a:defRPr sz="4800">
                <a:solidFill>
                  <a:schemeClr val="bg1"/>
                </a:solidFill>
              </a:defRPr>
            </a:lvl1pPr>
          </a:lstStyle>
          <a:p>
            <a:r>
              <a:rPr lang="en-US" smtClean="0"/>
              <a:t>Click to edit Master title style</a:t>
            </a:r>
            <a:endParaRPr/>
          </a:p>
        </p:txBody>
      </p:sp>
      <p:sp>
        <p:nvSpPr>
          <p:cNvPr id="3" name="Subtitle 2"/>
          <p:cNvSpPr>
            <a:spLocks noGrp="1"/>
          </p:cNvSpPr>
          <p:nvPr>
            <p:ph type="subTitle" idx="1"/>
          </p:nvPr>
        </p:nvSpPr>
        <p:spPr>
          <a:xfrm>
            <a:off x="1522413" y="5943600"/>
            <a:ext cx="9144002" cy="762000"/>
          </a:xfrm>
        </p:spPr>
        <p:txBody>
          <a:bodyPr>
            <a:normAutofit/>
          </a:bodyPr>
          <a:lstStyle>
            <a:lvl1pPr marL="0" indent="0" algn="ctr">
              <a:spcBef>
                <a:spcPts val="0"/>
              </a:spcBef>
              <a:buNone/>
              <a:defRPr sz="2000" cap="none" baseline="0">
                <a:solidFill>
                  <a:schemeClr val="bg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a:p>
        </p:txBody>
      </p:sp>
    </p:spTree>
    <p:extLst>
      <p:ext uri="{BB962C8B-B14F-4D97-AF65-F5344CB8AC3E}">
        <p14:creationId xmlns:p14="http://schemas.microsoft.com/office/powerpoint/2010/main" val="3382882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Alternate Content with Caption">
    <p:spTree>
      <p:nvGrpSpPr>
        <p:cNvPr id="1" name=""/>
        <p:cNvGrpSpPr/>
        <p:nvPr/>
      </p:nvGrpSpPr>
      <p:grpSpPr>
        <a:xfrm>
          <a:off x="0" y="0"/>
          <a:ext cx="0" cy="0"/>
          <a:chOff x="0" y="0"/>
          <a:chExt cx="0" cy="0"/>
        </a:xfrm>
      </p:grpSpPr>
      <p:sp>
        <p:nvSpPr>
          <p:cNvPr id="8" name="Rectangle 7"/>
          <p:cNvSpPr/>
          <p:nvPr/>
        </p:nvSpPr>
        <p:spPr bwMode="ltGray">
          <a:xfrm>
            <a:off x="0" y="0"/>
            <a:ext cx="4873752" cy="68580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prstClr val="white"/>
              </a:solidFill>
              <a:effectLst/>
              <a:uLnTx/>
              <a:uFillTx/>
              <a:latin typeface="Euphemia"/>
              <a:ea typeface="+mn-ea"/>
              <a:cs typeface="+mn-cs"/>
            </a:endParaRPr>
          </a:p>
        </p:txBody>
      </p:sp>
      <p:sp>
        <p:nvSpPr>
          <p:cNvPr id="2" name="Title 1"/>
          <p:cNvSpPr>
            <a:spLocks noGrp="1"/>
          </p:cNvSpPr>
          <p:nvPr>
            <p:ph type="title"/>
          </p:nvPr>
        </p:nvSpPr>
        <p:spPr>
          <a:xfrm>
            <a:off x="760412" y="2362200"/>
            <a:ext cx="3200400" cy="1990725"/>
          </a:xfrm>
        </p:spPr>
        <p:txBody>
          <a:bodyPr anchor="b">
            <a:normAutofit/>
          </a:bodyPr>
          <a:lstStyle>
            <a:lvl1pPr>
              <a:defRPr sz="34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760412" y="4367308"/>
            <a:ext cx="3200400" cy="1622012"/>
          </a:xfrm>
        </p:spPr>
        <p:txBody>
          <a:bodyPr>
            <a:normAutofit/>
          </a:bodyPr>
          <a:lstStyle>
            <a:lvl1pPr marL="0" indent="0">
              <a:spcBef>
                <a:spcPts val="1200"/>
              </a:spcBef>
              <a:buNone/>
              <a:defRPr sz="16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Content Placeholder 2"/>
          <p:cNvSpPr>
            <a:spLocks noGrp="1"/>
          </p:cNvSpPr>
          <p:nvPr>
            <p:ph idx="1"/>
          </p:nvPr>
        </p:nvSpPr>
        <p:spPr>
          <a:xfrm>
            <a:off x="5362892" y="685800"/>
            <a:ext cx="637032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lvl1pPr>
              <a:defRPr>
                <a:solidFill>
                  <a:schemeClr val="tx2"/>
                </a:solidFill>
              </a:defRPr>
            </a:lvl1pPr>
          </a:lstStyle>
          <a:p>
            <a:fld id="{9E583DDF-CA54-461A-A486-592D2374C532}" type="datetimeFigureOut">
              <a:rPr lang="en-US"/>
              <a:pPr/>
              <a:t>6/30/2020</a:t>
            </a:fld>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A8D9AD5-F248-4919-864A-CFD76CC027D6}" type="slidenum">
              <a:rPr/>
              <a:pPr/>
              <a:t>‹#›</a:t>
            </a:fld>
            <a:endParaRPr/>
          </a:p>
        </p:txBody>
      </p:sp>
    </p:spTree>
    <p:extLst>
      <p:ext uri="{BB962C8B-B14F-4D97-AF65-F5344CB8AC3E}">
        <p14:creationId xmlns:p14="http://schemas.microsoft.com/office/powerpoint/2010/main" val="37693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bwMode="ltGray">
          <a:xfrm>
            <a:off x="7315200" y="0"/>
            <a:ext cx="4873752" cy="68580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prstClr val="white"/>
              </a:solidFill>
              <a:effectLst/>
              <a:uLnTx/>
              <a:uFillTx/>
              <a:latin typeface="Euphemia"/>
              <a:ea typeface="+mn-ea"/>
              <a:cs typeface="+mn-cs"/>
            </a:endParaRPr>
          </a:p>
        </p:txBody>
      </p:sp>
      <p:sp>
        <p:nvSpPr>
          <p:cNvPr id="2" name="Title 1"/>
          <p:cNvSpPr>
            <a:spLocks noGrp="1"/>
          </p:cNvSpPr>
          <p:nvPr>
            <p:ph type="title"/>
          </p:nvPr>
        </p:nvSpPr>
        <p:spPr>
          <a:xfrm>
            <a:off x="7923214" y="2362200"/>
            <a:ext cx="3200400" cy="1993392"/>
          </a:xfrm>
        </p:spPr>
        <p:txBody>
          <a:bodyPr anchor="b">
            <a:normAutofit/>
          </a:bodyPr>
          <a:lstStyle>
            <a:lvl1pPr>
              <a:defRPr sz="3400" b="0">
                <a:solidFill>
                  <a:schemeClr val="bg1"/>
                </a:solidFill>
              </a:defRPr>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0" y="0"/>
            <a:ext cx="7315200" cy="6858000"/>
          </a:xfrm>
          <a:solidFill>
            <a:schemeClr val="bg2">
              <a:lumMod val="90000"/>
            </a:schemeClr>
          </a:solidFill>
        </p:spPr>
        <p:txBody>
          <a:bodyPr/>
          <a:lstStyle>
            <a:lvl1pPr marL="0" indent="0" algn="ctr">
              <a:buNone/>
              <a:defRPr sz="320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7923214" y="4355592"/>
            <a:ext cx="3200400" cy="1644614"/>
          </a:xfrm>
        </p:spPr>
        <p:txBody>
          <a:bodyPr>
            <a:normAutofit/>
          </a:bodyPr>
          <a:lstStyle>
            <a:lvl1pPr marL="0" indent="0">
              <a:spcBef>
                <a:spcPts val="1200"/>
              </a:spcBef>
              <a:buNone/>
              <a:defRPr sz="16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E583DDF-CA54-461A-A486-592D2374C532}" type="datetimeFigureOut">
              <a:rPr lang="en-US"/>
              <a:t>6/30/2020</a:t>
            </a:fld>
            <a:endParaRPr/>
          </a:p>
        </p:txBody>
      </p:sp>
      <p:sp>
        <p:nvSpPr>
          <p:cNvPr id="7" name="Slide Number Placeholder 6"/>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1371734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E583DDF-CA54-461A-A486-592D2374C532}" type="datetimeFigureOut">
              <a:rPr lang="en-US"/>
              <a:t>6/30/2020</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3338572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897562"/>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838200" y="274638"/>
            <a:ext cx="7734300" cy="589756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E583DDF-CA54-461A-A486-592D2374C532}" type="datetimeFigureOut">
              <a:rPr lang="en-US"/>
              <a:t>6/30/2020</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751558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6pPr>
              <a:defRPr/>
            </a:lvl6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E583DDF-CA54-461A-A486-592D2374C532}" type="datetimeFigureOut">
              <a:rPr lang="en-US"/>
              <a:t>6/30/2020</a:t>
            </a:fld>
            <a:endParaRPr dirty="0"/>
          </a:p>
        </p:txBody>
      </p:sp>
      <p:sp>
        <p:nvSpPr>
          <p:cNvPr id="6" name="Slide Number Placeholder 5"/>
          <p:cNvSpPr>
            <a:spLocks noGrp="1"/>
          </p:cNvSpPr>
          <p:nvPr>
            <p:ph type="sldNum" sz="quarter" idx="12"/>
          </p:nvPr>
        </p:nvSpPr>
        <p:spPr/>
        <p:txBody>
          <a:bodyPr/>
          <a:lstStyle/>
          <a:p>
            <a:fld id="{CA8D9AD5-F248-4919-864A-CFD76CC027D6}" type="slidenum">
              <a:rPr/>
              <a:t>‹#›</a:t>
            </a:fld>
            <a:endParaRPr dirty="0"/>
          </a:p>
        </p:txBody>
      </p:sp>
    </p:spTree>
    <p:extLst>
      <p:ext uri="{BB962C8B-B14F-4D97-AF65-F5344CB8AC3E}">
        <p14:creationId xmlns:p14="http://schemas.microsoft.com/office/powerpoint/2010/main" val="4159342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7" name="Rectangle 6"/>
          <p:cNvSpPr/>
          <p:nvPr/>
        </p:nvSpPr>
        <p:spPr bwMode="ltGray">
          <a:xfrm>
            <a:off x="0" y="0"/>
            <a:ext cx="12188826" cy="4572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R="0" lvl="0" indent="0" algn="ctr" fontAlgn="auto">
              <a:lnSpc>
                <a:spcPct val="100000"/>
              </a:lnSpc>
              <a:spcBef>
                <a:spcPts val="0"/>
              </a:spcBef>
              <a:spcAft>
                <a:spcPts val="0"/>
              </a:spcAft>
              <a:buClrTx/>
              <a:buSzTx/>
              <a:buFontTx/>
              <a:buNone/>
              <a:tabLst/>
            </a:pPr>
            <a:endParaRPr kumimoji="0" b="0" i="0" u="none" strike="noStrike" kern="0" cap="none" spc="0" normalizeH="0" baseline="0">
              <a:ln>
                <a:noFill/>
              </a:ln>
              <a:solidFill>
                <a:prstClr val="white"/>
              </a:solidFill>
              <a:effectLst/>
              <a:uLnTx/>
              <a:uFillTx/>
              <a:latin typeface="Euphemia"/>
            </a:endParaRPr>
          </a:p>
        </p:txBody>
      </p:sp>
      <p:sp>
        <p:nvSpPr>
          <p:cNvPr id="8" name="Rectangle 7"/>
          <p:cNvSpPr/>
          <p:nvPr/>
        </p:nvSpPr>
        <p:spPr bwMode="white">
          <a:xfrm>
            <a:off x="-1" y="411480"/>
            <a:ext cx="12188826"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524000" y="1143000"/>
            <a:ext cx="9144000" cy="2667000"/>
          </a:xfrm>
        </p:spPr>
        <p:txBody>
          <a:bodyPr anchor="b">
            <a:normAutofit/>
          </a:bodyPr>
          <a:lstStyle>
            <a:lvl1pPr algn="ctr">
              <a:defRPr sz="5200" b="0"/>
            </a:lvl1pPr>
          </a:lstStyle>
          <a:p>
            <a:r>
              <a:rPr lang="en-US" smtClean="0"/>
              <a:t>Click to edit Master title style</a:t>
            </a:r>
            <a:endParaRPr/>
          </a:p>
        </p:txBody>
      </p:sp>
      <p:sp>
        <p:nvSpPr>
          <p:cNvPr id="3" name="Text Placeholder 2"/>
          <p:cNvSpPr>
            <a:spLocks noGrp="1"/>
          </p:cNvSpPr>
          <p:nvPr>
            <p:ph type="body" idx="1"/>
          </p:nvPr>
        </p:nvSpPr>
        <p:spPr>
          <a:xfrm>
            <a:off x="1524000" y="3810000"/>
            <a:ext cx="9144000" cy="1143000"/>
          </a:xfrm>
        </p:spPr>
        <p:txBody>
          <a:bodyPr anchor="t">
            <a:normAutofit/>
          </a:bodyPr>
          <a:lstStyle>
            <a:lvl1pPr marL="0" indent="0" algn="ctr">
              <a:spcBef>
                <a:spcPts val="0"/>
              </a:spcBef>
              <a:buNone/>
              <a:defRPr sz="2400" cap="none"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E583DDF-CA54-461A-A486-592D2374C532}" type="datetimeFigureOut">
              <a:rPr lang="en-US"/>
              <a:t>6/30/2020</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7158437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Alternate 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524000" y="1143000"/>
            <a:ext cx="9144000" cy="2667000"/>
          </a:xfrm>
        </p:spPr>
        <p:txBody>
          <a:bodyPr anchor="b">
            <a:normAutofit/>
          </a:bodyPr>
          <a:lstStyle>
            <a:lvl1pPr algn="ctr">
              <a:defRPr sz="5200" b="0">
                <a:solidFill>
                  <a:schemeClr val="tx1"/>
                </a:solidFill>
              </a:defRPr>
            </a:lvl1pPr>
          </a:lstStyle>
          <a:p>
            <a:r>
              <a:rPr lang="en-US" smtClean="0"/>
              <a:t>Click to edit Master title style</a:t>
            </a:r>
            <a:endParaRPr/>
          </a:p>
        </p:txBody>
      </p:sp>
      <p:sp>
        <p:nvSpPr>
          <p:cNvPr id="3" name="Text Placeholder 2"/>
          <p:cNvSpPr>
            <a:spLocks noGrp="1"/>
          </p:cNvSpPr>
          <p:nvPr>
            <p:ph type="body" idx="1"/>
          </p:nvPr>
        </p:nvSpPr>
        <p:spPr>
          <a:xfrm>
            <a:off x="1522413" y="3810000"/>
            <a:ext cx="9144000" cy="1143000"/>
          </a:xfrm>
        </p:spPr>
        <p:txBody>
          <a:bodyPr anchor="t">
            <a:normAutofit/>
          </a:bodyPr>
          <a:lstStyle>
            <a:lvl1pPr marL="0" indent="0" algn="ctr">
              <a:spcBef>
                <a:spcPts val="0"/>
              </a:spcBef>
              <a:buNone/>
              <a:defRPr sz="2400" cap="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5" name="Footer Placeholder 4"/>
          <p:cNvSpPr>
            <a:spLocks noGrp="1"/>
          </p:cNvSpPr>
          <p:nvPr>
            <p:ph type="ftr" sz="quarter" idx="11"/>
          </p:nvPr>
        </p:nvSpPr>
        <p:spPr/>
        <p:txBody>
          <a:bodyPr/>
          <a:lstStyle>
            <a:lvl1pPr>
              <a:defRPr>
                <a:solidFill>
                  <a:schemeClr val="tx2"/>
                </a:solidFill>
              </a:defRPr>
            </a:lvl1pPr>
          </a:lstStyle>
          <a:p>
            <a:endParaRPr/>
          </a:p>
        </p:txBody>
      </p:sp>
      <p:sp>
        <p:nvSpPr>
          <p:cNvPr id="4" name="Date Placeholder 3"/>
          <p:cNvSpPr>
            <a:spLocks noGrp="1"/>
          </p:cNvSpPr>
          <p:nvPr>
            <p:ph type="dt" sz="half" idx="10"/>
          </p:nvPr>
        </p:nvSpPr>
        <p:spPr/>
        <p:txBody>
          <a:bodyPr/>
          <a:lstStyle>
            <a:lvl1pPr>
              <a:defRPr>
                <a:solidFill>
                  <a:schemeClr val="tx2"/>
                </a:solidFill>
              </a:defRPr>
            </a:lvl1pPr>
          </a:lstStyle>
          <a:p>
            <a:fld id="{9E583DDF-CA54-461A-A486-592D2374C532}" type="datetimeFigureOut">
              <a:rPr lang="en-US"/>
              <a:pPr/>
              <a:t>6/30/2020</a:t>
            </a:fld>
            <a:endParaRP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CA8D9AD5-F248-4919-864A-CFD76CC027D6}" type="slidenum">
              <a:rPr/>
              <a:pPr/>
              <a:t>‹#›</a:t>
            </a:fld>
            <a:endParaRPr/>
          </a:p>
        </p:txBody>
      </p:sp>
    </p:spTree>
    <p:extLst>
      <p:ext uri="{BB962C8B-B14F-4D97-AF65-F5344CB8AC3E}">
        <p14:creationId xmlns:p14="http://schemas.microsoft.com/office/powerpoint/2010/main" val="28043280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34112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7888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DD7D43D-6574-4C7B-808D-C6C12215A4D4}" type="datetimeFigureOut">
              <a:rPr lang="en-US"/>
              <a:t>6/30/2020</a:t>
            </a:fld>
            <a:endParaRPr/>
          </a:p>
        </p:txBody>
      </p:sp>
      <p:sp>
        <p:nvSpPr>
          <p:cNvPr id="7" name="Slide Number Placeholder 6"/>
          <p:cNvSpPr>
            <a:spLocks noGrp="1"/>
          </p:cNvSpPr>
          <p:nvPr>
            <p:ph type="sldNum" sz="quarter" idx="12"/>
          </p:nvPr>
        </p:nvSpPr>
        <p:spPr/>
        <p:txBody>
          <a:bodyPr/>
          <a:lstStyle/>
          <a:p>
            <a:fld id="{A0ECE5F2-81AA-4605-B028-6FBA391056AF}" type="slidenum">
              <a:rPr/>
              <a:t>‹#›</a:t>
            </a:fld>
            <a:endParaRPr/>
          </a:p>
        </p:txBody>
      </p:sp>
    </p:spTree>
    <p:extLst>
      <p:ext uri="{BB962C8B-B14F-4D97-AF65-F5344CB8AC3E}">
        <p14:creationId xmlns:p14="http://schemas.microsoft.com/office/powerpoint/2010/main" val="3117078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41120" y="466344"/>
            <a:ext cx="9509760" cy="1234440"/>
          </a:xfrm>
        </p:spPr>
        <p:txBody>
          <a:bodyPr/>
          <a:lstStyle/>
          <a:p>
            <a:r>
              <a:rPr lang="en-US" smtClean="0"/>
              <a:t>Click to edit Master title style</a:t>
            </a:r>
            <a:endParaRPr/>
          </a:p>
        </p:txBody>
      </p:sp>
      <p:sp>
        <p:nvSpPr>
          <p:cNvPr id="3" name="Text Placeholder 2"/>
          <p:cNvSpPr>
            <a:spLocks noGrp="1"/>
          </p:cNvSpPr>
          <p:nvPr>
            <p:ph type="body" idx="1"/>
          </p:nvPr>
        </p:nvSpPr>
        <p:spPr>
          <a:xfrm>
            <a:off x="1341120" y="1837464"/>
            <a:ext cx="4572000" cy="766588"/>
          </a:xfrm>
        </p:spPr>
        <p:txBody>
          <a:bodyPr anchor="ctr">
            <a:normAutofit/>
          </a:bodyPr>
          <a:lstStyle>
            <a:lvl1pPr marL="0" indent="0">
              <a:spcBef>
                <a:spcPts val="0"/>
              </a:spcBef>
              <a:buNone/>
              <a:defRPr sz="2200" b="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34112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78880" y="1837464"/>
            <a:ext cx="4572000" cy="766588"/>
          </a:xfrm>
        </p:spPr>
        <p:txBody>
          <a:bodyPr anchor="ctr">
            <a:normAutofit/>
          </a:bodyPr>
          <a:lstStyle>
            <a:lvl1pPr marL="0" indent="0">
              <a:spcBef>
                <a:spcPts val="0"/>
              </a:spcBef>
              <a:buNone/>
              <a:defRPr sz="2200" b="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7888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E583DDF-CA54-461A-A486-592D2374C532}" type="datetimeFigureOut">
              <a:rPr lang="en-US"/>
              <a:t>6/30/2020</a:t>
            </a:fld>
            <a:endParaRPr/>
          </a:p>
        </p:txBody>
      </p:sp>
      <p:sp>
        <p:nvSpPr>
          <p:cNvPr id="9" name="Slide Number Placeholder 8"/>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4057080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9E583DDF-CA54-461A-A486-592D2374C532}" type="datetimeFigureOut">
              <a:rPr lang="en-US"/>
              <a:t>6/30/2020</a:t>
            </a:fld>
            <a:endParaRPr/>
          </a:p>
        </p:txBody>
      </p:sp>
      <p:sp>
        <p:nvSpPr>
          <p:cNvPr id="5" name="Slide Number Placeholder 4"/>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842011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lvl1pPr>
              <a:defRPr>
                <a:solidFill>
                  <a:schemeClr val="tx2"/>
                </a:solidFill>
              </a:defRPr>
            </a:lvl1pPr>
          </a:lstStyle>
          <a:p>
            <a:endParaRPr/>
          </a:p>
        </p:txBody>
      </p:sp>
      <p:sp>
        <p:nvSpPr>
          <p:cNvPr id="2" name="Date Placeholder 1"/>
          <p:cNvSpPr>
            <a:spLocks noGrp="1"/>
          </p:cNvSpPr>
          <p:nvPr>
            <p:ph type="dt" sz="half" idx="10"/>
          </p:nvPr>
        </p:nvSpPr>
        <p:spPr/>
        <p:txBody>
          <a:bodyPr/>
          <a:lstStyle>
            <a:lvl1pPr>
              <a:defRPr>
                <a:solidFill>
                  <a:schemeClr val="tx2"/>
                </a:solidFill>
              </a:defRPr>
            </a:lvl1pPr>
          </a:lstStyle>
          <a:p>
            <a:fld id="{9E583DDF-CA54-461A-A486-592D2374C532}" type="datetimeFigureOut">
              <a:rPr lang="en-US"/>
              <a:pPr/>
              <a:t>6/30/2020</a:t>
            </a:fld>
            <a:endParaRPr/>
          </a:p>
        </p:txBody>
      </p:sp>
      <p:sp>
        <p:nvSpPr>
          <p:cNvPr id="4" name="Slide Number Placeholder 3"/>
          <p:cNvSpPr>
            <a:spLocks noGrp="1"/>
          </p:cNvSpPr>
          <p:nvPr>
            <p:ph type="sldNum" sz="quarter" idx="12"/>
          </p:nvPr>
        </p:nvSpPr>
        <p:spPr/>
        <p:txBody>
          <a:bodyPr/>
          <a:lstStyle>
            <a:lvl1pPr>
              <a:defRPr>
                <a:solidFill>
                  <a:schemeClr val="tx2"/>
                </a:solidFill>
              </a:defRPr>
            </a:lvl1pPr>
          </a:lstStyle>
          <a:p>
            <a:fld id="{CA8D9AD5-F248-4919-864A-CFD76CC027D6}" type="slidenum">
              <a:rPr/>
              <a:pPr/>
              <a:t>‹#›</a:t>
            </a:fld>
            <a:endParaRPr/>
          </a:p>
        </p:txBody>
      </p:sp>
    </p:spTree>
    <p:extLst>
      <p:ext uri="{BB962C8B-B14F-4D97-AF65-F5344CB8AC3E}">
        <p14:creationId xmlns:p14="http://schemas.microsoft.com/office/powerpoint/2010/main" val="2559003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0412" y="2362200"/>
            <a:ext cx="3200400" cy="1990725"/>
          </a:xfrm>
        </p:spPr>
        <p:txBody>
          <a:bodyPr anchor="b">
            <a:normAutofit/>
          </a:bodyPr>
          <a:lstStyle>
            <a:lvl1pPr>
              <a:defRPr sz="3400" b="0"/>
            </a:lvl1pPr>
          </a:lstStyle>
          <a:p>
            <a:r>
              <a:rPr lang="en-US" smtClean="0"/>
              <a:t>Click to edit Master title style</a:t>
            </a:r>
            <a:endParaRPr/>
          </a:p>
        </p:txBody>
      </p:sp>
      <p:sp>
        <p:nvSpPr>
          <p:cNvPr id="4" name="Text Placeholder 3"/>
          <p:cNvSpPr>
            <a:spLocks noGrp="1"/>
          </p:cNvSpPr>
          <p:nvPr>
            <p:ph type="body" sz="half" idx="2"/>
          </p:nvPr>
        </p:nvSpPr>
        <p:spPr>
          <a:xfrm>
            <a:off x="760412" y="4367308"/>
            <a:ext cx="3200400" cy="1622012"/>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Content Placeholder 2"/>
          <p:cNvSpPr>
            <a:spLocks noGrp="1"/>
          </p:cNvSpPr>
          <p:nvPr>
            <p:ph idx="1"/>
          </p:nvPr>
        </p:nvSpPr>
        <p:spPr>
          <a:xfrm>
            <a:off x="4494212" y="685800"/>
            <a:ext cx="7239001"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E583DDF-CA54-461A-A486-592D2374C532}" type="datetimeFigureOut">
              <a:rPr lang="en-US"/>
              <a:t>6/30/2020</a:t>
            </a:fld>
            <a:endParaRPr/>
          </a:p>
        </p:txBody>
      </p:sp>
      <p:sp>
        <p:nvSpPr>
          <p:cNvPr id="7" name="Slide Number Placeholder 6"/>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1435946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bwMode="ltGray">
          <a:xfrm>
            <a:off x="1587" y="6583680"/>
            <a:ext cx="12188826" cy="2743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R="0" lvl="0" indent="0" algn="ctr" fontAlgn="auto">
              <a:lnSpc>
                <a:spcPct val="100000"/>
              </a:lnSpc>
              <a:spcBef>
                <a:spcPts val="0"/>
              </a:spcBef>
              <a:spcAft>
                <a:spcPts val="0"/>
              </a:spcAft>
              <a:buClrTx/>
              <a:buSzTx/>
              <a:buFontTx/>
              <a:buNone/>
              <a:tabLst/>
            </a:pPr>
            <a:endParaRPr kumimoji="0" b="0" i="0" u="none" strike="noStrike" kern="0" cap="none" spc="0" normalizeH="0" baseline="0">
              <a:ln>
                <a:noFill/>
              </a:ln>
              <a:solidFill>
                <a:prstClr val="white"/>
              </a:solidFill>
              <a:effectLst/>
              <a:uLnTx/>
              <a:uFillTx/>
              <a:latin typeface="Euphemia"/>
            </a:endParaRPr>
          </a:p>
        </p:txBody>
      </p:sp>
      <p:sp>
        <p:nvSpPr>
          <p:cNvPr id="8" name="Rectangle 7"/>
          <p:cNvSpPr/>
          <p:nvPr/>
        </p:nvSpPr>
        <p:spPr bwMode="white">
          <a:xfrm>
            <a:off x="1587" y="6583680"/>
            <a:ext cx="12188826"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341120" y="467360"/>
            <a:ext cx="9509760" cy="1233424"/>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341120" y="1901952"/>
            <a:ext cx="9509760" cy="412762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3"/>
          </p:nvPr>
        </p:nvSpPr>
        <p:spPr>
          <a:xfrm>
            <a:off x="1341120" y="6601968"/>
            <a:ext cx="7159752" cy="237744"/>
          </a:xfrm>
          <a:prstGeom prst="rect">
            <a:avLst/>
          </a:prstGeom>
        </p:spPr>
        <p:txBody>
          <a:bodyPr vert="horz" lIns="91440" tIns="45720" rIns="91440" bIns="45720" rtlCol="0" anchor="ctr"/>
          <a:lstStyle>
            <a:lvl1pPr algn="l">
              <a:defRPr sz="1100" cap="all" baseline="0">
                <a:solidFill>
                  <a:schemeClr val="bg2"/>
                </a:solidFill>
              </a:defRPr>
            </a:lvl1pPr>
          </a:lstStyle>
          <a:p>
            <a:endParaRPr lang="en-US" dirty="0"/>
          </a:p>
        </p:txBody>
      </p:sp>
      <p:sp>
        <p:nvSpPr>
          <p:cNvPr id="4" name="Date Placeholder 3"/>
          <p:cNvSpPr>
            <a:spLocks noGrp="1"/>
          </p:cNvSpPr>
          <p:nvPr>
            <p:ph type="dt" sz="half" idx="2"/>
          </p:nvPr>
        </p:nvSpPr>
        <p:spPr>
          <a:xfrm>
            <a:off x="8875776" y="6601968"/>
            <a:ext cx="960120" cy="237744"/>
          </a:xfrm>
          <a:prstGeom prst="rect">
            <a:avLst/>
          </a:prstGeom>
        </p:spPr>
        <p:txBody>
          <a:bodyPr vert="horz" lIns="91440" tIns="45720" rIns="91440" bIns="45720" rtlCol="0" anchor="ctr"/>
          <a:lstStyle>
            <a:lvl1pPr algn="r">
              <a:defRPr sz="1100">
                <a:solidFill>
                  <a:schemeClr val="bg2"/>
                </a:solidFill>
              </a:defRPr>
            </a:lvl1pPr>
          </a:lstStyle>
          <a:p>
            <a:fld id="{9E583DDF-CA54-461A-A486-592D2374C532}" type="datetimeFigureOut">
              <a:rPr lang="en-US" smtClean="0"/>
              <a:pPr/>
              <a:t>6/30/2020</a:t>
            </a:fld>
            <a:endParaRPr lang="en-US" dirty="0"/>
          </a:p>
        </p:txBody>
      </p:sp>
      <p:sp>
        <p:nvSpPr>
          <p:cNvPr id="6" name="Slide Number Placeholder 5"/>
          <p:cNvSpPr>
            <a:spLocks noGrp="1"/>
          </p:cNvSpPr>
          <p:nvPr>
            <p:ph type="sldNum" sz="quarter" idx="4"/>
          </p:nvPr>
        </p:nvSpPr>
        <p:spPr>
          <a:xfrm>
            <a:off x="10210800" y="6601968"/>
            <a:ext cx="640080" cy="237744"/>
          </a:xfrm>
          <a:prstGeom prst="rect">
            <a:avLst/>
          </a:prstGeom>
        </p:spPr>
        <p:txBody>
          <a:bodyPr vert="horz" lIns="91440" tIns="45720" rIns="91440" bIns="45720" rtlCol="0" anchor="ctr"/>
          <a:lstStyle>
            <a:lvl1pPr algn="r">
              <a:defRPr sz="1100">
                <a:solidFill>
                  <a:schemeClr val="bg2"/>
                </a:solidFill>
              </a:defRPr>
            </a:lvl1pPr>
          </a:lstStyle>
          <a:p>
            <a:fld id="{CA8D9AD5-F248-4919-864A-CFD76CC027D6}" type="slidenum">
              <a:rPr lang="en-US" smtClean="0"/>
              <a:pPr/>
              <a:t>‹#›</a:t>
            </a:fld>
            <a:endParaRPr lang="en-US" dirty="0"/>
          </a:p>
        </p:txBody>
      </p:sp>
    </p:spTree>
    <p:extLst>
      <p:ext uri="{BB962C8B-B14F-4D97-AF65-F5344CB8AC3E}">
        <p14:creationId xmlns:p14="http://schemas.microsoft.com/office/powerpoint/2010/main" val="25637609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2" r:id="rId4"/>
    <p:sldLayoutId id="2147483661" r:id="rId5"/>
    <p:sldLayoutId id="2147483653" r:id="rId6"/>
    <p:sldLayoutId id="2147483654" r:id="rId7"/>
    <p:sldLayoutId id="2147483655" r:id="rId8"/>
    <p:sldLayoutId id="2147483656" r:id="rId9"/>
    <p:sldLayoutId id="2147483663" r:id="rId10"/>
    <p:sldLayoutId id="2147483657" r:id="rId11"/>
    <p:sldLayoutId id="2147483658" r:id="rId12"/>
    <p:sldLayoutId id="2147483659"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360">
          <p15:clr>
            <a:srgbClr val="F26B43"/>
          </p15:clr>
        </p15:guide>
        <p15:guide id="2" pos="40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127.0.0.1:8050/"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HR Dashboard Project</a:t>
            </a:r>
            <a:endParaRPr lang="en-US" dirty="0"/>
          </a:p>
        </p:txBody>
      </p:sp>
      <p:sp>
        <p:nvSpPr>
          <p:cNvPr id="4" name="Subtitle 3"/>
          <p:cNvSpPr>
            <a:spLocks noGrp="1"/>
          </p:cNvSpPr>
          <p:nvPr>
            <p:ph type="subTitle" idx="1"/>
          </p:nvPr>
        </p:nvSpPr>
        <p:spPr/>
        <p:txBody>
          <a:bodyPr/>
          <a:lstStyle/>
          <a:p>
            <a:r>
              <a:rPr lang="en-US" dirty="0" err="1" smtClean="0"/>
              <a:t>Gobinath</a:t>
            </a:r>
            <a:r>
              <a:rPr lang="en-US" dirty="0" smtClean="0"/>
              <a:t> </a:t>
            </a:r>
            <a:r>
              <a:rPr lang="en-US" dirty="0" err="1" smtClean="0"/>
              <a:t>subramani</a:t>
            </a:r>
            <a:r>
              <a:rPr lang="en-US" dirty="0" smtClean="0"/>
              <a:t> </a:t>
            </a:r>
            <a:r>
              <a:rPr lang="en-US" dirty="0"/>
              <a:t>| </a:t>
            </a:r>
            <a:r>
              <a:rPr lang="en-US" dirty="0" smtClean="0"/>
              <a:t>Rev4</a:t>
            </a:r>
            <a:endParaRPr lang="en-US" dirty="0"/>
          </a:p>
        </p:txBody>
      </p:sp>
    </p:spTree>
    <p:extLst>
      <p:ext uri="{BB962C8B-B14F-4D97-AF65-F5344CB8AC3E}">
        <p14:creationId xmlns:p14="http://schemas.microsoft.com/office/powerpoint/2010/main" val="2798809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467360"/>
            <a:ext cx="9509760" cy="657384"/>
          </a:xfrm>
        </p:spPr>
        <p:txBody>
          <a:bodyPr/>
          <a:lstStyle/>
          <a:p>
            <a:r>
              <a:rPr lang="en-IN" b="1" dirty="0"/>
              <a:t>Head Count &amp; </a:t>
            </a:r>
            <a:r>
              <a:rPr lang="en-IN" b="1" dirty="0" smtClean="0"/>
              <a:t>Attrition</a:t>
            </a:r>
            <a:endParaRPr lang="en-US" dirty="0"/>
          </a:p>
        </p:txBody>
      </p:sp>
      <p:sp>
        <p:nvSpPr>
          <p:cNvPr id="3" name="Content Placeholder 2"/>
          <p:cNvSpPr>
            <a:spLocks noGrp="1"/>
          </p:cNvSpPr>
          <p:nvPr>
            <p:ph idx="1"/>
          </p:nvPr>
        </p:nvSpPr>
        <p:spPr>
          <a:xfrm>
            <a:off x="1341120" y="1700808"/>
            <a:ext cx="9509760" cy="4328771"/>
          </a:xfrm>
        </p:spPr>
        <p:txBody>
          <a:bodyPr/>
          <a:lstStyle/>
          <a:p>
            <a:pPr lvl="0"/>
            <a:r>
              <a:rPr lang="en-IN" sz="1800" dirty="0">
                <a:solidFill>
                  <a:schemeClr val="tx1">
                    <a:lumMod val="50000"/>
                  </a:schemeClr>
                </a:solidFill>
                <a:latin typeface="Calibri" panose="020F0502020204030204" pitchFamily="34" charset="0"/>
                <a:cs typeface="Calibri" panose="020F0502020204030204" pitchFamily="34" charset="0"/>
              </a:rPr>
              <a:t>Attrition rate (Filter by: Position wise)</a:t>
            </a:r>
          </a:p>
          <a:p>
            <a:pPr marL="45720" indent="0">
              <a:buNone/>
            </a:pPr>
            <a:endParaRPr lang="en-US" dirty="0"/>
          </a:p>
        </p:txBody>
      </p:sp>
      <p:pic>
        <p:nvPicPr>
          <p:cNvPr id="6" name="Picture 5"/>
          <p:cNvPicPr/>
          <p:nvPr/>
        </p:nvPicPr>
        <p:blipFill>
          <a:blip r:embed="rId3"/>
          <a:stretch>
            <a:fillRect/>
          </a:stretch>
        </p:blipFill>
        <p:spPr>
          <a:xfrm>
            <a:off x="1341120" y="2492896"/>
            <a:ext cx="9509760" cy="3536683"/>
          </a:xfrm>
          <a:prstGeom prst="rect">
            <a:avLst/>
          </a:prstGeom>
        </p:spPr>
      </p:pic>
    </p:spTree>
    <p:extLst>
      <p:ext uri="{BB962C8B-B14F-4D97-AF65-F5344CB8AC3E}">
        <p14:creationId xmlns:p14="http://schemas.microsoft.com/office/powerpoint/2010/main" val="1864921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467360"/>
            <a:ext cx="9509760" cy="657384"/>
          </a:xfrm>
        </p:spPr>
        <p:txBody>
          <a:bodyPr/>
          <a:lstStyle/>
          <a:p>
            <a:r>
              <a:rPr lang="en-IN" b="1" dirty="0"/>
              <a:t>Head Count &amp; </a:t>
            </a:r>
            <a:r>
              <a:rPr lang="en-IN" b="1" dirty="0" smtClean="0"/>
              <a:t>Attrition</a:t>
            </a:r>
            <a:r>
              <a:rPr lang="en-IN" dirty="0" smtClean="0"/>
              <a:t> </a:t>
            </a:r>
            <a:endParaRPr lang="en-US" dirty="0"/>
          </a:p>
        </p:txBody>
      </p:sp>
      <p:sp>
        <p:nvSpPr>
          <p:cNvPr id="3" name="Content Placeholder 2"/>
          <p:cNvSpPr>
            <a:spLocks noGrp="1"/>
          </p:cNvSpPr>
          <p:nvPr>
            <p:ph idx="1"/>
          </p:nvPr>
        </p:nvSpPr>
        <p:spPr>
          <a:xfrm>
            <a:off x="1341120" y="1556792"/>
            <a:ext cx="9509760" cy="4472787"/>
          </a:xfrm>
        </p:spPr>
        <p:txBody>
          <a:bodyPr/>
          <a:lstStyle/>
          <a:p>
            <a:pPr lvl="0"/>
            <a:r>
              <a:rPr lang="en-IN" sz="1800" dirty="0">
                <a:solidFill>
                  <a:schemeClr val="tx1">
                    <a:lumMod val="50000"/>
                  </a:schemeClr>
                </a:solidFill>
                <a:latin typeface="Calibri" panose="020F0502020204030204" pitchFamily="34" charset="0"/>
                <a:cs typeface="Calibri" panose="020F0502020204030204" pitchFamily="34" charset="0"/>
              </a:rPr>
              <a:t>Attrition rate (Filter by: Manager wise)</a:t>
            </a:r>
          </a:p>
          <a:p>
            <a:pPr marL="45720" indent="0">
              <a:buNone/>
            </a:pPr>
            <a:endParaRPr lang="en-US" dirty="0">
              <a:solidFill>
                <a:schemeClr val="tx1">
                  <a:lumMod val="50000"/>
                </a:schemeClr>
              </a:solidFill>
            </a:endParaRPr>
          </a:p>
        </p:txBody>
      </p:sp>
      <p:pic>
        <p:nvPicPr>
          <p:cNvPr id="5" name="Picture 4"/>
          <p:cNvPicPr/>
          <p:nvPr/>
        </p:nvPicPr>
        <p:blipFill>
          <a:blip r:embed="rId3"/>
          <a:stretch>
            <a:fillRect/>
          </a:stretch>
        </p:blipFill>
        <p:spPr>
          <a:xfrm>
            <a:off x="1341120" y="2348880"/>
            <a:ext cx="9509760" cy="3680699"/>
          </a:xfrm>
          <a:prstGeom prst="rect">
            <a:avLst/>
          </a:prstGeom>
        </p:spPr>
      </p:pic>
    </p:spTree>
    <p:extLst>
      <p:ext uri="{BB962C8B-B14F-4D97-AF65-F5344CB8AC3E}">
        <p14:creationId xmlns:p14="http://schemas.microsoft.com/office/powerpoint/2010/main" val="1039431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467360"/>
            <a:ext cx="9509760" cy="657384"/>
          </a:xfrm>
        </p:spPr>
        <p:txBody>
          <a:bodyPr/>
          <a:lstStyle/>
          <a:p>
            <a:r>
              <a:rPr lang="en-IN" b="1" dirty="0"/>
              <a:t>Diversity Profile</a:t>
            </a:r>
            <a:endParaRPr lang="en-IN" dirty="0"/>
          </a:p>
        </p:txBody>
      </p:sp>
      <p:sp>
        <p:nvSpPr>
          <p:cNvPr id="3" name="Content Placeholder 2"/>
          <p:cNvSpPr>
            <a:spLocks noGrp="1"/>
          </p:cNvSpPr>
          <p:nvPr>
            <p:ph idx="1"/>
          </p:nvPr>
        </p:nvSpPr>
        <p:spPr>
          <a:xfrm>
            <a:off x="1341120" y="1901953"/>
            <a:ext cx="9509760" cy="2319136"/>
          </a:xfrm>
        </p:spPr>
        <p:txBody>
          <a:bodyPr/>
          <a:lstStyle/>
          <a:p>
            <a:pPr marL="45720" indent="0" algn="just">
              <a:lnSpc>
                <a:spcPct val="150000"/>
              </a:lnSpc>
              <a:buNone/>
            </a:pPr>
            <a:r>
              <a:rPr lang="en-IN" sz="1800" dirty="0" smtClean="0">
                <a:solidFill>
                  <a:schemeClr val="tx1">
                    <a:lumMod val="50000"/>
                  </a:schemeClr>
                </a:solidFill>
                <a:latin typeface="Calibri" panose="020F0502020204030204" pitchFamily="34" charset="0"/>
                <a:cs typeface="Calibri" panose="020F0502020204030204" pitchFamily="34" charset="0"/>
              </a:rPr>
              <a:t>	It’s </a:t>
            </a:r>
            <a:r>
              <a:rPr lang="en-IN" sz="1800" dirty="0">
                <a:solidFill>
                  <a:schemeClr val="tx1">
                    <a:lumMod val="50000"/>
                  </a:schemeClr>
                </a:solidFill>
                <a:latin typeface="Calibri" panose="020F0502020204030204" pitchFamily="34" charset="0"/>
                <a:cs typeface="Calibri" panose="020F0502020204030204" pitchFamily="34" charset="0"/>
              </a:rPr>
              <a:t>easy to say that your company is diversified and inclusive. With the recent news of numerous employee diversity and inclusion issues in a lot of industries, companies are becoming increasingly aware of their activities when it comes to hiring. This tap contains the information of </a:t>
            </a:r>
            <a:r>
              <a:rPr lang="en-IN" sz="1800" dirty="0" smtClean="0">
                <a:solidFill>
                  <a:schemeClr val="tx1">
                    <a:lumMod val="50000"/>
                  </a:schemeClr>
                </a:solidFill>
                <a:latin typeface="Calibri" panose="020F0502020204030204" pitchFamily="34" charset="0"/>
                <a:cs typeface="Calibri" panose="020F0502020204030204" pitchFamily="34" charset="0"/>
              </a:rPr>
              <a:t>following </a:t>
            </a:r>
            <a:r>
              <a:rPr lang="en-IN" sz="1800" dirty="0">
                <a:solidFill>
                  <a:schemeClr val="tx1">
                    <a:lumMod val="50000"/>
                  </a:schemeClr>
                </a:solidFill>
                <a:latin typeface="Calibri" panose="020F0502020204030204" pitchFamily="34" charset="0"/>
                <a:cs typeface="Calibri" panose="020F0502020204030204" pitchFamily="34" charset="0"/>
              </a:rPr>
              <a:t>data points.</a:t>
            </a:r>
          </a:p>
          <a:p>
            <a:pPr marL="45720" indent="0">
              <a:buNone/>
            </a:pPr>
            <a:endParaRPr lang="en-US" dirty="0"/>
          </a:p>
        </p:txBody>
      </p:sp>
    </p:spTree>
    <p:extLst>
      <p:ext uri="{BB962C8B-B14F-4D97-AF65-F5344CB8AC3E}">
        <p14:creationId xmlns:p14="http://schemas.microsoft.com/office/powerpoint/2010/main" val="1894792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467360"/>
            <a:ext cx="9509760" cy="657384"/>
          </a:xfrm>
        </p:spPr>
        <p:txBody>
          <a:bodyPr/>
          <a:lstStyle/>
          <a:p>
            <a:r>
              <a:rPr lang="en-IN" b="1" dirty="0"/>
              <a:t>Diversity Profile</a:t>
            </a:r>
            <a:endParaRPr lang="en-IN" dirty="0"/>
          </a:p>
        </p:txBody>
      </p:sp>
      <p:sp>
        <p:nvSpPr>
          <p:cNvPr id="3" name="Content Placeholder 2"/>
          <p:cNvSpPr>
            <a:spLocks noGrp="1"/>
          </p:cNvSpPr>
          <p:nvPr>
            <p:ph idx="1"/>
          </p:nvPr>
        </p:nvSpPr>
        <p:spPr>
          <a:xfrm>
            <a:off x="1341120" y="1412776"/>
            <a:ext cx="9723432" cy="4616803"/>
          </a:xfrm>
        </p:spPr>
        <p:txBody>
          <a:bodyPr/>
          <a:lstStyle/>
          <a:p>
            <a:r>
              <a:rPr lang="en-IN" sz="1800" dirty="0">
                <a:solidFill>
                  <a:schemeClr val="bg2">
                    <a:lumMod val="10000"/>
                  </a:schemeClr>
                </a:solidFill>
                <a:latin typeface="Calibri" panose="020F0502020204030204" pitchFamily="34" charset="0"/>
                <a:cs typeface="Calibri" panose="020F0502020204030204" pitchFamily="34" charset="0"/>
              </a:rPr>
              <a:t>Gender by department </a:t>
            </a:r>
          </a:p>
          <a:p>
            <a:pPr marL="45720" indent="0">
              <a:buNone/>
            </a:pPr>
            <a:endParaRPr lang="en-US" dirty="0"/>
          </a:p>
        </p:txBody>
      </p:sp>
      <p:pic>
        <p:nvPicPr>
          <p:cNvPr id="6" name="Picture 5"/>
          <p:cNvPicPr/>
          <p:nvPr/>
        </p:nvPicPr>
        <p:blipFill>
          <a:blip r:embed="rId3"/>
          <a:stretch>
            <a:fillRect/>
          </a:stretch>
        </p:blipFill>
        <p:spPr>
          <a:xfrm>
            <a:off x="1341120" y="2132856"/>
            <a:ext cx="9723432" cy="3896723"/>
          </a:xfrm>
          <a:prstGeom prst="rect">
            <a:avLst/>
          </a:prstGeom>
        </p:spPr>
      </p:pic>
    </p:spTree>
    <p:extLst>
      <p:ext uri="{BB962C8B-B14F-4D97-AF65-F5344CB8AC3E}">
        <p14:creationId xmlns:p14="http://schemas.microsoft.com/office/powerpoint/2010/main" val="2674909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467360"/>
            <a:ext cx="9509760" cy="657384"/>
          </a:xfrm>
        </p:spPr>
        <p:txBody>
          <a:bodyPr/>
          <a:lstStyle/>
          <a:p>
            <a:r>
              <a:rPr lang="en-IN" b="1" dirty="0"/>
              <a:t>Diversity Profile</a:t>
            </a:r>
            <a:endParaRPr lang="en-IN" dirty="0"/>
          </a:p>
        </p:txBody>
      </p:sp>
      <p:sp>
        <p:nvSpPr>
          <p:cNvPr id="3" name="Content Placeholder 2"/>
          <p:cNvSpPr>
            <a:spLocks noGrp="1"/>
          </p:cNvSpPr>
          <p:nvPr>
            <p:ph idx="1"/>
          </p:nvPr>
        </p:nvSpPr>
        <p:spPr>
          <a:xfrm>
            <a:off x="1341120" y="1484784"/>
            <a:ext cx="9509760" cy="4544795"/>
          </a:xfrm>
        </p:spPr>
        <p:txBody>
          <a:bodyPr/>
          <a:lstStyle/>
          <a:p>
            <a:pPr lvl="0"/>
            <a:r>
              <a:rPr lang="en-IN" sz="1800" dirty="0">
                <a:solidFill>
                  <a:schemeClr val="tx1">
                    <a:lumMod val="50000"/>
                  </a:schemeClr>
                </a:solidFill>
                <a:latin typeface="Calibri" panose="020F0502020204030204" pitchFamily="34" charset="0"/>
                <a:cs typeface="Calibri" panose="020F0502020204030204" pitchFamily="34" charset="0"/>
              </a:rPr>
              <a:t>Race by department</a:t>
            </a:r>
          </a:p>
          <a:p>
            <a:pPr marL="45720" indent="0">
              <a:buNone/>
            </a:pPr>
            <a:endParaRPr lang="en-US" dirty="0"/>
          </a:p>
        </p:txBody>
      </p:sp>
      <p:pic>
        <p:nvPicPr>
          <p:cNvPr id="5" name="Picture 4"/>
          <p:cNvPicPr/>
          <p:nvPr/>
        </p:nvPicPr>
        <p:blipFill>
          <a:blip r:embed="rId3"/>
          <a:stretch>
            <a:fillRect/>
          </a:stretch>
        </p:blipFill>
        <p:spPr>
          <a:xfrm>
            <a:off x="1341120" y="2060848"/>
            <a:ext cx="9435400" cy="3968731"/>
          </a:xfrm>
          <a:prstGeom prst="rect">
            <a:avLst/>
          </a:prstGeom>
        </p:spPr>
      </p:pic>
    </p:spTree>
    <p:extLst>
      <p:ext uri="{BB962C8B-B14F-4D97-AF65-F5344CB8AC3E}">
        <p14:creationId xmlns:p14="http://schemas.microsoft.com/office/powerpoint/2010/main" val="2926428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467360"/>
            <a:ext cx="9509760" cy="657384"/>
          </a:xfrm>
        </p:spPr>
        <p:txBody>
          <a:bodyPr/>
          <a:lstStyle/>
          <a:p>
            <a:r>
              <a:rPr lang="en-IN" b="1" dirty="0"/>
              <a:t>Recruitment</a:t>
            </a:r>
            <a:endParaRPr lang="en-IN" dirty="0"/>
          </a:p>
        </p:txBody>
      </p:sp>
      <p:sp>
        <p:nvSpPr>
          <p:cNvPr id="3" name="Content Placeholder 2"/>
          <p:cNvSpPr>
            <a:spLocks noGrp="1"/>
          </p:cNvSpPr>
          <p:nvPr>
            <p:ph idx="1"/>
          </p:nvPr>
        </p:nvSpPr>
        <p:spPr>
          <a:xfrm>
            <a:off x="1341120" y="1484785"/>
            <a:ext cx="9509760" cy="2952328"/>
          </a:xfrm>
        </p:spPr>
        <p:txBody>
          <a:bodyPr/>
          <a:lstStyle/>
          <a:p>
            <a:pPr marL="45720" indent="0" algn="just">
              <a:lnSpc>
                <a:spcPct val="150000"/>
              </a:lnSpc>
              <a:buNone/>
            </a:pPr>
            <a:r>
              <a:rPr lang="en-IN" sz="1800" dirty="0" smtClean="0">
                <a:solidFill>
                  <a:schemeClr val="tx1">
                    <a:lumMod val="50000"/>
                  </a:schemeClr>
                </a:solidFill>
                <a:latin typeface="Calibri" panose="020F0502020204030204" pitchFamily="34" charset="0"/>
                <a:cs typeface="Calibri" panose="020F0502020204030204" pitchFamily="34" charset="0"/>
              </a:rPr>
              <a:t>	Measuring </a:t>
            </a:r>
            <a:r>
              <a:rPr lang="en-IN" sz="1800" dirty="0">
                <a:solidFill>
                  <a:schemeClr val="tx1">
                    <a:lumMod val="50000"/>
                  </a:schemeClr>
                </a:solidFill>
                <a:latin typeface="Calibri" panose="020F0502020204030204" pitchFamily="34" charset="0"/>
                <a:cs typeface="Calibri" panose="020F0502020204030204" pitchFamily="34" charset="0"/>
              </a:rPr>
              <a:t>the hiring process can contribute to organizational efforts to reduce the above by getting insights into the process. This will allow the organization to identify areas that it needs to improve\maintain\develop and take action accordingly. This BI solution is meant to identify bottlenecks and opportunities in the hiring process in order to improve efficiency, avoid lost revenue and additional costs by reducing the time it takes for the organization to hire new employees. This tap contains the information of below data points.</a:t>
            </a:r>
          </a:p>
          <a:p>
            <a:pPr marL="45720" lvl="0" indent="0">
              <a:buNone/>
            </a:pPr>
            <a:endParaRPr lang="en-IN" dirty="0"/>
          </a:p>
          <a:p>
            <a:pPr marL="45720" indent="0">
              <a:buNone/>
            </a:pPr>
            <a:endParaRPr lang="en-US" dirty="0"/>
          </a:p>
        </p:txBody>
      </p:sp>
    </p:spTree>
    <p:extLst>
      <p:ext uri="{BB962C8B-B14F-4D97-AF65-F5344CB8AC3E}">
        <p14:creationId xmlns:p14="http://schemas.microsoft.com/office/powerpoint/2010/main" val="1641986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467360"/>
            <a:ext cx="9509760" cy="657384"/>
          </a:xfrm>
        </p:spPr>
        <p:txBody>
          <a:bodyPr/>
          <a:lstStyle/>
          <a:p>
            <a:r>
              <a:rPr lang="en-IN" b="1" dirty="0"/>
              <a:t>Recruitment</a:t>
            </a:r>
            <a:endParaRPr lang="en-IN" dirty="0"/>
          </a:p>
        </p:txBody>
      </p:sp>
      <p:sp>
        <p:nvSpPr>
          <p:cNvPr id="3" name="Content Placeholder 2"/>
          <p:cNvSpPr>
            <a:spLocks noGrp="1"/>
          </p:cNvSpPr>
          <p:nvPr>
            <p:ph idx="1"/>
          </p:nvPr>
        </p:nvSpPr>
        <p:spPr>
          <a:xfrm>
            <a:off x="1341120" y="1484784"/>
            <a:ext cx="9509760" cy="4544795"/>
          </a:xfrm>
        </p:spPr>
        <p:txBody>
          <a:bodyPr/>
          <a:lstStyle/>
          <a:p>
            <a:pPr lvl="0"/>
            <a:r>
              <a:rPr lang="en-IN" sz="1800" dirty="0">
                <a:solidFill>
                  <a:schemeClr val="bg2">
                    <a:lumMod val="10000"/>
                  </a:schemeClr>
                </a:solidFill>
                <a:latin typeface="Calibri" panose="020F0502020204030204" pitchFamily="34" charset="0"/>
                <a:cs typeface="Calibri" panose="020F0502020204030204" pitchFamily="34" charset="0"/>
              </a:rPr>
              <a:t>Recruitment source</a:t>
            </a:r>
          </a:p>
          <a:p>
            <a:pPr marL="45720" lvl="0" indent="0">
              <a:buNone/>
            </a:pPr>
            <a:endParaRPr lang="en-IN" dirty="0"/>
          </a:p>
          <a:p>
            <a:pPr marL="45720" indent="0">
              <a:buNone/>
            </a:pPr>
            <a:endParaRPr lang="en-US" dirty="0"/>
          </a:p>
        </p:txBody>
      </p:sp>
      <p:pic>
        <p:nvPicPr>
          <p:cNvPr id="4" name="Picture 3"/>
          <p:cNvPicPr/>
          <p:nvPr/>
        </p:nvPicPr>
        <p:blipFill>
          <a:blip r:embed="rId3"/>
          <a:stretch>
            <a:fillRect/>
          </a:stretch>
        </p:blipFill>
        <p:spPr>
          <a:xfrm>
            <a:off x="1341120" y="2205037"/>
            <a:ext cx="9509760" cy="3824542"/>
          </a:xfrm>
          <a:prstGeom prst="rect">
            <a:avLst/>
          </a:prstGeom>
        </p:spPr>
      </p:pic>
    </p:spTree>
    <p:extLst>
      <p:ext uri="{BB962C8B-B14F-4D97-AF65-F5344CB8AC3E}">
        <p14:creationId xmlns:p14="http://schemas.microsoft.com/office/powerpoint/2010/main" val="3767275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467360"/>
            <a:ext cx="9509760" cy="657384"/>
          </a:xfrm>
        </p:spPr>
        <p:txBody>
          <a:bodyPr/>
          <a:lstStyle/>
          <a:p>
            <a:r>
              <a:rPr lang="en-IN" b="1" dirty="0"/>
              <a:t>Recruitment</a:t>
            </a:r>
            <a:endParaRPr lang="en-IN" dirty="0"/>
          </a:p>
        </p:txBody>
      </p:sp>
      <p:sp>
        <p:nvSpPr>
          <p:cNvPr id="3" name="Content Placeholder 2"/>
          <p:cNvSpPr>
            <a:spLocks noGrp="1"/>
          </p:cNvSpPr>
          <p:nvPr>
            <p:ph idx="1"/>
          </p:nvPr>
        </p:nvSpPr>
        <p:spPr>
          <a:xfrm>
            <a:off x="1341120" y="1484784"/>
            <a:ext cx="9509760" cy="4544795"/>
          </a:xfrm>
        </p:spPr>
        <p:txBody>
          <a:bodyPr/>
          <a:lstStyle/>
          <a:p>
            <a:pPr lvl="0"/>
            <a:r>
              <a:rPr lang="en-IN" sz="1800" dirty="0">
                <a:solidFill>
                  <a:schemeClr val="bg2">
                    <a:lumMod val="10000"/>
                  </a:schemeClr>
                </a:solidFill>
                <a:latin typeface="Calibri" panose="020F0502020204030204" pitchFamily="34" charset="0"/>
                <a:cs typeface="Calibri" panose="020F0502020204030204" pitchFamily="34" charset="0"/>
              </a:rPr>
              <a:t>Recruitment source by department</a:t>
            </a:r>
          </a:p>
          <a:p>
            <a:pPr marL="45720" lvl="0" indent="0">
              <a:buNone/>
            </a:pPr>
            <a:endParaRPr lang="en-IN" dirty="0"/>
          </a:p>
          <a:p>
            <a:pPr marL="45720" indent="0">
              <a:buNone/>
            </a:pPr>
            <a:endParaRPr lang="en-US" dirty="0"/>
          </a:p>
        </p:txBody>
      </p:sp>
      <p:pic>
        <p:nvPicPr>
          <p:cNvPr id="5" name="Picture 4"/>
          <p:cNvPicPr/>
          <p:nvPr/>
        </p:nvPicPr>
        <p:blipFill>
          <a:blip r:embed="rId3"/>
          <a:stretch>
            <a:fillRect/>
          </a:stretch>
        </p:blipFill>
        <p:spPr>
          <a:xfrm>
            <a:off x="1341120" y="2190432"/>
            <a:ext cx="9509760" cy="3839147"/>
          </a:xfrm>
          <a:prstGeom prst="rect">
            <a:avLst/>
          </a:prstGeom>
        </p:spPr>
      </p:pic>
    </p:spTree>
    <p:extLst>
      <p:ext uri="{BB962C8B-B14F-4D97-AF65-F5344CB8AC3E}">
        <p14:creationId xmlns:p14="http://schemas.microsoft.com/office/powerpoint/2010/main" val="4043093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467360"/>
            <a:ext cx="9509760" cy="657384"/>
          </a:xfrm>
        </p:spPr>
        <p:txBody>
          <a:bodyPr/>
          <a:lstStyle/>
          <a:p>
            <a:r>
              <a:rPr lang="en-IN" b="1" dirty="0"/>
              <a:t>Recruitment</a:t>
            </a:r>
            <a:endParaRPr lang="en-IN" dirty="0"/>
          </a:p>
        </p:txBody>
      </p:sp>
      <p:sp>
        <p:nvSpPr>
          <p:cNvPr id="3" name="Content Placeholder 2"/>
          <p:cNvSpPr>
            <a:spLocks noGrp="1"/>
          </p:cNvSpPr>
          <p:nvPr>
            <p:ph idx="1"/>
          </p:nvPr>
        </p:nvSpPr>
        <p:spPr>
          <a:xfrm>
            <a:off x="1341120" y="1484784"/>
            <a:ext cx="9509760" cy="4544795"/>
          </a:xfrm>
        </p:spPr>
        <p:txBody>
          <a:bodyPr/>
          <a:lstStyle/>
          <a:p>
            <a:pPr lvl="0"/>
            <a:r>
              <a:rPr lang="en-IN" sz="1800" dirty="0">
                <a:solidFill>
                  <a:schemeClr val="bg2">
                    <a:lumMod val="10000"/>
                  </a:schemeClr>
                </a:solidFill>
                <a:latin typeface="Calibri" panose="020F0502020204030204" pitchFamily="34" charset="0"/>
                <a:cs typeface="Calibri" panose="020F0502020204030204" pitchFamily="34" charset="0"/>
              </a:rPr>
              <a:t>Recruitment source by State </a:t>
            </a:r>
          </a:p>
          <a:p>
            <a:pPr marL="45720" lvl="0" indent="0">
              <a:buNone/>
            </a:pPr>
            <a:endParaRPr lang="en-IN" dirty="0"/>
          </a:p>
          <a:p>
            <a:pPr marL="45720" indent="0">
              <a:buNone/>
            </a:pPr>
            <a:endParaRPr lang="en-US" dirty="0"/>
          </a:p>
        </p:txBody>
      </p:sp>
      <p:pic>
        <p:nvPicPr>
          <p:cNvPr id="6" name="Picture 5"/>
          <p:cNvPicPr/>
          <p:nvPr/>
        </p:nvPicPr>
        <p:blipFill>
          <a:blip r:embed="rId3"/>
          <a:stretch>
            <a:fillRect/>
          </a:stretch>
        </p:blipFill>
        <p:spPr>
          <a:xfrm>
            <a:off x="1341120" y="2348547"/>
            <a:ext cx="9509760" cy="3681032"/>
          </a:xfrm>
          <a:prstGeom prst="rect">
            <a:avLst/>
          </a:prstGeom>
        </p:spPr>
      </p:pic>
    </p:spTree>
    <p:extLst>
      <p:ext uri="{BB962C8B-B14F-4D97-AF65-F5344CB8AC3E}">
        <p14:creationId xmlns:p14="http://schemas.microsoft.com/office/powerpoint/2010/main" val="3229102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467360"/>
            <a:ext cx="9509760" cy="729392"/>
          </a:xfrm>
        </p:spPr>
        <p:txBody>
          <a:bodyPr/>
          <a:lstStyle/>
          <a:p>
            <a:r>
              <a:rPr lang="en-IN" b="1" dirty="0"/>
              <a:t>Data Table</a:t>
            </a:r>
            <a:endParaRPr lang="en-IN" dirty="0"/>
          </a:p>
        </p:txBody>
      </p:sp>
      <p:sp>
        <p:nvSpPr>
          <p:cNvPr id="3" name="Content Placeholder 2"/>
          <p:cNvSpPr>
            <a:spLocks noGrp="1"/>
          </p:cNvSpPr>
          <p:nvPr>
            <p:ph idx="1"/>
          </p:nvPr>
        </p:nvSpPr>
        <p:spPr>
          <a:xfrm>
            <a:off x="1341120" y="1700808"/>
            <a:ext cx="9509760" cy="4328771"/>
          </a:xfrm>
        </p:spPr>
        <p:txBody>
          <a:bodyPr/>
          <a:lstStyle/>
          <a:p>
            <a:r>
              <a:rPr lang="en-IN" sz="1800" dirty="0">
                <a:solidFill>
                  <a:schemeClr val="bg2">
                    <a:lumMod val="10000"/>
                  </a:schemeClr>
                </a:solidFill>
                <a:latin typeface="Calibri" panose="020F0502020204030204" pitchFamily="34" charset="0"/>
                <a:cs typeface="Calibri" panose="020F0502020204030204" pitchFamily="34" charset="0"/>
              </a:rPr>
              <a:t>In this tap you can view the dataset we used for the </a:t>
            </a:r>
            <a:r>
              <a:rPr lang="en-IN" sz="1800" dirty="0" smtClean="0">
                <a:solidFill>
                  <a:schemeClr val="bg2">
                    <a:lumMod val="10000"/>
                  </a:schemeClr>
                </a:solidFill>
                <a:latin typeface="Calibri" panose="020F0502020204030204" pitchFamily="34" charset="0"/>
                <a:cs typeface="Calibri" panose="020F0502020204030204" pitchFamily="34" charset="0"/>
              </a:rPr>
              <a:t>dashboard creation.</a:t>
            </a:r>
          </a:p>
          <a:p>
            <a:endParaRPr lang="en-IN" dirty="0"/>
          </a:p>
          <a:p>
            <a:pPr marL="45720" lvl="0" indent="0">
              <a:buNone/>
            </a:pPr>
            <a:endParaRPr lang="en-IN" dirty="0"/>
          </a:p>
          <a:p>
            <a:pPr marL="45720" indent="0">
              <a:buNone/>
            </a:pPr>
            <a:endParaRPr lang="en-US" dirty="0"/>
          </a:p>
        </p:txBody>
      </p:sp>
      <p:pic>
        <p:nvPicPr>
          <p:cNvPr id="5" name="Picture 4"/>
          <p:cNvPicPr/>
          <p:nvPr/>
        </p:nvPicPr>
        <p:blipFill>
          <a:blip r:embed="rId3"/>
          <a:stretch>
            <a:fillRect/>
          </a:stretch>
        </p:blipFill>
        <p:spPr>
          <a:xfrm>
            <a:off x="1341120" y="2420888"/>
            <a:ext cx="9509760" cy="3608691"/>
          </a:xfrm>
          <a:prstGeom prst="rect">
            <a:avLst/>
          </a:prstGeom>
        </p:spPr>
      </p:pic>
    </p:spTree>
    <p:extLst>
      <p:ext uri="{BB962C8B-B14F-4D97-AF65-F5344CB8AC3E}">
        <p14:creationId xmlns:p14="http://schemas.microsoft.com/office/powerpoint/2010/main" val="3585719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3472" y="476672"/>
            <a:ext cx="9583122" cy="845840"/>
          </a:xfrm>
        </p:spPr>
        <p:txBody>
          <a:bodyPr/>
          <a:lstStyle/>
          <a:p>
            <a:r>
              <a:rPr lang="en-US" dirty="0" smtClean="0"/>
              <a:t>HR Dashboard Software</a:t>
            </a:r>
            <a:endParaRPr lang="en-US" dirty="0"/>
          </a:p>
        </p:txBody>
      </p:sp>
      <p:sp>
        <p:nvSpPr>
          <p:cNvPr id="3" name="Content Placeholder 2"/>
          <p:cNvSpPr>
            <a:spLocks noGrp="1"/>
          </p:cNvSpPr>
          <p:nvPr>
            <p:ph type="body" idx="1"/>
          </p:nvPr>
        </p:nvSpPr>
        <p:spPr>
          <a:xfrm>
            <a:off x="1271464" y="1772816"/>
            <a:ext cx="9727138" cy="4680520"/>
          </a:xfrm>
        </p:spPr>
        <p:txBody>
          <a:bodyPr>
            <a:noAutofit/>
          </a:bodyPr>
          <a:lstStyle/>
          <a:p>
            <a:pPr algn="just">
              <a:lnSpc>
                <a:spcPct val="150000"/>
              </a:lnSpc>
            </a:pPr>
            <a:r>
              <a:rPr lang="en-US" sz="1400" dirty="0" smtClean="0">
                <a:latin typeface="Calibri" panose="020F0502020204030204" pitchFamily="34" charset="0"/>
                <a:cs typeface="Calibri" panose="020F0502020204030204" pitchFamily="34" charset="0"/>
              </a:rPr>
              <a:t>	</a:t>
            </a:r>
            <a:r>
              <a:rPr lang="en-IN" sz="1800" dirty="0">
                <a:latin typeface="Calibri" panose="020F0502020204030204" pitchFamily="34" charset="0"/>
                <a:cs typeface="Calibri" panose="020F0502020204030204" pitchFamily="34" charset="0"/>
              </a:rPr>
              <a:t> An HR dashboard is an advanced analytics tool that displays important HR metrics using interactive data visualizations. It helps the HR department to improve recruiting processes, optimize the workplace management as well as to </a:t>
            </a:r>
            <a:r>
              <a:rPr lang="en-IN" sz="1800" dirty="0" smtClean="0">
                <a:latin typeface="Calibri" panose="020F0502020204030204" pitchFamily="34" charset="0"/>
                <a:cs typeface="Calibri" panose="020F0502020204030204" pitchFamily="34" charset="0"/>
              </a:rPr>
              <a:t>enhance the </a:t>
            </a:r>
            <a:r>
              <a:rPr lang="en-IN" sz="1800" dirty="0">
                <a:latin typeface="Calibri" panose="020F0502020204030204" pitchFamily="34" charset="0"/>
                <a:cs typeface="Calibri" panose="020F0502020204030204" pitchFamily="34" charset="0"/>
              </a:rPr>
              <a:t>overall </a:t>
            </a:r>
            <a:r>
              <a:rPr lang="en-IN" sz="1800" dirty="0" smtClean="0">
                <a:latin typeface="Calibri" panose="020F0502020204030204" pitchFamily="34" charset="0"/>
                <a:cs typeface="Calibri" panose="020F0502020204030204" pitchFamily="34" charset="0"/>
              </a:rPr>
              <a:t>employee performance</a:t>
            </a:r>
            <a:r>
              <a:rPr lang="en-IN" sz="1800" dirty="0">
                <a:latin typeface="Calibri" panose="020F0502020204030204" pitchFamily="34" charset="0"/>
                <a:cs typeface="Calibri" panose="020F0502020204030204" pitchFamily="34" charset="0"/>
              </a:rPr>
              <a:t>.</a:t>
            </a:r>
            <a:br>
              <a:rPr lang="en-IN" sz="1800" dirty="0">
                <a:latin typeface="Calibri" panose="020F0502020204030204" pitchFamily="34" charset="0"/>
                <a:cs typeface="Calibri" panose="020F0502020204030204" pitchFamily="34" charset="0"/>
              </a:rPr>
            </a:br>
            <a:r>
              <a:rPr lang="en-IN" sz="1800" dirty="0">
                <a:latin typeface="Calibri" panose="020F0502020204030204" pitchFamily="34" charset="0"/>
                <a:cs typeface="Calibri" panose="020F0502020204030204" pitchFamily="34" charset="0"/>
              </a:rPr>
              <a:t/>
            </a:r>
            <a:br>
              <a:rPr lang="en-IN" sz="1800" dirty="0">
                <a:latin typeface="Calibri" panose="020F0502020204030204" pitchFamily="34" charset="0"/>
                <a:cs typeface="Calibri" panose="020F0502020204030204" pitchFamily="34" charset="0"/>
              </a:rPr>
            </a:br>
            <a:r>
              <a:rPr lang="en-IN" sz="1800" dirty="0">
                <a:latin typeface="Calibri" panose="020F0502020204030204" pitchFamily="34" charset="0"/>
                <a:cs typeface="Calibri" panose="020F0502020204030204" pitchFamily="34" charset="0"/>
              </a:rPr>
              <a:t>	Just like so many of today’s business departments, human resources is slowly but surely evolving into a data-driven function. Filled with numerous HR </a:t>
            </a:r>
            <a:r>
              <a:rPr lang="en-IN" sz="1800" dirty="0" smtClean="0">
                <a:latin typeface="Calibri" panose="020F0502020204030204" pitchFamily="34" charset="0"/>
                <a:cs typeface="Calibri" panose="020F0502020204030204" pitchFamily="34" charset="0"/>
              </a:rPr>
              <a:t>KPIs, </a:t>
            </a:r>
            <a:r>
              <a:rPr lang="en-IN" sz="1800" dirty="0">
                <a:latin typeface="Calibri" panose="020F0502020204030204" pitchFamily="34" charset="0"/>
                <a:cs typeface="Calibri" panose="020F0502020204030204" pitchFamily="34" charset="0"/>
              </a:rPr>
              <a:t>the purpose is to go from simple reporting to smarter use of analytics, enabling companies and managers to track and predict employees’ performance, make better-informed talent decisions, and have the opportunity to operate advanced workforce planning with the help of modern HR analytics </a:t>
            </a:r>
            <a:r>
              <a:rPr lang="en-IN" sz="1800" dirty="0" smtClean="0">
                <a:latin typeface="Calibri" panose="020F0502020204030204" pitchFamily="34" charset="0"/>
                <a:cs typeface="Calibri" panose="020F0502020204030204" pitchFamily="34" charset="0"/>
              </a:rPr>
              <a:t>software</a:t>
            </a:r>
            <a:r>
              <a:rPr lang="en-IN" sz="1800" dirty="0">
                <a:latin typeface="Calibri" panose="020F0502020204030204" pitchFamily="34" charset="0"/>
                <a:cs typeface="Calibri" panose="020F0502020204030204" pitchFamily="34" charset="0"/>
              </a:rPr>
              <a:t>.</a:t>
            </a:r>
            <a:r>
              <a:rPr lang="en-IN" sz="1800" dirty="0" smtClean="0">
                <a:latin typeface="Calibri" panose="020F0502020204030204" pitchFamily="34" charset="0"/>
                <a:cs typeface="Calibri" panose="020F0502020204030204" pitchFamily="34" charset="0"/>
              </a:rPr>
              <a:t> </a:t>
            </a:r>
            <a:r>
              <a:rPr lang="en-IN" sz="1800" dirty="0">
                <a:latin typeface="Calibri" panose="020F0502020204030204" pitchFamily="34" charset="0"/>
                <a:cs typeface="Calibri" panose="020F0502020204030204" pitchFamily="34" charset="0"/>
              </a:rPr>
              <a:t>Turning to a professional online </a:t>
            </a:r>
            <a:r>
              <a:rPr lang="en-IN" sz="1800" dirty="0" smtClean="0">
                <a:latin typeface="Calibri" panose="020F0502020204030204" pitchFamily="34" charset="0"/>
                <a:cs typeface="Calibri" panose="020F0502020204030204" pitchFamily="34" charset="0"/>
              </a:rPr>
              <a:t>dashboard</a:t>
            </a:r>
            <a:r>
              <a:rPr lang="en-IN" sz="1800" dirty="0">
                <a:latin typeface="Calibri" panose="020F0502020204030204" pitchFamily="34" charset="0"/>
                <a:cs typeface="Calibri" panose="020F0502020204030204" pitchFamily="34" charset="0"/>
              </a:rPr>
              <a:t>,</a:t>
            </a:r>
            <a:r>
              <a:rPr lang="en-IN" sz="1800" dirty="0" smtClean="0">
                <a:latin typeface="Calibri" panose="020F0502020204030204" pitchFamily="34" charset="0"/>
                <a:cs typeface="Calibri" panose="020F0502020204030204" pitchFamily="34" charset="0"/>
              </a:rPr>
              <a:t> </a:t>
            </a:r>
            <a:r>
              <a:rPr lang="en-IN" sz="1800" dirty="0">
                <a:latin typeface="Calibri" panose="020F0502020204030204" pitchFamily="34" charset="0"/>
                <a:cs typeface="Calibri" panose="020F0502020204030204" pitchFamily="34" charset="0"/>
              </a:rPr>
              <a:t>HR professionals can keep a close eye on employee performance, recruiting, and talent management processes</a:t>
            </a:r>
            <a:r>
              <a:rPr lang="en-IN" sz="1800" dirty="0" smtClean="0">
                <a:latin typeface="Calibri" panose="020F0502020204030204" pitchFamily="34" charset="0"/>
                <a:cs typeface="Calibri" panose="020F0502020204030204" pitchFamily="34" charset="0"/>
              </a:rPr>
              <a:t>.</a:t>
            </a:r>
            <a:endParaRPr lang="en-IN"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32817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7017" y="260648"/>
            <a:ext cx="9572815" cy="729392"/>
          </a:xfrm>
        </p:spPr>
        <p:txBody>
          <a:bodyPr/>
          <a:lstStyle/>
          <a:p>
            <a:r>
              <a:rPr lang="en-IN" b="1" dirty="0"/>
              <a:t>Data visualization features</a:t>
            </a:r>
            <a:endParaRPr lang="en-IN" dirty="0"/>
          </a:p>
        </p:txBody>
      </p:sp>
      <p:sp>
        <p:nvSpPr>
          <p:cNvPr id="3" name="Content Placeholder 2"/>
          <p:cNvSpPr>
            <a:spLocks noGrp="1"/>
          </p:cNvSpPr>
          <p:nvPr>
            <p:ph idx="1"/>
          </p:nvPr>
        </p:nvSpPr>
        <p:spPr>
          <a:xfrm>
            <a:off x="551384" y="1196752"/>
            <a:ext cx="11276871" cy="5184576"/>
          </a:xfrm>
        </p:spPr>
        <p:txBody>
          <a:bodyPr>
            <a:normAutofit/>
          </a:bodyPr>
          <a:lstStyle/>
          <a:p>
            <a:pPr marL="45720" indent="0">
              <a:lnSpc>
                <a:spcPct val="120000"/>
              </a:lnSpc>
              <a:buNone/>
            </a:pPr>
            <a:r>
              <a:rPr lang="en-IN" sz="1900" dirty="0" smtClean="0">
                <a:solidFill>
                  <a:schemeClr val="tx1">
                    <a:lumMod val="50000"/>
                  </a:schemeClr>
                </a:solidFill>
                <a:latin typeface="Calibri" panose="020F0502020204030204" pitchFamily="34" charset="0"/>
                <a:cs typeface="Calibri" panose="020F0502020204030204" pitchFamily="34" charset="0"/>
              </a:rPr>
              <a:t>In this dashboard every chart having the different features to see the chart.</a:t>
            </a:r>
          </a:p>
          <a:p>
            <a:pPr marL="45720" indent="0">
              <a:lnSpc>
                <a:spcPct val="120000"/>
              </a:lnSpc>
              <a:buNone/>
            </a:pPr>
            <a:endParaRPr lang="en-IN" sz="1900" dirty="0" smtClean="0">
              <a:solidFill>
                <a:schemeClr val="tx1">
                  <a:lumMod val="50000"/>
                </a:schemeClr>
              </a:solidFill>
              <a:latin typeface="Calibri" panose="020F0502020204030204" pitchFamily="34" charset="0"/>
              <a:cs typeface="Calibri" panose="020F0502020204030204" pitchFamily="34" charset="0"/>
            </a:endParaRPr>
          </a:p>
          <a:p>
            <a:pPr marL="45720" indent="0">
              <a:lnSpc>
                <a:spcPct val="120000"/>
              </a:lnSpc>
              <a:buNone/>
            </a:pPr>
            <a:endParaRPr lang="en-IN" sz="1900" dirty="0" smtClean="0">
              <a:solidFill>
                <a:schemeClr val="tx1">
                  <a:lumMod val="50000"/>
                </a:schemeClr>
              </a:solidFill>
              <a:latin typeface="Calibri" panose="020F0502020204030204" pitchFamily="34" charset="0"/>
              <a:cs typeface="Calibri" panose="020F0502020204030204" pitchFamily="34" charset="0"/>
            </a:endParaRPr>
          </a:p>
          <a:p>
            <a:pPr marL="45720" indent="0">
              <a:lnSpc>
                <a:spcPct val="120000"/>
              </a:lnSpc>
              <a:buNone/>
            </a:pPr>
            <a:r>
              <a:rPr lang="en-IN" sz="1900" dirty="0" smtClean="0">
                <a:solidFill>
                  <a:schemeClr val="tx1">
                    <a:lumMod val="50000"/>
                  </a:schemeClr>
                </a:solidFill>
                <a:latin typeface="Calibri" panose="020F0502020204030204" pitchFamily="34" charset="0"/>
                <a:cs typeface="Calibri" panose="020F0502020204030204" pitchFamily="34" charset="0"/>
              </a:rPr>
              <a:t>The features are </a:t>
            </a:r>
          </a:p>
          <a:p>
            <a:pPr lvl="0">
              <a:lnSpc>
                <a:spcPct val="120000"/>
              </a:lnSpc>
              <a:buFont typeface="Wingdings" panose="05000000000000000000" pitchFamily="2" charset="2"/>
              <a:buChar char="q"/>
            </a:pPr>
            <a:r>
              <a:rPr lang="en-IN" sz="1900" dirty="0" smtClean="0">
                <a:solidFill>
                  <a:schemeClr val="tx1">
                    <a:lumMod val="50000"/>
                  </a:schemeClr>
                </a:solidFill>
                <a:latin typeface="Calibri" panose="020F0502020204030204" pitchFamily="34" charset="0"/>
                <a:cs typeface="Calibri" panose="020F0502020204030204" pitchFamily="34" charset="0"/>
              </a:rPr>
              <a:t>Download plot as PNG image format</a:t>
            </a:r>
          </a:p>
          <a:p>
            <a:pPr lvl="0">
              <a:lnSpc>
                <a:spcPct val="120000"/>
              </a:lnSpc>
              <a:buFont typeface="Wingdings" panose="05000000000000000000" pitchFamily="2" charset="2"/>
              <a:buChar char="q"/>
            </a:pPr>
            <a:r>
              <a:rPr lang="en-IN" sz="1900" dirty="0" smtClean="0">
                <a:solidFill>
                  <a:schemeClr val="tx1">
                    <a:lumMod val="50000"/>
                  </a:schemeClr>
                </a:solidFill>
                <a:latin typeface="Calibri" panose="020F0502020204030204" pitchFamily="34" charset="0"/>
                <a:cs typeface="Calibri" panose="020F0502020204030204" pitchFamily="34" charset="0"/>
              </a:rPr>
              <a:t>Zoom in &amp; out</a:t>
            </a:r>
          </a:p>
          <a:p>
            <a:pPr lvl="0">
              <a:lnSpc>
                <a:spcPct val="120000"/>
              </a:lnSpc>
              <a:buFont typeface="Wingdings" panose="05000000000000000000" pitchFamily="2" charset="2"/>
              <a:buChar char="q"/>
            </a:pPr>
            <a:r>
              <a:rPr lang="en-IN" sz="1900" dirty="0" smtClean="0">
                <a:solidFill>
                  <a:schemeClr val="tx1">
                    <a:lumMod val="50000"/>
                  </a:schemeClr>
                </a:solidFill>
                <a:latin typeface="Calibri" panose="020F0502020204030204" pitchFamily="34" charset="0"/>
                <a:cs typeface="Calibri" panose="020F0502020204030204" pitchFamily="34" charset="0"/>
              </a:rPr>
              <a:t>Pan</a:t>
            </a:r>
          </a:p>
          <a:p>
            <a:pPr lvl="0">
              <a:lnSpc>
                <a:spcPct val="120000"/>
              </a:lnSpc>
              <a:buFont typeface="Wingdings" panose="05000000000000000000" pitchFamily="2" charset="2"/>
              <a:buChar char="q"/>
            </a:pPr>
            <a:r>
              <a:rPr lang="en-IN" sz="1900" dirty="0" smtClean="0">
                <a:solidFill>
                  <a:schemeClr val="tx1">
                    <a:lumMod val="50000"/>
                  </a:schemeClr>
                </a:solidFill>
                <a:latin typeface="Calibri" panose="020F0502020204030204" pitchFamily="34" charset="0"/>
                <a:cs typeface="Calibri" panose="020F0502020204030204" pitchFamily="34" charset="0"/>
              </a:rPr>
              <a:t>Box Select</a:t>
            </a:r>
          </a:p>
          <a:p>
            <a:pPr marL="45720" indent="0">
              <a:buNone/>
            </a:pPr>
            <a:endParaRPr lang="en-US" dirty="0"/>
          </a:p>
        </p:txBody>
      </p:sp>
      <p:pic>
        <p:nvPicPr>
          <p:cNvPr id="8" name="Picture 7"/>
          <p:cNvPicPr/>
          <p:nvPr/>
        </p:nvPicPr>
        <p:blipFill>
          <a:blip r:embed="rId3">
            <a:extLst>
              <a:ext uri="{28A0092B-C50C-407E-A947-70E740481C1C}">
                <a14:useLocalDpi xmlns:a14="http://schemas.microsoft.com/office/drawing/2010/main" val="0"/>
              </a:ext>
            </a:extLst>
          </a:blip>
          <a:srcRect/>
          <a:stretch>
            <a:fillRect/>
          </a:stretch>
        </p:blipFill>
        <p:spPr bwMode="auto">
          <a:xfrm>
            <a:off x="2855640" y="2026243"/>
            <a:ext cx="5760640" cy="504056"/>
          </a:xfrm>
          <a:prstGeom prst="rect">
            <a:avLst/>
          </a:prstGeom>
          <a:noFill/>
          <a:ln>
            <a:noFill/>
          </a:ln>
        </p:spPr>
      </p:pic>
      <p:sp>
        <p:nvSpPr>
          <p:cNvPr id="9" name="Content Placeholder 2"/>
          <p:cNvSpPr txBox="1">
            <a:spLocks/>
          </p:cNvSpPr>
          <p:nvPr/>
        </p:nvSpPr>
        <p:spPr>
          <a:xfrm>
            <a:off x="5340875" y="2780928"/>
            <a:ext cx="4104456" cy="3816424"/>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pPr marL="45720" indent="0">
              <a:buFont typeface="Wingdings" pitchFamily="2" charset="2"/>
              <a:buNone/>
            </a:pPr>
            <a:endParaRPr lang="en-IN" sz="2200" dirty="0" smtClean="0"/>
          </a:p>
          <a:p>
            <a:pPr>
              <a:lnSpc>
                <a:spcPct val="120000"/>
              </a:lnSpc>
              <a:buFont typeface="Wingdings" pitchFamily="2" charset="2"/>
              <a:buChar char="q"/>
            </a:pPr>
            <a:r>
              <a:rPr lang="en-IN" sz="1900" dirty="0" smtClean="0">
                <a:solidFill>
                  <a:schemeClr val="tx1">
                    <a:lumMod val="50000"/>
                  </a:schemeClr>
                </a:solidFill>
                <a:latin typeface="Calibri" panose="020F0502020204030204" pitchFamily="34" charset="0"/>
                <a:cs typeface="Calibri" panose="020F0502020204030204" pitchFamily="34" charset="0"/>
              </a:rPr>
              <a:t>Auto scale</a:t>
            </a:r>
          </a:p>
          <a:p>
            <a:pPr>
              <a:lnSpc>
                <a:spcPct val="120000"/>
              </a:lnSpc>
              <a:buFont typeface="Wingdings" pitchFamily="2" charset="2"/>
              <a:buChar char="q"/>
            </a:pPr>
            <a:r>
              <a:rPr lang="en-IN" sz="1900" dirty="0" smtClean="0">
                <a:solidFill>
                  <a:schemeClr val="tx1">
                    <a:lumMod val="50000"/>
                  </a:schemeClr>
                </a:solidFill>
                <a:latin typeface="Calibri" panose="020F0502020204030204" pitchFamily="34" charset="0"/>
                <a:cs typeface="Calibri" panose="020F0502020204030204" pitchFamily="34" charset="0"/>
              </a:rPr>
              <a:t>Reset Axes</a:t>
            </a:r>
          </a:p>
          <a:p>
            <a:pPr>
              <a:lnSpc>
                <a:spcPct val="120000"/>
              </a:lnSpc>
              <a:buFont typeface="Wingdings" pitchFamily="2" charset="2"/>
              <a:buChar char="q"/>
            </a:pPr>
            <a:r>
              <a:rPr lang="en-IN" sz="1900" dirty="0" smtClean="0">
                <a:solidFill>
                  <a:schemeClr val="tx1">
                    <a:lumMod val="50000"/>
                  </a:schemeClr>
                </a:solidFill>
                <a:latin typeface="Calibri" panose="020F0502020204030204" pitchFamily="34" charset="0"/>
                <a:cs typeface="Calibri" panose="020F0502020204030204" pitchFamily="34" charset="0"/>
              </a:rPr>
              <a:t>Show the closest data on hover</a:t>
            </a:r>
          </a:p>
          <a:p>
            <a:pPr>
              <a:lnSpc>
                <a:spcPct val="120000"/>
              </a:lnSpc>
              <a:buFont typeface="Wingdings" pitchFamily="2" charset="2"/>
              <a:buChar char="q"/>
            </a:pPr>
            <a:r>
              <a:rPr lang="en-IN" sz="1900" dirty="0" smtClean="0">
                <a:solidFill>
                  <a:schemeClr val="tx1">
                    <a:lumMod val="50000"/>
                  </a:schemeClr>
                </a:solidFill>
                <a:latin typeface="Calibri" panose="020F0502020204030204" pitchFamily="34" charset="0"/>
                <a:cs typeface="Calibri" panose="020F0502020204030204" pitchFamily="34" charset="0"/>
              </a:rPr>
              <a:t>Compare the data on hover</a:t>
            </a:r>
          </a:p>
          <a:p>
            <a:pPr marL="45720" indent="0">
              <a:buFont typeface="Wingdings" pitchFamily="2" charset="2"/>
              <a:buNone/>
            </a:pPr>
            <a:endParaRPr lang="en-US" dirty="0"/>
          </a:p>
        </p:txBody>
      </p:sp>
    </p:spTree>
    <p:extLst>
      <p:ext uri="{BB962C8B-B14F-4D97-AF65-F5344CB8AC3E}">
        <p14:creationId xmlns:p14="http://schemas.microsoft.com/office/powerpoint/2010/main" val="2792242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384" y="260648"/>
            <a:ext cx="9509760" cy="729392"/>
          </a:xfrm>
        </p:spPr>
        <p:txBody>
          <a:bodyPr/>
          <a:lstStyle/>
          <a:p>
            <a:r>
              <a:rPr lang="en-IN" b="1" dirty="0"/>
              <a:t>Benefits of Dashboard for HR Teams</a:t>
            </a:r>
          </a:p>
        </p:txBody>
      </p:sp>
      <p:sp>
        <p:nvSpPr>
          <p:cNvPr id="3" name="Content Placeholder 2"/>
          <p:cNvSpPr>
            <a:spLocks noGrp="1"/>
          </p:cNvSpPr>
          <p:nvPr>
            <p:ph idx="1"/>
          </p:nvPr>
        </p:nvSpPr>
        <p:spPr>
          <a:xfrm>
            <a:off x="551384" y="1196752"/>
            <a:ext cx="11233248" cy="5328592"/>
          </a:xfrm>
        </p:spPr>
        <p:txBody>
          <a:bodyPr>
            <a:normAutofit fontScale="92500" lnSpcReduction="10000"/>
          </a:bodyPr>
          <a:lstStyle/>
          <a:p>
            <a:pPr marL="45720" indent="0" algn="just">
              <a:lnSpc>
                <a:spcPct val="150000"/>
              </a:lnSpc>
              <a:buNone/>
            </a:pPr>
            <a:r>
              <a:rPr lang="en-IN" sz="1800" b="1" dirty="0">
                <a:solidFill>
                  <a:schemeClr val="tx1">
                    <a:lumMod val="50000"/>
                  </a:schemeClr>
                </a:solidFill>
                <a:latin typeface="Calibri" panose="020F0502020204030204" pitchFamily="34" charset="0"/>
                <a:cs typeface="Calibri" panose="020F0502020204030204" pitchFamily="34" charset="0"/>
              </a:rPr>
              <a:t>HR Monitoring</a:t>
            </a:r>
          </a:p>
          <a:p>
            <a:pPr algn="just">
              <a:lnSpc>
                <a:spcPct val="150000"/>
              </a:lnSpc>
            </a:pPr>
            <a:r>
              <a:rPr lang="en-IN" sz="1800" dirty="0">
                <a:solidFill>
                  <a:schemeClr val="tx1">
                    <a:lumMod val="50000"/>
                  </a:schemeClr>
                </a:solidFill>
                <a:latin typeface="Calibri" panose="020F0502020204030204" pitchFamily="34" charset="0"/>
                <a:cs typeface="Calibri" panose="020F0502020204030204" pitchFamily="34" charset="0"/>
              </a:rPr>
              <a:t>An automated HR dashboard enables the HR to keep a close view on the key aspects of an organization by tracking workforce metrics. S/he can track emerging trends, opportunities and well as potential problems so that they can be addressed in advance</a:t>
            </a:r>
            <a:r>
              <a:rPr lang="en-IN" sz="1800" dirty="0" smtClean="0">
                <a:solidFill>
                  <a:schemeClr val="tx1">
                    <a:lumMod val="50000"/>
                  </a:schemeClr>
                </a:solidFill>
                <a:latin typeface="Calibri" panose="020F0502020204030204" pitchFamily="34" charset="0"/>
                <a:cs typeface="Calibri" panose="020F0502020204030204" pitchFamily="34" charset="0"/>
              </a:rPr>
              <a:t>.</a:t>
            </a:r>
          </a:p>
          <a:p>
            <a:pPr marL="45720" indent="0" algn="just">
              <a:lnSpc>
                <a:spcPct val="150000"/>
              </a:lnSpc>
              <a:buNone/>
            </a:pPr>
            <a:r>
              <a:rPr lang="en-IN" sz="1800" b="1" dirty="0">
                <a:solidFill>
                  <a:schemeClr val="tx1">
                    <a:lumMod val="50000"/>
                  </a:schemeClr>
                </a:solidFill>
                <a:latin typeface="Calibri" panose="020F0502020204030204" pitchFamily="34" charset="0"/>
                <a:cs typeface="Calibri" panose="020F0502020204030204" pitchFamily="34" charset="0"/>
              </a:rPr>
              <a:t>Employee Retention</a:t>
            </a:r>
          </a:p>
          <a:p>
            <a:pPr algn="just">
              <a:lnSpc>
                <a:spcPct val="150000"/>
              </a:lnSpc>
            </a:pPr>
            <a:r>
              <a:rPr lang="en-IN" sz="1800" dirty="0">
                <a:solidFill>
                  <a:schemeClr val="tx1">
                    <a:lumMod val="50000"/>
                  </a:schemeClr>
                </a:solidFill>
                <a:latin typeface="Calibri" panose="020F0502020204030204" pitchFamily="34" charset="0"/>
                <a:cs typeface="Calibri" panose="020F0502020204030204" pitchFamily="34" charset="0"/>
              </a:rPr>
              <a:t>With the metrics and reports, the user can track key problems in an effective and transparent way. The HR and managers can concentrate on driving improvements without losing any star employee of the business organization.</a:t>
            </a:r>
          </a:p>
          <a:p>
            <a:pPr marL="45720" indent="0">
              <a:lnSpc>
                <a:spcPct val="150000"/>
              </a:lnSpc>
              <a:buNone/>
            </a:pPr>
            <a:r>
              <a:rPr lang="en-IN" sz="1800" b="1" dirty="0">
                <a:solidFill>
                  <a:schemeClr val="tx1">
                    <a:lumMod val="50000"/>
                  </a:schemeClr>
                </a:solidFill>
                <a:latin typeface="Calibri" panose="020F0502020204030204" pitchFamily="34" charset="0"/>
                <a:cs typeface="Calibri" panose="020F0502020204030204" pitchFamily="34" charset="0"/>
              </a:rPr>
              <a:t>Management Information</a:t>
            </a:r>
          </a:p>
          <a:p>
            <a:pPr>
              <a:lnSpc>
                <a:spcPct val="150000"/>
              </a:lnSpc>
            </a:pPr>
            <a:r>
              <a:rPr lang="en-IN" sz="1800" dirty="0">
                <a:solidFill>
                  <a:schemeClr val="tx1">
                    <a:lumMod val="50000"/>
                  </a:schemeClr>
                </a:solidFill>
                <a:latin typeface="Calibri" panose="020F0502020204030204" pitchFamily="34" charset="0"/>
                <a:cs typeface="Calibri" panose="020F0502020204030204" pitchFamily="34" charset="0"/>
              </a:rPr>
              <a:t>The user can now easily inform the concerned team officials and managers about any relevant information or developments in their teams and departments. </a:t>
            </a:r>
            <a:r>
              <a:rPr lang="en-IN" sz="1800" dirty="0">
                <a:solidFill>
                  <a:schemeClr val="tx1">
                    <a:lumMod val="50000"/>
                  </a:schemeClr>
                </a:solidFill>
                <a:latin typeface="Calibri" panose="020F0502020204030204" pitchFamily="34" charset="0"/>
                <a:cs typeface="Calibri" panose="020F0502020204030204" pitchFamily="34" charset="0"/>
              </a:rPr>
              <a:t>In this way, the HR will help the manager in his job by making him/her aware of the all necessary data or information</a:t>
            </a:r>
            <a:r>
              <a:rPr lang="en-IN" dirty="0"/>
              <a:t>.</a:t>
            </a:r>
          </a:p>
          <a:p>
            <a:pPr marL="45720" indent="0">
              <a:buNone/>
            </a:pPr>
            <a:endParaRPr lang="en-US" dirty="0"/>
          </a:p>
        </p:txBody>
      </p:sp>
    </p:spTree>
    <p:extLst>
      <p:ext uri="{BB962C8B-B14F-4D97-AF65-F5344CB8AC3E}">
        <p14:creationId xmlns:p14="http://schemas.microsoft.com/office/powerpoint/2010/main" val="1772285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384" y="332656"/>
            <a:ext cx="9509760" cy="729392"/>
          </a:xfrm>
        </p:spPr>
        <p:txBody>
          <a:bodyPr/>
          <a:lstStyle/>
          <a:p>
            <a:r>
              <a:rPr lang="en-IN" b="1" dirty="0"/>
              <a:t>Benefits of Dashboard for HR Teams</a:t>
            </a:r>
          </a:p>
        </p:txBody>
      </p:sp>
      <p:sp>
        <p:nvSpPr>
          <p:cNvPr id="3" name="Content Placeholder 2"/>
          <p:cNvSpPr>
            <a:spLocks noGrp="1"/>
          </p:cNvSpPr>
          <p:nvPr>
            <p:ph idx="1"/>
          </p:nvPr>
        </p:nvSpPr>
        <p:spPr>
          <a:xfrm>
            <a:off x="551384" y="1340768"/>
            <a:ext cx="11233248" cy="5184576"/>
          </a:xfrm>
        </p:spPr>
        <p:txBody>
          <a:bodyPr>
            <a:noAutofit/>
          </a:bodyPr>
          <a:lstStyle/>
          <a:p>
            <a:pPr marL="45720" indent="0" algn="just">
              <a:lnSpc>
                <a:spcPct val="150000"/>
              </a:lnSpc>
              <a:buNone/>
            </a:pPr>
            <a:r>
              <a:rPr lang="en-IN" sz="1800" b="1" dirty="0" smtClean="0">
                <a:solidFill>
                  <a:schemeClr val="tx1">
                    <a:lumMod val="50000"/>
                  </a:schemeClr>
                </a:solidFill>
                <a:latin typeface="Calibri" panose="020F0502020204030204" pitchFamily="34" charset="0"/>
                <a:cs typeface="Calibri" panose="020F0502020204030204" pitchFamily="34" charset="0"/>
              </a:rPr>
              <a:t>Data </a:t>
            </a:r>
            <a:r>
              <a:rPr lang="en-IN" sz="1800" b="1" dirty="0">
                <a:solidFill>
                  <a:schemeClr val="tx1">
                    <a:lumMod val="50000"/>
                  </a:schemeClr>
                </a:solidFill>
                <a:latin typeface="Calibri" panose="020F0502020204030204" pitchFamily="34" charset="0"/>
                <a:cs typeface="Calibri" panose="020F0502020204030204" pitchFamily="34" charset="0"/>
              </a:rPr>
              <a:t>Delivery</a:t>
            </a:r>
          </a:p>
          <a:p>
            <a:pPr algn="just">
              <a:lnSpc>
                <a:spcPct val="150000"/>
              </a:lnSpc>
            </a:pPr>
            <a:r>
              <a:rPr lang="en-IN" sz="1800" dirty="0">
                <a:solidFill>
                  <a:schemeClr val="tx1">
                    <a:lumMod val="50000"/>
                  </a:schemeClr>
                </a:solidFill>
                <a:latin typeface="Calibri" panose="020F0502020204030204" pitchFamily="34" charset="0"/>
                <a:cs typeface="Calibri" panose="020F0502020204030204" pitchFamily="34" charset="0"/>
              </a:rPr>
              <a:t>An automated dashboard allows the HR to gather any relevant information from the employee, structure it and deliver it to the concerned teams in the business organization. This reduces the possibility of any mistake which is too common in manual data gathering and presentation</a:t>
            </a:r>
            <a:r>
              <a:rPr lang="en-IN" sz="1800" dirty="0" smtClean="0">
                <a:solidFill>
                  <a:schemeClr val="tx1">
                    <a:lumMod val="50000"/>
                  </a:schemeClr>
                </a:solidFill>
                <a:latin typeface="Calibri" panose="020F0502020204030204" pitchFamily="34" charset="0"/>
                <a:cs typeface="Calibri" panose="020F0502020204030204" pitchFamily="34" charset="0"/>
              </a:rPr>
              <a:t>.</a:t>
            </a:r>
          </a:p>
          <a:p>
            <a:pPr marL="45720" indent="0" algn="just">
              <a:lnSpc>
                <a:spcPct val="150000"/>
              </a:lnSpc>
              <a:buNone/>
            </a:pPr>
            <a:r>
              <a:rPr lang="en-IN" sz="1800" b="1" dirty="0" smtClean="0">
                <a:solidFill>
                  <a:schemeClr val="tx1">
                    <a:lumMod val="50000"/>
                  </a:schemeClr>
                </a:solidFill>
                <a:latin typeface="Calibri" panose="020F0502020204030204" pitchFamily="34" charset="0"/>
                <a:cs typeface="Calibri" panose="020F0502020204030204" pitchFamily="34" charset="0"/>
              </a:rPr>
              <a:t>Trend </a:t>
            </a:r>
            <a:r>
              <a:rPr lang="en-IN" sz="1800" b="1" dirty="0">
                <a:solidFill>
                  <a:schemeClr val="tx1">
                    <a:lumMod val="50000"/>
                  </a:schemeClr>
                </a:solidFill>
                <a:latin typeface="Calibri" panose="020F0502020204030204" pitchFamily="34" charset="0"/>
                <a:cs typeface="Calibri" panose="020F0502020204030204" pitchFamily="34" charset="0"/>
              </a:rPr>
              <a:t>Analysis</a:t>
            </a:r>
          </a:p>
          <a:p>
            <a:pPr algn="just">
              <a:lnSpc>
                <a:spcPct val="150000"/>
              </a:lnSpc>
            </a:pPr>
            <a:r>
              <a:rPr lang="en-IN" sz="1800" dirty="0">
                <a:solidFill>
                  <a:schemeClr val="tx1">
                    <a:lumMod val="50000"/>
                  </a:schemeClr>
                </a:solidFill>
                <a:latin typeface="Calibri" panose="020F0502020204030204" pitchFamily="34" charset="0"/>
                <a:cs typeface="Calibri" panose="020F0502020204030204" pitchFamily="34" charset="0"/>
              </a:rPr>
              <a:t>Through this advanced HR </a:t>
            </a:r>
            <a:r>
              <a:rPr lang="en-IN" sz="1800" dirty="0" smtClean="0">
                <a:solidFill>
                  <a:schemeClr val="tx1">
                    <a:lumMod val="50000"/>
                  </a:schemeClr>
                </a:solidFill>
                <a:latin typeface="Calibri" panose="020F0502020204030204" pitchFamily="34" charset="0"/>
                <a:cs typeface="Calibri" panose="020F0502020204030204" pitchFamily="34" charset="0"/>
              </a:rPr>
              <a:t>technology,  </a:t>
            </a:r>
            <a:r>
              <a:rPr lang="en-IN" sz="1800" dirty="0">
                <a:solidFill>
                  <a:schemeClr val="tx1">
                    <a:lumMod val="50000"/>
                  </a:schemeClr>
                </a:solidFill>
                <a:latin typeface="Calibri" panose="020F0502020204030204" pitchFamily="34" charset="0"/>
                <a:cs typeface="Calibri" panose="020F0502020204030204" pitchFamily="34" charset="0"/>
              </a:rPr>
              <a:t>the HR team can keep an eye on any specific trend related to business or an employee. If there is an alarming situation, the HR team can notify the concerned team or manager in advance so that it doesn’t hamper the business growth</a:t>
            </a:r>
            <a:r>
              <a:rPr lang="en-IN" sz="1800" dirty="0" smtClean="0">
                <a:solidFill>
                  <a:schemeClr val="tx1">
                    <a:lumMod val="50000"/>
                  </a:schemeClr>
                </a:solidFill>
                <a:latin typeface="Calibri" panose="020F0502020204030204" pitchFamily="34" charset="0"/>
                <a:cs typeface="Calibri" panose="020F0502020204030204" pitchFamily="34" charset="0"/>
              </a:rPr>
              <a:t>.</a:t>
            </a:r>
            <a:endParaRPr lang="en-IN" sz="1800" dirty="0">
              <a:solidFill>
                <a:schemeClr val="tx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8634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416" y="692696"/>
            <a:ext cx="9509760" cy="729392"/>
          </a:xfrm>
        </p:spPr>
        <p:txBody>
          <a:bodyPr/>
          <a:lstStyle/>
          <a:p>
            <a:r>
              <a:rPr lang="en-IN" b="1" dirty="0"/>
              <a:t>Conclusion </a:t>
            </a:r>
            <a:endParaRPr lang="en-IN" dirty="0"/>
          </a:p>
        </p:txBody>
      </p:sp>
      <p:sp>
        <p:nvSpPr>
          <p:cNvPr id="3" name="Content Placeholder 2"/>
          <p:cNvSpPr>
            <a:spLocks noGrp="1"/>
          </p:cNvSpPr>
          <p:nvPr>
            <p:ph idx="1"/>
          </p:nvPr>
        </p:nvSpPr>
        <p:spPr>
          <a:xfrm>
            <a:off x="665637" y="1916832"/>
            <a:ext cx="11233248" cy="2232248"/>
          </a:xfrm>
        </p:spPr>
        <p:txBody>
          <a:bodyPr>
            <a:normAutofit/>
          </a:bodyPr>
          <a:lstStyle/>
          <a:p>
            <a:pPr marL="45720" indent="0">
              <a:buNone/>
            </a:pPr>
            <a:endParaRPr lang="en-IN" sz="2200" dirty="0" smtClean="0"/>
          </a:p>
          <a:p>
            <a:pPr marL="45720" indent="0" algn="just">
              <a:lnSpc>
                <a:spcPct val="150000"/>
              </a:lnSpc>
              <a:buNone/>
            </a:pPr>
            <a:r>
              <a:rPr lang="en-IN" sz="1800" dirty="0" smtClean="0">
                <a:solidFill>
                  <a:schemeClr val="bg2">
                    <a:lumMod val="10000"/>
                  </a:schemeClr>
                </a:solidFill>
                <a:latin typeface="Calibri" panose="020F0502020204030204" pitchFamily="34" charset="0"/>
                <a:cs typeface="Calibri" panose="020F0502020204030204" pitchFamily="34" charset="0"/>
              </a:rPr>
              <a:t>	This </a:t>
            </a:r>
            <a:r>
              <a:rPr lang="en-IN" sz="1800" dirty="0">
                <a:solidFill>
                  <a:schemeClr val="bg2">
                    <a:lumMod val="10000"/>
                  </a:schemeClr>
                </a:solidFill>
                <a:latin typeface="Calibri" panose="020F0502020204030204" pitchFamily="34" charset="0"/>
                <a:cs typeface="Calibri" panose="020F0502020204030204" pitchFamily="34" charset="0"/>
              </a:rPr>
              <a:t>project has not been deployed yet, so it can only be run locally. The web app will be launched to your localhost on port 8050: </a:t>
            </a:r>
            <a:r>
              <a:rPr lang="en-IN" sz="1800" u="sng" dirty="0">
                <a:solidFill>
                  <a:schemeClr val="bg2">
                    <a:lumMod val="10000"/>
                  </a:schemeClr>
                </a:solidFill>
                <a:latin typeface="Calibri" panose="020F0502020204030204" pitchFamily="34" charset="0"/>
                <a:cs typeface="Calibri" panose="020F0502020204030204" pitchFamily="34" charset="0"/>
                <a:hlinkClick r:id="rId3"/>
              </a:rPr>
              <a:t>http://127.0.0.1:8050</a:t>
            </a:r>
            <a:r>
              <a:rPr lang="en-IN" sz="1800" dirty="0">
                <a:solidFill>
                  <a:schemeClr val="bg2">
                    <a:lumMod val="10000"/>
                  </a:schemeClr>
                </a:solidFill>
                <a:latin typeface="Calibri" panose="020F0502020204030204" pitchFamily="34" charset="0"/>
                <a:cs typeface="Calibri" panose="020F0502020204030204" pitchFamily="34" charset="0"/>
              </a:rPr>
              <a:t> . So the data won’t be shared to outside of organization as per data privacy policy.  </a:t>
            </a:r>
          </a:p>
          <a:p>
            <a:pPr marL="45720" indent="0">
              <a:buNone/>
            </a:pPr>
            <a:endParaRPr lang="en-US" dirty="0"/>
          </a:p>
        </p:txBody>
      </p:sp>
    </p:spTree>
    <p:extLst>
      <p:ext uri="{BB962C8B-B14F-4D97-AF65-F5344CB8AC3E}">
        <p14:creationId xmlns:p14="http://schemas.microsoft.com/office/powerpoint/2010/main" val="1967276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4675" y="404664"/>
            <a:ext cx="4824536" cy="1449472"/>
          </a:xfrm>
        </p:spPr>
        <p:txBody>
          <a:bodyPr>
            <a:normAutofit/>
          </a:bodyPr>
          <a:lstStyle/>
          <a:p>
            <a:pPr algn="ctr"/>
            <a:r>
              <a:rPr lang="en-IN" sz="6000" b="1" dirty="0" smtClean="0">
                <a:solidFill>
                  <a:schemeClr val="tx1">
                    <a:lumMod val="50000"/>
                  </a:schemeClr>
                </a:solidFill>
              </a:rPr>
              <a:t>Thank You </a:t>
            </a:r>
            <a:endParaRPr lang="en-IN" sz="6000" dirty="0">
              <a:solidFill>
                <a:schemeClr val="tx1">
                  <a:lumMod val="50000"/>
                </a:schemeClr>
              </a:solidFill>
            </a:endParaRPr>
          </a:p>
        </p:txBody>
      </p:sp>
      <p:pic>
        <p:nvPicPr>
          <p:cNvPr id="1026" name="Picture 2" descr="Handshake | Free Vectors, Stock Photos &amp; PS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7648" y="2564904"/>
            <a:ext cx="5580620" cy="3456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631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548680"/>
            <a:ext cx="9509760" cy="720056"/>
          </a:xfrm>
        </p:spPr>
        <p:txBody>
          <a:bodyPr/>
          <a:lstStyle/>
          <a:p>
            <a:r>
              <a:rPr lang="en-IN" b="1" dirty="0"/>
              <a:t>Scope of HR </a:t>
            </a:r>
            <a:r>
              <a:rPr lang="en-IN" b="1" dirty="0" smtClean="0"/>
              <a:t>dashboard</a:t>
            </a:r>
            <a:endParaRPr lang="en-IN" dirty="0"/>
          </a:p>
        </p:txBody>
      </p:sp>
      <p:sp>
        <p:nvSpPr>
          <p:cNvPr id="3" name="Content Placeholder 2"/>
          <p:cNvSpPr>
            <a:spLocks noGrp="1"/>
          </p:cNvSpPr>
          <p:nvPr>
            <p:ph idx="1"/>
          </p:nvPr>
        </p:nvSpPr>
        <p:spPr>
          <a:xfrm>
            <a:off x="1341120" y="1901952"/>
            <a:ext cx="9509760" cy="2607167"/>
          </a:xfrm>
        </p:spPr>
        <p:txBody>
          <a:bodyPr>
            <a:noAutofit/>
          </a:bodyPr>
          <a:lstStyle/>
          <a:p>
            <a:pPr marL="45720" indent="0" algn="just">
              <a:lnSpc>
                <a:spcPct val="150000"/>
              </a:lnSpc>
              <a:buNone/>
            </a:pPr>
            <a:r>
              <a:rPr lang="en-IN" sz="1800" dirty="0" smtClean="0">
                <a:latin typeface="Calibri" panose="020F0502020204030204" pitchFamily="34" charset="0"/>
                <a:cs typeface="Calibri" panose="020F0502020204030204" pitchFamily="34" charset="0"/>
              </a:rPr>
              <a:t>	</a:t>
            </a:r>
            <a:r>
              <a:rPr lang="en-IN" sz="1800" dirty="0" smtClean="0">
                <a:solidFill>
                  <a:schemeClr val="tx1">
                    <a:lumMod val="50000"/>
                  </a:schemeClr>
                </a:solidFill>
                <a:latin typeface="Calibri" panose="020F0502020204030204" pitchFamily="34" charset="0"/>
                <a:cs typeface="Calibri" panose="020F0502020204030204" pitchFamily="34" charset="0"/>
              </a:rPr>
              <a:t>HR </a:t>
            </a:r>
            <a:r>
              <a:rPr lang="en-IN" sz="1800" dirty="0">
                <a:solidFill>
                  <a:schemeClr val="tx1">
                    <a:lumMod val="50000"/>
                  </a:schemeClr>
                </a:solidFill>
                <a:latin typeface="Calibri" panose="020F0502020204030204" pitchFamily="34" charset="0"/>
                <a:cs typeface="Calibri" panose="020F0502020204030204" pitchFamily="34" charset="0"/>
              </a:rPr>
              <a:t>dashboards are useful for analysing performance and identifying areas for improvement in an organization. They’re not only important to HR managers, but for executives as well. Decision makers ensure that company strategy is aligned from executive to managerial to individual goals. Executives and HR leaders must work together to identify the data they need in order to take action. Then you can collect and monitor that data to keep workforce performance aligned with organizational objectives.</a:t>
            </a:r>
          </a:p>
        </p:txBody>
      </p:sp>
    </p:spTree>
    <p:extLst>
      <p:ext uri="{BB962C8B-B14F-4D97-AF65-F5344CB8AC3E}">
        <p14:creationId xmlns:p14="http://schemas.microsoft.com/office/powerpoint/2010/main" val="576639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467360"/>
            <a:ext cx="9509760" cy="585376"/>
          </a:xfrm>
        </p:spPr>
        <p:txBody>
          <a:bodyPr/>
          <a:lstStyle/>
          <a:p>
            <a:r>
              <a:rPr lang="en-IN" b="1" dirty="0">
                <a:latin typeface="Calibri" panose="020F0502020204030204" pitchFamily="34" charset="0"/>
                <a:cs typeface="Calibri" panose="020F0502020204030204" pitchFamily="34" charset="0"/>
              </a:rPr>
              <a:t>Technologies </a:t>
            </a:r>
            <a:r>
              <a:rPr lang="en-IN" b="1" dirty="0" smtClean="0">
                <a:latin typeface="Calibri" panose="020F0502020204030204" pitchFamily="34" charset="0"/>
                <a:cs typeface="Calibri" panose="020F0502020204030204" pitchFamily="34" charset="0"/>
              </a:rPr>
              <a:t>used</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341120" y="1556792"/>
            <a:ext cx="9509760" cy="4896544"/>
          </a:xfrm>
        </p:spPr>
        <p:txBody>
          <a:bodyPr>
            <a:normAutofit/>
          </a:bodyPr>
          <a:lstStyle/>
          <a:p>
            <a:pPr>
              <a:lnSpc>
                <a:spcPct val="150000"/>
              </a:lnSpc>
            </a:pPr>
            <a:r>
              <a:rPr lang="en-IN" sz="1800" dirty="0">
                <a:solidFill>
                  <a:schemeClr val="tx1">
                    <a:lumMod val="50000"/>
                  </a:schemeClr>
                </a:solidFill>
                <a:latin typeface="Calibri" panose="020F0502020204030204" pitchFamily="34" charset="0"/>
                <a:cs typeface="Calibri" panose="020F0502020204030204" pitchFamily="34" charset="0"/>
              </a:rPr>
              <a:t>In this project I have made an attempt to create a HR dashboard in </a:t>
            </a:r>
            <a:r>
              <a:rPr lang="en-IN" sz="1800" b="1" dirty="0">
                <a:solidFill>
                  <a:schemeClr val="tx1">
                    <a:lumMod val="50000"/>
                  </a:schemeClr>
                </a:solidFill>
                <a:latin typeface="Calibri" panose="020F0502020204030204" pitchFamily="34" charset="0"/>
                <a:cs typeface="Calibri" panose="020F0502020204030204" pitchFamily="34" charset="0"/>
              </a:rPr>
              <a:t>Python</a:t>
            </a:r>
            <a:r>
              <a:rPr lang="en-IN" sz="1800" dirty="0">
                <a:solidFill>
                  <a:schemeClr val="tx1">
                    <a:lumMod val="50000"/>
                  </a:schemeClr>
                </a:solidFill>
                <a:latin typeface="Calibri" panose="020F0502020204030204" pitchFamily="34" charset="0"/>
                <a:cs typeface="Calibri" panose="020F0502020204030204" pitchFamily="34" charset="0"/>
              </a:rPr>
              <a:t> using dash library to get summary numbers for an imaginary organization. The required python packages are</a:t>
            </a:r>
          </a:p>
          <a:p>
            <a:pPr lvl="2">
              <a:lnSpc>
                <a:spcPct val="150000"/>
              </a:lnSpc>
            </a:pPr>
            <a:r>
              <a:rPr lang="en-IN" sz="1800" dirty="0">
                <a:solidFill>
                  <a:schemeClr val="tx1">
                    <a:lumMod val="50000"/>
                  </a:schemeClr>
                </a:solidFill>
                <a:latin typeface="Calibri" panose="020F0502020204030204" pitchFamily="34" charset="0"/>
                <a:cs typeface="Calibri" panose="020F0502020204030204" pitchFamily="34" charset="0"/>
              </a:rPr>
              <a:t>dash==1.2.0</a:t>
            </a:r>
          </a:p>
          <a:p>
            <a:pPr lvl="2">
              <a:lnSpc>
                <a:spcPct val="150000"/>
              </a:lnSpc>
            </a:pPr>
            <a:r>
              <a:rPr lang="en-IN" sz="1800" dirty="0" err="1">
                <a:solidFill>
                  <a:schemeClr val="tx1">
                    <a:lumMod val="50000"/>
                  </a:schemeClr>
                </a:solidFill>
                <a:latin typeface="Calibri" panose="020F0502020204030204" pitchFamily="34" charset="0"/>
                <a:cs typeface="Calibri" panose="020F0502020204030204" pitchFamily="34" charset="0"/>
              </a:rPr>
              <a:t>dash_table</a:t>
            </a:r>
            <a:r>
              <a:rPr lang="en-IN" sz="1800" dirty="0">
                <a:solidFill>
                  <a:schemeClr val="tx1">
                    <a:lumMod val="50000"/>
                  </a:schemeClr>
                </a:solidFill>
                <a:latin typeface="Calibri" panose="020F0502020204030204" pitchFamily="34" charset="0"/>
                <a:cs typeface="Calibri" panose="020F0502020204030204" pitchFamily="34" charset="0"/>
              </a:rPr>
              <a:t>==4.2.0</a:t>
            </a:r>
          </a:p>
          <a:p>
            <a:pPr lvl="2">
              <a:lnSpc>
                <a:spcPct val="150000"/>
              </a:lnSpc>
            </a:pPr>
            <a:r>
              <a:rPr lang="en-IN" sz="1800" dirty="0">
                <a:solidFill>
                  <a:schemeClr val="tx1">
                    <a:lumMod val="50000"/>
                  </a:schemeClr>
                </a:solidFill>
                <a:latin typeface="Calibri" panose="020F0502020204030204" pitchFamily="34" charset="0"/>
                <a:cs typeface="Calibri" panose="020F0502020204030204" pitchFamily="34" charset="0"/>
              </a:rPr>
              <a:t>pandas==0.24.2</a:t>
            </a:r>
          </a:p>
          <a:p>
            <a:pPr lvl="2">
              <a:lnSpc>
                <a:spcPct val="150000"/>
              </a:lnSpc>
            </a:pPr>
            <a:r>
              <a:rPr lang="en-IN" sz="1800" dirty="0" err="1">
                <a:solidFill>
                  <a:schemeClr val="tx1">
                    <a:lumMod val="50000"/>
                  </a:schemeClr>
                </a:solidFill>
                <a:latin typeface="Calibri" panose="020F0502020204030204" pitchFamily="34" charset="0"/>
                <a:cs typeface="Calibri" panose="020F0502020204030204" pitchFamily="34" charset="0"/>
              </a:rPr>
              <a:t>numpy</a:t>
            </a:r>
            <a:r>
              <a:rPr lang="en-IN" sz="1800" dirty="0">
                <a:solidFill>
                  <a:schemeClr val="tx1">
                    <a:lumMod val="50000"/>
                  </a:schemeClr>
                </a:solidFill>
                <a:latin typeface="Calibri" panose="020F0502020204030204" pitchFamily="34" charset="0"/>
                <a:cs typeface="Calibri" panose="020F0502020204030204" pitchFamily="34" charset="0"/>
              </a:rPr>
              <a:t>==1.16.2</a:t>
            </a:r>
          </a:p>
          <a:p>
            <a:pPr>
              <a:lnSpc>
                <a:spcPct val="150000"/>
              </a:lnSpc>
            </a:pPr>
            <a:r>
              <a:rPr lang="en-IN" sz="1800" dirty="0">
                <a:solidFill>
                  <a:schemeClr val="tx1">
                    <a:lumMod val="50000"/>
                  </a:schemeClr>
                </a:solidFill>
                <a:latin typeface="Calibri" panose="020F0502020204030204" pitchFamily="34" charset="0"/>
                <a:cs typeface="Calibri" panose="020F0502020204030204" pitchFamily="34" charset="0"/>
              </a:rPr>
              <a:t>The HR dashboard that showed information about recruiting sources, active employees, attrition rates, and many more. With </a:t>
            </a:r>
            <a:r>
              <a:rPr lang="en-IN" sz="1800" dirty="0" err="1">
                <a:solidFill>
                  <a:schemeClr val="tx1">
                    <a:lumMod val="50000"/>
                  </a:schemeClr>
                </a:solidFill>
                <a:latin typeface="Calibri" panose="020F0502020204030204" pitchFamily="34" charset="0"/>
                <a:cs typeface="Calibri" panose="020F0502020204030204" pitchFamily="34" charset="0"/>
              </a:rPr>
              <a:t>Plotly</a:t>
            </a:r>
            <a:r>
              <a:rPr lang="en-IN" sz="1800" dirty="0">
                <a:solidFill>
                  <a:schemeClr val="tx1">
                    <a:lumMod val="50000"/>
                  </a:schemeClr>
                </a:solidFill>
                <a:latin typeface="Calibri" panose="020F0502020204030204" pitchFamily="34" charset="0"/>
                <a:cs typeface="Calibri" panose="020F0502020204030204" pitchFamily="34" charset="0"/>
              </a:rPr>
              <a:t> and Dash, I experimented with chained </a:t>
            </a:r>
            <a:r>
              <a:rPr lang="en-IN" sz="1800" dirty="0" err="1">
                <a:solidFill>
                  <a:schemeClr val="tx1">
                    <a:lumMod val="50000"/>
                  </a:schemeClr>
                </a:solidFill>
                <a:latin typeface="Calibri" panose="020F0502020204030204" pitchFamily="34" charset="0"/>
                <a:cs typeface="Calibri" panose="020F0502020204030204" pitchFamily="34" charset="0"/>
              </a:rPr>
              <a:t>callbacks</a:t>
            </a:r>
            <a:r>
              <a:rPr lang="en-IN" sz="1800" dirty="0">
                <a:solidFill>
                  <a:schemeClr val="tx1">
                    <a:lumMod val="50000"/>
                  </a:schemeClr>
                </a:solidFill>
                <a:latin typeface="Calibri" panose="020F0502020204030204" pitchFamily="34" charset="0"/>
                <a:cs typeface="Calibri" panose="020F0502020204030204" pitchFamily="34" charset="0"/>
              </a:rPr>
              <a:t> to allow for more variety of dashboard filter options.</a:t>
            </a:r>
          </a:p>
        </p:txBody>
      </p:sp>
    </p:spTree>
    <p:extLst>
      <p:ext uri="{BB962C8B-B14F-4D97-AF65-F5344CB8AC3E}">
        <p14:creationId xmlns:p14="http://schemas.microsoft.com/office/powerpoint/2010/main" val="376586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467360"/>
            <a:ext cx="9509760" cy="657384"/>
          </a:xfrm>
        </p:spPr>
        <p:txBody>
          <a:bodyPr/>
          <a:lstStyle/>
          <a:p>
            <a:r>
              <a:rPr lang="en-IN" b="1" dirty="0"/>
              <a:t>Data </a:t>
            </a:r>
            <a:r>
              <a:rPr lang="en-IN" b="1" dirty="0" smtClean="0"/>
              <a:t>set</a:t>
            </a:r>
            <a:endParaRPr lang="en-US" dirty="0"/>
          </a:p>
        </p:txBody>
      </p:sp>
      <p:sp>
        <p:nvSpPr>
          <p:cNvPr id="3" name="Content Placeholder 2"/>
          <p:cNvSpPr>
            <a:spLocks noGrp="1"/>
          </p:cNvSpPr>
          <p:nvPr>
            <p:ph idx="1"/>
          </p:nvPr>
        </p:nvSpPr>
        <p:spPr>
          <a:xfrm>
            <a:off x="1341120" y="1484784"/>
            <a:ext cx="9509760" cy="4127627"/>
          </a:xfrm>
        </p:spPr>
        <p:txBody>
          <a:bodyPr/>
          <a:lstStyle/>
          <a:p>
            <a:pPr marL="45720" indent="0">
              <a:buNone/>
            </a:pPr>
            <a:r>
              <a:rPr lang="en-IN" sz="1800" dirty="0">
                <a:solidFill>
                  <a:schemeClr val="tx1">
                    <a:lumMod val="50000"/>
                  </a:schemeClr>
                </a:solidFill>
                <a:latin typeface="Calibri" panose="020F0502020204030204" pitchFamily="34" charset="0"/>
                <a:cs typeface="Calibri" panose="020F0502020204030204" pitchFamily="34" charset="0"/>
              </a:rPr>
              <a:t>The data set contains the below data points with the shape of 28 columns &amp; 310 rows of data</a:t>
            </a:r>
            <a:r>
              <a:rPr lang="en-IN" sz="1800" dirty="0" smtClean="0">
                <a:solidFill>
                  <a:schemeClr val="tx1">
                    <a:lumMod val="50000"/>
                  </a:schemeClr>
                </a:solidFill>
                <a:latin typeface="Calibri" panose="020F0502020204030204" pitchFamily="34" charset="0"/>
                <a:cs typeface="Calibri" panose="020F0502020204030204" pitchFamily="34" charset="0"/>
              </a:rPr>
              <a:t>.</a:t>
            </a:r>
          </a:p>
          <a:p>
            <a:endParaRPr lang="en-IN" dirty="0"/>
          </a:p>
        </p:txBody>
      </p:sp>
      <p:pic>
        <p:nvPicPr>
          <p:cNvPr id="7" name="Picture 6"/>
          <p:cNvPicPr/>
          <p:nvPr/>
        </p:nvPicPr>
        <p:blipFill>
          <a:blip r:embed="rId2"/>
          <a:stretch>
            <a:fillRect/>
          </a:stretch>
        </p:blipFill>
        <p:spPr>
          <a:xfrm>
            <a:off x="3719736" y="2012011"/>
            <a:ext cx="4392487" cy="3960440"/>
          </a:xfrm>
          <a:prstGeom prst="rect">
            <a:avLst/>
          </a:prstGeom>
        </p:spPr>
      </p:pic>
    </p:spTree>
    <p:extLst>
      <p:ext uri="{BB962C8B-B14F-4D97-AF65-F5344CB8AC3E}">
        <p14:creationId xmlns:p14="http://schemas.microsoft.com/office/powerpoint/2010/main" val="2193455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467360"/>
            <a:ext cx="9509760" cy="657384"/>
          </a:xfrm>
        </p:spPr>
        <p:txBody>
          <a:bodyPr/>
          <a:lstStyle/>
          <a:p>
            <a:r>
              <a:rPr lang="en-IN" b="1" dirty="0"/>
              <a:t>Dashboard information</a:t>
            </a:r>
            <a:r>
              <a:rPr lang="en-IN" b="1" dirty="0" smtClean="0"/>
              <a:t>:</a:t>
            </a:r>
            <a:endParaRPr lang="en-US" dirty="0"/>
          </a:p>
        </p:txBody>
      </p:sp>
      <p:sp>
        <p:nvSpPr>
          <p:cNvPr id="3" name="Content Placeholder 2"/>
          <p:cNvSpPr>
            <a:spLocks noGrp="1"/>
          </p:cNvSpPr>
          <p:nvPr>
            <p:ph idx="1"/>
          </p:nvPr>
        </p:nvSpPr>
        <p:spPr>
          <a:xfrm>
            <a:off x="1341120" y="1901952"/>
            <a:ext cx="9509760" cy="3255239"/>
          </a:xfrm>
        </p:spPr>
        <p:txBody>
          <a:bodyPr>
            <a:normAutofit/>
          </a:bodyPr>
          <a:lstStyle/>
          <a:p>
            <a:pPr marL="45720" indent="0">
              <a:lnSpc>
                <a:spcPct val="150000"/>
              </a:lnSpc>
              <a:buNone/>
            </a:pPr>
            <a:r>
              <a:rPr lang="en-IN" sz="1800" dirty="0" smtClean="0">
                <a:solidFill>
                  <a:schemeClr val="tx1">
                    <a:lumMod val="50000"/>
                  </a:schemeClr>
                </a:solidFill>
                <a:latin typeface="Calibri" panose="020F0502020204030204" pitchFamily="34" charset="0"/>
                <a:cs typeface="Calibri" panose="020F0502020204030204" pitchFamily="34" charset="0"/>
              </a:rPr>
              <a:t>The </a:t>
            </a:r>
            <a:r>
              <a:rPr lang="en-IN" sz="1800" dirty="0">
                <a:solidFill>
                  <a:schemeClr val="tx1">
                    <a:lumMod val="50000"/>
                  </a:schemeClr>
                </a:solidFill>
                <a:latin typeface="Calibri" panose="020F0502020204030204" pitchFamily="34" charset="0"/>
                <a:cs typeface="Calibri" panose="020F0502020204030204" pitchFamily="34" charset="0"/>
              </a:rPr>
              <a:t>Dashboard four different </a:t>
            </a:r>
            <a:r>
              <a:rPr lang="en-IN" sz="1800" dirty="0" smtClean="0">
                <a:solidFill>
                  <a:schemeClr val="tx1">
                    <a:lumMod val="50000"/>
                  </a:schemeClr>
                </a:solidFill>
                <a:latin typeface="Calibri" panose="020F0502020204030204" pitchFamily="34" charset="0"/>
                <a:cs typeface="Calibri" panose="020F0502020204030204" pitchFamily="34" charset="0"/>
              </a:rPr>
              <a:t>taps</a:t>
            </a:r>
          </a:p>
          <a:p>
            <a:pPr marL="502920" indent="-457200">
              <a:lnSpc>
                <a:spcPct val="150000"/>
              </a:lnSpc>
              <a:buFont typeface="+mj-lt"/>
              <a:buAutoNum type="arabicPeriod"/>
            </a:pPr>
            <a:r>
              <a:rPr lang="en-IN" sz="1800" dirty="0" smtClean="0">
                <a:solidFill>
                  <a:schemeClr val="tx1">
                    <a:lumMod val="50000"/>
                  </a:schemeClr>
                </a:solidFill>
                <a:latin typeface="Calibri" panose="020F0502020204030204" pitchFamily="34" charset="0"/>
                <a:cs typeface="Calibri" panose="020F0502020204030204" pitchFamily="34" charset="0"/>
              </a:rPr>
              <a:t>Head </a:t>
            </a:r>
            <a:r>
              <a:rPr lang="en-IN" sz="1800" dirty="0">
                <a:solidFill>
                  <a:schemeClr val="tx1">
                    <a:lumMod val="50000"/>
                  </a:schemeClr>
                </a:solidFill>
                <a:latin typeface="Calibri" panose="020F0502020204030204" pitchFamily="34" charset="0"/>
                <a:cs typeface="Calibri" panose="020F0502020204030204" pitchFamily="34" charset="0"/>
              </a:rPr>
              <a:t>Count &amp; Attrition</a:t>
            </a:r>
          </a:p>
          <a:p>
            <a:pPr marL="502920" lvl="0" indent="-457200">
              <a:lnSpc>
                <a:spcPct val="150000"/>
              </a:lnSpc>
              <a:buFont typeface="+mj-lt"/>
              <a:buAutoNum type="arabicPeriod"/>
            </a:pPr>
            <a:r>
              <a:rPr lang="en-IN" sz="1800" dirty="0">
                <a:solidFill>
                  <a:schemeClr val="tx1">
                    <a:lumMod val="50000"/>
                  </a:schemeClr>
                </a:solidFill>
                <a:latin typeface="Calibri" panose="020F0502020204030204" pitchFamily="34" charset="0"/>
                <a:cs typeface="Calibri" panose="020F0502020204030204" pitchFamily="34" charset="0"/>
              </a:rPr>
              <a:t>Diversity Profile</a:t>
            </a:r>
          </a:p>
          <a:p>
            <a:pPr marL="502920" lvl="0" indent="-457200">
              <a:lnSpc>
                <a:spcPct val="150000"/>
              </a:lnSpc>
              <a:buFont typeface="+mj-lt"/>
              <a:buAutoNum type="arabicPeriod"/>
            </a:pPr>
            <a:r>
              <a:rPr lang="en-IN" sz="1800" dirty="0">
                <a:solidFill>
                  <a:schemeClr val="tx1">
                    <a:lumMod val="50000"/>
                  </a:schemeClr>
                </a:solidFill>
                <a:latin typeface="Calibri" panose="020F0502020204030204" pitchFamily="34" charset="0"/>
                <a:cs typeface="Calibri" panose="020F0502020204030204" pitchFamily="34" charset="0"/>
              </a:rPr>
              <a:t>Recruitment</a:t>
            </a:r>
          </a:p>
          <a:p>
            <a:pPr marL="502920" lvl="0" indent="-457200">
              <a:lnSpc>
                <a:spcPct val="150000"/>
              </a:lnSpc>
              <a:buFont typeface="+mj-lt"/>
              <a:buAutoNum type="arabicPeriod"/>
            </a:pPr>
            <a:r>
              <a:rPr lang="en-IN" sz="1800" dirty="0">
                <a:solidFill>
                  <a:schemeClr val="tx1">
                    <a:lumMod val="50000"/>
                  </a:schemeClr>
                </a:solidFill>
                <a:latin typeface="Calibri" panose="020F0502020204030204" pitchFamily="34" charset="0"/>
                <a:cs typeface="Calibri" panose="020F0502020204030204" pitchFamily="34" charset="0"/>
              </a:rPr>
              <a:t>Data Table</a:t>
            </a:r>
          </a:p>
        </p:txBody>
      </p:sp>
    </p:spTree>
    <p:extLst>
      <p:ext uri="{BB962C8B-B14F-4D97-AF65-F5344CB8AC3E}">
        <p14:creationId xmlns:p14="http://schemas.microsoft.com/office/powerpoint/2010/main" val="1511145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467360"/>
            <a:ext cx="9509760" cy="657384"/>
          </a:xfrm>
        </p:spPr>
        <p:txBody>
          <a:bodyPr/>
          <a:lstStyle/>
          <a:p>
            <a:r>
              <a:rPr lang="en-IN" b="1" dirty="0"/>
              <a:t>Head Count &amp; </a:t>
            </a:r>
            <a:r>
              <a:rPr lang="en-IN" b="1" dirty="0" smtClean="0"/>
              <a:t>Attrition</a:t>
            </a:r>
            <a:r>
              <a:rPr lang="en-IN" dirty="0" smtClean="0"/>
              <a:t> </a:t>
            </a:r>
            <a:endParaRPr lang="en-US" dirty="0"/>
          </a:p>
        </p:txBody>
      </p:sp>
      <p:sp>
        <p:nvSpPr>
          <p:cNvPr id="3" name="Content Placeholder 2"/>
          <p:cNvSpPr>
            <a:spLocks noGrp="1"/>
          </p:cNvSpPr>
          <p:nvPr>
            <p:ph idx="1"/>
          </p:nvPr>
        </p:nvSpPr>
        <p:spPr>
          <a:xfrm>
            <a:off x="1341120" y="1901953"/>
            <a:ext cx="9509760" cy="2535159"/>
          </a:xfrm>
        </p:spPr>
        <p:txBody>
          <a:bodyPr/>
          <a:lstStyle/>
          <a:p>
            <a:pPr marL="45720" indent="0" algn="just">
              <a:lnSpc>
                <a:spcPct val="150000"/>
              </a:lnSpc>
              <a:buNone/>
            </a:pPr>
            <a:r>
              <a:rPr lang="en-IN" sz="1800" dirty="0" smtClean="0">
                <a:solidFill>
                  <a:schemeClr val="tx1">
                    <a:lumMod val="50000"/>
                  </a:schemeClr>
                </a:solidFill>
                <a:latin typeface="Calibri" panose="020F0502020204030204" pitchFamily="34" charset="0"/>
                <a:cs typeface="Calibri" panose="020F0502020204030204" pitchFamily="34" charset="0"/>
              </a:rPr>
              <a:t>	Many </a:t>
            </a:r>
            <a:r>
              <a:rPr lang="en-IN" sz="1800" dirty="0">
                <a:solidFill>
                  <a:schemeClr val="tx1">
                    <a:lumMod val="50000"/>
                  </a:schemeClr>
                </a:solidFill>
                <a:latin typeface="Calibri" panose="020F0502020204030204" pitchFamily="34" charset="0"/>
                <a:cs typeface="Calibri" panose="020F0502020204030204" pitchFamily="34" charset="0"/>
              </a:rPr>
              <a:t>companies make significant investments when hiring new employees- There are recruiting costs, training costs, salary, benefits – and the list goes on. In addition, it could take a while until companies start seeing a return on their investment. Hence, companies are constantly looking for ways to reduce employee turnover rate and to prevent valued employees from leaving the company. This tap contains the information of </a:t>
            </a:r>
            <a:r>
              <a:rPr lang="en-IN" sz="1800" dirty="0" smtClean="0">
                <a:solidFill>
                  <a:schemeClr val="tx1">
                    <a:lumMod val="50000"/>
                  </a:schemeClr>
                </a:solidFill>
                <a:latin typeface="Calibri" panose="020F0502020204030204" pitchFamily="34" charset="0"/>
                <a:cs typeface="Calibri" panose="020F0502020204030204" pitchFamily="34" charset="0"/>
              </a:rPr>
              <a:t>following </a:t>
            </a:r>
            <a:r>
              <a:rPr lang="en-IN" sz="1800" dirty="0">
                <a:solidFill>
                  <a:schemeClr val="tx1">
                    <a:lumMod val="50000"/>
                  </a:schemeClr>
                </a:solidFill>
                <a:latin typeface="Calibri" panose="020F0502020204030204" pitchFamily="34" charset="0"/>
                <a:cs typeface="Calibri" panose="020F0502020204030204" pitchFamily="34" charset="0"/>
              </a:rPr>
              <a:t>data points.</a:t>
            </a:r>
          </a:p>
          <a:p>
            <a:pPr marL="45720" indent="0">
              <a:buNone/>
            </a:pPr>
            <a:endParaRPr lang="en-US" dirty="0"/>
          </a:p>
        </p:txBody>
      </p:sp>
    </p:spTree>
    <p:extLst>
      <p:ext uri="{BB962C8B-B14F-4D97-AF65-F5344CB8AC3E}">
        <p14:creationId xmlns:p14="http://schemas.microsoft.com/office/powerpoint/2010/main" val="3676793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467360"/>
            <a:ext cx="9509760" cy="657384"/>
          </a:xfrm>
        </p:spPr>
        <p:txBody>
          <a:bodyPr/>
          <a:lstStyle/>
          <a:p>
            <a:r>
              <a:rPr lang="en-IN" b="1" dirty="0"/>
              <a:t>Head Count &amp; </a:t>
            </a:r>
            <a:r>
              <a:rPr lang="en-IN" b="1" dirty="0" smtClean="0"/>
              <a:t>Attrition</a:t>
            </a:r>
            <a:endParaRPr lang="en-US" dirty="0"/>
          </a:p>
        </p:txBody>
      </p:sp>
      <p:sp>
        <p:nvSpPr>
          <p:cNvPr id="3" name="Content Placeholder 2"/>
          <p:cNvSpPr>
            <a:spLocks noGrp="1"/>
          </p:cNvSpPr>
          <p:nvPr>
            <p:ph idx="1"/>
          </p:nvPr>
        </p:nvSpPr>
        <p:spPr>
          <a:xfrm>
            <a:off x="1341120" y="1556792"/>
            <a:ext cx="9509760" cy="4472787"/>
          </a:xfrm>
        </p:spPr>
        <p:txBody>
          <a:bodyPr/>
          <a:lstStyle/>
          <a:p>
            <a:pPr algn="just">
              <a:lnSpc>
                <a:spcPct val="150000"/>
              </a:lnSpc>
            </a:pPr>
            <a:r>
              <a:rPr lang="en-IN" sz="1800" dirty="0">
                <a:solidFill>
                  <a:schemeClr val="tx1">
                    <a:lumMod val="50000"/>
                  </a:schemeClr>
                </a:solidFill>
                <a:latin typeface="Calibri" panose="020F0502020204030204" pitchFamily="34" charset="0"/>
                <a:cs typeface="Calibri" panose="020F0502020204030204" pitchFamily="34" charset="0"/>
              </a:rPr>
              <a:t>Number of employees (It can be viewed by monthly &amp; yearly wise options)</a:t>
            </a:r>
          </a:p>
          <a:p>
            <a:pPr marL="45720" indent="0">
              <a:buNone/>
            </a:pPr>
            <a:endParaRPr lang="en-US" dirty="0"/>
          </a:p>
        </p:txBody>
      </p:sp>
      <p:pic>
        <p:nvPicPr>
          <p:cNvPr id="4" name="Picture 3" descr="C:\Users\HP\Desktop\Personal Projects\screenshots\HR dashboard -1.PNG"/>
          <p:cNvPicPr/>
          <p:nvPr/>
        </p:nvPicPr>
        <p:blipFill>
          <a:blip r:embed="rId3">
            <a:extLst>
              <a:ext uri="{28A0092B-C50C-407E-A947-70E740481C1C}">
                <a14:useLocalDpi xmlns:a14="http://schemas.microsoft.com/office/drawing/2010/main" val="0"/>
              </a:ext>
            </a:extLst>
          </a:blip>
          <a:srcRect/>
          <a:stretch>
            <a:fillRect/>
          </a:stretch>
        </p:blipFill>
        <p:spPr bwMode="auto">
          <a:xfrm>
            <a:off x="1341120" y="2492896"/>
            <a:ext cx="9509760" cy="3672408"/>
          </a:xfrm>
          <a:prstGeom prst="rect">
            <a:avLst/>
          </a:prstGeom>
          <a:noFill/>
          <a:ln>
            <a:noFill/>
          </a:ln>
        </p:spPr>
      </p:pic>
    </p:spTree>
    <p:extLst>
      <p:ext uri="{BB962C8B-B14F-4D97-AF65-F5344CB8AC3E}">
        <p14:creationId xmlns:p14="http://schemas.microsoft.com/office/powerpoint/2010/main" val="620459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467360"/>
            <a:ext cx="9509760" cy="657384"/>
          </a:xfrm>
        </p:spPr>
        <p:txBody>
          <a:bodyPr/>
          <a:lstStyle/>
          <a:p>
            <a:r>
              <a:rPr lang="en-IN" b="1" dirty="0"/>
              <a:t>Head Count &amp; </a:t>
            </a:r>
            <a:r>
              <a:rPr lang="en-IN" b="1" dirty="0" smtClean="0"/>
              <a:t>Attrition</a:t>
            </a:r>
            <a:endParaRPr lang="en-US" dirty="0"/>
          </a:p>
        </p:txBody>
      </p:sp>
      <p:sp>
        <p:nvSpPr>
          <p:cNvPr id="3" name="Content Placeholder 2"/>
          <p:cNvSpPr>
            <a:spLocks noGrp="1"/>
          </p:cNvSpPr>
          <p:nvPr>
            <p:ph idx="1"/>
          </p:nvPr>
        </p:nvSpPr>
        <p:spPr>
          <a:xfrm>
            <a:off x="1341120" y="1628800"/>
            <a:ext cx="9509760" cy="4400779"/>
          </a:xfrm>
        </p:spPr>
        <p:txBody>
          <a:bodyPr>
            <a:normAutofit/>
          </a:bodyPr>
          <a:lstStyle/>
          <a:p>
            <a:pPr lvl="0"/>
            <a:r>
              <a:rPr lang="en-IN" sz="1800" dirty="0">
                <a:solidFill>
                  <a:schemeClr val="tx1">
                    <a:lumMod val="50000"/>
                  </a:schemeClr>
                </a:solidFill>
                <a:latin typeface="Calibri" panose="020F0502020204030204" pitchFamily="34" charset="0"/>
                <a:cs typeface="Calibri" panose="020F0502020204030204" pitchFamily="34" charset="0"/>
              </a:rPr>
              <a:t>Attrition rate (Filter by: Department wise)</a:t>
            </a:r>
          </a:p>
          <a:p>
            <a:pPr marL="45720" indent="0">
              <a:buNone/>
            </a:pPr>
            <a:endParaRPr lang="en-US" sz="1800" dirty="0">
              <a:solidFill>
                <a:schemeClr val="bg2">
                  <a:lumMod val="10000"/>
                </a:schemeClr>
              </a:solidFill>
              <a:latin typeface="Calibri" panose="020F0502020204030204" pitchFamily="34" charset="0"/>
              <a:cs typeface="Calibri" panose="020F0502020204030204" pitchFamily="34" charset="0"/>
            </a:endParaRPr>
          </a:p>
        </p:txBody>
      </p:sp>
      <p:pic>
        <p:nvPicPr>
          <p:cNvPr id="5" name="Picture 4"/>
          <p:cNvPicPr/>
          <p:nvPr/>
        </p:nvPicPr>
        <p:blipFill>
          <a:blip r:embed="rId3"/>
          <a:stretch>
            <a:fillRect/>
          </a:stretch>
        </p:blipFill>
        <p:spPr>
          <a:xfrm>
            <a:off x="1341120" y="2564903"/>
            <a:ext cx="9509760" cy="3464675"/>
          </a:xfrm>
          <a:prstGeom prst="rect">
            <a:avLst/>
          </a:prstGeom>
        </p:spPr>
      </p:pic>
    </p:spTree>
    <p:extLst>
      <p:ext uri="{BB962C8B-B14F-4D97-AF65-F5344CB8AC3E}">
        <p14:creationId xmlns:p14="http://schemas.microsoft.com/office/powerpoint/2010/main" val="3779096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Banded Design Blue 16x9">
  <a:themeElements>
    <a:clrScheme name="Banded_Design_Blue">
      <a:dk1>
        <a:srgbClr val="404040"/>
      </a:dk1>
      <a:lt1>
        <a:sysClr val="window" lastClr="FFFFFF"/>
      </a:lt1>
      <a:dk2>
        <a:srgbClr val="263050"/>
      </a:dk2>
      <a:lt2>
        <a:srgbClr val="E5E8E8"/>
      </a:lt2>
      <a:accent1>
        <a:srgbClr val="77B142"/>
      </a:accent1>
      <a:accent2>
        <a:srgbClr val="E3C01E"/>
      </a:accent2>
      <a:accent3>
        <a:srgbClr val="0070C0"/>
      </a:accent3>
      <a:accent4>
        <a:srgbClr val="7556A4"/>
      </a:accent4>
      <a:accent5>
        <a:srgbClr val="F08F1E"/>
      </a:accent5>
      <a:accent6>
        <a:srgbClr val="CB3E3A"/>
      </a:accent6>
      <a:hlink>
        <a:srgbClr val="0070C0"/>
      </a:hlink>
      <a:folHlink>
        <a:srgbClr val="7556A4"/>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a:gsLst>
            <a:gs pos="0">
              <a:schemeClr val="phClr">
                <a:lumMod val="0"/>
                <a:lumOff val="100000"/>
              </a:schemeClr>
            </a:gs>
            <a:gs pos="72000">
              <a:schemeClr val="phClr"/>
            </a:gs>
            <a:gs pos="100000">
              <a:schemeClr val="phClr">
                <a:lumMod val="90000"/>
              </a:schemeClr>
            </a:gs>
          </a:gsLst>
          <a:lin ang="5400000" scaled="1"/>
        </a:gradFill>
        <a:gradFill flip="none" rotWithShape="1">
          <a:gsLst>
            <a:gs pos="32000">
              <a:schemeClr val="phClr"/>
            </a:gs>
            <a:gs pos="100000">
              <a:schemeClr val="phClr">
                <a:lumMod val="75000"/>
              </a:schemeClr>
            </a:gs>
          </a:gsLst>
          <a:path path="circle">
            <a:fillToRect l="50000" t="50000" r="50000" b="50000"/>
          </a:path>
          <a:tileRect/>
        </a:gradFill>
      </a:bgFillStyleLst>
    </a:fmtScheme>
  </a:themeElements>
  <a:objectDefaults/>
  <a:extraClrSchemeLst/>
  <a:extLst>
    <a:ext uri="{05A4C25C-085E-4340-85A3-A5531E510DB2}">
      <thm15:themeFamily xmlns:thm15="http://schemas.microsoft.com/office/thememl/2012/main" name="TF03417271.potx" id="{FAD70E18-2F21-4BAE-983F-13051C6D1C17}" vid="{4B4DF9DC-15EC-4671-A52A-56A08B977F11}"/>
    </a:ext>
  </a:extLst>
</a:theme>
</file>

<file path=ppt/theme/theme2.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project plan presentation (widescreen)</Template>
  <TotalTime>96</TotalTime>
  <Words>565</Words>
  <Application>Microsoft Office PowerPoint</Application>
  <PresentationFormat>Widescreen</PresentationFormat>
  <Paragraphs>117</Paragraphs>
  <Slides>24</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Corbel</vt:lpstr>
      <vt:lpstr>Euphemia</vt:lpstr>
      <vt:lpstr>Wingdings</vt:lpstr>
      <vt:lpstr>Banded Design Blue 16x9</vt:lpstr>
      <vt:lpstr>HR Dashboard Project</vt:lpstr>
      <vt:lpstr>HR Dashboard Software</vt:lpstr>
      <vt:lpstr>Scope of HR dashboard</vt:lpstr>
      <vt:lpstr>Technologies used</vt:lpstr>
      <vt:lpstr>Data set</vt:lpstr>
      <vt:lpstr>Dashboard information:</vt:lpstr>
      <vt:lpstr>Head Count &amp; Attrition </vt:lpstr>
      <vt:lpstr>Head Count &amp; Attrition</vt:lpstr>
      <vt:lpstr>Head Count &amp; Attrition</vt:lpstr>
      <vt:lpstr>Head Count &amp; Attrition</vt:lpstr>
      <vt:lpstr>Head Count &amp; Attrition </vt:lpstr>
      <vt:lpstr>Diversity Profile</vt:lpstr>
      <vt:lpstr>Diversity Profile</vt:lpstr>
      <vt:lpstr>Diversity Profile</vt:lpstr>
      <vt:lpstr>Recruitment</vt:lpstr>
      <vt:lpstr>Recruitment</vt:lpstr>
      <vt:lpstr>Recruitment</vt:lpstr>
      <vt:lpstr>Recruitment</vt:lpstr>
      <vt:lpstr>Data Table</vt:lpstr>
      <vt:lpstr>Data visualization features</vt:lpstr>
      <vt:lpstr>Benefits of Dashboard for HR Teams</vt:lpstr>
      <vt:lpstr>Benefits of Dashboard for HR Teams</vt:lpstr>
      <vt:lpstr>Conclusion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HR Dashboard Project</dc:title>
  <dc:creator>HP</dc:creator>
  <cp:lastModifiedBy>HP</cp:lastModifiedBy>
  <cp:revision>17</cp:revision>
  <dcterms:created xsi:type="dcterms:W3CDTF">2020-06-30T11:37:11Z</dcterms:created>
  <dcterms:modified xsi:type="dcterms:W3CDTF">2020-06-30T13:14:03Z</dcterms:modified>
</cp:coreProperties>
</file>