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67" r:id="rId4"/>
    <p:sldId id="263" r:id="rId5"/>
    <p:sldId id="268" r:id="rId6"/>
    <p:sldId id="269" r:id="rId7"/>
    <p:sldId id="271" r:id="rId8"/>
    <p:sldId id="272" r:id="rId9"/>
    <p:sldId id="259" r:id="rId10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7">
          <p15:clr>
            <a:srgbClr val="A4A3A4"/>
          </p15:clr>
        </p15:guide>
        <p15:guide id="2" pos="5621">
          <p15:clr>
            <a:srgbClr val="A4A3A4"/>
          </p15:clr>
        </p15:guide>
        <p15:guide id="3" orient="horz" pos="685">
          <p15:clr>
            <a:srgbClr val="A4A3A4"/>
          </p15:clr>
        </p15:guide>
        <p15:guide id="4" orient="horz" pos="1250">
          <p15:clr>
            <a:srgbClr val="A4A3A4"/>
          </p15:clr>
        </p15:guide>
        <p15:guide id="5" orient="horz" pos="2010">
          <p15:clr>
            <a:srgbClr val="A4A3A4"/>
          </p15:clr>
        </p15:guide>
        <p15:guide id="6" pos="4473">
          <p15:clr>
            <a:srgbClr val="A4A3A4"/>
          </p15:clr>
        </p15:guide>
        <p15:guide id="7" pos="4413">
          <p15:clr>
            <a:srgbClr val="A4A3A4"/>
          </p15:clr>
        </p15:guide>
        <p15:guide id="8" orient="horz" pos="4000">
          <p15:clr>
            <a:srgbClr val="A4A3A4"/>
          </p15:clr>
        </p15:guide>
        <p15:guide id="9" orient="horz" pos="2849">
          <p15:clr>
            <a:srgbClr val="A4A3A4"/>
          </p15:clr>
        </p15:guide>
        <p15:guide id="10" orient="horz" pos="1068">
          <p15:clr>
            <a:srgbClr val="A4A3A4"/>
          </p15:clr>
        </p15:guide>
        <p15:guide id="11" orient="horz" pos="2826">
          <p15:clr>
            <a:srgbClr val="A4A3A4"/>
          </p15:clr>
        </p15:guide>
        <p15:guide id="12" orient="horz" pos="48">
          <p15:clr>
            <a:srgbClr val="A4A3A4"/>
          </p15:clr>
        </p15:guide>
        <p15:guide id="13" pos="4731">
          <p15:clr>
            <a:srgbClr val="A4A3A4"/>
          </p15:clr>
        </p15:guide>
        <p15:guide id="14" pos="5658">
          <p15:clr>
            <a:srgbClr val="A4A3A4"/>
          </p15:clr>
        </p15:guide>
        <p15:guide id="15" pos="23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David" initials="PD" lastIdx="1" clrIdx="0"/>
  <p:cmAuthor id="2" name="Melissa Lynch" initials="M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B26"/>
    <a:srgbClr val="F5D6D6"/>
    <a:srgbClr val="DDDDDD"/>
    <a:srgbClr val="000000"/>
    <a:srgbClr val="A92028"/>
    <a:srgbClr val="169C71"/>
    <a:srgbClr val="00895F"/>
    <a:srgbClr val="128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7305" autoAdjust="0"/>
  </p:normalViewPr>
  <p:slideViewPr>
    <p:cSldViewPr snapToGrid="0" showGuides="1">
      <p:cViewPr>
        <p:scale>
          <a:sx n="100" d="100"/>
          <a:sy n="100" d="100"/>
        </p:scale>
        <p:origin x="236" y="-208"/>
      </p:cViewPr>
      <p:guideLst>
        <p:guide orient="horz" pos="717"/>
        <p:guide pos="5621"/>
        <p:guide orient="horz" pos="685"/>
        <p:guide orient="horz" pos="1250"/>
        <p:guide orient="horz" pos="2010"/>
        <p:guide pos="4473"/>
        <p:guide pos="4413"/>
        <p:guide orient="horz" pos="4000"/>
        <p:guide orient="horz" pos="2849"/>
        <p:guide orient="horz" pos="1068"/>
        <p:guide orient="horz" pos="2826"/>
        <p:guide orient="horz" pos="48"/>
        <p:guide pos="4731"/>
        <p:guide pos="5658"/>
        <p:guide pos="2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Sheet1!$A$2:$B$6</c:f>
              <c:strCache>
                <c:ptCount val="5"/>
                <c:pt idx="0">
                  <c:v>Glucose</c:v>
                </c:pt>
                <c:pt idx="1">
                  <c:v>BMI</c:v>
                </c:pt>
                <c:pt idx="2">
                  <c:v>Age</c:v>
                </c:pt>
                <c:pt idx="3">
                  <c:v>DiabetesPedigreeFunction</c:v>
                </c:pt>
                <c:pt idx="4">
                  <c:v>Insulin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0.31</c:v>
                </c:pt>
                <c:pt idx="1">
                  <c:v>0.2</c:v>
                </c:pt>
                <c:pt idx="2">
                  <c:v>0.11</c:v>
                </c:pt>
                <c:pt idx="3">
                  <c:v>0.1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4-45F6-A86B-6CCDD1DE0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999168"/>
        <c:axId val="31997248"/>
      </c:barChart>
      <c:catAx>
        <c:axId val="3199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97248"/>
        <c:crosses val="autoZero"/>
        <c:auto val="1"/>
        <c:lblAlgn val="ctr"/>
        <c:lblOffset val="100"/>
        <c:noMultiLvlLbl val="0"/>
      </c:catAx>
      <c:valAx>
        <c:axId val="3199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9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9F9F125-F86C-45CC-B902-1ABC1093D2A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F43B9BCD-F0A6-4F9B-84D5-F70AD843D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9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B5F5AA00-B358-494B-976A-8FD2A467C784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E6C8909-495D-435D-8BEC-058DD37AB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WorkDrive/___CLARK/___All_Jobs/__BRANDING/___2015/PPT/__BoT_PPT/__BoT_FINAL_PPT_Template_Art/__PPT_BoT_Section_Divider_Logo_Tag-02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4133" y="2"/>
            <a:ext cx="8225367" cy="182252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3207" y="1328510"/>
            <a:ext cx="8270124" cy="95259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Clr>
                <a:srgbClr val="C50B26"/>
              </a:buClr>
              <a:buSzPct val="115000"/>
              <a:buFontTx/>
              <a:buNone/>
              <a:defRPr/>
            </a:lvl1pPr>
          </a:lstStyle>
          <a:p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4113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82615"/>
            <a:ext cx="8229600" cy="45435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Two-Column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35369"/>
            <a:ext cx="381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817533" y="1635363"/>
            <a:ext cx="381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93738" indent="-236538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Headline </a:t>
            </a:r>
            <a:br>
              <a:rPr lang="en-US" dirty="0"/>
            </a:br>
            <a:r>
              <a:rPr lang="en-US" dirty="0"/>
              <a:t>with Graphic-only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_PPT_BoT_Section_Divider_Logo_Tag-02.png" descr="/Volumes/WorkDrive/___CLARK/___All_Jobs/__BRANDING/___2015/PPT/__BoT_PPT/__BoT_FINAL_PPT_Template_Art/__PPT_BoT_Section_Divider_Logo_Tag-02.pn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1713" r="819" b="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74133" y="1"/>
            <a:ext cx="8225367" cy="250450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 this for section head </a:t>
            </a:r>
            <a:br>
              <a:rPr lang="en-US" dirty="0"/>
            </a:br>
            <a:r>
              <a:rPr lang="en-US" dirty="0"/>
              <a:t>or last slide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66725" y="5291040"/>
            <a:ext cx="3087688" cy="15478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285750" indent="0">
              <a:buFont typeface="Arial"/>
              <a:buNone/>
              <a:defRPr sz="1800"/>
            </a:lvl2pPr>
            <a:lvl3pPr marL="287337" indent="0">
              <a:buNone/>
              <a:defRPr sz="1800"/>
            </a:lvl3pPr>
            <a:lvl4pPr marL="511175" indent="0">
              <a:buFont typeface="Arial"/>
              <a:buNone/>
              <a:defRPr sz="1800"/>
            </a:lvl4pPr>
            <a:lvl5pPr marL="522288" indent="0">
              <a:buNone/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29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Volumes/WorkDrive/___CLARK/___All_Jobs/__BRANDING/___2015/PPT/__BoT_PPT/__BoT_FINAL_PPT_Template_Art/__Corner_SEAL_gray_April6-01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file://localhost/Volumes/WorkDrive/___CLARK/___All_Jobs/__BRANDING/___2015/PPT/__BoT_PPT/__BoT_FINAL_PPT_Template_Art/__PPT_Linear_FOOTER_Band-01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9064"/>
            <a:ext cx="6540500" cy="114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__PPT_Linear_FOOTER_Band-01.png" descr="/Volumes/WorkDrive/___CLARK/___All_Jobs/__BRANDING/___2015/PPT/__BoT_PPT/__BoT_FINAL_PPT_Template_Art/__PPT_Linear_FOOTER_Band-01.png"/>
          <p:cNvPicPr>
            <a:picLocks noChangeAspect="1"/>
          </p:cNvPicPr>
          <p:nvPr userDrawn="1"/>
        </p:nvPicPr>
        <p:blipFill rotWithShape="1"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b="76300"/>
          <a:stretch/>
        </p:blipFill>
        <p:spPr>
          <a:xfrm>
            <a:off x="0" y="6350000"/>
            <a:ext cx="9143999" cy="508000"/>
          </a:xfrm>
          <a:prstGeom prst="rect">
            <a:avLst/>
          </a:prstGeom>
        </p:spPr>
      </p:pic>
      <p:pic>
        <p:nvPicPr>
          <p:cNvPr id="3" name="__Corner_SEAL_gray_April6-01.png" descr="/Volumes/WorkDrive/___CLARK/___All_Jobs/__BRANDING/___2015/PPT/__BoT_PPT/__BoT_FINAL_PPT_Template_Art/__Corner_SEAL_gray_April6-01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638800" cy="18322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  <p:sldLayoutId id="2147483678" r:id="rId3"/>
    <p:sldLayoutId id="2147483680" r:id="rId4"/>
    <p:sldLayoutId id="2147483681" r:id="rId5"/>
    <p:sldLayoutId id="2147483679" r:id="rId6"/>
  </p:sldLayoutIdLst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85750" indent="1714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2pPr>
      <a:lvl3pPr marL="511175" indent="-223838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3pPr>
      <a:lvl4pPr marL="511175" indent="8604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4pPr>
      <a:lvl5pPr marL="747713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31" y="-92242"/>
            <a:ext cx="9315156" cy="70384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Sugar code: crafting a healthy tomorrow using Machine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1346234"/>
            <a:ext cx="8270124" cy="952592"/>
          </a:xfrm>
        </p:spPr>
        <p:txBody>
          <a:bodyPr/>
          <a:lstStyle/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April 2024</a:t>
            </a:r>
          </a:p>
        </p:txBody>
      </p:sp>
    </p:spTree>
    <p:extLst>
      <p:ext uri="{BB962C8B-B14F-4D97-AF65-F5344CB8AC3E}">
        <p14:creationId xmlns:p14="http://schemas.microsoft.com/office/powerpoint/2010/main" val="15074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0E55-C577-CFA7-E1A0-5F99248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7" y="121927"/>
            <a:ext cx="6540500" cy="114247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D6B6-EBA4-755C-38BE-53B14E72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6" y="1719943"/>
            <a:ext cx="4631385" cy="2310405"/>
          </a:xfrm>
        </p:spPr>
        <p:txBody>
          <a:bodyPr/>
          <a:lstStyle/>
          <a:p>
            <a:r>
              <a:rPr lang="en-US" sz="2000" dirty="0"/>
              <a:t>Diabetes is a chronic health condition that affects millions of individuals in the United States, leading to severe complications and a significant economic burden.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8A75-1BF6-1A89-448F-47F6FB3C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Type 2 Diabetes| Adult-Onset Diabetes | MedlinePlus">
            <a:extLst>
              <a:ext uri="{FF2B5EF4-FFF2-40B4-BE49-F238E27FC236}">
                <a16:creationId xmlns:a16="http://schemas.microsoft.com/office/drawing/2014/main" id="{3FD17268-D1C4-1327-C7AA-B965B8AD8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37" y="2169990"/>
            <a:ext cx="4102263" cy="27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4B060-BEF9-9FC2-4075-3C70E4484858}"/>
              </a:ext>
            </a:extLst>
          </p:cNvPr>
          <p:cNvSpPr txBox="1"/>
          <p:nvPr/>
        </p:nvSpPr>
        <p:spPr>
          <a:xfrm>
            <a:off x="290286" y="3564075"/>
            <a:ext cx="4455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000" b="1" dirty="0"/>
              <a:t>How can Machine learning help here? </a:t>
            </a:r>
            <a:endParaRPr lang="en-US" sz="2000" dirty="0"/>
          </a:p>
          <a:p>
            <a:pPr algn="just"/>
            <a:r>
              <a:rPr lang="en-US" sz="2000" dirty="0"/>
              <a:t>By leveraging machine learning models to predict diabetes using various factors affecting the disease, we can develop a powerful predictive tool that can aid in early detection, targeted interventions,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81257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43" y="226648"/>
            <a:ext cx="6540500" cy="1142470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189BF6-8C61-055D-9C86-47AD3133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582615"/>
            <a:ext cx="8229600" cy="4543548"/>
          </a:xfrm>
        </p:spPr>
        <p:txBody>
          <a:bodyPr/>
          <a:lstStyle/>
          <a:p>
            <a:r>
              <a:rPr lang="en-US" dirty="0"/>
              <a:t>Pregnancies</a:t>
            </a:r>
          </a:p>
          <a:p>
            <a:r>
              <a:rPr lang="en-US" dirty="0"/>
              <a:t>Glucose</a:t>
            </a:r>
          </a:p>
          <a:p>
            <a:r>
              <a:rPr lang="en-US" dirty="0"/>
              <a:t>Blood Pressure</a:t>
            </a:r>
          </a:p>
          <a:p>
            <a:r>
              <a:rPr lang="en-US" dirty="0"/>
              <a:t>Skin Thickness</a:t>
            </a:r>
          </a:p>
          <a:p>
            <a:r>
              <a:rPr lang="en-US" dirty="0"/>
              <a:t>Insulin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Diabetes Pedigree Fn.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Outcome (Target)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F03FC-0C2B-C839-5110-3DFD76DC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14" y="1701047"/>
            <a:ext cx="5268686" cy="43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98DAC-81D7-2AA5-96F3-73947BF3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04" y="1266589"/>
            <a:ext cx="5941870" cy="51043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298A2D-191B-6CC0-8FEA-FCD95C19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65"/>
            <a:ext cx="7309674" cy="729946"/>
          </a:xfrm>
        </p:spPr>
        <p:txBody>
          <a:bodyPr/>
          <a:lstStyle/>
          <a:p>
            <a:r>
              <a:rPr lang="en-US" dirty="0"/>
              <a:t>Descriptive Analysis: 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241375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A8B2-8399-ACE9-FB47-ED179AA1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74" y="691683"/>
            <a:ext cx="6540500" cy="608391"/>
          </a:xfrm>
        </p:spPr>
        <p:txBody>
          <a:bodyPr/>
          <a:lstStyle/>
          <a:p>
            <a:r>
              <a:rPr lang="en-US" dirty="0"/>
              <a:t>Which Model explains better?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B3A6-00E7-F77D-8849-F757A1692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F2F8-6E53-A4B4-5232-1C02E995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03" y="1966389"/>
            <a:ext cx="4119790" cy="3895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8B078-C432-4EEA-ED9C-52982A31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74" y="1966389"/>
            <a:ext cx="4000565" cy="38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EA41E-8DBB-83D8-253F-D04D1794B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920A4-ED4C-9EA2-0E5D-B270B104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4" y="1307950"/>
            <a:ext cx="5924053" cy="49251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494315-FF82-ED82-E159-55E44E4A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8" y="0"/>
            <a:ext cx="6540500" cy="1142470"/>
          </a:xfrm>
        </p:spPr>
        <p:txBody>
          <a:bodyPr/>
          <a:lstStyle/>
          <a:p>
            <a:r>
              <a:rPr lang="en-US" dirty="0"/>
              <a:t>How accurate is our model?</a:t>
            </a:r>
          </a:p>
        </p:txBody>
      </p:sp>
    </p:spTree>
    <p:extLst>
      <p:ext uri="{BB962C8B-B14F-4D97-AF65-F5344CB8AC3E}">
        <p14:creationId xmlns:p14="http://schemas.microsoft.com/office/powerpoint/2010/main" val="141826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D558-4163-F241-86E7-4BC0BFF4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86" y="286124"/>
            <a:ext cx="6540500" cy="1142470"/>
          </a:xfrm>
        </p:spPr>
        <p:txBody>
          <a:bodyPr/>
          <a:lstStyle/>
          <a:p>
            <a:r>
              <a:rPr lang="en-US" dirty="0"/>
              <a:t>Important features causing Diabetes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456F6-57BB-3FB1-C008-C90D2BDB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9710F2-7ECC-E726-37FD-23CF94AB4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411167"/>
              </p:ext>
            </p:extLst>
          </p:nvPr>
        </p:nvGraphicFramePr>
        <p:xfrm>
          <a:off x="341086" y="1631841"/>
          <a:ext cx="8142598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5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487-2CBC-D905-E083-2A519DC0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a healthier living!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B476-4D0D-C02F-1C01-541DB76E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01" y="1515028"/>
            <a:ext cx="8244198" cy="449079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328"/>
                </a:solidFill>
                <a:effectLst/>
                <a:highlight>
                  <a:srgbClr val="FFFFFF"/>
                </a:highlight>
              </a:rPr>
              <a:t>Glucose levels should be maintained – 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22328"/>
                </a:solidFill>
                <a:effectLst/>
                <a:highlight>
                  <a:srgbClr val="FFFFFF"/>
                </a:highlight>
              </a:rPr>
              <a:t>Men</a:t>
            </a:r>
            <a:r>
              <a:rPr lang="en-US" sz="2000" b="0" i="0" dirty="0">
                <a:solidFill>
                  <a:srgbClr val="222328"/>
                </a:solidFill>
                <a:effectLst/>
                <a:highlight>
                  <a:srgbClr val="FFFFFF"/>
                </a:highlight>
              </a:rPr>
              <a:t> should consume no more than 9 teaspoons (36 grams or 150 calories) of added sugar per day.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22328"/>
                </a:solidFill>
                <a:effectLst/>
                <a:highlight>
                  <a:srgbClr val="FFFFFF"/>
                </a:highlight>
              </a:rPr>
              <a:t>For women</a:t>
            </a:r>
            <a:r>
              <a:rPr lang="en-US" sz="2000" b="0" i="0" dirty="0">
                <a:solidFill>
                  <a:srgbClr val="222328"/>
                </a:solidFill>
                <a:effectLst/>
                <a:highlight>
                  <a:srgbClr val="FFFFFF"/>
                </a:highlight>
              </a:rPr>
              <a:t>, the number is lower: 6 teaspoons (25 grams or 100 calories)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Some of us may have a genetic predisposition to diabetes. </a:t>
            </a:r>
            <a:r>
              <a:rPr lang="en-US" sz="2000" dirty="0"/>
              <a:t>While you can't change your genetics, you can manage your risk through healthy lifestyle choices. Aim to workout for at least 150 minutes/week to keep your BMI under control.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Diabetes Pedigree Function </a:t>
            </a:r>
            <a:r>
              <a:rPr lang="en-US" sz="2000" dirty="0"/>
              <a:t>estimates the likelihood of diabetes based on family history. A higher value indicates a higher risk, so it makes sense that this is an important feature.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36E34-25B9-849B-A921-6CF3B3293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13F43-29B6-2072-E9AE-749BD5F2EFCB}"/>
              </a:ext>
            </a:extLst>
          </p:cNvPr>
          <p:cNvSpPr txBox="1"/>
          <p:nvPr/>
        </p:nvSpPr>
        <p:spPr>
          <a:xfrm>
            <a:off x="5573486" y="6005822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American Heart Association</a:t>
            </a:r>
          </a:p>
        </p:txBody>
      </p:sp>
    </p:spTree>
    <p:extLst>
      <p:ext uri="{BB962C8B-B14F-4D97-AF65-F5344CB8AC3E}">
        <p14:creationId xmlns:p14="http://schemas.microsoft.com/office/powerpoint/2010/main" val="212958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56A9EF-5CF9-40A6-A123-60BB19315420}"/>
              </a:ext>
            </a:extLst>
          </p:cNvPr>
          <p:cNvSpPr txBox="1">
            <a:spLocks/>
          </p:cNvSpPr>
          <p:nvPr/>
        </p:nvSpPr>
        <p:spPr>
          <a:xfrm>
            <a:off x="474133" y="4860282"/>
            <a:ext cx="3087688" cy="15478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895F"/>
              </a:buClr>
              <a:buFont typeface="Lucida Grande CE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28575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800" kern="1200">
                <a:solidFill>
                  <a:srgbClr val="767878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2pPr>
            <a:lvl3pPr marL="287337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95F"/>
              </a:buClr>
              <a:buFont typeface="Lucida Grande CE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3pPr>
            <a:lvl4pPr marL="511175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800" kern="1200">
                <a:solidFill>
                  <a:srgbClr val="767878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4pPr>
            <a:lvl5pPr marL="522288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95F"/>
              </a:buClr>
              <a:buFont typeface="Lucida Grande CE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Guide: </a:t>
            </a:r>
            <a:r>
              <a:rPr lang="en-US" dirty="0"/>
              <a:t>Prof. Yue Gao</a:t>
            </a:r>
          </a:p>
          <a:p>
            <a:endParaRPr lang="en-US" dirty="0"/>
          </a:p>
          <a:p>
            <a:r>
              <a:rPr lang="en-US" b="1" dirty="0"/>
              <a:t>Team:  </a:t>
            </a:r>
            <a:r>
              <a:rPr lang="en-US" dirty="0"/>
              <a:t>Gobind Uttamkumar</a:t>
            </a:r>
          </a:p>
          <a:p>
            <a:r>
              <a:rPr lang="en-US" dirty="0"/>
              <a:t>	    </a:t>
            </a:r>
            <a:r>
              <a:rPr lang="en-US" dirty="0" err="1"/>
              <a:t>Trishali</a:t>
            </a:r>
            <a:r>
              <a:rPr lang="en-US" dirty="0"/>
              <a:t> Yogesh Rao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53771"/>
      </p:ext>
    </p:extLst>
  </p:cSld>
  <p:clrMapOvr>
    <a:masterClrMapping/>
  </p:clrMapOvr>
</p:sld>
</file>

<file path=ppt/theme/theme1.xml><?xml version="1.0" encoding="utf-8"?>
<a:theme xmlns:a="http://schemas.openxmlformats.org/drawingml/2006/main" name="LEEP">
  <a:themeElements>
    <a:clrScheme name="Custom 3">
      <a:dk1>
        <a:sysClr val="windowText" lastClr="000000"/>
      </a:dk1>
      <a:lt1>
        <a:sysClr val="window" lastClr="FFFFFF"/>
      </a:lt1>
      <a:dk2>
        <a:srgbClr val="19223D"/>
      </a:dk2>
      <a:lt2>
        <a:srgbClr val="EEECE1"/>
      </a:lt2>
      <a:accent1>
        <a:srgbClr val="E51A2D"/>
      </a:accent1>
      <a:accent2>
        <a:srgbClr val="006EA8"/>
      </a:accent2>
      <a:accent3>
        <a:srgbClr val="687C2C"/>
      </a:accent3>
      <a:accent4>
        <a:srgbClr val="DE6221"/>
      </a:accent4>
      <a:accent5>
        <a:srgbClr val="401D50"/>
      </a:accent5>
      <a:accent6>
        <a:srgbClr val="F8CE5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</TotalTime>
  <Words>288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Arila</vt:lpstr>
      <vt:lpstr>Calibri</vt:lpstr>
      <vt:lpstr>Lucida Grande CE</vt:lpstr>
      <vt:lpstr>LEEP</vt:lpstr>
      <vt:lpstr>Sugar code: crafting a healthy tomorrow using Machine learning</vt:lpstr>
      <vt:lpstr>Problem Statement</vt:lpstr>
      <vt:lpstr>Exploratory Data Analysis (EDA)</vt:lpstr>
      <vt:lpstr>Descriptive Analysis: Correlation Plot</vt:lpstr>
      <vt:lpstr>Which Model explains better? </vt:lpstr>
      <vt:lpstr>How accurate is our model?</vt:lpstr>
      <vt:lpstr>Important features causing Diabetes</vt:lpstr>
      <vt:lpstr>Suggestions for a healthier living!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 Malcomb</dc:creator>
  <cp:lastModifiedBy>Gobind Uttamkumar</cp:lastModifiedBy>
  <cp:revision>594</cp:revision>
  <cp:lastPrinted>2014-08-18T19:43:04Z</cp:lastPrinted>
  <dcterms:created xsi:type="dcterms:W3CDTF">2011-09-26T16:16:04Z</dcterms:created>
  <dcterms:modified xsi:type="dcterms:W3CDTF">2024-04-25T18:04:27Z</dcterms:modified>
</cp:coreProperties>
</file>