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83" r:id="rId5"/>
    <p:sldId id="266" r:id="rId6"/>
    <p:sldId id="284" r:id="rId7"/>
    <p:sldId id="271" r:id="rId8"/>
    <p:sldId id="257" r:id="rId9"/>
    <p:sldId id="272" r:id="rId10"/>
    <p:sldId id="273" r:id="rId11"/>
    <p:sldId id="274" r:id="rId12"/>
    <p:sldId id="275" r:id="rId13"/>
    <p:sldId id="276" r:id="rId14"/>
    <p:sldId id="285" r:id="rId15"/>
    <p:sldId id="286" r:id="rId16"/>
    <p:sldId id="287" r:id="rId17"/>
    <p:sldId id="288" r:id="rId18"/>
    <p:sldId id="290" r:id="rId19"/>
    <p:sldId id="291" r:id="rId20"/>
    <p:sldId id="297" r:id="rId21"/>
    <p:sldId id="279" r:id="rId22"/>
    <p:sldId id="298" r:id="rId23"/>
    <p:sldId id="282" r:id="rId24"/>
    <p:sldId id="292" r:id="rId25"/>
    <p:sldId id="293" r:id="rId26"/>
    <p:sldId id="294" r:id="rId27"/>
    <p:sldId id="295" r:id="rId28"/>
    <p:sldId id="268" r:id="rId29"/>
    <p:sldId id="289"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1614-F9AF-FB66-E361-49CBB24EE3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D3EB44-0E37-B6E0-D13B-707D310D3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1EB62-AC59-DFEE-9E2B-4306FD13F419}"/>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CEA2F924-EFFB-01A2-7FD2-F1463F7A47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1E58C-12BA-E91B-C86E-B393F4F1FD40}"/>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139466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BACC-17DA-D5A3-48B7-92B3E19F5C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051516-1F3D-6B3A-B174-9C33C3E7A6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89F7EE-D59F-DEAA-3039-AE67051816F8}"/>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477AA0A7-63FF-7D3E-3F1D-26CD43C2C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E23BB-7E2A-C5FC-0490-1B12787561E6}"/>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205721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95A55C-F4AD-6F08-6DD7-1607AA0D8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46ED9-763E-662E-75BB-208804D4C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63BDE8-E508-EE4E-637A-17D8773DEE38}"/>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226EF0E2-F2F7-A625-C3CF-68B2F104F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829BB-B97F-1B7A-7D89-0973BDCA1BAD}"/>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320430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8468-4676-E037-F742-B1D2E00F87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3B6E21-FD92-4865-F23E-88DF9BBA1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C5A31-5B89-5FBC-4EA8-93E9910C0A7F}"/>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A1940F66-F6D9-0602-5705-D5304A1FC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4BF215-3C43-D8B1-FEDD-136E4C26000E}"/>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52742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6ED0-FEF6-61E5-C7F8-046814BA5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BF730F-94DD-174F-37F7-54F787B25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9994B-97EF-B859-5E61-73BC1DE4B839}"/>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C601A6E8-DB56-3143-8C9E-B80EF5EFB5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6D8E-200B-8A46-73F4-0155F83DD0C6}"/>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3089062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4932-BF0A-261D-7D2A-35C45F6FA4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DC3C43-90E8-6526-2AB4-D89FF8549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C6D66E-2311-2DBD-D882-88E258AD3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E19CBA-F77E-AB5D-EAE5-ACAAD4E02FC0}"/>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6" name="Footer Placeholder 5">
            <a:extLst>
              <a:ext uri="{FF2B5EF4-FFF2-40B4-BE49-F238E27FC236}">
                <a16:creationId xmlns:a16="http://schemas.microsoft.com/office/drawing/2014/main" id="{569DBAEE-2993-3663-D646-0E75AA477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78A548-C376-98D4-D1FC-68E30C89A84C}"/>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12488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3DC7-920C-1595-3E08-A1074069D5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30465-EBF6-D302-8DF6-5F36C16ED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3006C-A1C5-8494-CD1E-7F1E4C520E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3B901C-D3FF-BF55-1916-F96F64D58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41091F-4495-A16D-B9A7-DD4690480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3CCFA1-3255-8971-A291-0BBBFC82F08D}"/>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8" name="Footer Placeholder 7">
            <a:extLst>
              <a:ext uri="{FF2B5EF4-FFF2-40B4-BE49-F238E27FC236}">
                <a16:creationId xmlns:a16="http://schemas.microsoft.com/office/drawing/2014/main" id="{E7826900-4996-5FFB-39A1-FEF8624FAF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5A8074-C79F-6FC3-5634-9FD978B333A2}"/>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3278167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DDC4D-2138-2CF9-3407-C31FE588D0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98EB61-69F7-1C59-B18B-412E5F955120}"/>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4" name="Footer Placeholder 3">
            <a:extLst>
              <a:ext uri="{FF2B5EF4-FFF2-40B4-BE49-F238E27FC236}">
                <a16:creationId xmlns:a16="http://schemas.microsoft.com/office/drawing/2014/main" id="{F1DFA718-B956-1E72-5241-F2410A0E4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660AEC-57EF-914C-2930-62D1B4F606E0}"/>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243364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785F9-99FA-67E0-DFF7-3D0C0D9215C7}"/>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3" name="Footer Placeholder 2">
            <a:extLst>
              <a:ext uri="{FF2B5EF4-FFF2-40B4-BE49-F238E27FC236}">
                <a16:creationId xmlns:a16="http://schemas.microsoft.com/office/drawing/2014/main" id="{D6FB7118-4171-52C4-A711-096A778186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D9898-902B-4E94-B1EA-26C81874A17C}"/>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87969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39E02-7E35-0936-C79C-E4838BFD5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C03C0D-1E4D-7DD6-8C76-632C9B268B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1F99DF-830D-FF12-4EF0-FC607230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79A3B-7A2C-84C5-EE95-2ED63D1A62A6}"/>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6" name="Footer Placeholder 5">
            <a:extLst>
              <a:ext uri="{FF2B5EF4-FFF2-40B4-BE49-F238E27FC236}">
                <a16:creationId xmlns:a16="http://schemas.microsoft.com/office/drawing/2014/main" id="{DD84DFEE-D32F-7479-7E11-D0F4C15B8B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A0E6A-9010-C018-AFAD-51481148796A}"/>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98020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8B76-09A5-A657-DB8F-EC7D08EAE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3381AD-05A4-11D7-89D4-9C83C86D6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A73934-6D43-8AA6-BC1F-30056E567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8D5E3-AADC-638C-7494-DCAFB56215E8}"/>
              </a:ext>
            </a:extLst>
          </p:cNvPr>
          <p:cNvSpPr>
            <a:spLocks noGrp="1"/>
          </p:cNvSpPr>
          <p:nvPr>
            <p:ph type="dt" sz="half" idx="10"/>
          </p:nvPr>
        </p:nvSpPr>
        <p:spPr/>
        <p:txBody>
          <a:bodyPr/>
          <a:lstStyle/>
          <a:p>
            <a:fld id="{6E0BA4B6-14B0-4DDA-9210-0A6FB6DF23DE}" type="datetimeFigureOut">
              <a:rPr lang="en-IN" smtClean="0"/>
              <a:t>24-04-2025</a:t>
            </a:fld>
            <a:endParaRPr lang="en-IN"/>
          </a:p>
        </p:txBody>
      </p:sp>
      <p:sp>
        <p:nvSpPr>
          <p:cNvPr id="6" name="Footer Placeholder 5">
            <a:extLst>
              <a:ext uri="{FF2B5EF4-FFF2-40B4-BE49-F238E27FC236}">
                <a16:creationId xmlns:a16="http://schemas.microsoft.com/office/drawing/2014/main" id="{02589A35-D8D5-10A5-41F7-6777D2C12B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47F8CD-9A21-66B3-F5BB-CE7CB4C88733}"/>
              </a:ext>
            </a:extLst>
          </p:cNvPr>
          <p:cNvSpPr>
            <a:spLocks noGrp="1"/>
          </p:cNvSpPr>
          <p:nvPr>
            <p:ph type="sldNum" sz="quarter" idx="12"/>
          </p:nvPr>
        </p:nvSpPr>
        <p:spPr/>
        <p:txBody>
          <a:bodyPr/>
          <a:lstStyle/>
          <a:p>
            <a:fld id="{C9006C9A-3FBE-40D4-9CBF-2E61881D7041}" type="slidenum">
              <a:rPr lang="en-IN" smtClean="0"/>
              <a:t>‹#›</a:t>
            </a:fld>
            <a:endParaRPr lang="en-IN"/>
          </a:p>
        </p:txBody>
      </p:sp>
    </p:spTree>
    <p:extLst>
      <p:ext uri="{BB962C8B-B14F-4D97-AF65-F5344CB8AC3E}">
        <p14:creationId xmlns:p14="http://schemas.microsoft.com/office/powerpoint/2010/main" val="388038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9E3431-8CC5-A505-6BEF-C3DEE4BB4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063C07-86EA-A8EA-949F-89AC1C99C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2869C-C995-6297-DB23-BD0B36443E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BA4B6-14B0-4DDA-9210-0A6FB6DF23DE}" type="datetimeFigureOut">
              <a:rPr lang="en-IN" smtClean="0"/>
              <a:t>24-04-2025</a:t>
            </a:fld>
            <a:endParaRPr lang="en-IN"/>
          </a:p>
        </p:txBody>
      </p:sp>
      <p:sp>
        <p:nvSpPr>
          <p:cNvPr id="5" name="Footer Placeholder 4">
            <a:extLst>
              <a:ext uri="{FF2B5EF4-FFF2-40B4-BE49-F238E27FC236}">
                <a16:creationId xmlns:a16="http://schemas.microsoft.com/office/drawing/2014/main" id="{B3269CA1-B34F-A966-7B81-E63089C01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750D57-E153-DB52-C541-F64A0EF93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06C9A-3FBE-40D4-9CBF-2E61881D7041}" type="slidenum">
              <a:rPr lang="en-IN" smtClean="0"/>
              <a:t>‹#›</a:t>
            </a:fld>
            <a:endParaRPr lang="en-IN"/>
          </a:p>
        </p:txBody>
      </p:sp>
    </p:spTree>
    <p:extLst>
      <p:ext uri="{BB962C8B-B14F-4D97-AF65-F5344CB8AC3E}">
        <p14:creationId xmlns:p14="http://schemas.microsoft.com/office/powerpoint/2010/main" val="1468564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2010.11929"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 Id="rId4" Type="http://schemas.openxmlformats.org/officeDocument/2006/relationships/hyperlink" Target="https://openaccess.thecvf.com/content/CVPR2021/html/Sun_Lesion-Aware_Transformers_for_Diabetic_Retinopathy_Grading_CVPR_2021_paper.html"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doi.org/10.1186/s40537-021-00444-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pt2.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B8E9-8321-AC4A-4ADC-F6E44EFF0824}"/>
              </a:ext>
            </a:extLst>
          </p:cNvPr>
          <p:cNvSpPr>
            <a:spLocks noGrp="1"/>
          </p:cNvSpPr>
          <p:nvPr>
            <p:ph type="ctrTitle"/>
          </p:nvPr>
        </p:nvSpPr>
        <p:spPr>
          <a:xfrm>
            <a:off x="931179" y="0"/>
            <a:ext cx="9345336" cy="2235337"/>
          </a:xfrm>
        </p:spPr>
        <p:txBody>
          <a:bodyPr>
            <a:noAutofit/>
          </a:bodyPr>
          <a:lstStyle/>
          <a:p>
            <a:r>
              <a:rPr lang="en-IN" sz="3600" dirty="0"/>
              <a:t>A Project Report On:</a:t>
            </a:r>
            <a:br>
              <a:rPr lang="en-IN" sz="3600" dirty="0"/>
            </a:br>
            <a:r>
              <a:rPr lang="en-IN" sz="3600" dirty="0"/>
              <a:t>Implementation of Vision Transformer on Diabetic Retinopathy Dataset</a:t>
            </a:r>
            <a:br>
              <a:rPr lang="en-IN" sz="3600" dirty="0"/>
            </a:br>
            <a:endParaRPr lang="en-IN" sz="3600" dirty="0"/>
          </a:p>
        </p:txBody>
      </p:sp>
      <p:sp>
        <p:nvSpPr>
          <p:cNvPr id="3" name="Subtitle 2">
            <a:extLst>
              <a:ext uri="{FF2B5EF4-FFF2-40B4-BE49-F238E27FC236}">
                <a16:creationId xmlns:a16="http://schemas.microsoft.com/office/drawing/2014/main" id="{711006EB-77E5-986A-C467-9E710FDB5FA1}"/>
              </a:ext>
            </a:extLst>
          </p:cNvPr>
          <p:cNvSpPr>
            <a:spLocks noGrp="1"/>
          </p:cNvSpPr>
          <p:nvPr>
            <p:ph type="subTitle" idx="1"/>
          </p:nvPr>
        </p:nvSpPr>
        <p:spPr>
          <a:xfrm>
            <a:off x="1456887" y="3022463"/>
            <a:ext cx="9211113" cy="2235337"/>
          </a:xfrm>
        </p:spPr>
        <p:txBody>
          <a:bodyPr/>
          <a:lstStyle/>
          <a:p>
            <a:endParaRPr lang="en-IN" dirty="0"/>
          </a:p>
          <a:p>
            <a:r>
              <a:rPr lang="en-IN" dirty="0"/>
              <a:t>Presented by(Group No.-21):</a:t>
            </a:r>
          </a:p>
          <a:p>
            <a:endParaRPr lang="en-IN" dirty="0"/>
          </a:p>
          <a:p>
            <a:endParaRPr lang="en-IN" dirty="0"/>
          </a:p>
        </p:txBody>
      </p:sp>
      <p:sp>
        <p:nvSpPr>
          <p:cNvPr id="4" name="Title 1">
            <a:extLst>
              <a:ext uri="{FF2B5EF4-FFF2-40B4-BE49-F238E27FC236}">
                <a16:creationId xmlns:a16="http://schemas.microsoft.com/office/drawing/2014/main" id="{36295CEC-707D-753B-28D8-166E1566AF88}"/>
              </a:ext>
            </a:extLst>
          </p:cNvPr>
          <p:cNvSpPr txBox="1">
            <a:spLocks/>
          </p:cNvSpPr>
          <p:nvPr/>
        </p:nvSpPr>
        <p:spPr>
          <a:xfrm flipH="1">
            <a:off x="503339" y="2290194"/>
            <a:ext cx="1233182" cy="10318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700" b="1" dirty="0"/>
          </a:p>
        </p:txBody>
      </p:sp>
      <p:sp>
        <p:nvSpPr>
          <p:cNvPr id="5" name="Subtitle 2">
            <a:extLst>
              <a:ext uri="{FF2B5EF4-FFF2-40B4-BE49-F238E27FC236}">
                <a16:creationId xmlns:a16="http://schemas.microsoft.com/office/drawing/2014/main" id="{B88A8CB5-7791-6142-0A9C-1E435099EDD7}"/>
              </a:ext>
            </a:extLst>
          </p:cNvPr>
          <p:cNvSpPr txBox="1">
            <a:spLocks/>
          </p:cNvSpPr>
          <p:nvPr/>
        </p:nvSpPr>
        <p:spPr>
          <a:xfrm>
            <a:off x="1568740" y="3602038"/>
            <a:ext cx="9211113" cy="13118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a:p>
            <a:r>
              <a:rPr lang="en-IN" dirty="0"/>
              <a:t>                     </a:t>
            </a:r>
          </a:p>
        </p:txBody>
      </p:sp>
      <p:graphicFrame>
        <p:nvGraphicFramePr>
          <p:cNvPr id="6" name="Table 5">
            <a:extLst>
              <a:ext uri="{FF2B5EF4-FFF2-40B4-BE49-F238E27FC236}">
                <a16:creationId xmlns:a16="http://schemas.microsoft.com/office/drawing/2014/main" id="{DE574146-4D19-E8FB-5042-72E847EDF04F}"/>
              </a:ext>
            </a:extLst>
          </p:cNvPr>
          <p:cNvGraphicFramePr>
            <a:graphicFrameLocks noGrp="1"/>
          </p:cNvGraphicFramePr>
          <p:nvPr>
            <p:extLst>
              <p:ext uri="{D42A27DB-BD31-4B8C-83A1-F6EECF244321}">
                <p14:modId xmlns:p14="http://schemas.microsoft.com/office/powerpoint/2010/main" val="722483374"/>
              </p:ext>
            </p:extLst>
          </p:nvPr>
        </p:nvGraphicFramePr>
        <p:xfrm>
          <a:off x="2701254" y="3912465"/>
          <a:ext cx="6979642" cy="1580992"/>
        </p:xfrm>
        <a:graphic>
          <a:graphicData uri="http://schemas.openxmlformats.org/drawingml/2006/table">
            <a:tbl>
              <a:tblPr firstRow="1" bandRow="1">
                <a:tableStyleId>{5C22544A-7EE6-4342-B048-85BDC9FD1C3A}</a:tableStyleId>
              </a:tblPr>
              <a:tblGrid>
                <a:gridCol w="3489821">
                  <a:extLst>
                    <a:ext uri="{9D8B030D-6E8A-4147-A177-3AD203B41FA5}">
                      <a16:colId xmlns:a16="http://schemas.microsoft.com/office/drawing/2014/main" val="2526442424"/>
                    </a:ext>
                  </a:extLst>
                </a:gridCol>
                <a:gridCol w="3489821">
                  <a:extLst>
                    <a:ext uri="{9D8B030D-6E8A-4147-A177-3AD203B41FA5}">
                      <a16:colId xmlns:a16="http://schemas.microsoft.com/office/drawing/2014/main" val="2175764340"/>
                    </a:ext>
                  </a:extLst>
                </a:gridCol>
              </a:tblGrid>
              <a:tr h="395248">
                <a:tc>
                  <a:txBody>
                    <a:bodyPr/>
                    <a:lstStyle/>
                    <a:p>
                      <a:r>
                        <a:rPr lang="en-IN" dirty="0"/>
                        <a:t>Name</a:t>
                      </a:r>
                    </a:p>
                  </a:txBody>
                  <a:tcPr/>
                </a:tc>
                <a:tc>
                  <a:txBody>
                    <a:bodyPr/>
                    <a:lstStyle/>
                    <a:p>
                      <a:r>
                        <a:rPr lang="en-IN" dirty="0"/>
                        <a:t>Roll No.</a:t>
                      </a:r>
                    </a:p>
                  </a:txBody>
                  <a:tcPr/>
                </a:tc>
                <a:extLst>
                  <a:ext uri="{0D108BD9-81ED-4DB2-BD59-A6C34878D82A}">
                    <a16:rowId xmlns:a16="http://schemas.microsoft.com/office/drawing/2014/main" val="789930721"/>
                  </a:ext>
                </a:extLst>
              </a:tr>
              <a:tr h="395248">
                <a:tc>
                  <a:txBody>
                    <a:bodyPr/>
                    <a:lstStyle/>
                    <a:p>
                      <a:r>
                        <a:rPr lang="en-IN" dirty="0"/>
                        <a:t>Harsh Anand</a:t>
                      </a:r>
                    </a:p>
                  </a:txBody>
                  <a:tcPr/>
                </a:tc>
                <a:tc>
                  <a:txBody>
                    <a:bodyPr/>
                    <a:lstStyle/>
                    <a:p>
                      <a:r>
                        <a:rPr lang="en-IN" dirty="0"/>
                        <a:t>2206038</a:t>
                      </a:r>
                    </a:p>
                  </a:txBody>
                  <a:tcPr/>
                </a:tc>
                <a:extLst>
                  <a:ext uri="{0D108BD9-81ED-4DB2-BD59-A6C34878D82A}">
                    <a16:rowId xmlns:a16="http://schemas.microsoft.com/office/drawing/2014/main" val="4097823449"/>
                  </a:ext>
                </a:extLst>
              </a:tr>
              <a:tr h="395248">
                <a:tc>
                  <a:txBody>
                    <a:bodyPr/>
                    <a:lstStyle/>
                    <a:p>
                      <a:r>
                        <a:rPr lang="en-IN" dirty="0"/>
                        <a:t>Srijan Sarvshresth</a:t>
                      </a:r>
                    </a:p>
                  </a:txBody>
                  <a:tcPr/>
                </a:tc>
                <a:tc>
                  <a:txBody>
                    <a:bodyPr/>
                    <a:lstStyle/>
                    <a:p>
                      <a:r>
                        <a:rPr lang="en-IN" dirty="0"/>
                        <a:t>2106010</a:t>
                      </a:r>
                    </a:p>
                  </a:txBody>
                  <a:tcPr/>
                </a:tc>
                <a:extLst>
                  <a:ext uri="{0D108BD9-81ED-4DB2-BD59-A6C34878D82A}">
                    <a16:rowId xmlns:a16="http://schemas.microsoft.com/office/drawing/2014/main" val="1566364074"/>
                  </a:ext>
                </a:extLst>
              </a:tr>
              <a:tr h="395248">
                <a:tc>
                  <a:txBody>
                    <a:bodyPr/>
                    <a:lstStyle/>
                    <a:p>
                      <a:r>
                        <a:rPr lang="en-IN" dirty="0"/>
                        <a:t>Gobinda Prasad Bag</a:t>
                      </a:r>
                    </a:p>
                  </a:txBody>
                  <a:tcPr/>
                </a:tc>
                <a:tc>
                  <a:txBody>
                    <a:bodyPr/>
                    <a:lstStyle/>
                    <a:p>
                      <a:r>
                        <a:rPr lang="en-IN" dirty="0"/>
                        <a:t>2206005</a:t>
                      </a:r>
                    </a:p>
                  </a:txBody>
                  <a:tcPr/>
                </a:tc>
                <a:extLst>
                  <a:ext uri="{0D108BD9-81ED-4DB2-BD59-A6C34878D82A}">
                    <a16:rowId xmlns:a16="http://schemas.microsoft.com/office/drawing/2014/main" val="4040147695"/>
                  </a:ext>
                </a:extLst>
              </a:tr>
            </a:tbl>
          </a:graphicData>
        </a:graphic>
      </p:graphicFrame>
      <p:pic>
        <p:nvPicPr>
          <p:cNvPr id="7" name="Picture 2" descr="National Institute of Technology, Patna ...">
            <a:extLst>
              <a:ext uri="{FF2B5EF4-FFF2-40B4-BE49-F238E27FC236}">
                <a16:creationId xmlns:a16="http://schemas.microsoft.com/office/drawing/2014/main" id="{05AADF5B-C13E-9425-CC84-94FCF30E3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1832" y="1677128"/>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B0FB47-C5DD-FF08-6139-8D882E8EBDDD}"/>
              </a:ext>
            </a:extLst>
          </p:cNvPr>
          <p:cNvSpPr txBox="1"/>
          <p:nvPr/>
        </p:nvSpPr>
        <p:spPr>
          <a:xfrm>
            <a:off x="3473042" y="5568227"/>
            <a:ext cx="6048463" cy="1323439"/>
          </a:xfrm>
          <a:prstGeom prst="rect">
            <a:avLst/>
          </a:prstGeom>
          <a:noFill/>
        </p:spPr>
        <p:txBody>
          <a:bodyPr wrap="square" rtlCol="0">
            <a:spAutoFit/>
          </a:bodyPr>
          <a:lstStyle/>
          <a:p>
            <a:r>
              <a:rPr lang="en-IN" sz="2000" dirty="0"/>
              <a:t>Under the Supervision of : </a:t>
            </a:r>
            <a:r>
              <a:rPr lang="en-IN" sz="2000" b="1" dirty="0"/>
              <a:t>Dr. Anshul Sharma</a:t>
            </a:r>
            <a:br>
              <a:rPr lang="en-IN" dirty="0"/>
            </a:br>
            <a:r>
              <a:rPr lang="en-IN" sz="2000" dirty="0"/>
              <a:t>Department of Computer Science and Engineering</a:t>
            </a:r>
            <a:br>
              <a:rPr lang="en-IN" dirty="0"/>
            </a:br>
            <a:r>
              <a:rPr lang="en-IN" dirty="0"/>
              <a:t>           </a:t>
            </a:r>
            <a:r>
              <a:rPr lang="en-IN" sz="2000" dirty="0"/>
              <a:t>National Institute of Technology Patna</a:t>
            </a:r>
          </a:p>
          <a:p>
            <a:r>
              <a:rPr lang="en-IN" sz="2000" dirty="0"/>
              <a:t>                          </a:t>
            </a:r>
            <a:endParaRPr lang="en-IN" dirty="0"/>
          </a:p>
        </p:txBody>
      </p:sp>
    </p:spTree>
    <p:extLst>
      <p:ext uri="{BB962C8B-B14F-4D97-AF65-F5344CB8AC3E}">
        <p14:creationId xmlns:p14="http://schemas.microsoft.com/office/powerpoint/2010/main" val="353132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30ED-36BC-5938-C367-62D74BE06D7F}"/>
              </a:ext>
            </a:extLst>
          </p:cNvPr>
          <p:cNvSpPr>
            <a:spLocks noGrp="1"/>
          </p:cNvSpPr>
          <p:nvPr>
            <p:ph type="title"/>
          </p:nvPr>
        </p:nvSpPr>
        <p:spPr/>
        <p:txBody>
          <a:bodyPr/>
          <a:lstStyle/>
          <a:p>
            <a:r>
              <a:rPr lang="en-IN" dirty="0"/>
              <a:t>Working of Vision Transformer</a:t>
            </a:r>
          </a:p>
        </p:txBody>
      </p:sp>
      <p:sp>
        <p:nvSpPr>
          <p:cNvPr id="3" name="Content Placeholder 2">
            <a:extLst>
              <a:ext uri="{FF2B5EF4-FFF2-40B4-BE49-F238E27FC236}">
                <a16:creationId xmlns:a16="http://schemas.microsoft.com/office/drawing/2014/main" id="{37D48F0A-D97A-0405-32CD-390C28595FCF}"/>
              </a:ext>
            </a:extLst>
          </p:cNvPr>
          <p:cNvSpPr>
            <a:spLocks noGrp="1"/>
          </p:cNvSpPr>
          <p:nvPr>
            <p:ph idx="1"/>
          </p:nvPr>
        </p:nvSpPr>
        <p:spPr/>
        <p:txBody>
          <a:bodyPr>
            <a:normAutofit fontScale="85000" lnSpcReduction="20000"/>
          </a:bodyPr>
          <a:lstStyle/>
          <a:p>
            <a:r>
              <a:rPr lang="en-IN" u="sng" dirty="0"/>
              <a:t>Splitting the Image into Patches- </a:t>
            </a:r>
            <a:r>
              <a:rPr lang="en-IN" dirty="0"/>
              <a:t>Instead of processing the whole image at once (like CNNs do), the Vision Transformer splits the image into smaller patches. Each of these patches is treated like a separate unit, similar to how words are treated in a Transformer for language tasks.</a:t>
            </a:r>
          </a:p>
          <a:p>
            <a:r>
              <a:rPr lang="en-US" u="sng" dirty="0"/>
              <a:t>Linear Projection of Flattened Patches- </a:t>
            </a:r>
            <a:r>
              <a:rPr lang="en-US" dirty="0"/>
              <a:t>Each patch (small image) is flattened (converted into a long 1D list of numbers instead of a 2D square).Then, a linear projection (a simple mathematical transformation) is applied to convert the patch into a vector of numbers. This step turns image patches into meaningful numerical representations that the Transformer can understand.</a:t>
            </a:r>
          </a:p>
          <a:p>
            <a:r>
              <a:rPr lang="en-US" u="sng" dirty="0"/>
              <a:t>Adding Positional Encoding- </a:t>
            </a:r>
            <a:r>
              <a:rPr lang="en-US" dirty="0"/>
              <a:t>Transformers don’t inherently understand spatial relationships (where each patch comes from in the image).To help with this, Positional Encoding is added to each patch’s numerical representation. This ensures that the Transformer knows where each patch was originally located in the image.</a:t>
            </a:r>
            <a:endParaRPr lang="en-IN" dirty="0"/>
          </a:p>
          <a:p>
            <a:endParaRPr lang="en-IN" dirty="0"/>
          </a:p>
          <a:p>
            <a:endParaRPr lang="en-IN" dirty="0"/>
          </a:p>
        </p:txBody>
      </p:sp>
    </p:spTree>
    <p:extLst>
      <p:ext uri="{BB962C8B-B14F-4D97-AF65-F5344CB8AC3E}">
        <p14:creationId xmlns:p14="http://schemas.microsoft.com/office/powerpoint/2010/main" val="85484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CAF9-BF60-DA9F-E1EE-664137F295D7}"/>
              </a:ext>
            </a:extLst>
          </p:cNvPr>
          <p:cNvSpPr>
            <a:spLocks noGrp="1"/>
          </p:cNvSpPr>
          <p:nvPr>
            <p:ph type="title"/>
          </p:nvPr>
        </p:nvSpPr>
        <p:spPr/>
        <p:txBody>
          <a:bodyPr/>
          <a:lstStyle/>
          <a:p>
            <a:r>
              <a:rPr lang="en-IN" dirty="0"/>
              <a:t>Working of Vision Transformer(continued)</a:t>
            </a:r>
          </a:p>
        </p:txBody>
      </p:sp>
      <p:sp>
        <p:nvSpPr>
          <p:cNvPr id="3" name="Content Placeholder 2">
            <a:extLst>
              <a:ext uri="{FF2B5EF4-FFF2-40B4-BE49-F238E27FC236}">
                <a16:creationId xmlns:a16="http://schemas.microsoft.com/office/drawing/2014/main" id="{21EB368B-FD50-6570-2764-71F54579AAC5}"/>
              </a:ext>
            </a:extLst>
          </p:cNvPr>
          <p:cNvSpPr>
            <a:spLocks noGrp="1"/>
          </p:cNvSpPr>
          <p:nvPr>
            <p:ph idx="1"/>
          </p:nvPr>
        </p:nvSpPr>
        <p:spPr/>
        <p:txBody>
          <a:bodyPr>
            <a:normAutofit fontScale="92500" lnSpcReduction="20000"/>
          </a:bodyPr>
          <a:lstStyle/>
          <a:p>
            <a:r>
              <a:rPr lang="en-US" u="sng" dirty="0"/>
              <a:t>Adding the Special [CLS] Token- </a:t>
            </a:r>
            <a:r>
              <a:rPr lang="en-US" dirty="0"/>
              <a:t>A special token called the [CLS] (Class Token) is added to the sequence. This token acts as a summary of the entire image and will later be used to make the final classification. This is similar to how Transformers process text, where a special token is used to gather all the necessary information.</a:t>
            </a:r>
          </a:p>
          <a:p>
            <a:r>
              <a:rPr lang="en-US" u="sng" dirty="0"/>
              <a:t>Transformer Encoder- </a:t>
            </a:r>
            <a:r>
              <a:rPr lang="en-US" dirty="0"/>
              <a:t>The Transformer Encoder processes all the patch embeddings together using Multi-Head Self-Attention (MHSA) and Feedforward Neural Networks. This allows the model to learn relationships between different parts of the image (e.g., how the dog’s nose relates to its eyes).This is the core of the Vision Transformer, as it enables the model to understand the image globally.</a:t>
            </a:r>
          </a:p>
          <a:p>
            <a:r>
              <a:rPr lang="en-US" u="sng" dirty="0"/>
              <a:t>Output Final Embeddings- </a:t>
            </a:r>
            <a:r>
              <a:rPr lang="en-US" dirty="0"/>
              <a:t>After passing through the Transformer Encoder, each patch now has a refined numerical representation. The [CLS] token stores the most important information, summarizing the whole image.</a:t>
            </a:r>
            <a:endParaRPr lang="en-IN" dirty="0"/>
          </a:p>
          <a:p>
            <a:endParaRPr lang="en-IN" dirty="0"/>
          </a:p>
        </p:txBody>
      </p:sp>
    </p:spTree>
    <p:extLst>
      <p:ext uri="{BB962C8B-B14F-4D97-AF65-F5344CB8AC3E}">
        <p14:creationId xmlns:p14="http://schemas.microsoft.com/office/powerpoint/2010/main" val="208761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1E6E-3A5F-AE65-5958-5FFBCCD36F8B}"/>
              </a:ext>
            </a:extLst>
          </p:cNvPr>
          <p:cNvSpPr>
            <a:spLocks noGrp="1"/>
          </p:cNvSpPr>
          <p:nvPr>
            <p:ph type="title"/>
          </p:nvPr>
        </p:nvSpPr>
        <p:spPr/>
        <p:txBody>
          <a:bodyPr/>
          <a:lstStyle/>
          <a:p>
            <a:r>
              <a:rPr lang="en-IN" dirty="0"/>
              <a:t>Working of Vision Transformer(continued)</a:t>
            </a:r>
          </a:p>
        </p:txBody>
      </p:sp>
      <p:sp>
        <p:nvSpPr>
          <p:cNvPr id="3" name="Content Placeholder 2">
            <a:extLst>
              <a:ext uri="{FF2B5EF4-FFF2-40B4-BE49-F238E27FC236}">
                <a16:creationId xmlns:a16="http://schemas.microsoft.com/office/drawing/2014/main" id="{A9EFBDAD-A887-C557-6969-E5975B4CE4A5}"/>
              </a:ext>
            </a:extLst>
          </p:cNvPr>
          <p:cNvSpPr>
            <a:spLocks noGrp="1"/>
          </p:cNvSpPr>
          <p:nvPr>
            <p:ph idx="1"/>
          </p:nvPr>
        </p:nvSpPr>
        <p:spPr/>
        <p:txBody>
          <a:bodyPr>
            <a:normAutofit fontScale="77500" lnSpcReduction="20000"/>
          </a:bodyPr>
          <a:lstStyle/>
          <a:p>
            <a:r>
              <a:rPr lang="en-US" u="sng" dirty="0"/>
              <a:t>Final Classification- </a:t>
            </a:r>
            <a:r>
              <a:rPr lang="en-US" dirty="0"/>
              <a:t>The final representation of the [CLS] token is sent to a simple Feedforward Neural Network (MLP head). This network makes the final prediction about what the image contains (e.g., dog, cat, airplane, etc.). The output is passed through a Softmax function to determine the final class probabilities.</a:t>
            </a:r>
          </a:p>
          <a:p>
            <a:r>
              <a:rPr lang="en-US" u="sng" dirty="0"/>
              <a:t>Summary of the Entire Process </a:t>
            </a:r>
            <a:r>
              <a:rPr lang="en-US" dirty="0"/>
              <a:t>1. Divide Image into Patches → Cut the image into small square sections.2. Convert Patches into Vectors → Flatten each patch and apply a transformation.3. Add Positional Encoding → Help the Transformer understand spatial information.4. Add a Special [CLS] Token → A token that will store the final image representation.5. Process Through Transformer Encoder → Learn relationships between patches using self-attention. 6.Extract the Final Embedding → The refined representation of the image.7. Pass Through Classifier → Predict the final label (e.g., dog, cat).</a:t>
            </a:r>
          </a:p>
          <a:p>
            <a:r>
              <a:rPr lang="en-US" u="sng" dirty="0"/>
              <a:t>Why is Vision Transformer Important? </a:t>
            </a:r>
            <a:r>
              <a:rPr lang="en-US" dirty="0"/>
              <a:t>Captures long-range dependencies → Understands relationships between distant parts of the image.  More flexible than CNNs → Doesn't rely on fixed filters like convolutional networks.  Scales well with data → Performs well when trained on large datasets. </a:t>
            </a:r>
            <a:endParaRPr lang="en-IN" dirty="0"/>
          </a:p>
        </p:txBody>
      </p:sp>
    </p:spTree>
    <p:extLst>
      <p:ext uri="{BB962C8B-B14F-4D97-AF65-F5344CB8AC3E}">
        <p14:creationId xmlns:p14="http://schemas.microsoft.com/office/powerpoint/2010/main" val="263656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74A2-E449-F81D-83CF-0ECE0866C2AD}"/>
              </a:ext>
            </a:extLst>
          </p:cNvPr>
          <p:cNvSpPr>
            <a:spLocks noGrp="1"/>
          </p:cNvSpPr>
          <p:nvPr>
            <p:ph type="title"/>
          </p:nvPr>
        </p:nvSpPr>
        <p:spPr/>
        <p:txBody>
          <a:bodyPr/>
          <a:lstStyle/>
          <a:p>
            <a:r>
              <a:rPr lang="en-IN" dirty="0"/>
              <a:t>How Image is Processed:</a:t>
            </a:r>
          </a:p>
        </p:txBody>
      </p:sp>
      <p:pic>
        <p:nvPicPr>
          <p:cNvPr id="5" name="Content Placeholder 4">
            <a:extLst>
              <a:ext uri="{FF2B5EF4-FFF2-40B4-BE49-F238E27FC236}">
                <a16:creationId xmlns:a16="http://schemas.microsoft.com/office/drawing/2014/main" id="{5DA6A883-2AD8-5C1F-8360-691AE4AE3114}"/>
              </a:ext>
            </a:extLst>
          </p:cNvPr>
          <p:cNvPicPr>
            <a:picLocks noGrp="1" noChangeAspect="1"/>
          </p:cNvPicPr>
          <p:nvPr>
            <p:ph idx="1"/>
          </p:nvPr>
        </p:nvPicPr>
        <p:blipFill>
          <a:blip r:embed="rId2"/>
          <a:stretch>
            <a:fillRect/>
          </a:stretch>
        </p:blipFill>
        <p:spPr>
          <a:xfrm>
            <a:off x="3078760" y="1762941"/>
            <a:ext cx="7004807" cy="4605323"/>
          </a:xfrm>
          <a:prstGeom prst="rect">
            <a:avLst/>
          </a:prstGeom>
        </p:spPr>
      </p:pic>
    </p:spTree>
    <p:extLst>
      <p:ext uri="{BB962C8B-B14F-4D97-AF65-F5344CB8AC3E}">
        <p14:creationId xmlns:p14="http://schemas.microsoft.com/office/powerpoint/2010/main" val="3561643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370E-6E4C-AD84-86D7-BBD632C4BA78}"/>
              </a:ext>
            </a:extLst>
          </p:cNvPr>
          <p:cNvSpPr>
            <a:spLocks noGrp="1"/>
          </p:cNvSpPr>
          <p:nvPr>
            <p:ph type="title"/>
          </p:nvPr>
        </p:nvSpPr>
        <p:spPr/>
        <p:txBody>
          <a:bodyPr/>
          <a:lstStyle/>
          <a:p>
            <a:r>
              <a:rPr lang="en-IN" dirty="0"/>
              <a:t>Introduction to CNN</a:t>
            </a:r>
          </a:p>
        </p:txBody>
      </p:sp>
      <p:sp>
        <p:nvSpPr>
          <p:cNvPr id="3" name="Content Placeholder 2">
            <a:extLst>
              <a:ext uri="{FF2B5EF4-FFF2-40B4-BE49-F238E27FC236}">
                <a16:creationId xmlns:a16="http://schemas.microsoft.com/office/drawing/2014/main" id="{C5E92450-E2F4-1C86-C302-6BBECDA2D989}"/>
              </a:ext>
            </a:extLst>
          </p:cNvPr>
          <p:cNvSpPr>
            <a:spLocks noGrp="1"/>
          </p:cNvSpPr>
          <p:nvPr>
            <p:ph idx="1"/>
          </p:nvPr>
        </p:nvSpPr>
        <p:spPr/>
        <p:txBody>
          <a:bodyPr>
            <a:normAutofit fontScale="92500" lnSpcReduction="10000"/>
          </a:bodyPr>
          <a:lstStyle/>
          <a:p>
            <a:r>
              <a:rPr lang="en-US" dirty="0"/>
              <a:t>Convolutional Neural Networks (CNNs) are a type of deep learning model that are very effective for analyzing images. In this research, CNNs are used to automatically detect </a:t>
            </a:r>
            <a:r>
              <a:rPr lang="en-US" b="1" dirty="0"/>
              <a:t>diabetic retinopathy (DR)</a:t>
            </a:r>
            <a:r>
              <a:rPr lang="en-US" dirty="0"/>
              <a:t>—a disease that damages the retina due to diabetes.</a:t>
            </a:r>
          </a:p>
          <a:p>
            <a:r>
              <a:rPr lang="en-US" dirty="0"/>
              <a:t>The main idea behind CNNs is to allow computers to "see" and learn patterns from images in a way that mimics how the human brain works. For example, CNNs can identify key features in eye images such as </a:t>
            </a:r>
            <a:r>
              <a:rPr lang="en-US" b="1" dirty="0"/>
              <a:t>blood vessel damage, hemorrhages</a:t>
            </a:r>
            <a:r>
              <a:rPr lang="en-US" dirty="0"/>
              <a:t>, or </a:t>
            </a:r>
            <a:r>
              <a:rPr lang="en-US" b="1" dirty="0"/>
              <a:t>exudates</a:t>
            </a:r>
            <a:r>
              <a:rPr lang="en-US" dirty="0"/>
              <a:t>, which are important for diagnosing DR.</a:t>
            </a:r>
          </a:p>
          <a:p>
            <a:r>
              <a:rPr lang="en-US" dirty="0"/>
              <a:t>CNNs reduce the need for manual feature extraction. Instead of telling the computer what to look for, CNNs learn what features are important directly from the images.</a:t>
            </a:r>
          </a:p>
          <a:p>
            <a:endParaRPr lang="en-IN" dirty="0"/>
          </a:p>
        </p:txBody>
      </p:sp>
    </p:spTree>
    <p:extLst>
      <p:ext uri="{BB962C8B-B14F-4D97-AF65-F5344CB8AC3E}">
        <p14:creationId xmlns:p14="http://schemas.microsoft.com/office/powerpoint/2010/main" val="75215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8680-BE07-452E-8303-6DD1F8A2DDB9}"/>
              </a:ext>
            </a:extLst>
          </p:cNvPr>
          <p:cNvSpPr>
            <a:spLocks noGrp="1"/>
          </p:cNvSpPr>
          <p:nvPr>
            <p:ph type="title"/>
          </p:nvPr>
        </p:nvSpPr>
        <p:spPr/>
        <p:txBody>
          <a:bodyPr/>
          <a:lstStyle/>
          <a:p>
            <a:r>
              <a:rPr lang="en-IN" dirty="0"/>
              <a:t>CNN Architecture</a:t>
            </a:r>
          </a:p>
        </p:txBody>
      </p:sp>
      <p:sp>
        <p:nvSpPr>
          <p:cNvPr id="3" name="Content Placeholder 2">
            <a:extLst>
              <a:ext uri="{FF2B5EF4-FFF2-40B4-BE49-F238E27FC236}">
                <a16:creationId xmlns:a16="http://schemas.microsoft.com/office/drawing/2014/main" id="{A27B43F2-FFFF-3968-9FBA-3978F182DBF6}"/>
              </a:ext>
            </a:extLst>
          </p:cNvPr>
          <p:cNvSpPr>
            <a:spLocks noGrp="1"/>
          </p:cNvSpPr>
          <p:nvPr>
            <p:ph idx="1"/>
          </p:nvPr>
        </p:nvSpPr>
        <p:spPr/>
        <p:txBody>
          <a:bodyPr/>
          <a:lstStyle/>
          <a:p>
            <a:r>
              <a:rPr lang="en-US" dirty="0"/>
              <a:t>A CNN is made up of several key layers, each performing a specific task:</a:t>
            </a:r>
          </a:p>
          <a:p>
            <a:pPr>
              <a:buNone/>
            </a:pPr>
            <a:r>
              <a:rPr lang="en-US" b="1" dirty="0"/>
              <a:t>Input Layer:</a:t>
            </a:r>
            <a:endParaRPr lang="en-US" dirty="0"/>
          </a:p>
          <a:p>
            <a:pPr>
              <a:buFont typeface="Arial" panose="020B0604020202020204" pitchFamily="34" charset="0"/>
              <a:buChar char="•"/>
            </a:pPr>
            <a:r>
              <a:rPr lang="en-US" dirty="0"/>
              <a:t>Takes in the original image (e.g., a fundus photo of the retina).</a:t>
            </a:r>
          </a:p>
          <a:p>
            <a:pPr>
              <a:buNone/>
            </a:pPr>
            <a:r>
              <a:rPr lang="en-US" b="1" dirty="0"/>
              <a:t>Convolutional Layers:</a:t>
            </a:r>
            <a:endParaRPr lang="en-US" dirty="0"/>
          </a:p>
          <a:p>
            <a:pPr>
              <a:buFont typeface="Arial" panose="020B0604020202020204" pitchFamily="34" charset="0"/>
              <a:buChar char="•"/>
            </a:pPr>
            <a:r>
              <a:rPr lang="en-US" dirty="0"/>
              <a:t>These layers apply filters (small matrices) to the image to extract features such as edges, textures, or shapes.</a:t>
            </a:r>
          </a:p>
          <a:p>
            <a:pPr>
              <a:buFont typeface="Arial" panose="020B0604020202020204" pitchFamily="34" charset="0"/>
              <a:buChar char="•"/>
            </a:pPr>
            <a:r>
              <a:rPr lang="en-US" dirty="0"/>
              <a:t>Early layers detect simple features, while deeper layers detect more complex patterns like lesions or blood vessel abnormalities.</a:t>
            </a:r>
          </a:p>
          <a:p>
            <a:pPr marL="0" indent="0">
              <a:buNone/>
            </a:pPr>
            <a:endParaRPr lang="en-IN" dirty="0"/>
          </a:p>
        </p:txBody>
      </p:sp>
    </p:spTree>
    <p:extLst>
      <p:ext uri="{BB962C8B-B14F-4D97-AF65-F5344CB8AC3E}">
        <p14:creationId xmlns:p14="http://schemas.microsoft.com/office/powerpoint/2010/main" val="1256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068F-A24C-F54E-C3AD-AE25648E0593}"/>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010F3D2D-560F-A466-718B-5B6EC9A2E9FA}"/>
              </a:ext>
            </a:extLst>
          </p:cNvPr>
          <p:cNvSpPr>
            <a:spLocks noGrp="1"/>
          </p:cNvSpPr>
          <p:nvPr>
            <p:ph idx="1"/>
          </p:nvPr>
        </p:nvSpPr>
        <p:spPr/>
        <p:txBody>
          <a:bodyPr>
            <a:normAutofit fontScale="92500" lnSpcReduction="20000"/>
          </a:bodyPr>
          <a:lstStyle/>
          <a:p>
            <a:pPr>
              <a:buNone/>
            </a:pPr>
            <a:r>
              <a:rPr lang="en-US" b="1" dirty="0"/>
              <a:t>Activation Functions (e.g., ReLU):</a:t>
            </a:r>
            <a:endParaRPr lang="en-US" dirty="0"/>
          </a:p>
          <a:p>
            <a:pPr>
              <a:buFont typeface="Arial" panose="020B0604020202020204" pitchFamily="34" charset="0"/>
              <a:buChar char="•"/>
            </a:pPr>
            <a:r>
              <a:rPr lang="en-US" dirty="0"/>
              <a:t>These introduce non-linearity, helping the network learn complex patterns.</a:t>
            </a:r>
          </a:p>
          <a:p>
            <a:pPr>
              <a:buNone/>
            </a:pPr>
            <a:r>
              <a:rPr lang="en-US" b="1" dirty="0"/>
              <a:t>Pooling Layers (e.g., Max Pooling):</a:t>
            </a:r>
            <a:endParaRPr lang="en-US" dirty="0"/>
          </a:p>
          <a:p>
            <a:pPr>
              <a:buFont typeface="Arial" panose="020B0604020202020204" pitchFamily="34" charset="0"/>
              <a:buChar char="•"/>
            </a:pPr>
            <a:r>
              <a:rPr lang="en-US" dirty="0"/>
              <a:t>Reduce the size of the feature maps and make the model faster and more robust by keeping only the most important information.</a:t>
            </a:r>
          </a:p>
          <a:p>
            <a:pPr>
              <a:buNone/>
            </a:pPr>
            <a:r>
              <a:rPr lang="en-US" b="1" dirty="0"/>
              <a:t>Fully Connected Layers:</a:t>
            </a:r>
            <a:endParaRPr lang="en-US" dirty="0"/>
          </a:p>
          <a:p>
            <a:pPr>
              <a:buFont typeface="Arial" panose="020B0604020202020204" pitchFamily="34" charset="0"/>
              <a:buChar char="•"/>
            </a:pPr>
            <a:r>
              <a:rPr lang="en-US" dirty="0"/>
              <a:t>These layers make final predictions by combining all the extracted features and mapping them to output classes (e.g., different stages of DR: no DR, mild, moderate, etc.).</a:t>
            </a:r>
          </a:p>
          <a:p>
            <a:pPr>
              <a:buNone/>
            </a:pPr>
            <a:r>
              <a:rPr lang="en-US" b="1" dirty="0"/>
              <a:t>Output Layer (Softmax):</a:t>
            </a:r>
            <a:endParaRPr lang="en-US" dirty="0"/>
          </a:p>
          <a:p>
            <a:pPr>
              <a:buFont typeface="Arial" panose="020B0604020202020204" pitchFamily="34" charset="0"/>
              <a:buChar char="•"/>
            </a:pPr>
            <a:r>
              <a:rPr lang="en-US" dirty="0"/>
              <a:t>Produces probabilities for each DR class, and the class with the highest probability is the final prediction.</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1890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2DF4-7C92-AED6-9F3F-97B7F4E0A39D}"/>
              </a:ext>
            </a:extLst>
          </p:cNvPr>
          <p:cNvSpPr>
            <a:spLocks noGrp="1"/>
          </p:cNvSpPr>
          <p:nvPr>
            <p:ph type="title"/>
          </p:nvPr>
        </p:nvSpPr>
        <p:spPr/>
        <p:txBody>
          <a:bodyPr/>
          <a:lstStyle/>
          <a:p>
            <a:r>
              <a:rPr lang="en-IN" dirty="0"/>
              <a:t>An example of CNN Architecture for image Classification:</a:t>
            </a:r>
          </a:p>
        </p:txBody>
      </p:sp>
      <p:pic>
        <p:nvPicPr>
          <p:cNvPr id="5" name="Content Placeholder 4">
            <a:extLst>
              <a:ext uri="{FF2B5EF4-FFF2-40B4-BE49-F238E27FC236}">
                <a16:creationId xmlns:a16="http://schemas.microsoft.com/office/drawing/2014/main" id="{02C7AAD6-CAF5-3857-9ED9-D0DB00B8886C}"/>
              </a:ext>
            </a:extLst>
          </p:cNvPr>
          <p:cNvPicPr>
            <a:picLocks noGrp="1" noChangeAspect="1"/>
          </p:cNvPicPr>
          <p:nvPr>
            <p:ph idx="1"/>
          </p:nvPr>
        </p:nvPicPr>
        <p:blipFill>
          <a:blip r:embed="rId2"/>
          <a:stretch>
            <a:fillRect/>
          </a:stretch>
        </p:blipFill>
        <p:spPr>
          <a:xfrm>
            <a:off x="1358537" y="1602155"/>
            <a:ext cx="9033650" cy="4574808"/>
          </a:xfrm>
        </p:spPr>
      </p:pic>
    </p:spTree>
    <p:extLst>
      <p:ext uri="{BB962C8B-B14F-4D97-AF65-F5344CB8AC3E}">
        <p14:creationId xmlns:p14="http://schemas.microsoft.com/office/powerpoint/2010/main" val="307190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3EECD-82C9-8041-2A4F-2AF5C10F0630}"/>
              </a:ext>
            </a:extLst>
          </p:cNvPr>
          <p:cNvSpPr>
            <a:spLocks noGrp="1"/>
          </p:cNvSpPr>
          <p:nvPr>
            <p:ph type="title"/>
          </p:nvPr>
        </p:nvSpPr>
        <p:spPr/>
        <p:txBody>
          <a:bodyPr/>
          <a:lstStyle/>
          <a:p>
            <a:r>
              <a:rPr lang="en-IN" b="1" dirty="0"/>
              <a:t>Implementation Details of ViT</a:t>
            </a:r>
          </a:p>
        </p:txBody>
      </p:sp>
      <p:sp>
        <p:nvSpPr>
          <p:cNvPr id="3" name="Content Placeholder 2">
            <a:extLst>
              <a:ext uri="{FF2B5EF4-FFF2-40B4-BE49-F238E27FC236}">
                <a16:creationId xmlns:a16="http://schemas.microsoft.com/office/drawing/2014/main" id="{9CA99014-9709-D313-7E1F-8D97E45D1D7A}"/>
              </a:ext>
            </a:extLst>
          </p:cNvPr>
          <p:cNvSpPr>
            <a:spLocks noGrp="1"/>
          </p:cNvSpPr>
          <p:nvPr>
            <p:ph idx="1"/>
          </p:nvPr>
        </p:nvSpPr>
        <p:spPr/>
        <p:txBody>
          <a:bodyPr>
            <a:normAutofit fontScale="92500" lnSpcReduction="10000"/>
          </a:bodyPr>
          <a:lstStyle/>
          <a:p>
            <a:r>
              <a:rPr lang="en-US" dirty="0"/>
              <a:t>This implementation fine-tunes a pretrained ViT-B_16 (Vision Transformer) from torchvision. The model's final 4 encoder layers are unfrozen for training, while the rest remain frozen to retain pretrained features. The original classification head is replaced with a custom multi-layer MLP head:</a:t>
            </a:r>
          </a:p>
          <a:p>
            <a:pPr marL="0" indent="0">
              <a:buNone/>
            </a:pPr>
            <a:r>
              <a:rPr lang="en-US" dirty="0"/>
              <a:t> Linear → BatchNorm1d → SiLU → Dropout(0.5)</a:t>
            </a:r>
          </a:p>
          <a:p>
            <a:pPr marL="0" indent="0">
              <a:buNone/>
            </a:pPr>
            <a:r>
              <a:rPr lang="en-US" dirty="0"/>
              <a:t> Linear → BatchNorm1d → SiLU → Dropout(0.3)</a:t>
            </a:r>
          </a:p>
          <a:p>
            <a:pPr marL="0" indent="0">
              <a:buNone/>
            </a:pPr>
            <a:r>
              <a:rPr lang="en-US" dirty="0"/>
              <a:t> Linear → Output (NUM_CLASSES)</a:t>
            </a:r>
          </a:p>
          <a:p>
            <a:r>
              <a:rPr lang="en-US" dirty="0"/>
              <a:t>The optimizer used is AdamW with separate learning rates: 1e-4 for encoder layers and 3e-4 for the custom head. A ReduceLROnPlateau scheduler adjusts learning rate based on validation accuracy.</a:t>
            </a:r>
          </a:p>
          <a:p>
            <a:pPr marL="0" indent="0">
              <a:buNone/>
            </a:pPr>
            <a:r>
              <a:rPr lang="en-US" dirty="0"/>
              <a:t> </a:t>
            </a:r>
            <a:endParaRPr lang="en-IN" dirty="0"/>
          </a:p>
        </p:txBody>
      </p:sp>
    </p:spTree>
    <p:extLst>
      <p:ext uri="{BB962C8B-B14F-4D97-AF65-F5344CB8AC3E}">
        <p14:creationId xmlns:p14="http://schemas.microsoft.com/office/powerpoint/2010/main" val="2435900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D5E7-DC01-7CBE-971D-B95963A49427}"/>
              </a:ext>
            </a:extLst>
          </p:cNvPr>
          <p:cNvSpPr>
            <a:spLocks noGrp="1"/>
          </p:cNvSpPr>
          <p:nvPr>
            <p:ph type="title"/>
          </p:nvPr>
        </p:nvSpPr>
        <p:spPr/>
        <p:txBody>
          <a:bodyPr/>
          <a:lstStyle/>
          <a:p>
            <a:r>
              <a:rPr lang="en-IN" b="1" dirty="0"/>
              <a:t>Implementation Details of CNN</a:t>
            </a:r>
          </a:p>
        </p:txBody>
      </p:sp>
      <p:sp>
        <p:nvSpPr>
          <p:cNvPr id="3" name="Content Placeholder 2">
            <a:extLst>
              <a:ext uri="{FF2B5EF4-FFF2-40B4-BE49-F238E27FC236}">
                <a16:creationId xmlns:a16="http://schemas.microsoft.com/office/drawing/2014/main" id="{5A400D06-D660-4428-F26B-9CB068A623A2}"/>
              </a:ext>
            </a:extLst>
          </p:cNvPr>
          <p:cNvSpPr>
            <a:spLocks noGrp="1"/>
          </p:cNvSpPr>
          <p:nvPr>
            <p:ph idx="1"/>
          </p:nvPr>
        </p:nvSpPr>
        <p:spPr/>
        <p:txBody>
          <a:bodyPr/>
          <a:lstStyle/>
          <a:p>
            <a:r>
              <a:rPr lang="en-US" dirty="0"/>
              <a:t>PyTorch pipeline detects diabetic retinopathy using a custom CNN. Images and labels are loaded via a custom Dataset class, with separate transforms for training (augmentation + normalization) and validation (normalization). The CNN includes two Conv layers, ReLU, MaxPooling, and two FC layers with dropout. Data is split (80% train, 20% val), loaded in batches. The model is trained for 10 epochs with cross-entropy loss and Adam optimizer. Accuracy and F1-score are tracked. After training, loss/accuracy curves and a confusion matrix are plotted, and a classification report is generated for final model evaluation.</a:t>
            </a:r>
            <a:endParaRPr lang="en-IN" dirty="0"/>
          </a:p>
        </p:txBody>
      </p:sp>
    </p:spTree>
    <p:extLst>
      <p:ext uri="{BB962C8B-B14F-4D97-AF65-F5344CB8AC3E}">
        <p14:creationId xmlns:p14="http://schemas.microsoft.com/office/powerpoint/2010/main" val="2670003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EA86-9629-1188-6F38-D01F7F0ACDFE}"/>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794D553-F125-EB5B-DB33-4BAFE87C563D}"/>
              </a:ext>
            </a:extLst>
          </p:cNvPr>
          <p:cNvSpPr>
            <a:spLocks noGrp="1"/>
          </p:cNvSpPr>
          <p:nvPr>
            <p:ph idx="1"/>
          </p:nvPr>
        </p:nvSpPr>
        <p:spPr/>
        <p:txBody>
          <a:bodyPr>
            <a:normAutofit fontScale="92500" lnSpcReduction="10000"/>
          </a:bodyPr>
          <a:lstStyle/>
          <a:p>
            <a:r>
              <a:rPr lang="en-IN" dirty="0"/>
              <a:t>Problem Statement</a:t>
            </a:r>
          </a:p>
          <a:p>
            <a:r>
              <a:rPr lang="en-IN" dirty="0"/>
              <a:t>Motivation</a:t>
            </a:r>
          </a:p>
          <a:p>
            <a:r>
              <a:rPr lang="en-IN" dirty="0"/>
              <a:t>Dataset Description</a:t>
            </a:r>
          </a:p>
          <a:p>
            <a:r>
              <a:rPr lang="en-IN" dirty="0"/>
              <a:t>The Proposed Methodology(ViT and CNN)</a:t>
            </a:r>
          </a:p>
          <a:p>
            <a:r>
              <a:rPr lang="en-IN" dirty="0"/>
              <a:t>Implementation Details</a:t>
            </a:r>
          </a:p>
          <a:p>
            <a:r>
              <a:rPr lang="en-IN" dirty="0"/>
              <a:t>Performance Metrics</a:t>
            </a:r>
          </a:p>
          <a:p>
            <a:r>
              <a:rPr lang="en-IN" dirty="0"/>
              <a:t>Discussion about Results</a:t>
            </a:r>
          </a:p>
          <a:p>
            <a:r>
              <a:rPr lang="en-IN" dirty="0"/>
              <a:t>Comparison of Results between ViT(proposed model) and CNN(existing model)</a:t>
            </a:r>
          </a:p>
          <a:p>
            <a:r>
              <a:rPr lang="en-IN" dirty="0"/>
              <a:t>References</a:t>
            </a:r>
          </a:p>
          <a:p>
            <a:endParaRPr lang="en-IN" dirty="0"/>
          </a:p>
          <a:p>
            <a:pPr marL="0" indent="0">
              <a:buNone/>
            </a:pPr>
            <a:endParaRPr lang="en-US" dirty="0"/>
          </a:p>
          <a:p>
            <a:endParaRPr lang="en-IN" dirty="0"/>
          </a:p>
        </p:txBody>
      </p:sp>
    </p:spTree>
    <p:extLst>
      <p:ext uri="{BB962C8B-B14F-4D97-AF65-F5344CB8AC3E}">
        <p14:creationId xmlns:p14="http://schemas.microsoft.com/office/powerpoint/2010/main" val="3289704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4A9FE1-BAE0-E742-8EB3-0E0369EE6894}"/>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Performance Metrics of ViT Model</a:t>
            </a:r>
          </a:p>
        </p:txBody>
      </p:sp>
      <p:graphicFrame>
        <p:nvGraphicFramePr>
          <p:cNvPr id="4" name="Content Placeholder 3">
            <a:extLst>
              <a:ext uri="{FF2B5EF4-FFF2-40B4-BE49-F238E27FC236}">
                <a16:creationId xmlns:a16="http://schemas.microsoft.com/office/drawing/2014/main" id="{D4D1D909-2C6E-5A5B-5A63-B2C7EA4BB7AE}"/>
              </a:ext>
            </a:extLst>
          </p:cNvPr>
          <p:cNvGraphicFramePr>
            <a:graphicFrameLocks noGrp="1"/>
          </p:cNvGraphicFramePr>
          <p:nvPr>
            <p:ph idx="1"/>
            <p:extLst>
              <p:ext uri="{D42A27DB-BD31-4B8C-83A1-F6EECF244321}">
                <p14:modId xmlns:p14="http://schemas.microsoft.com/office/powerpoint/2010/main" val="1262971104"/>
              </p:ext>
            </p:extLst>
          </p:nvPr>
        </p:nvGraphicFramePr>
        <p:xfrm>
          <a:off x="1161288" y="1728216"/>
          <a:ext cx="9811511" cy="4901193"/>
        </p:xfrm>
        <a:graphic>
          <a:graphicData uri="http://schemas.openxmlformats.org/drawingml/2006/table">
            <a:tbl>
              <a:tblPr firstRow="1" bandRow="1">
                <a:tableStyleId>{5C22544A-7EE6-4342-B048-85BDC9FD1C3A}</a:tableStyleId>
              </a:tblPr>
              <a:tblGrid>
                <a:gridCol w="899927">
                  <a:extLst>
                    <a:ext uri="{9D8B030D-6E8A-4147-A177-3AD203B41FA5}">
                      <a16:colId xmlns:a16="http://schemas.microsoft.com/office/drawing/2014/main" val="310475446"/>
                    </a:ext>
                  </a:extLst>
                </a:gridCol>
                <a:gridCol w="1319271">
                  <a:extLst>
                    <a:ext uri="{9D8B030D-6E8A-4147-A177-3AD203B41FA5}">
                      <a16:colId xmlns:a16="http://schemas.microsoft.com/office/drawing/2014/main" val="3566583483"/>
                    </a:ext>
                  </a:extLst>
                </a:gridCol>
                <a:gridCol w="1686201">
                  <a:extLst>
                    <a:ext uri="{9D8B030D-6E8A-4147-A177-3AD203B41FA5}">
                      <a16:colId xmlns:a16="http://schemas.microsoft.com/office/drawing/2014/main" val="4061129114"/>
                    </a:ext>
                  </a:extLst>
                </a:gridCol>
                <a:gridCol w="1083390">
                  <a:extLst>
                    <a:ext uri="{9D8B030D-6E8A-4147-A177-3AD203B41FA5}">
                      <a16:colId xmlns:a16="http://schemas.microsoft.com/office/drawing/2014/main" val="3434163463"/>
                    </a:ext>
                  </a:extLst>
                </a:gridCol>
                <a:gridCol w="1476529">
                  <a:extLst>
                    <a:ext uri="{9D8B030D-6E8A-4147-A177-3AD203B41FA5}">
                      <a16:colId xmlns:a16="http://schemas.microsoft.com/office/drawing/2014/main" val="1873503849"/>
                    </a:ext>
                  </a:extLst>
                </a:gridCol>
                <a:gridCol w="1154270">
                  <a:extLst>
                    <a:ext uri="{9D8B030D-6E8A-4147-A177-3AD203B41FA5}">
                      <a16:colId xmlns:a16="http://schemas.microsoft.com/office/drawing/2014/main" val="1157084918"/>
                    </a:ext>
                  </a:extLst>
                </a:gridCol>
                <a:gridCol w="2191923">
                  <a:extLst>
                    <a:ext uri="{9D8B030D-6E8A-4147-A177-3AD203B41FA5}">
                      <a16:colId xmlns:a16="http://schemas.microsoft.com/office/drawing/2014/main" val="2283817986"/>
                    </a:ext>
                  </a:extLst>
                </a:gridCol>
              </a:tblGrid>
              <a:tr h="158103">
                <a:tc>
                  <a:txBody>
                    <a:bodyPr/>
                    <a:lstStyle/>
                    <a:p>
                      <a:pPr algn="ctr" fontAlgn="t"/>
                      <a:r>
                        <a:rPr lang="en-IN" sz="700" u="none" strike="noStrike">
                          <a:effectLst/>
                        </a:rPr>
                        <a:t>Epoch</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Train Loss</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Train Acc (%)</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Val Loss</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Val </a:t>
                      </a:r>
                      <a:r>
                        <a:rPr lang="en-IN" sz="700" u="none" strike="noStrike" err="1">
                          <a:effectLst/>
                        </a:rPr>
                        <a:t>Acc</a:t>
                      </a:r>
                      <a:r>
                        <a:rPr lang="en-IN" sz="700" u="none" strike="noStrike">
                          <a:effectLst/>
                        </a:rPr>
                        <a:t> (%)</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Val F1 Score</a:t>
                      </a:r>
                      <a:endParaRPr lang="en-IN" sz="700" b="1" i="0" u="none" strike="noStrike">
                        <a:solidFill>
                          <a:srgbClr val="000000"/>
                        </a:solidFill>
                        <a:effectLst/>
                        <a:latin typeface="Calibri" panose="020F0502020204030204" pitchFamily="34" charset="0"/>
                      </a:endParaRPr>
                    </a:p>
                  </a:txBody>
                  <a:tcPr marL="3511" marR="3511" marT="3511" marB="0"/>
                </a:tc>
                <a:tc>
                  <a:txBody>
                    <a:bodyPr/>
                    <a:lstStyle/>
                    <a:p>
                      <a:pPr algn="ctr" fontAlgn="t"/>
                      <a:r>
                        <a:rPr lang="en-IN" sz="700" u="none" strike="noStrike">
                          <a:effectLst/>
                        </a:rPr>
                        <a:t>Learning Rate</a:t>
                      </a:r>
                      <a:endParaRPr lang="en-IN" sz="700" b="1" i="0" u="none" strike="noStrike">
                        <a:solidFill>
                          <a:srgbClr val="000000"/>
                        </a:solidFill>
                        <a:effectLst/>
                        <a:latin typeface="Calibri" panose="020F0502020204030204" pitchFamily="34" charset="0"/>
                      </a:endParaRPr>
                    </a:p>
                  </a:txBody>
                  <a:tcPr marL="3511" marR="3511" marT="3511" marB="0"/>
                </a:tc>
                <a:extLst>
                  <a:ext uri="{0D108BD9-81ED-4DB2-BD59-A6C34878D82A}">
                    <a16:rowId xmlns:a16="http://schemas.microsoft.com/office/drawing/2014/main" val="1916222588"/>
                  </a:ext>
                </a:extLst>
              </a:tr>
              <a:tr h="158103">
                <a:tc>
                  <a:txBody>
                    <a:bodyPr/>
                    <a:lstStyle/>
                    <a:p>
                      <a:pPr algn="r" fontAlgn="b"/>
                      <a:r>
                        <a:rPr lang="en-IN" sz="700" u="none" strike="noStrike">
                          <a:effectLst/>
                        </a:rPr>
                        <a:t>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0.0314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91.25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0.5972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59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0.615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44335883"/>
                  </a:ext>
                </a:extLst>
              </a:tr>
              <a:tr h="158103">
                <a:tc>
                  <a:txBody>
                    <a:bodyPr/>
                    <a:lstStyle/>
                    <a:p>
                      <a:pPr algn="r" fontAlgn="b"/>
                      <a:r>
                        <a:rPr lang="en-IN" sz="700" u="none" strike="noStrike">
                          <a:effectLst/>
                        </a:rPr>
                        <a:t>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0.029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89.75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0.7438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56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0.6256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622930710"/>
                  </a:ext>
                </a:extLst>
              </a:tr>
              <a:tr h="158103">
                <a:tc>
                  <a:txBody>
                    <a:bodyPr/>
                    <a:lstStyle/>
                    <a:p>
                      <a:pPr algn="r" fontAlgn="b"/>
                      <a:r>
                        <a:rPr lang="en-IN" sz="700" u="none" strike="noStrike">
                          <a:effectLst/>
                        </a:rPr>
                        <a:t>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0.0313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92.25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0.5112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65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0.6807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493812085"/>
                  </a:ext>
                </a:extLst>
              </a:tr>
              <a:tr h="158103">
                <a:tc>
                  <a:txBody>
                    <a:bodyPr/>
                    <a:lstStyle/>
                    <a:p>
                      <a:pPr algn="r" fontAlgn="b"/>
                      <a:r>
                        <a:rPr lang="en-IN" sz="700" u="none" strike="noStrike">
                          <a:effectLst/>
                        </a:rPr>
                        <a:t>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0.015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78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0.8001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506012719"/>
                  </a:ext>
                </a:extLst>
              </a:tr>
              <a:tr h="158103">
                <a:tc>
                  <a:txBody>
                    <a:bodyPr/>
                    <a:lstStyle/>
                    <a:p>
                      <a:pPr algn="r" fontAlgn="b"/>
                      <a:r>
                        <a:rPr lang="en-IN" sz="700" u="none" strike="noStrike">
                          <a:effectLst/>
                        </a:rPr>
                        <a:t>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0.0068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97.25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0.2364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0.8398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543337456"/>
                  </a:ext>
                </a:extLst>
              </a:tr>
              <a:tr h="158103">
                <a:tc>
                  <a:txBody>
                    <a:bodyPr/>
                    <a:lstStyle/>
                    <a:p>
                      <a:pPr algn="r" fontAlgn="b"/>
                      <a:r>
                        <a:rPr lang="en-IN" sz="700" u="none" strike="noStrike">
                          <a:effectLst/>
                        </a:rPr>
                        <a:t>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0.0048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0.356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77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0.7899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462232998"/>
                  </a:ext>
                </a:extLst>
              </a:tr>
              <a:tr h="158103">
                <a:tc>
                  <a:txBody>
                    <a:bodyPr/>
                    <a:lstStyle/>
                    <a:p>
                      <a:pPr algn="r" fontAlgn="b"/>
                      <a:r>
                        <a:rPr lang="en-IN" sz="700" u="none" strike="noStrike">
                          <a:effectLst/>
                        </a:rPr>
                        <a:t>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0.0162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98.25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0.2194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0.8757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928043372"/>
                  </a:ext>
                </a:extLst>
              </a:tr>
              <a:tr h="158103">
                <a:tc>
                  <a:txBody>
                    <a:bodyPr/>
                    <a:lstStyle/>
                    <a:p>
                      <a:pPr algn="r" fontAlgn="b"/>
                      <a:r>
                        <a:rPr lang="en-IN" sz="700" u="none" strike="noStrike">
                          <a:effectLst/>
                        </a:rPr>
                        <a:t>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95.5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0.4554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0.8111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87793071"/>
                  </a:ext>
                </a:extLst>
              </a:tr>
              <a:tr h="158103">
                <a:tc>
                  <a:txBody>
                    <a:bodyPr/>
                    <a:lstStyle/>
                    <a:p>
                      <a:pPr algn="r" fontAlgn="b"/>
                      <a:r>
                        <a:rPr lang="en-IN" sz="700" u="none" strike="noStrike">
                          <a:effectLst/>
                        </a:rPr>
                        <a:t>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0.0079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96.56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0.4156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0.8513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1.00e-04</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722989480"/>
                  </a:ext>
                </a:extLst>
              </a:tr>
              <a:tr h="158103">
                <a:tc>
                  <a:txBody>
                    <a:bodyPr/>
                    <a:lstStyle/>
                    <a:p>
                      <a:pPr algn="r" fontAlgn="b"/>
                      <a:r>
                        <a:rPr lang="en-IN" sz="700" u="none" strike="noStrike">
                          <a:effectLst/>
                        </a:rPr>
                        <a:t>10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0.0039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0.6962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61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0.6576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5.00e-05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4273165561"/>
                  </a:ext>
                </a:extLst>
              </a:tr>
              <a:tr h="158103">
                <a:tc>
                  <a:txBody>
                    <a:bodyPr/>
                    <a:lstStyle/>
                    <a:p>
                      <a:pPr algn="r" fontAlgn="b"/>
                      <a:r>
                        <a:rPr lang="en-IN" sz="700" u="none" strike="noStrike">
                          <a:effectLst/>
                        </a:rPr>
                        <a:t>11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0.0032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0.879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60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0.6335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5.00e-05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710441231"/>
                  </a:ext>
                </a:extLst>
              </a:tr>
              <a:tr h="158103">
                <a:tc>
                  <a:txBody>
                    <a:bodyPr/>
                    <a:lstStyle/>
                    <a:p>
                      <a:pPr algn="r" fontAlgn="b"/>
                      <a:r>
                        <a:rPr lang="en-IN" sz="700" u="none" strike="noStrike">
                          <a:effectLst/>
                        </a:rPr>
                        <a:t>12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0.0051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97.25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0.4953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78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0.7842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5.00e-05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058745734"/>
                  </a:ext>
                </a:extLst>
              </a:tr>
              <a:tr h="158103">
                <a:tc>
                  <a:txBody>
                    <a:bodyPr/>
                    <a:lstStyle/>
                    <a:p>
                      <a:pPr algn="r" fontAlgn="b"/>
                      <a:r>
                        <a:rPr lang="en-IN" sz="700" u="none" strike="noStrike">
                          <a:effectLst/>
                        </a:rPr>
                        <a:t>13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99.75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0.3836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0.8117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2.50e-05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720147792"/>
                  </a:ext>
                </a:extLst>
              </a:tr>
              <a:tr h="158103">
                <a:tc>
                  <a:txBody>
                    <a:bodyPr/>
                    <a:lstStyle/>
                    <a:p>
                      <a:pPr algn="r" fontAlgn="b"/>
                      <a:r>
                        <a:rPr lang="en-IN" sz="700" u="none" strike="noStrike">
                          <a:effectLst/>
                        </a:rPr>
                        <a:t>14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0.4066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0.8219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2.50e-05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572012178"/>
                  </a:ext>
                </a:extLst>
              </a:tr>
              <a:tr h="158103">
                <a:tc>
                  <a:txBody>
                    <a:bodyPr/>
                    <a:lstStyle/>
                    <a:p>
                      <a:pPr algn="r" fontAlgn="b"/>
                      <a:r>
                        <a:rPr lang="en-IN" sz="700" u="none" strike="noStrike">
                          <a:effectLst/>
                        </a:rPr>
                        <a:t>15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0.3528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0.8585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2.50e-05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857660720"/>
                  </a:ext>
                </a:extLst>
              </a:tr>
              <a:tr h="158103">
                <a:tc>
                  <a:txBody>
                    <a:bodyPr/>
                    <a:lstStyle/>
                    <a:p>
                      <a:pPr algn="r" fontAlgn="b"/>
                      <a:r>
                        <a:rPr lang="en-IN" sz="700" u="none" strike="noStrike">
                          <a:effectLst/>
                        </a:rPr>
                        <a:t>16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0.4119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0.8527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1.25e-05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244126465"/>
                  </a:ext>
                </a:extLst>
              </a:tr>
              <a:tr h="158103">
                <a:tc>
                  <a:txBody>
                    <a:bodyPr/>
                    <a:lstStyle/>
                    <a:p>
                      <a:pPr algn="r" fontAlgn="b"/>
                      <a:r>
                        <a:rPr lang="en-IN" sz="700" u="none" strike="noStrike">
                          <a:effectLst/>
                        </a:rPr>
                        <a:t>17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0.3164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0.8389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1.25e-05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345760932"/>
                  </a:ext>
                </a:extLst>
              </a:tr>
              <a:tr h="158103">
                <a:tc>
                  <a:txBody>
                    <a:bodyPr/>
                    <a:lstStyle/>
                    <a:p>
                      <a:pPr algn="r" fontAlgn="b"/>
                      <a:r>
                        <a:rPr lang="en-IN" sz="700" u="none" strike="noStrike">
                          <a:effectLst/>
                        </a:rPr>
                        <a:t>18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0.3307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0.8307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1.25e-05</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263065168"/>
                  </a:ext>
                </a:extLst>
              </a:tr>
              <a:tr h="158103">
                <a:tc>
                  <a:txBody>
                    <a:bodyPr/>
                    <a:lstStyle/>
                    <a:p>
                      <a:pPr algn="r" fontAlgn="b"/>
                      <a:r>
                        <a:rPr lang="en-IN" sz="700" u="none" strike="noStrike">
                          <a:effectLst/>
                        </a:rPr>
                        <a:t>19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0.431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0.8363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6.25e-06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422342293"/>
                  </a:ext>
                </a:extLst>
              </a:tr>
              <a:tr h="158103">
                <a:tc>
                  <a:txBody>
                    <a:bodyPr/>
                    <a:lstStyle/>
                    <a:p>
                      <a:pPr algn="r" fontAlgn="b"/>
                      <a:r>
                        <a:rPr lang="en-IN" sz="700" u="none" strike="noStrike">
                          <a:effectLst/>
                        </a:rPr>
                        <a:t>20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0.3655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0.8363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6.25e-06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903286099"/>
                  </a:ext>
                </a:extLst>
              </a:tr>
              <a:tr h="158103">
                <a:tc>
                  <a:txBody>
                    <a:bodyPr/>
                    <a:lstStyle/>
                    <a:p>
                      <a:pPr algn="r" fontAlgn="b"/>
                      <a:r>
                        <a:rPr lang="en-IN" sz="700" u="none" strike="noStrike">
                          <a:effectLst/>
                        </a:rPr>
                        <a:t>21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99.75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0.3634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6.25e-06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034185557"/>
                  </a:ext>
                </a:extLst>
              </a:tr>
              <a:tr h="158103">
                <a:tc>
                  <a:txBody>
                    <a:bodyPr/>
                    <a:lstStyle/>
                    <a:p>
                      <a:pPr algn="r" fontAlgn="b"/>
                      <a:r>
                        <a:rPr lang="en-IN" sz="700" u="none" strike="noStrike">
                          <a:effectLst/>
                        </a:rPr>
                        <a:t>22</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0.3327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0.8348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3.13e-06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816831795"/>
                  </a:ext>
                </a:extLst>
              </a:tr>
              <a:tr h="158103">
                <a:tc>
                  <a:txBody>
                    <a:bodyPr/>
                    <a:lstStyle/>
                    <a:p>
                      <a:pPr algn="r" fontAlgn="b"/>
                      <a:r>
                        <a:rPr lang="en-IN" sz="700" u="none" strike="noStrike">
                          <a:effectLst/>
                        </a:rPr>
                        <a:t>23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0.3594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3.13e-06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732449861"/>
                  </a:ext>
                </a:extLst>
              </a:tr>
              <a:tr h="158103">
                <a:tc>
                  <a:txBody>
                    <a:bodyPr/>
                    <a:lstStyle/>
                    <a:p>
                      <a:pPr algn="r" fontAlgn="b"/>
                      <a:r>
                        <a:rPr lang="en-IN" sz="700" u="none" strike="noStrike">
                          <a:effectLst/>
                        </a:rPr>
                        <a:t>24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0.3728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3.13e-06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225524045"/>
                  </a:ext>
                </a:extLst>
              </a:tr>
              <a:tr h="158103">
                <a:tc>
                  <a:txBody>
                    <a:bodyPr/>
                    <a:lstStyle/>
                    <a:p>
                      <a:pPr algn="r" fontAlgn="b"/>
                      <a:r>
                        <a:rPr lang="en-IN" sz="700" u="none" strike="noStrike">
                          <a:effectLst/>
                        </a:rPr>
                        <a:t>25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99.75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0.3547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1.56e-06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185267919"/>
                  </a:ext>
                </a:extLst>
              </a:tr>
              <a:tr h="158103">
                <a:tc>
                  <a:txBody>
                    <a:bodyPr/>
                    <a:lstStyle/>
                    <a:p>
                      <a:pPr algn="r" fontAlgn="b"/>
                      <a:r>
                        <a:rPr lang="en-IN" sz="700" u="none" strike="noStrike">
                          <a:effectLst/>
                        </a:rPr>
                        <a:t>26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0.4528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0.8527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1.56e-06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12293849"/>
                  </a:ext>
                </a:extLst>
              </a:tr>
              <a:tr h="158103">
                <a:tc>
                  <a:txBody>
                    <a:bodyPr/>
                    <a:lstStyle/>
                    <a:p>
                      <a:pPr algn="r" fontAlgn="b"/>
                      <a:r>
                        <a:rPr lang="en-IN" sz="700" u="none" strike="noStrike">
                          <a:effectLst/>
                        </a:rPr>
                        <a:t>27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0.3976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83</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0.8348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1.56e-06</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2883487720"/>
                  </a:ext>
                </a:extLst>
              </a:tr>
              <a:tr h="158103">
                <a:tc>
                  <a:txBody>
                    <a:bodyPr/>
                    <a:lstStyle/>
                    <a:p>
                      <a:pPr algn="r" fontAlgn="b"/>
                      <a:r>
                        <a:rPr lang="en-IN" sz="700" u="none" strike="noStrike">
                          <a:effectLst/>
                        </a:rPr>
                        <a:t>28</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0.3917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7.81e-07</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743567048"/>
                  </a:ext>
                </a:extLst>
              </a:tr>
              <a:tr h="158103">
                <a:tc>
                  <a:txBody>
                    <a:bodyPr/>
                    <a:lstStyle/>
                    <a:p>
                      <a:pPr algn="r" fontAlgn="b"/>
                      <a:r>
                        <a:rPr lang="en-IN" sz="700" u="none" strike="noStrike">
                          <a:effectLst/>
                        </a:rPr>
                        <a:t>29</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0.0006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0.346</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a:effectLst/>
                        </a:rPr>
                        <a:t>                    7.81e-07</a:t>
                      </a:r>
                      <a:endParaRPr lang="en-IN" sz="700" b="0" i="0" u="none" strike="noStrike">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689449037"/>
                  </a:ext>
                </a:extLst>
              </a:tr>
              <a:tr h="158103">
                <a:tc>
                  <a:txBody>
                    <a:bodyPr/>
                    <a:lstStyle/>
                    <a:p>
                      <a:pPr algn="r" fontAlgn="b"/>
                      <a:r>
                        <a:rPr lang="en-IN" sz="700" u="none" strike="noStrike">
                          <a:effectLst/>
                        </a:rPr>
                        <a:t>30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0.0011</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100</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0.4237</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84</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r" fontAlgn="b"/>
                      <a:r>
                        <a:rPr lang="en-IN" sz="700" u="none" strike="noStrike">
                          <a:effectLst/>
                        </a:rPr>
                        <a:t>0.8445</a:t>
                      </a:r>
                      <a:endParaRPr lang="en-IN" sz="700" b="0" i="0" u="none" strike="noStrike">
                        <a:solidFill>
                          <a:srgbClr val="000000"/>
                        </a:solidFill>
                        <a:effectLst/>
                        <a:latin typeface="Calibri" panose="020F0502020204030204" pitchFamily="34" charset="0"/>
                      </a:endParaRPr>
                    </a:p>
                  </a:txBody>
                  <a:tcPr marL="3511" marR="3511" marT="3511" marB="0" anchor="b"/>
                </a:tc>
                <a:tc>
                  <a:txBody>
                    <a:bodyPr/>
                    <a:lstStyle/>
                    <a:p>
                      <a:pPr algn="l" fontAlgn="b"/>
                      <a:r>
                        <a:rPr lang="en-IN" sz="700" u="none" strike="noStrike" dirty="0">
                          <a:effectLst/>
                        </a:rPr>
                        <a:t>                    7.81e-07</a:t>
                      </a:r>
                      <a:endParaRPr lang="en-IN" sz="700" b="0" i="0" u="none" strike="noStrike" dirty="0">
                        <a:solidFill>
                          <a:srgbClr val="000000"/>
                        </a:solidFill>
                        <a:effectLst/>
                        <a:latin typeface="Calibri" panose="020F0502020204030204" pitchFamily="34" charset="0"/>
                      </a:endParaRPr>
                    </a:p>
                  </a:txBody>
                  <a:tcPr marL="3511" marR="3511" marT="3511" marB="0" anchor="b"/>
                </a:tc>
                <a:extLst>
                  <a:ext uri="{0D108BD9-81ED-4DB2-BD59-A6C34878D82A}">
                    <a16:rowId xmlns:a16="http://schemas.microsoft.com/office/drawing/2014/main" val="3844832432"/>
                  </a:ext>
                </a:extLst>
              </a:tr>
            </a:tbl>
          </a:graphicData>
        </a:graphic>
      </p:graphicFrame>
    </p:spTree>
    <p:extLst>
      <p:ext uri="{BB962C8B-B14F-4D97-AF65-F5344CB8AC3E}">
        <p14:creationId xmlns:p14="http://schemas.microsoft.com/office/powerpoint/2010/main" val="1514283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A665E-2E6A-9583-2365-36E4A8759D63}"/>
              </a:ext>
            </a:extLst>
          </p:cNvPr>
          <p:cNvSpPr>
            <a:spLocks noGrp="1"/>
          </p:cNvSpPr>
          <p:nvPr>
            <p:ph type="title"/>
          </p:nvPr>
        </p:nvSpPr>
        <p:spPr/>
        <p:txBody>
          <a:bodyPr/>
          <a:lstStyle/>
          <a:p>
            <a:r>
              <a:rPr lang="en-IN" dirty="0"/>
              <a:t>(continued)</a:t>
            </a:r>
          </a:p>
        </p:txBody>
      </p:sp>
      <p:pic>
        <p:nvPicPr>
          <p:cNvPr id="5" name="Content Placeholder 4">
            <a:extLst>
              <a:ext uri="{FF2B5EF4-FFF2-40B4-BE49-F238E27FC236}">
                <a16:creationId xmlns:a16="http://schemas.microsoft.com/office/drawing/2014/main" id="{B5C05252-2934-869C-FE76-67D73218C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117" y="1233182"/>
            <a:ext cx="10972800" cy="4974671"/>
          </a:xfrm>
        </p:spPr>
      </p:pic>
    </p:spTree>
    <p:extLst>
      <p:ext uri="{BB962C8B-B14F-4D97-AF65-F5344CB8AC3E}">
        <p14:creationId xmlns:p14="http://schemas.microsoft.com/office/powerpoint/2010/main" val="423300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14C85A7E-D7ED-228B-9538-6D71A628F16B}"/>
              </a:ext>
            </a:extLst>
          </p:cNvPr>
          <p:cNvGraphicFramePr>
            <a:graphicFrameLocks noGrp="1"/>
          </p:cNvGraphicFramePr>
          <p:nvPr>
            <p:ph idx="1"/>
            <p:extLst>
              <p:ext uri="{D42A27DB-BD31-4B8C-83A1-F6EECF244321}">
                <p14:modId xmlns:p14="http://schemas.microsoft.com/office/powerpoint/2010/main" val="137449286"/>
              </p:ext>
            </p:extLst>
          </p:nvPr>
        </p:nvGraphicFramePr>
        <p:xfrm>
          <a:off x="922020" y="1271015"/>
          <a:ext cx="10347960" cy="4315968"/>
        </p:xfrm>
        <a:graphic>
          <a:graphicData uri="http://schemas.openxmlformats.org/drawingml/2006/table">
            <a:tbl>
              <a:tblPr firstRow="1" bandRow="1">
                <a:tableStyleId>{5C22544A-7EE6-4342-B048-85BDC9FD1C3A}</a:tableStyleId>
              </a:tblPr>
              <a:tblGrid>
                <a:gridCol w="1537335">
                  <a:extLst>
                    <a:ext uri="{9D8B030D-6E8A-4147-A177-3AD203B41FA5}">
                      <a16:colId xmlns:a16="http://schemas.microsoft.com/office/drawing/2014/main" val="2435838534"/>
                    </a:ext>
                  </a:extLst>
                </a:gridCol>
                <a:gridCol w="1627821">
                  <a:extLst>
                    <a:ext uri="{9D8B030D-6E8A-4147-A177-3AD203B41FA5}">
                      <a16:colId xmlns:a16="http://schemas.microsoft.com/office/drawing/2014/main" val="624964765"/>
                    </a:ext>
                  </a:extLst>
                </a:gridCol>
                <a:gridCol w="2137410">
                  <a:extLst>
                    <a:ext uri="{9D8B030D-6E8A-4147-A177-3AD203B41FA5}">
                      <a16:colId xmlns:a16="http://schemas.microsoft.com/office/drawing/2014/main" val="2037351911"/>
                    </a:ext>
                  </a:extLst>
                </a:gridCol>
                <a:gridCol w="1627821">
                  <a:extLst>
                    <a:ext uri="{9D8B030D-6E8A-4147-A177-3AD203B41FA5}">
                      <a16:colId xmlns:a16="http://schemas.microsoft.com/office/drawing/2014/main" val="3062809996"/>
                    </a:ext>
                  </a:extLst>
                </a:gridCol>
                <a:gridCol w="1789749">
                  <a:extLst>
                    <a:ext uri="{9D8B030D-6E8A-4147-A177-3AD203B41FA5}">
                      <a16:colId xmlns:a16="http://schemas.microsoft.com/office/drawing/2014/main" val="470242610"/>
                    </a:ext>
                  </a:extLst>
                </a:gridCol>
                <a:gridCol w="1627824">
                  <a:extLst>
                    <a:ext uri="{9D8B030D-6E8A-4147-A177-3AD203B41FA5}">
                      <a16:colId xmlns:a16="http://schemas.microsoft.com/office/drawing/2014/main" val="906940193"/>
                    </a:ext>
                  </a:extLst>
                </a:gridCol>
              </a:tblGrid>
              <a:tr h="1138428">
                <a:tc>
                  <a:txBody>
                    <a:bodyPr/>
                    <a:lstStyle/>
                    <a:p>
                      <a:pPr algn="ctr" fontAlgn="t"/>
                      <a:r>
                        <a:rPr lang="en-IN" sz="3300" u="none" strike="noStrike">
                          <a:effectLst/>
                        </a:rPr>
                        <a:t>Epoch</a:t>
                      </a:r>
                      <a:endParaRPr lang="en-IN" sz="3300" b="1" i="0" u="none" strike="noStrike">
                        <a:solidFill>
                          <a:srgbClr val="000000"/>
                        </a:solidFill>
                        <a:effectLst/>
                        <a:latin typeface="Calibri" panose="020F0502020204030204" pitchFamily="34" charset="0"/>
                      </a:endParaRPr>
                    </a:p>
                  </a:txBody>
                  <a:tcPr marL="22860" marR="22860" marT="22860" marB="0"/>
                </a:tc>
                <a:tc>
                  <a:txBody>
                    <a:bodyPr/>
                    <a:lstStyle/>
                    <a:p>
                      <a:pPr algn="ctr" fontAlgn="t"/>
                      <a:r>
                        <a:rPr lang="en-IN" sz="3300" u="none" strike="noStrike">
                          <a:effectLst/>
                        </a:rPr>
                        <a:t>Train Loss</a:t>
                      </a:r>
                      <a:endParaRPr lang="en-IN" sz="3300" b="1" i="0" u="none" strike="noStrike">
                        <a:solidFill>
                          <a:srgbClr val="000000"/>
                        </a:solidFill>
                        <a:effectLst/>
                        <a:latin typeface="Calibri" panose="020F0502020204030204" pitchFamily="34" charset="0"/>
                      </a:endParaRPr>
                    </a:p>
                  </a:txBody>
                  <a:tcPr marL="22860" marR="22860" marT="22860" marB="0"/>
                </a:tc>
                <a:tc>
                  <a:txBody>
                    <a:bodyPr/>
                    <a:lstStyle/>
                    <a:p>
                      <a:pPr algn="ctr" fontAlgn="t"/>
                      <a:r>
                        <a:rPr lang="en-IN" sz="3300" u="none" strike="noStrike">
                          <a:effectLst/>
                        </a:rPr>
                        <a:t>Train Acc (%)</a:t>
                      </a:r>
                      <a:endParaRPr lang="en-IN" sz="3300" b="1" i="0" u="none" strike="noStrike">
                        <a:solidFill>
                          <a:srgbClr val="000000"/>
                        </a:solidFill>
                        <a:effectLst/>
                        <a:latin typeface="Calibri" panose="020F0502020204030204" pitchFamily="34" charset="0"/>
                      </a:endParaRPr>
                    </a:p>
                  </a:txBody>
                  <a:tcPr marL="22860" marR="22860" marT="22860" marB="0"/>
                </a:tc>
                <a:tc>
                  <a:txBody>
                    <a:bodyPr/>
                    <a:lstStyle/>
                    <a:p>
                      <a:pPr algn="ctr" fontAlgn="t"/>
                      <a:r>
                        <a:rPr lang="en-IN" sz="3300" u="none" strike="noStrike">
                          <a:effectLst/>
                        </a:rPr>
                        <a:t>Val Loss</a:t>
                      </a:r>
                      <a:endParaRPr lang="en-IN" sz="3300" b="1" i="0" u="none" strike="noStrike">
                        <a:solidFill>
                          <a:srgbClr val="000000"/>
                        </a:solidFill>
                        <a:effectLst/>
                        <a:latin typeface="Calibri" panose="020F0502020204030204" pitchFamily="34" charset="0"/>
                      </a:endParaRPr>
                    </a:p>
                  </a:txBody>
                  <a:tcPr marL="22860" marR="22860" marT="22860" marB="0"/>
                </a:tc>
                <a:tc>
                  <a:txBody>
                    <a:bodyPr/>
                    <a:lstStyle/>
                    <a:p>
                      <a:pPr algn="ctr" fontAlgn="t"/>
                      <a:r>
                        <a:rPr lang="en-IN" sz="3300" u="none" strike="noStrike">
                          <a:effectLst/>
                        </a:rPr>
                        <a:t>Val Acc (%)</a:t>
                      </a:r>
                      <a:endParaRPr lang="en-IN" sz="3300" b="1" i="0" u="none" strike="noStrike">
                        <a:solidFill>
                          <a:srgbClr val="000000"/>
                        </a:solidFill>
                        <a:effectLst/>
                        <a:latin typeface="Calibri" panose="020F0502020204030204" pitchFamily="34" charset="0"/>
                      </a:endParaRPr>
                    </a:p>
                  </a:txBody>
                  <a:tcPr marL="22860" marR="22860" marT="22860" marB="0"/>
                </a:tc>
                <a:tc>
                  <a:txBody>
                    <a:bodyPr/>
                    <a:lstStyle/>
                    <a:p>
                      <a:pPr algn="ctr" fontAlgn="t"/>
                      <a:r>
                        <a:rPr lang="en-IN" sz="3300" u="none" strike="noStrike">
                          <a:effectLst/>
                        </a:rPr>
                        <a:t>Val F1 Score</a:t>
                      </a:r>
                      <a:endParaRPr lang="en-IN" sz="3300" b="1" i="0" u="none" strike="noStrike">
                        <a:solidFill>
                          <a:srgbClr val="000000"/>
                        </a:solidFill>
                        <a:effectLst/>
                        <a:latin typeface="Calibri" panose="020F0502020204030204" pitchFamily="34" charset="0"/>
                      </a:endParaRPr>
                    </a:p>
                  </a:txBody>
                  <a:tcPr marL="22860" marR="22860" marT="22860" marB="0"/>
                </a:tc>
                <a:extLst>
                  <a:ext uri="{0D108BD9-81ED-4DB2-BD59-A6C34878D82A}">
                    <a16:rowId xmlns:a16="http://schemas.microsoft.com/office/drawing/2014/main" val="790821105"/>
                  </a:ext>
                </a:extLst>
              </a:tr>
              <a:tr h="635508">
                <a:tc>
                  <a:txBody>
                    <a:bodyPr/>
                    <a:lstStyle/>
                    <a:p>
                      <a:pPr algn="r" fontAlgn="b"/>
                      <a:r>
                        <a:rPr lang="en-IN" sz="3300" u="none" strike="noStrike">
                          <a:effectLst/>
                        </a:rPr>
                        <a:t>1</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0.8661</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73.63</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0.8622</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72.86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0.6142</a:t>
                      </a:r>
                      <a:endParaRPr lang="en-IN" sz="33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277788906"/>
                  </a:ext>
                </a:extLst>
              </a:tr>
              <a:tr h="635508">
                <a:tc>
                  <a:txBody>
                    <a:bodyPr/>
                    <a:lstStyle/>
                    <a:p>
                      <a:pPr algn="r" fontAlgn="b"/>
                      <a:r>
                        <a:rPr lang="en-IN" sz="3300" u="none" strike="noStrike">
                          <a:effectLst/>
                        </a:rPr>
                        <a:t>2</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0.9005</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73.35</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0.8688</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72.86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0.6142</a:t>
                      </a:r>
                      <a:endParaRPr lang="en-IN" sz="33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576487050"/>
                  </a:ext>
                </a:extLst>
              </a:tr>
              <a:tr h="635508">
                <a:tc>
                  <a:txBody>
                    <a:bodyPr/>
                    <a:lstStyle/>
                    <a:p>
                      <a:pPr algn="r" fontAlgn="b"/>
                      <a:r>
                        <a:rPr lang="en-IN" sz="3300" u="none" strike="noStrike">
                          <a:effectLst/>
                        </a:rPr>
                        <a:t>3</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0.8538</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73.66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0.8563</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72.86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0.6142</a:t>
                      </a:r>
                      <a:endParaRPr lang="en-IN" sz="33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165000403"/>
                  </a:ext>
                </a:extLst>
              </a:tr>
              <a:tr h="635508">
                <a:tc>
                  <a:txBody>
                    <a:bodyPr/>
                    <a:lstStyle/>
                    <a:p>
                      <a:pPr algn="r" fontAlgn="b"/>
                      <a:r>
                        <a:rPr lang="en-IN" sz="3300" u="none" strike="noStrike">
                          <a:effectLst/>
                        </a:rPr>
                        <a:t>4</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0.8391</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73.64</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0.8535</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72.86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0.6142</a:t>
                      </a:r>
                      <a:endParaRPr lang="en-IN" sz="33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2970994550"/>
                  </a:ext>
                </a:extLst>
              </a:tr>
              <a:tr h="635508">
                <a:tc>
                  <a:txBody>
                    <a:bodyPr/>
                    <a:lstStyle/>
                    <a:p>
                      <a:pPr algn="r" fontAlgn="b"/>
                      <a:r>
                        <a:rPr lang="en-IN" sz="3300" u="none" strike="noStrike">
                          <a:effectLst/>
                        </a:rPr>
                        <a:t>5</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0.8391</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73.64</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0.8535</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72.86</a:t>
                      </a:r>
                      <a:endParaRPr lang="en-IN" sz="3300" b="0" i="0" u="none" strike="noStrike">
                        <a:solidFill>
                          <a:srgbClr val="000000"/>
                        </a:solidFill>
                        <a:effectLst/>
                        <a:latin typeface="Calibri" panose="020F0502020204030204" pitchFamily="34" charset="0"/>
                      </a:endParaRPr>
                    </a:p>
                  </a:txBody>
                  <a:tcPr marL="22860" marR="22860" marT="22860" marB="0" anchor="b"/>
                </a:tc>
                <a:tc>
                  <a:txBody>
                    <a:bodyPr/>
                    <a:lstStyle/>
                    <a:p>
                      <a:pPr algn="r" fontAlgn="b"/>
                      <a:r>
                        <a:rPr lang="en-IN" sz="3300" u="none" strike="noStrike">
                          <a:effectLst/>
                        </a:rPr>
                        <a:t>0.6142</a:t>
                      </a:r>
                      <a:endParaRPr lang="en-IN" sz="3300" b="0" i="0" u="none" strike="noStrike">
                        <a:solidFill>
                          <a:srgbClr val="000000"/>
                        </a:solidFill>
                        <a:effectLst/>
                        <a:latin typeface="Calibri" panose="020F0502020204030204" pitchFamily="34" charset="0"/>
                      </a:endParaRPr>
                    </a:p>
                  </a:txBody>
                  <a:tcPr marL="22860" marR="22860" marT="22860" marB="0" anchor="b"/>
                </a:tc>
                <a:extLst>
                  <a:ext uri="{0D108BD9-81ED-4DB2-BD59-A6C34878D82A}">
                    <a16:rowId xmlns:a16="http://schemas.microsoft.com/office/drawing/2014/main" val="351990097"/>
                  </a:ext>
                </a:extLst>
              </a:tr>
            </a:tbl>
          </a:graphicData>
        </a:graphic>
      </p:graphicFrame>
      <p:sp>
        <p:nvSpPr>
          <p:cNvPr id="3" name="TextBox 2">
            <a:extLst>
              <a:ext uri="{FF2B5EF4-FFF2-40B4-BE49-F238E27FC236}">
                <a16:creationId xmlns:a16="http://schemas.microsoft.com/office/drawing/2014/main" id="{AC1EB3C7-4B93-7ECC-A12B-3196E25AAD6E}"/>
              </a:ext>
            </a:extLst>
          </p:cNvPr>
          <p:cNvSpPr txBox="1"/>
          <p:nvPr/>
        </p:nvSpPr>
        <p:spPr>
          <a:xfrm flipH="1">
            <a:off x="1670670" y="283937"/>
            <a:ext cx="6123790" cy="584775"/>
          </a:xfrm>
          <a:prstGeom prst="rect">
            <a:avLst/>
          </a:prstGeom>
          <a:noFill/>
        </p:spPr>
        <p:txBody>
          <a:bodyPr wrap="square" rtlCol="0">
            <a:spAutoFit/>
          </a:bodyPr>
          <a:lstStyle/>
          <a:p>
            <a:r>
              <a:rPr lang="en-IN" sz="3200" dirty="0"/>
              <a:t>Performance Metrics of CNN Model</a:t>
            </a:r>
          </a:p>
        </p:txBody>
      </p:sp>
    </p:spTree>
    <p:extLst>
      <p:ext uri="{BB962C8B-B14F-4D97-AF65-F5344CB8AC3E}">
        <p14:creationId xmlns:p14="http://schemas.microsoft.com/office/powerpoint/2010/main" val="395272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2DA7A-16E0-5F80-C2BB-D3D3448F954B}"/>
              </a:ext>
            </a:extLst>
          </p:cNvPr>
          <p:cNvSpPr>
            <a:spLocks noGrp="1"/>
          </p:cNvSpPr>
          <p:nvPr>
            <p:ph type="title"/>
          </p:nvPr>
        </p:nvSpPr>
        <p:spPr/>
        <p:txBody>
          <a:bodyPr/>
          <a:lstStyle/>
          <a:p>
            <a:r>
              <a:rPr lang="en-IN" dirty="0"/>
              <a:t>(continued)</a:t>
            </a:r>
          </a:p>
        </p:txBody>
      </p:sp>
      <p:pic>
        <p:nvPicPr>
          <p:cNvPr id="1026" name="Picture 2" descr="Output image">
            <a:extLst>
              <a:ext uri="{FF2B5EF4-FFF2-40B4-BE49-F238E27FC236}">
                <a16:creationId xmlns:a16="http://schemas.microsoft.com/office/drawing/2014/main" id="{5B80EA73-5A57-763A-7867-911E203CA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851" y="1251847"/>
            <a:ext cx="9756397" cy="492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09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3807-8B26-85CD-A4E4-84ECBA807FAE}"/>
              </a:ext>
            </a:extLst>
          </p:cNvPr>
          <p:cNvSpPr>
            <a:spLocks noGrp="1"/>
          </p:cNvSpPr>
          <p:nvPr>
            <p:ph type="title"/>
          </p:nvPr>
        </p:nvSpPr>
        <p:spPr/>
        <p:txBody>
          <a:bodyPr/>
          <a:lstStyle/>
          <a:p>
            <a:r>
              <a:rPr lang="en-IN" b="1" dirty="0"/>
              <a:t>Discussion about Results of ViT:</a:t>
            </a:r>
          </a:p>
        </p:txBody>
      </p:sp>
      <p:sp>
        <p:nvSpPr>
          <p:cNvPr id="3" name="Content Placeholder 2">
            <a:extLst>
              <a:ext uri="{FF2B5EF4-FFF2-40B4-BE49-F238E27FC236}">
                <a16:creationId xmlns:a16="http://schemas.microsoft.com/office/drawing/2014/main" id="{CF4468F7-E45D-2331-92F5-A68CF171657D}"/>
              </a:ext>
            </a:extLst>
          </p:cNvPr>
          <p:cNvSpPr>
            <a:spLocks noGrp="1"/>
          </p:cNvSpPr>
          <p:nvPr>
            <p:ph idx="1"/>
          </p:nvPr>
        </p:nvSpPr>
        <p:spPr/>
        <p:txBody>
          <a:bodyPr/>
          <a:lstStyle/>
          <a:p>
            <a:r>
              <a:rPr lang="en-IN" dirty="0"/>
              <a:t>Peak Accuracy: 87%(Epoch 7).</a:t>
            </a:r>
          </a:p>
          <a:p>
            <a:r>
              <a:rPr lang="en-IN" dirty="0"/>
              <a:t>Overfitting noticed after 20 epochs.</a:t>
            </a:r>
          </a:p>
          <a:p>
            <a:r>
              <a:rPr lang="en-IN" dirty="0"/>
              <a:t>Dropout and learning rate decay helped.</a:t>
            </a:r>
          </a:p>
          <a:p>
            <a:r>
              <a:rPr lang="en-IN" dirty="0"/>
              <a:t>Graphs and performance metrics are shown in tabular format.</a:t>
            </a:r>
          </a:p>
        </p:txBody>
      </p:sp>
    </p:spTree>
    <p:extLst>
      <p:ext uri="{BB962C8B-B14F-4D97-AF65-F5344CB8AC3E}">
        <p14:creationId xmlns:p14="http://schemas.microsoft.com/office/powerpoint/2010/main" val="421129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4DC8-8397-D3A7-C390-30923834B1A7}"/>
              </a:ext>
            </a:extLst>
          </p:cNvPr>
          <p:cNvSpPr>
            <a:spLocks noGrp="1"/>
          </p:cNvSpPr>
          <p:nvPr>
            <p:ph type="title"/>
          </p:nvPr>
        </p:nvSpPr>
        <p:spPr/>
        <p:txBody>
          <a:bodyPr/>
          <a:lstStyle/>
          <a:p>
            <a:r>
              <a:rPr lang="en-IN" b="1" dirty="0"/>
              <a:t>Discussion about Results of CNN:</a:t>
            </a:r>
          </a:p>
        </p:txBody>
      </p:sp>
      <p:sp>
        <p:nvSpPr>
          <p:cNvPr id="3" name="Content Placeholder 2">
            <a:extLst>
              <a:ext uri="{FF2B5EF4-FFF2-40B4-BE49-F238E27FC236}">
                <a16:creationId xmlns:a16="http://schemas.microsoft.com/office/drawing/2014/main" id="{14B4C3F2-A4E4-540A-8CC1-A1012B58BA17}"/>
              </a:ext>
            </a:extLst>
          </p:cNvPr>
          <p:cNvSpPr>
            <a:spLocks noGrp="1"/>
          </p:cNvSpPr>
          <p:nvPr>
            <p:ph idx="1"/>
          </p:nvPr>
        </p:nvSpPr>
        <p:spPr/>
        <p:txBody>
          <a:bodyPr>
            <a:normAutofit fontScale="92500" lnSpcReduction="10000"/>
          </a:bodyPr>
          <a:lstStyle/>
          <a:p>
            <a:pPr marL="0" indent="0">
              <a:buNone/>
            </a:pPr>
            <a:r>
              <a:rPr lang="en-US" u="sng" dirty="0"/>
              <a:t>Training Performance: </a:t>
            </a:r>
          </a:p>
          <a:p>
            <a:r>
              <a:rPr lang="en-US" dirty="0"/>
              <a:t>The training accuracy showed slight fluctuations during the first three epochs (73.63% → 73.35% → 73.66%) and then stabilized at 73.64% in the last two epochs. The training loss consistently decreased from 0.8661 to 0.8391, indicating that the model is continuing to fit the training data effectively.</a:t>
            </a:r>
          </a:p>
          <a:p>
            <a:pPr marL="0" indent="0">
              <a:buNone/>
            </a:pPr>
            <a:r>
              <a:rPr lang="en-IN" u="sng" dirty="0"/>
              <a:t>Validation Performance:</a:t>
            </a:r>
          </a:p>
          <a:p>
            <a:r>
              <a:rPr lang="en-US" dirty="0"/>
              <a:t>The validation accuracy remained completely stagnant at 72.86% across all five epochs. Similarly, the validation F1 Score stayed constant at 0.6142, suggesting the model is not improving in terms of generalization to unseen data. The validation loss slightly decreased from 0.8622 to 0.8535, but the change is minimal and not reflected in performance metrics.</a:t>
            </a:r>
            <a:endParaRPr lang="en-IN" dirty="0"/>
          </a:p>
        </p:txBody>
      </p:sp>
    </p:spTree>
    <p:extLst>
      <p:ext uri="{BB962C8B-B14F-4D97-AF65-F5344CB8AC3E}">
        <p14:creationId xmlns:p14="http://schemas.microsoft.com/office/powerpoint/2010/main" val="195466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0D57-0E5E-AD80-0DB6-93DF79751D1F}"/>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3329E035-E0BE-09D1-2E50-D318FF9CE299}"/>
              </a:ext>
            </a:extLst>
          </p:cNvPr>
          <p:cNvSpPr>
            <a:spLocks noGrp="1"/>
          </p:cNvSpPr>
          <p:nvPr>
            <p:ph idx="1"/>
          </p:nvPr>
        </p:nvSpPr>
        <p:spPr/>
        <p:txBody>
          <a:bodyPr/>
          <a:lstStyle/>
          <a:p>
            <a:pPr marL="0" indent="0">
              <a:buNone/>
            </a:pPr>
            <a:r>
              <a:rPr lang="en-IN" u="sng" dirty="0"/>
              <a:t>Interpretation:</a:t>
            </a:r>
          </a:p>
          <a:p>
            <a:r>
              <a:rPr lang="en-US" dirty="0"/>
              <a:t>The model demonstrates limited learning capacity on the validation data, as all validation metrics plateau after the first epoch.</a:t>
            </a:r>
          </a:p>
          <a:p>
            <a:r>
              <a:rPr lang="en-US" dirty="0"/>
              <a:t>While the training performance improves modestly, the stagnant validation metrics indicate the model may be underfitting or encountering a data-related bottleneck (e.g., class imbalance or lack of diversity).</a:t>
            </a:r>
          </a:p>
          <a:p>
            <a:r>
              <a:rPr lang="en-US" dirty="0"/>
              <a:t>There are no signs of overfitting as the training accuracy is not significantly higher than the validation accuracy.</a:t>
            </a:r>
            <a:endParaRPr lang="en-IN" dirty="0"/>
          </a:p>
        </p:txBody>
      </p:sp>
    </p:spTree>
    <p:extLst>
      <p:ext uri="{BB962C8B-B14F-4D97-AF65-F5344CB8AC3E}">
        <p14:creationId xmlns:p14="http://schemas.microsoft.com/office/powerpoint/2010/main" val="26025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1A07-0464-962F-53B2-9F17BE9CD9E4}"/>
              </a:ext>
            </a:extLst>
          </p:cNvPr>
          <p:cNvSpPr>
            <a:spLocks noGrp="1"/>
          </p:cNvSpPr>
          <p:nvPr>
            <p:ph type="title"/>
          </p:nvPr>
        </p:nvSpPr>
        <p:spPr/>
        <p:txBody>
          <a:bodyPr>
            <a:normAutofit fontScale="90000"/>
          </a:bodyPr>
          <a:lstStyle/>
          <a:p>
            <a:r>
              <a:rPr lang="en-IN" b="1" dirty="0"/>
              <a:t>Comparison of Results between ViT(proposed model) and CNN(existing model):</a:t>
            </a:r>
            <a:br>
              <a:rPr lang="en-IN" dirty="0"/>
            </a:br>
            <a:endParaRPr lang="en-IN" dirty="0"/>
          </a:p>
        </p:txBody>
      </p:sp>
      <p:pic>
        <p:nvPicPr>
          <p:cNvPr id="13" name="Content Placeholder 12">
            <a:extLst>
              <a:ext uri="{FF2B5EF4-FFF2-40B4-BE49-F238E27FC236}">
                <a16:creationId xmlns:a16="http://schemas.microsoft.com/office/drawing/2014/main" id="{80F21596-65A4-31B5-E167-D374B9A9B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965" y="1241571"/>
            <a:ext cx="8456103" cy="5536734"/>
          </a:xfrm>
        </p:spPr>
      </p:pic>
    </p:spTree>
    <p:extLst>
      <p:ext uri="{BB962C8B-B14F-4D97-AF65-F5344CB8AC3E}">
        <p14:creationId xmlns:p14="http://schemas.microsoft.com/office/powerpoint/2010/main" val="86094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A8CC-C40F-D372-F2C1-15F4A044663F}"/>
              </a:ext>
            </a:extLst>
          </p:cNvPr>
          <p:cNvSpPr>
            <a:spLocks noGrp="1"/>
          </p:cNvSpPr>
          <p:nvPr>
            <p:ph type="title"/>
          </p:nvPr>
        </p:nvSpPr>
        <p:spPr/>
        <p:txBody>
          <a:bodyPr/>
          <a:lstStyle/>
          <a:p>
            <a:r>
              <a:rPr lang="en-IN" u="sng" dirty="0"/>
              <a:t>References:</a:t>
            </a:r>
          </a:p>
        </p:txBody>
      </p:sp>
      <p:sp>
        <p:nvSpPr>
          <p:cNvPr id="3" name="Content Placeholder 2">
            <a:extLst>
              <a:ext uri="{FF2B5EF4-FFF2-40B4-BE49-F238E27FC236}">
                <a16:creationId xmlns:a16="http://schemas.microsoft.com/office/drawing/2014/main" id="{6637117A-4E9B-88D6-EF8C-AF2B3D1A78A2}"/>
              </a:ext>
            </a:extLst>
          </p:cNvPr>
          <p:cNvSpPr>
            <a:spLocks noGrp="1"/>
          </p:cNvSpPr>
          <p:nvPr>
            <p:ph idx="1"/>
          </p:nvPr>
        </p:nvSpPr>
        <p:spPr/>
        <p:txBody>
          <a:bodyPr>
            <a:normAutofit fontScale="85000" lnSpcReduction="20000"/>
          </a:bodyPr>
          <a:lstStyle/>
          <a:p>
            <a:r>
              <a:rPr lang="en-US" dirty="0"/>
              <a:t>V. Vaswani </a:t>
            </a:r>
            <a:r>
              <a:rPr lang="en-US" i="1" dirty="0"/>
              <a:t>et al.</a:t>
            </a:r>
            <a:r>
              <a:rPr lang="en-US" dirty="0"/>
              <a:t>, "Attention Is All You Need," </a:t>
            </a:r>
            <a:r>
              <a:rPr lang="en-US" i="1" dirty="0"/>
              <a:t>Advances in Neural Information Processing Systems</a:t>
            </a:r>
            <a:r>
              <a:rPr lang="en-US" dirty="0"/>
              <a:t>, vol. 30, 2017. [Online]. Available: </a:t>
            </a:r>
            <a:r>
              <a:rPr lang="en-US" dirty="0">
                <a:hlinkClick r:id="rId2"/>
              </a:rPr>
              <a:t>https://arxiv.org/abs/1706.03762</a:t>
            </a:r>
            <a:r>
              <a:rPr lang="en-US" dirty="0"/>
              <a:t>.</a:t>
            </a:r>
            <a:endParaRPr lang="en-IN" dirty="0"/>
          </a:p>
          <a:p>
            <a:r>
              <a:rPr lang="en-US" dirty="0"/>
              <a:t>A. Dosovitskiy </a:t>
            </a:r>
            <a:r>
              <a:rPr lang="en-US" i="1" dirty="0"/>
              <a:t>et al.</a:t>
            </a:r>
            <a:r>
              <a:rPr lang="en-US" dirty="0"/>
              <a:t>, "An Image is Worth 16x16 Words: Transformers for Image Recognition at Scale," </a:t>
            </a:r>
            <a:r>
              <a:rPr lang="en-US" i="1" dirty="0"/>
              <a:t>International Conference on Learning Representations (ICLR)</a:t>
            </a:r>
            <a:r>
              <a:rPr lang="en-US" dirty="0"/>
              <a:t>, 2021. [Online]. Available: </a:t>
            </a:r>
            <a:r>
              <a:rPr lang="en-US" dirty="0">
                <a:hlinkClick r:id="rId3"/>
              </a:rPr>
              <a:t>https://arxiv.org/abs/2010.11929</a:t>
            </a:r>
            <a:r>
              <a:rPr lang="en-US" dirty="0"/>
              <a:t>.</a:t>
            </a:r>
          </a:p>
          <a:p>
            <a:r>
              <a:rPr lang="en-IN" dirty="0"/>
              <a:t>X. Liu and W. Chi, "A Cross-Lesion Attention Network for Accurate Diabetic Retinopathy Grading With Fundus Images," </a:t>
            </a:r>
            <a:r>
              <a:rPr lang="en-IN" i="1" dirty="0"/>
              <a:t>IEEE Transactions on Instrumentation and Measurement</a:t>
            </a:r>
            <a:r>
              <a:rPr lang="en-IN" dirty="0"/>
              <a:t>, vol. 72, pp. 1-11, 2023, </a:t>
            </a:r>
            <a:r>
              <a:rPr lang="en-IN" dirty="0" err="1"/>
              <a:t>doi</a:t>
            </a:r>
            <a:r>
              <a:rPr lang="en-IN" dirty="0"/>
              <a:t>: 10.1109/TIM.2023.3260387.</a:t>
            </a:r>
            <a:endParaRPr lang="en-US" dirty="0"/>
          </a:p>
          <a:p>
            <a:r>
              <a:rPr lang="en-IN" dirty="0"/>
              <a:t>R. Sun, Y. Li, T. Zhang, Z. Mao, F. Wu, and Y. Zhang, "Lesion-Aware Transformers for Diabetic Retinopathy Grading," in </a:t>
            </a:r>
            <a:r>
              <a:rPr lang="en-IN" i="1" dirty="0"/>
              <a:t>Proceedings of the IEEE/CVF Conference on Computer Vision and Pattern Recognition (CVPR)</a:t>
            </a:r>
            <a:r>
              <a:rPr lang="en-IN" dirty="0"/>
              <a:t>, June 2021, pp. 10938–10947. Available: </a:t>
            </a:r>
            <a:r>
              <a:rPr lang="en-IN" dirty="0">
                <a:hlinkClick r:id="rId4"/>
              </a:rPr>
              <a:t>https://openaccess.thecvf.com/content/CVPR2021/html/Sun_Lesion-Aware_Transformers_for_Diabetic_Retinopathy_Grading_CVPR_2021_paper.html</a:t>
            </a:r>
            <a:endParaRPr lang="en-US" dirty="0"/>
          </a:p>
        </p:txBody>
      </p:sp>
    </p:spTree>
    <p:extLst>
      <p:ext uri="{BB962C8B-B14F-4D97-AF65-F5344CB8AC3E}">
        <p14:creationId xmlns:p14="http://schemas.microsoft.com/office/powerpoint/2010/main" val="2527586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5AAC-1B82-E9F7-1713-1326902F9A58}"/>
              </a:ext>
            </a:extLst>
          </p:cNvPr>
          <p:cNvSpPr>
            <a:spLocks noGrp="1"/>
          </p:cNvSpPr>
          <p:nvPr>
            <p:ph type="title"/>
          </p:nvPr>
        </p:nvSpPr>
        <p:spPr/>
        <p:txBody>
          <a:bodyPr/>
          <a:lstStyle/>
          <a:p>
            <a:r>
              <a:rPr lang="en-IN" dirty="0"/>
              <a:t>(continued)</a:t>
            </a:r>
          </a:p>
        </p:txBody>
      </p:sp>
      <p:sp>
        <p:nvSpPr>
          <p:cNvPr id="3" name="Content Placeholder 2">
            <a:extLst>
              <a:ext uri="{FF2B5EF4-FFF2-40B4-BE49-F238E27FC236}">
                <a16:creationId xmlns:a16="http://schemas.microsoft.com/office/drawing/2014/main" id="{69BBA4D1-E437-072E-2721-15EC3C111051}"/>
              </a:ext>
            </a:extLst>
          </p:cNvPr>
          <p:cNvSpPr>
            <a:spLocks noGrp="1"/>
          </p:cNvSpPr>
          <p:nvPr>
            <p:ph idx="1"/>
          </p:nvPr>
        </p:nvSpPr>
        <p:spPr/>
        <p:txBody>
          <a:bodyPr/>
          <a:lstStyle/>
          <a:p>
            <a:r>
              <a:rPr lang="en-IN" dirty="0"/>
              <a:t>Alzubaidi, L., Zhang, J., Humaidi, A.J., Al-Dujaili, A., Duan, Y., Al-Shamma, O., Santamaría, J., Fadhel, M.A., Al-Amidie, M., &amp; Farhan, L. (2021). </a:t>
            </a:r>
            <a:r>
              <a:rPr lang="en-IN" b="1" dirty="0"/>
              <a:t>Review of deep learning: concepts, CNN architectures, challenges, applications, future directions</a:t>
            </a:r>
            <a:r>
              <a:rPr lang="en-IN" dirty="0"/>
              <a:t>. </a:t>
            </a:r>
            <a:r>
              <a:rPr lang="en-IN" i="1" dirty="0"/>
              <a:t>Journal of Big Data</a:t>
            </a:r>
            <a:r>
              <a:rPr lang="en-IN" dirty="0"/>
              <a:t>, 8(1), 1–74. </a:t>
            </a:r>
            <a:r>
              <a:rPr lang="en-IN" dirty="0">
                <a:hlinkClick r:id="rId2"/>
              </a:rPr>
              <a:t>https://doi.org/10.1186/s40537-021-00444-8</a:t>
            </a:r>
            <a:endParaRPr lang="en-IN" dirty="0"/>
          </a:p>
          <a:p>
            <a:r>
              <a:rPr lang="en-IN" dirty="0"/>
              <a:t>Pratt, H., Coenen, F., Broadbent, D.M., Harding, S.P., &amp; Zheng, Y. (2016, July). </a:t>
            </a:r>
            <a:r>
              <a:rPr lang="en-IN" b="1" dirty="0"/>
              <a:t>Convolutional Neural Networks for Diabetic Retinopathy</a:t>
            </a:r>
            <a:r>
              <a:rPr lang="en-IN" dirty="0"/>
              <a:t>. In </a:t>
            </a:r>
            <a:r>
              <a:rPr lang="en-IN" i="1" dirty="0"/>
              <a:t>Proceedings of the Medical Imaging Understanding and Analysis Conference (MIUA 2016)</a:t>
            </a:r>
            <a:r>
              <a:rPr lang="en-IN" dirty="0"/>
              <a:t> (pp. 1–6). Loughborough, UK.</a:t>
            </a:r>
          </a:p>
        </p:txBody>
      </p:sp>
    </p:spTree>
    <p:extLst>
      <p:ext uri="{BB962C8B-B14F-4D97-AF65-F5344CB8AC3E}">
        <p14:creationId xmlns:p14="http://schemas.microsoft.com/office/powerpoint/2010/main" val="180783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842F-E03F-EE11-E53F-C7192FE420B5}"/>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8EEF21FF-0E66-9CFF-E94F-3EFE59163023}"/>
              </a:ext>
            </a:extLst>
          </p:cNvPr>
          <p:cNvSpPr>
            <a:spLocks noGrp="1"/>
          </p:cNvSpPr>
          <p:nvPr>
            <p:ph idx="1"/>
          </p:nvPr>
        </p:nvSpPr>
        <p:spPr/>
        <p:txBody>
          <a:bodyPr>
            <a:normAutofit/>
          </a:bodyPr>
          <a:lstStyle/>
          <a:p>
            <a:r>
              <a:rPr lang="en-IN" sz="4000" dirty="0"/>
              <a:t>Goal: Automate Grading of Diabetic Retinopathy from fundus images using Vision Transformer(ViT).</a:t>
            </a:r>
          </a:p>
          <a:p>
            <a:r>
              <a:rPr lang="en-IN" sz="4000" dirty="0"/>
              <a:t>Challenge: Existing methods struggle with fine-grained lesions.</a:t>
            </a:r>
          </a:p>
          <a:p>
            <a:r>
              <a:rPr lang="en-IN" sz="4000" dirty="0"/>
              <a:t>Solution: ViT with attention mechanisms for better accuracy and interpretability.</a:t>
            </a:r>
          </a:p>
        </p:txBody>
      </p:sp>
    </p:spTree>
    <p:extLst>
      <p:ext uri="{BB962C8B-B14F-4D97-AF65-F5344CB8AC3E}">
        <p14:creationId xmlns:p14="http://schemas.microsoft.com/office/powerpoint/2010/main" val="2438197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B6584-BAFE-5698-CA7D-B89322DB8794}"/>
              </a:ext>
            </a:extLst>
          </p:cNvPr>
          <p:cNvSpPr>
            <a:spLocks noGrp="1"/>
          </p:cNvSpPr>
          <p:nvPr>
            <p:ph idx="1"/>
          </p:nvPr>
        </p:nvSpPr>
        <p:spPr/>
        <p:txBody>
          <a:bodyPr>
            <a:normAutofit/>
          </a:bodyPr>
          <a:lstStyle/>
          <a:p>
            <a:pPr marL="0" indent="0" algn="ctr">
              <a:buNone/>
            </a:pPr>
            <a:r>
              <a:rPr lang="en-IN" sz="9600" dirty="0"/>
              <a:t>Thank you</a:t>
            </a:r>
          </a:p>
        </p:txBody>
      </p:sp>
    </p:spTree>
    <p:extLst>
      <p:ext uri="{BB962C8B-B14F-4D97-AF65-F5344CB8AC3E}">
        <p14:creationId xmlns:p14="http://schemas.microsoft.com/office/powerpoint/2010/main" val="1158690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3846-3174-4303-369D-487B7CBDC255}"/>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421F8971-D303-22DF-DA94-356E8BF2C6A8}"/>
              </a:ext>
            </a:extLst>
          </p:cNvPr>
          <p:cNvSpPr>
            <a:spLocks noGrp="1"/>
          </p:cNvSpPr>
          <p:nvPr>
            <p:ph idx="1"/>
          </p:nvPr>
        </p:nvSpPr>
        <p:spPr/>
        <p:txBody>
          <a:bodyPr/>
          <a:lstStyle/>
          <a:p>
            <a:r>
              <a:rPr lang="en-US" sz="3200" dirty="0"/>
              <a:t>Medical Urgency: DR causes blindness; early detection is vital and in rural areas where eye specialists </a:t>
            </a:r>
            <a:r>
              <a:rPr lang="en-US" sz="3200"/>
              <a:t>are very few.</a:t>
            </a:r>
            <a:endParaRPr lang="en-US" sz="3200" dirty="0"/>
          </a:p>
          <a:p>
            <a:r>
              <a:rPr lang="en-US" sz="3200" dirty="0"/>
              <a:t>CNN Limitations: Struggles with long-range lesion dependencies.</a:t>
            </a:r>
          </a:p>
          <a:p>
            <a:r>
              <a:rPr lang="en-IN" sz="3200" dirty="0"/>
              <a:t>ViT Advantages:</a:t>
            </a:r>
          </a:p>
          <a:p>
            <a:r>
              <a:rPr lang="en-IN" sz="3200" dirty="0"/>
              <a:t>- Captures global context</a:t>
            </a:r>
          </a:p>
          <a:p>
            <a:r>
              <a:rPr lang="en-IN" sz="3200" dirty="0"/>
              <a:t>- Scales with data</a:t>
            </a:r>
          </a:p>
          <a:p>
            <a:r>
              <a:rPr lang="en-IN" sz="3200" dirty="0"/>
              <a:t>- uses attention mechanism.</a:t>
            </a:r>
          </a:p>
          <a:p>
            <a:endParaRPr lang="en-IN" dirty="0"/>
          </a:p>
        </p:txBody>
      </p:sp>
    </p:spTree>
    <p:extLst>
      <p:ext uri="{BB962C8B-B14F-4D97-AF65-F5344CB8AC3E}">
        <p14:creationId xmlns:p14="http://schemas.microsoft.com/office/powerpoint/2010/main" val="297539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3BC0-17F5-E085-3FBE-3FD095629C39}"/>
              </a:ext>
            </a:extLst>
          </p:cNvPr>
          <p:cNvSpPr>
            <a:spLocks noGrp="1"/>
          </p:cNvSpPr>
          <p:nvPr>
            <p:ph type="title"/>
          </p:nvPr>
        </p:nvSpPr>
        <p:spPr/>
        <p:txBody>
          <a:bodyPr/>
          <a:lstStyle/>
          <a:p>
            <a:r>
              <a:rPr lang="en-IN" b="1" dirty="0"/>
              <a:t>Dataset Description</a:t>
            </a:r>
          </a:p>
        </p:txBody>
      </p:sp>
      <p:sp>
        <p:nvSpPr>
          <p:cNvPr id="3" name="Content Placeholder 2">
            <a:extLst>
              <a:ext uri="{FF2B5EF4-FFF2-40B4-BE49-F238E27FC236}">
                <a16:creationId xmlns:a16="http://schemas.microsoft.com/office/drawing/2014/main" id="{22FD281E-7E19-D7D7-6CB9-B15A4FE8C24F}"/>
              </a:ext>
            </a:extLst>
          </p:cNvPr>
          <p:cNvSpPr>
            <a:spLocks noGrp="1"/>
          </p:cNvSpPr>
          <p:nvPr>
            <p:ph idx="1"/>
          </p:nvPr>
        </p:nvSpPr>
        <p:spPr/>
        <p:txBody>
          <a:bodyPr>
            <a:normAutofit fontScale="92500" lnSpcReduction="10000"/>
          </a:bodyPr>
          <a:lstStyle/>
          <a:p>
            <a:r>
              <a:rPr lang="en-US" dirty="0"/>
              <a:t>Dataset taken from Kaggle diabetic retinopathy detection competition https://www.kaggle.com/c/ diabetic-retinopathy-detection(as per given in the Research Paper </a:t>
            </a:r>
            <a:r>
              <a:rPr lang="en-US" dirty="0">
                <a:hlinkClick r:id="rId2" action="ppaction://hlinkpres?slideindex=1&amp;slidetitle="/>
              </a:rPr>
              <a:t>https://openaccess.thecvf.com/content/CVPR2021/papers/Sun_Lesion-Aware_Transformers_for_Diabetic_Retinopathy_Grading_CVPR_2021_paper.pdf</a:t>
            </a:r>
            <a:r>
              <a:rPr lang="en-US" dirty="0"/>
              <a:t> )</a:t>
            </a:r>
          </a:p>
          <a:p>
            <a:r>
              <a:rPr lang="en-US" dirty="0"/>
              <a:t>Dataset details:</a:t>
            </a:r>
          </a:p>
          <a:p>
            <a:r>
              <a:rPr lang="en-US" dirty="0"/>
              <a:t>Number of Training Images : 35126</a:t>
            </a:r>
          </a:p>
          <a:p>
            <a:r>
              <a:rPr lang="en-US" dirty="0"/>
              <a:t>Number of Testing Images : 53576</a:t>
            </a:r>
          </a:p>
          <a:p>
            <a:r>
              <a:rPr lang="en-US" dirty="0"/>
              <a:t>We have trainingLabels which has two columns named ‘image’ and ‘level’.</a:t>
            </a:r>
          </a:p>
          <a:p>
            <a:r>
              <a:rPr lang="en-US" dirty="0"/>
              <a:t>Number of classes : 5 (labelled 0 to 4)</a:t>
            </a:r>
          </a:p>
        </p:txBody>
      </p:sp>
    </p:spTree>
    <p:extLst>
      <p:ext uri="{BB962C8B-B14F-4D97-AF65-F5344CB8AC3E}">
        <p14:creationId xmlns:p14="http://schemas.microsoft.com/office/powerpoint/2010/main" val="25088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71DA-68CD-6A24-35F8-EAA7E590966E}"/>
              </a:ext>
            </a:extLst>
          </p:cNvPr>
          <p:cNvSpPr>
            <a:spLocks noGrp="1"/>
          </p:cNvSpPr>
          <p:nvPr>
            <p:ph type="title"/>
          </p:nvPr>
        </p:nvSpPr>
        <p:spPr/>
        <p:txBody>
          <a:bodyPr/>
          <a:lstStyle/>
          <a:p>
            <a:r>
              <a:rPr lang="en-IN" b="1" dirty="0"/>
              <a:t>The Proposed Methodology</a:t>
            </a:r>
          </a:p>
        </p:txBody>
      </p:sp>
      <p:sp>
        <p:nvSpPr>
          <p:cNvPr id="3" name="Content Placeholder 2">
            <a:extLst>
              <a:ext uri="{FF2B5EF4-FFF2-40B4-BE49-F238E27FC236}">
                <a16:creationId xmlns:a16="http://schemas.microsoft.com/office/drawing/2014/main" id="{1363B3C3-34DB-91D4-667C-980137F10DD2}"/>
              </a:ext>
            </a:extLst>
          </p:cNvPr>
          <p:cNvSpPr>
            <a:spLocks noGrp="1"/>
          </p:cNvSpPr>
          <p:nvPr>
            <p:ph idx="1"/>
          </p:nvPr>
        </p:nvSpPr>
        <p:spPr/>
        <p:txBody>
          <a:bodyPr/>
          <a:lstStyle/>
          <a:p>
            <a:r>
              <a:rPr lang="en-IN" dirty="0"/>
              <a:t>Model Architectures used : </a:t>
            </a:r>
          </a:p>
          <a:p>
            <a:r>
              <a:rPr lang="en-IN" dirty="0"/>
              <a:t>-Vision Transformer(ViT),and</a:t>
            </a:r>
          </a:p>
          <a:p>
            <a:r>
              <a:rPr lang="en-IN" dirty="0"/>
              <a:t>-CNN</a:t>
            </a:r>
          </a:p>
        </p:txBody>
      </p:sp>
    </p:spTree>
    <p:extLst>
      <p:ext uri="{BB962C8B-B14F-4D97-AF65-F5344CB8AC3E}">
        <p14:creationId xmlns:p14="http://schemas.microsoft.com/office/powerpoint/2010/main" val="1090653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7C015-D898-FECF-9BED-210B104F7D03}"/>
              </a:ext>
            </a:extLst>
          </p:cNvPr>
          <p:cNvSpPr>
            <a:spLocks noGrp="1"/>
          </p:cNvSpPr>
          <p:nvPr>
            <p:ph type="title"/>
          </p:nvPr>
        </p:nvSpPr>
        <p:spPr/>
        <p:txBody>
          <a:bodyPr/>
          <a:lstStyle/>
          <a:p>
            <a:r>
              <a:rPr lang="en-US" dirty="0"/>
              <a:t>Introduction to Vision Transformer</a:t>
            </a:r>
            <a:endParaRPr lang="en-IN" dirty="0"/>
          </a:p>
        </p:txBody>
      </p:sp>
      <p:sp>
        <p:nvSpPr>
          <p:cNvPr id="3" name="Content Placeholder 2">
            <a:extLst>
              <a:ext uri="{FF2B5EF4-FFF2-40B4-BE49-F238E27FC236}">
                <a16:creationId xmlns:a16="http://schemas.microsoft.com/office/drawing/2014/main" id="{61DB9E25-1C82-4154-D89A-C007FA9B4B30}"/>
              </a:ext>
            </a:extLst>
          </p:cNvPr>
          <p:cNvSpPr>
            <a:spLocks noGrp="1"/>
          </p:cNvSpPr>
          <p:nvPr>
            <p:ph idx="1"/>
          </p:nvPr>
        </p:nvSpPr>
        <p:spPr/>
        <p:txBody>
          <a:bodyPr>
            <a:normAutofit lnSpcReduction="10000"/>
          </a:bodyPr>
          <a:lstStyle/>
          <a:p>
            <a:r>
              <a:rPr lang="en-US" dirty="0"/>
              <a:t>A </a:t>
            </a:r>
            <a:r>
              <a:rPr lang="en-US" b="1" dirty="0"/>
              <a:t>Vision Transformer (ViT)</a:t>
            </a:r>
            <a:r>
              <a:rPr lang="en-US" dirty="0"/>
              <a:t> is a type of deep learning model used to analyze images. It is based on the </a:t>
            </a:r>
            <a:r>
              <a:rPr lang="en-US" b="1" dirty="0"/>
              <a:t>Transformer architecture</a:t>
            </a:r>
            <a:r>
              <a:rPr lang="en-US" dirty="0"/>
              <a:t>, which was originally designed for natural language processing (NLP) tasks, like translating languages or understanding text. ViT applies this same concept to images.</a:t>
            </a:r>
          </a:p>
          <a:p>
            <a:pPr>
              <a:buNone/>
            </a:pPr>
            <a:r>
              <a:rPr lang="en-IN" b="1" dirty="0"/>
              <a:t>#Applications of Vision Transformers:</a:t>
            </a:r>
          </a:p>
          <a:p>
            <a:pPr>
              <a:buFont typeface="Arial" panose="020B0604020202020204" pitchFamily="34" charset="0"/>
              <a:buChar char="•"/>
            </a:pPr>
            <a:r>
              <a:rPr lang="en-IN" dirty="0"/>
              <a:t>Image classification</a:t>
            </a:r>
          </a:p>
          <a:p>
            <a:pPr>
              <a:buFont typeface="Arial" panose="020B0604020202020204" pitchFamily="34" charset="0"/>
              <a:buChar char="•"/>
            </a:pPr>
            <a:r>
              <a:rPr lang="en-IN" dirty="0"/>
              <a:t>Object detection</a:t>
            </a:r>
          </a:p>
          <a:p>
            <a:pPr>
              <a:buFont typeface="Arial" panose="020B0604020202020204" pitchFamily="34" charset="0"/>
              <a:buChar char="•"/>
            </a:pPr>
            <a:r>
              <a:rPr lang="en-IN" dirty="0"/>
              <a:t>Image segmentation</a:t>
            </a:r>
          </a:p>
          <a:p>
            <a:pPr>
              <a:buFont typeface="Arial" panose="020B0604020202020204" pitchFamily="34" charset="0"/>
              <a:buChar char="•"/>
            </a:pPr>
            <a:r>
              <a:rPr lang="en-IN" dirty="0"/>
              <a:t>Medical image analysis</a:t>
            </a:r>
          </a:p>
          <a:p>
            <a:pPr marL="0" indent="0">
              <a:buNone/>
            </a:pPr>
            <a:endParaRPr lang="en-IN" dirty="0"/>
          </a:p>
        </p:txBody>
      </p:sp>
    </p:spTree>
    <p:extLst>
      <p:ext uri="{BB962C8B-B14F-4D97-AF65-F5344CB8AC3E}">
        <p14:creationId xmlns:p14="http://schemas.microsoft.com/office/powerpoint/2010/main" val="91947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452E-8C79-539C-08FE-6EF267BF4326}"/>
              </a:ext>
            </a:extLst>
          </p:cNvPr>
          <p:cNvSpPr>
            <a:spLocks noGrp="1"/>
          </p:cNvSpPr>
          <p:nvPr>
            <p:ph type="title"/>
          </p:nvPr>
        </p:nvSpPr>
        <p:spPr/>
        <p:txBody>
          <a:bodyPr/>
          <a:lstStyle/>
          <a:p>
            <a:r>
              <a:rPr lang="en-IN" dirty="0"/>
              <a:t>Vision Transformer</a:t>
            </a:r>
          </a:p>
        </p:txBody>
      </p:sp>
      <p:pic>
        <p:nvPicPr>
          <p:cNvPr id="6" name="Image 1" descr="preencoded.png">
            <a:extLst>
              <a:ext uri="{FF2B5EF4-FFF2-40B4-BE49-F238E27FC236}">
                <a16:creationId xmlns:a16="http://schemas.microsoft.com/office/drawing/2014/main" id="{61733FAA-3AF9-0E8C-5439-7614D80532BA}"/>
              </a:ext>
            </a:extLst>
          </p:cNvPr>
          <p:cNvPicPr>
            <a:picLocks noGrp="1" noChangeAspect="1"/>
          </p:cNvPicPr>
          <p:nvPr>
            <p:ph idx="1"/>
          </p:nvPr>
        </p:nvPicPr>
        <p:blipFill>
          <a:blip r:embed="rId2"/>
          <a:stretch>
            <a:fillRect/>
          </a:stretch>
        </p:blipFill>
        <p:spPr>
          <a:xfrm>
            <a:off x="1305536" y="1825625"/>
            <a:ext cx="9580927" cy="4351338"/>
          </a:xfrm>
          <a:prstGeom prst="rect">
            <a:avLst/>
          </a:prstGeom>
        </p:spPr>
      </p:pic>
    </p:spTree>
    <p:extLst>
      <p:ext uri="{BB962C8B-B14F-4D97-AF65-F5344CB8AC3E}">
        <p14:creationId xmlns:p14="http://schemas.microsoft.com/office/powerpoint/2010/main" val="354789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D01E-655D-541C-8B66-55537AE0D30B}"/>
              </a:ext>
            </a:extLst>
          </p:cNvPr>
          <p:cNvSpPr>
            <a:spLocks noGrp="1"/>
          </p:cNvSpPr>
          <p:nvPr>
            <p:ph type="title"/>
          </p:nvPr>
        </p:nvSpPr>
        <p:spPr/>
        <p:txBody>
          <a:bodyPr>
            <a:normAutofit/>
          </a:bodyPr>
          <a:lstStyle/>
          <a:p>
            <a:r>
              <a:rPr lang="en-IN" sz="5400" dirty="0"/>
              <a:t>Principles:</a:t>
            </a:r>
          </a:p>
        </p:txBody>
      </p:sp>
      <p:sp>
        <p:nvSpPr>
          <p:cNvPr id="3" name="Content Placeholder 2">
            <a:extLst>
              <a:ext uri="{FF2B5EF4-FFF2-40B4-BE49-F238E27FC236}">
                <a16:creationId xmlns:a16="http://schemas.microsoft.com/office/drawing/2014/main" id="{16E779AB-ADA6-58F8-ECF1-61A7D7114989}"/>
              </a:ext>
            </a:extLst>
          </p:cNvPr>
          <p:cNvSpPr>
            <a:spLocks noGrp="1"/>
          </p:cNvSpPr>
          <p:nvPr>
            <p:ph idx="1"/>
          </p:nvPr>
        </p:nvSpPr>
        <p:spPr>
          <a:xfrm>
            <a:off x="838200" y="1825625"/>
            <a:ext cx="10515600" cy="4197670"/>
          </a:xfrm>
        </p:spPr>
        <p:txBody>
          <a:bodyPr/>
          <a:lstStyle/>
          <a:p>
            <a:r>
              <a:rPr lang="en-IN" u="sng" dirty="0"/>
              <a:t>Key Principles:</a:t>
            </a:r>
            <a:r>
              <a:rPr lang="en-US" dirty="0"/>
              <a:t>Breaks down images into patches, similar to words in a sentence.</a:t>
            </a:r>
          </a:p>
          <a:p>
            <a:r>
              <a:rPr lang="en-US" u="sng" dirty="0"/>
              <a:t>Breakthrough Design:</a:t>
            </a:r>
            <a:r>
              <a:rPr lang="en-US" dirty="0"/>
              <a:t>Applies transformer layers directly to these patches.</a:t>
            </a:r>
          </a:p>
          <a:p>
            <a:r>
              <a:rPr lang="en-US" u="sng" dirty="0"/>
              <a:t>Global Context: </a:t>
            </a:r>
            <a:r>
              <a:rPr lang="en-US" dirty="0"/>
              <a:t>Enables the model to capture global relationships within the image.</a:t>
            </a:r>
          </a:p>
          <a:p>
            <a:endParaRPr lang="en-US" u="sng" dirty="0"/>
          </a:p>
          <a:p>
            <a:endParaRPr lang="en-US" dirty="0"/>
          </a:p>
          <a:p>
            <a:endParaRPr lang="en-IN" dirty="0"/>
          </a:p>
        </p:txBody>
      </p:sp>
    </p:spTree>
    <p:extLst>
      <p:ext uri="{BB962C8B-B14F-4D97-AF65-F5344CB8AC3E}">
        <p14:creationId xmlns:p14="http://schemas.microsoft.com/office/powerpoint/2010/main" val="1298728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2553</Words>
  <Application>Microsoft Office PowerPoint</Application>
  <PresentationFormat>Widescreen</PresentationFormat>
  <Paragraphs>388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A Project Report On: Implementation of Vision Transformer on Diabetic Retinopathy Dataset </vt:lpstr>
      <vt:lpstr>Contents:</vt:lpstr>
      <vt:lpstr>Problem Statement</vt:lpstr>
      <vt:lpstr>Motivation</vt:lpstr>
      <vt:lpstr>Dataset Description</vt:lpstr>
      <vt:lpstr>The Proposed Methodology</vt:lpstr>
      <vt:lpstr>Introduction to Vision Transformer</vt:lpstr>
      <vt:lpstr>Vision Transformer</vt:lpstr>
      <vt:lpstr>Principles:</vt:lpstr>
      <vt:lpstr>Working of Vision Transformer</vt:lpstr>
      <vt:lpstr>Working of Vision Transformer(continued)</vt:lpstr>
      <vt:lpstr>Working of Vision Transformer(continued)</vt:lpstr>
      <vt:lpstr>How Image is Processed:</vt:lpstr>
      <vt:lpstr>Introduction to CNN</vt:lpstr>
      <vt:lpstr>CNN Architecture</vt:lpstr>
      <vt:lpstr>(continued)</vt:lpstr>
      <vt:lpstr>An example of CNN Architecture for image Classification:</vt:lpstr>
      <vt:lpstr>Implementation Details of ViT</vt:lpstr>
      <vt:lpstr>Implementation Details of CNN</vt:lpstr>
      <vt:lpstr>Performance Metrics of ViT Model</vt:lpstr>
      <vt:lpstr>(continued)</vt:lpstr>
      <vt:lpstr>PowerPoint Presentation</vt:lpstr>
      <vt:lpstr>(continued)</vt:lpstr>
      <vt:lpstr>Discussion about Results of ViT:</vt:lpstr>
      <vt:lpstr>Discussion about Results of CNN:</vt:lpstr>
      <vt:lpstr>(continued)</vt:lpstr>
      <vt:lpstr>Comparison of Results between ViT(proposed model) and CNN(existing model): </vt:lpstr>
      <vt:lpstr>References:</vt:lpstr>
      <vt:lpstr>(continued)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Gobinda Prasad Bag</dc:creator>
  <cp:lastModifiedBy>Gobinda Prasad Bag</cp:lastModifiedBy>
  <cp:revision>61</cp:revision>
  <dcterms:created xsi:type="dcterms:W3CDTF">2025-04-03T16:34:14Z</dcterms:created>
  <dcterms:modified xsi:type="dcterms:W3CDTF">2025-04-24T16:59:14Z</dcterms:modified>
</cp:coreProperties>
</file>