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3" r:id="rId1"/>
    <p:sldMasterId id="2147483668" r:id="rId2"/>
    <p:sldMasterId id="2147483674" r:id="rId3"/>
    <p:sldMasterId id="2147483648" r:id="rId4"/>
    <p:sldMasterId id="2147483684" r:id="rId5"/>
    <p:sldMasterId id="2147483697" r:id="rId6"/>
  </p:sldMasterIdLst>
  <p:notesMasterIdLst>
    <p:notesMasterId r:id="rId26"/>
  </p:notesMasterIdLst>
  <p:handoutMasterIdLst>
    <p:handoutMasterId r:id="rId27"/>
  </p:handoutMasterIdLst>
  <p:sldIdLst>
    <p:sldId id="355" r:id="rId7"/>
    <p:sldId id="392" r:id="rId8"/>
    <p:sldId id="393" r:id="rId9"/>
    <p:sldId id="394" r:id="rId10"/>
    <p:sldId id="396" r:id="rId11"/>
    <p:sldId id="397" r:id="rId12"/>
    <p:sldId id="398" r:id="rId13"/>
    <p:sldId id="399" r:id="rId14"/>
    <p:sldId id="406" r:id="rId15"/>
    <p:sldId id="408" r:id="rId16"/>
    <p:sldId id="407" r:id="rId17"/>
    <p:sldId id="400" r:id="rId18"/>
    <p:sldId id="405" r:id="rId19"/>
    <p:sldId id="402" r:id="rId20"/>
    <p:sldId id="403" r:id="rId21"/>
    <p:sldId id="404" r:id="rId22"/>
    <p:sldId id="401" r:id="rId23"/>
    <p:sldId id="372" r:id="rId24"/>
    <p:sldId id="395" r:id="rId25"/>
  </p:sldIdLst>
  <p:sldSz cx="9144000" cy="5143500" type="screen16x9"/>
  <p:notesSz cx="9925050" cy="66659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272" autoAdjust="0"/>
  </p:normalViewPr>
  <p:slideViewPr>
    <p:cSldViewPr snapToGrid="0">
      <p:cViewPr varScale="1">
        <p:scale>
          <a:sx n="112" d="100"/>
          <a:sy n="112" d="100"/>
        </p:scale>
        <p:origin x="595" y="77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01/07/2025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01/07/2025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740025" y="500063"/>
            <a:ext cx="444500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182563" indent="-182563" algn="l" rtl="0" fontAlgn="base">
      <a:spcBef>
        <a:spcPct val="30000"/>
      </a:spcBef>
      <a:spcAft>
        <a:spcPct val="0"/>
      </a:spcAft>
      <a:buFont typeface="Arial" charset="0"/>
      <a:buChar char="•"/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355600" indent="-173038" algn="l" rtl="0" fontAlgn="base">
      <a:spcBef>
        <a:spcPct val="30000"/>
      </a:spcBef>
      <a:spcAft>
        <a:spcPct val="0"/>
      </a:spcAft>
      <a:buFont typeface="Symbol" pitchFamily="18" charset="2"/>
      <a:buChar char="-"/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538163" indent="-182563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720725" indent="-182563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740025" y="500063"/>
            <a:ext cx="4445000" cy="2500312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03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8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7"/>
          </p:nvPr>
        </p:nvSpPr>
        <p:spPr>
          <a:xfrm>
            <a:off x="0" y="2133600"/>
            <a:ext cx="9144000" cy="300990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r formatfüll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1600200"/>
            <a:ext cx="9144000" cy="3543299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Präsentationsmuster</a:t>
            </a:r>
            <a:br>
              <a:rPr lang="de-DE" noProof="0" dirty="0"/>
            </a:br>
            <a:br>
              <a:rPr lang="de-DE" noProof="0" dirty="0"/>
            </a:br>
            <a:r>
              <a:rPr lang="de-DE" noProof="0" dirty="0"/>
              <a:t>kann auch als </a:t>
            </a:r>
            <a:r>
              <a:rPr lang="de-DE" noProof="0" dirty="0" err="1"/>
              <a:t>Kapiteltrenner</a:t>
            </a:r>
            <a:r>
              <a:rPr lang="de-DE" noProof="0" dirty="0"/>
              <a:t> verwendet werden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600" baseline="0" noProof="0" dirty="0" smtClean="0">
                <a:solidFill>
                  <a:schemeClr val="bg1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ts val="3200"/>
              </a:lnSpc>
              <a:defRPr lang="de-DE" sz="2500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der Präsentation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>
                <a:solidFill>
                  <a:srgbClr val="000000"/>
                </a:solidFill>
              </a:defRPr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idx="10" hasCustomPrompt="1"/>
          </p:nvPr>
        </p:nvSpPr>
        <p:spPr>
          <a:xfrm>
            <a:off x="319088" y="1484040"/>
            <a:ext cx="8508999" cy="95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lang="de-DE" sz="1400" baseline="0" noProof="0" dirty="0" smtClean="0"/>
            </a:lvl1pPr>
            <a:lvl2pPr>
              <a:defRPr lang="de-DE" noProof="0" dirty="0" smtClean="0"/>
            </a:lvl2pPr>
          </a:lstStyle>
          <a:p>
            <a:pPr lvl="0"/>
            <a:r>
              <a:rPr lang="de-DE" noProof="0" dirty="0"/>
              <a:t>Referent</a:t>
            </a:r>
            <a:br>
              <a:rPr lang="de-DE" noProof="0" dirty="0"/>
            </a:br>
            <a:r>
              <a:rPr lang="de-DE" noProof="0" dirty="0"/>
              <a:t>Ort, Datum (Schreibweise: 00. Januar 2015)</a:t>
            </a:r>
          </a:p>
        </p:txBody>
      </p:sp>
      <p:sp>
        <p:nvSpPr>
          <p:cNvPr id="14" name="Rechteck 13"/>
          <p:cNvSpPr/>
          <p:nvPr userDrawn="1"/>
        </p:nvSpPr>
        <p:spPr bwMode="auto">
          <a:xfrm>
            <a:off x="8347635" y="4806203"/>
            <a:ext cx="575236" cy="26894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1600200"/>
            <a:ext cx="8508999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319090" y="2143125"/>
            <a:ext cx="8508999" cy="254317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 useBgFill="1">
        <p:nvSpPr>
          <p:cNvPr id="6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505305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83948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2"/>
          <p:cNvSpPr>
            <a:spLocks noGrp="1"/>
          </p:cNvSpPr>
          <p:nvPr>
            <p:ph idx="14" hasCustomPrompt="1"/>
          </p:nvPr>
        </p:nvSpPr>
        <p:spPr>
          <a:xfrm>
            <a:off x="319091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5" hasCustomPrompt="1"/>
          </p:nvPr>
        </p:nvSpPr>
        <p:spPr>
          <a:xfrm>
            <a:off x="4647179" y="1602000"/>
            <a:ext cx="4180910" cy="3095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  <a:lvl2pPr>
              <a:lnSpc>
                <a:spcPct val="114000"/>
              </a:lnSpc>
              <a:defRPr lang="de-DE" sz="1400" noProof="0" dirty="0" smtClean="0"/>
            </a:lvl2pPr>
            <a:lvl3pPr>
              <a:defRPr sz="1400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baseline="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901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48752"/>
            <a:ext cx="4188333" cy="2547074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8840"/>
            <a:ext cx="4180392" cy="2546911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+ Text (Hintergr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 bwMode="auto">
          <a:xfrm>
            <a:off x="0" y="2152650"/>
            <a:ext cx="9144000" cy="2990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r" eaLnBrk="0" hangingPunct="0"/>
            <a:endParaRPr lang="de-DE" sz="1000">
              <a:latin typeface="Arial" pitchFamily="34" charset="0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19090" y="972000"/>
            <a:ext cx="8508999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 noProof="0"/>
              <a:t>Dr. rer. nat. Erika Mustermann (TUM) | kann beliebig erweitert werden | Infos mit Strich trennen</a:t>
            </a:r>
          </a:p>
        </p:txBody>
      </p:sp>
      <p:sp>
        <p:nvSpPr>
          <p:cNvPr id="8" name="Inhaltsplatzhalter 9"/>
          <p:cNvSpPr>
            <a:spLocks noGrp="1"/>
          </p:cNvSpPr>
          <p:nvPr>
            <p:ph sz="quarter" idx="18"/>
          </p:nvPr>
        </p:nvSpPr>
        <p:spPr>
          <a:xfrm>
            <a:off x="316992" y="2152650"/>
            <a:ext cx="4197858" cy="2552700"/>
          </a:xfrm>
          <a:prstGeom prst="rect">
            <a:avLst/>
          </a:prstGeom>
        </p:spPr>
        <p:txBody>
          <a:bodyPr lIns="0" rIns="0"/>
          <a:lstStyle>
            <a:lvl1pPr>
              <a:defRPr lang="de-DE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400"/>
            </a:lvl2pPr>
            <a:lvl3pPr>
              <a:defRPr sz="1400" baseline="0"/>
            </a:lvl3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1" name="Bildplatzhalter 2"/>
          <p:cNvSpPr>
            <a:spLocks noGrp="1"/>
          </p:cNvSpPr>
          <p:nvPr>
            <p:ph type="pic" sz="quarter" idx="14" hasCustomPrompt="1"/>
          </p:nvPr>
        </p:nvSpPr>
        <p:spPr>
          <a:xfrm>
            <a:off x="4648200" y="2143125"/>
            <a:ext cx="4180392" cy="2543176"/>
          </a:xfrm>
          <a:prstGeom prst="rect">
            <a:avLst/>
          </a:prstGeom>
        </p:spPr>
        <p:txBody>
          <a:bodyPr/>
          <a:lstStyle>
            <a:lvl1pPr>
              <a:lnSpc>
                <a:spcPct val="114000"/>
              </a:lnSpc>
              <a:defRPr sz="1400"/>
            </a:lvl1pPr>
          </a:lstStyle>
          <a:p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19090" y="1600200"/>
            <a:ext cx="8508999" cy="495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Inhalt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111508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1.wmf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2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7829538" cy="28851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sp>
        <p:nvSpPr>
          <p:cNvPr id="11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5" name="Bild 8" descr="20150416 tum logo blau png final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18800" y="324000"/>
            <a:ext cx="604774" cy="3185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dt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feld 22"/>
          <p:cNvSpPr txBox="1"/>
          <p:nvPr/>
        </p:nvSpPr>
        <p:spPr>
          <a:xfrm>
            <a:off x="7713330" y="4922462"/>
            <a:ext cx="1115376" cy="210507"/>
          </a:xfrm>
          <a:prstGeom prst="rect">
            <a:avLst/>
          </a:prstGeom>
        </p:spPr>
        <p:txBody>
          <a:bodyPr wrap="square" lIns="0" tIns="0" rIns="0" bIns="0" rtlCol="0" anchor="b" anchorCtr="0">
            <a:spAutoFit/>
          </a:bodyPr>
          <a:lstStyle/>
          <a:p>
            <a:pPr algn="r">
              <a:lnSpc>
                <a:spcPct val="114000"/>
              </a:lnSpc>
            </a:pPr>
            <a:fld id="{C51078C5-4710-4254-8001-F1C0900803FD}" type="slidenum">
              <a:rPr lang="de-DE" sz="1200" smtClean="0">
                <a:latin typeface="+mn-lt"/>
                <a:cs typeface="Arial" pitchFamily="34" charset="0"/>
              </a:rPr>
              <a:pPr algn="r">
                <a:lnSpc>
                  <a:spcPct val="114000"/>
                </a:lnSpc>
              </a:pPr>
              <a:t>‹#›</a:t>
            </a:fld>
            <a:endParaRPr lang="de-DE" sz="1200" dirty="0">
              <a:latin typeface="+mn-lt"/>
              <a:cs typeface="Arial" pitchFamily="34" charset="0"/>
            </a:endParaRPr>
          </a:p>
        </p:txBody>
      </p:sp>
      <p:pic>
        <p:nvPicPr>
          <p:cNvPr id="5" name="Bild 4" descr="Fahnen_HG.jpg"/>
          <p:cNvPicPr>
            <a:picLocks noChangeAspect="1"/>
          </p:cNvPicPr>
          <p:nvPr/>
        </p:nvPicPr>
        <p:blipFill>
          <a:blip r:embed="rId3" cstate="screen"/>
          <a:srcRect l="398" t="14167" b="1083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8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319506" y="321468"/>
            <a:ext cx="7160425" cy="3462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Lehrstuhl für Mustertechnik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TUM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School </a:t>
            </a:r>
            <a:r>
              <a:rPr lang="de-DE" sz="800" baseline="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800" dirty="0">
                <a:solidFill>
                  <a:schemeClr val="tx2"/>
                </a:solidFill>
                <a:latin typeface="+mn-lt"/>
              </a:rPr>
              <a:t> Musterverfahren</a:t>
            </a:r>
          </a:p>
          <a:p>
            <a:pPr>
              <a:lnSpc>
                <a:spcPts val="900"/>
              </a:lnSpc>
            </a:pPr>
            <a:r>
              <a:rPr lang="de-DE" sz="800" dirty="0">
                <a:solidFill>
                  <a:schemeClr val="tx2"/>
                </a:solidFill>
                <a:latin typeface="+mn-lt"/>
              </a:rPr>
              <a:t>Technische Universität</a:t>
            </a:r>
            <a:r>
              <a:rPr lang="de-DE" sz="800" baseline="0" dirty="0">
                <a:solidFill>
                  <a:schemeClr val="tx2"/>
                </a:solidFill>
                <a:latin typeface="+mn-lt"/>
              </a:rPr>
              <a:t> München</a:t>
            </a:r>
            <a:endParaRPr lang="de-DE" sz="800" dirty="0">
              <a:solidFill>
                <a:schemeClr val="tx2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 descr="20150416 tum logo blau png final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18411" y="324000"/>
            <a:ext cx="604774" cy="318516"/>
          </a:xfrm>
          <a:prstGeom prst="rect">
            <a:avLst/>
          </a:prstGeom>
        </p:spPr>
      </p:pic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74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4" r:id="rId2"/>
    <p:sldLayoutId id="2147483704" r:id="rId3"/>
    <p:sldLayoutId id="2147483657" r:id="rId4"/>
    <p:sldLayoutId id="2147483711" r:id="rId5"/>
    <p:sldLayoutId id="2147483703" r:id="rId6"/>
    <p:sldLayoutId id="2147483653" r:id="rId7"/>
    <p:sldLayoutId id="2147483656" r:id="rId8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/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7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8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hidden"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4" name="Bild 3" descr="20150416 tum logo blau png fi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black">
          <a:xfrm>
            <a:off x="8218800" y="324000"/>
            <a:ext cx="599513" cy="320288"/>
          </a:xfrm>
          <a:prstGeom prst="rect">
            <a:avLst/>
          </a:prstGeom>
        </p:spPr>
      </p:pic>
      <p:sp>
        <p:nvSpPr>
          <p:cNvPr id="9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6774934" y="4854985"/>
            <a:ext cx="205200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311162" y="4854985"/>
            <a:ext cx="646428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nvidia.com/gpugems/gpugems3/part-v-physics-simulation/chapter-31-fast-n-body-simulation-cuda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4" descr="TUM_Glockenturm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215" y="1476375"/>
            <a:ext cx="3819542" cy="3333750"/>
          </a:xfrm>
          <a:prstGeom prst="rect">
            <a:avLst/>
          </a:prstGeom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N-Body Simulation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noProof="0" dirty="0"/>
              <a:t>Fabian Hölzl, Nicolas Sierra Manrique</a:t>
            </a:r>
          </a:p>
          <a:p>
            <a:r>
              <a:rPr lang="en-US" noProof="0" dirty="0" err="1"/>
              <a:t>Technische</a:t>
            </a:r>
            <a:r>
              <a:rPr lang="en-US" noProof="0" dirty="0"/>
              <a:t> Universität München</a:t>
            </a:r>
          </a:p>
          <a:p>
            <a:r>
              <a:rPr lang="en-US" noProof="0" dirty="0" err="1"/>
              <a:t>Garching</a:t>
            </a:r>
            <a:r>
              <a:rPr lang="en-US" noProof="0" dirty="0"/>
              <a:t>, 03.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23521-0D22-3C2B-92DE-073DBE57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769D5B2-F344-6222-A5F2-B0819D1B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ow does the NVIDIA code works?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5D5509-D6B7-7454-CDFC-6C1CDBDFF2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623655-C05E-3F77-B8AC-95D2C03859E8}"/>
              </a:ext>
            </a:extLst>
          </p:cNvPr>
          <p:cNvSpPr txBox="1"/>
          <p:nvPr/>
        </p:nvSpPr>
        <p:spPr>
          <a:xfrm>
            <a:off x="319090" y="1351128"/>
            <a:ext cx="39465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First </a:t>
            </a:r>
            <a:r>
              <a:rPr lang="de-DE" sz="1600" dirty="0" err="1">
                <a:latin typeface="+mn-lt"/>
              </a:rPr>
              <a:t>we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need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calculate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acceleration</a:t>
            </a:r>
            <a:r>
              <a:rPr lang="de-DE" sz="1600" dirty="0">
                <a:latin typeface="+mn-lt"/>
              </a:rPr>
              <a:t> :</a:t>
            </a:r>
            <a:endParaRPr lang="en-US" sz="1600" dirty="0" err="1">
              <a:latin typeface="+mn-lt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623754-32C1-8512-FC75-04A5408EF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78797"/>
            <a:ext cx="5400290" cy="40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70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1E53B70-354B-0563-7946-F43FCA132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35F31-3166-3D2F-5916-CB262E53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648EA-EE92-DE44-3DA1-09AA4446EA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0555D-5B58-6CB0-A9E7-54B0F66D83C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Dr. rer. nat. Erika Mustermann (TUM) | kann beliebig erweitert werden | Infos mit Strich trennen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226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35ED-9CC6-F5DB-9B2F-439DAD169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2F1ADF8F-EADC-2600-2346-C533F6D8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Nvidia provides a code to measure the performance of the n-body simulation</a:t>
            </a:r>
          </a:p>
          <a:p>
            <a:endParaRPr lang="en-US" dirty="0"/>
          </a:p>
          <a:p>
            <a:r>
              <a:rPr lang="en-US" dirty="0"/>
              <a:t>There are two parameters: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Time for 10 interactions </a:t>
            </a:r>
          </a:p>
          <a:p>
            <a:pPr marL="285750" indent="-285750">
              <a:buFontTx/>
              <a:buChar char="-"/>
            </a:pPr>
            <a:r>
              <a:rPr lang="en-US" dirty="0"/>
              <a:t>GFLOPs per second (Each interaction has 20 Flops)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35CCF58-208E-C800-52E9-8712B8353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Performance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46764-0C0B-573A-F698-B7F4C0B68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439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5F746-23B7-8E28-66A6-38BC39C9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0314787-61BD-7199-612A-CD0AFD331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 Flop is a funny Name for an operation, for example: a multiplication, a sum, a root squared</a:t>
            </a:r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272F2AE-E62E-C6E8-3ECF-6EE711D4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de-DE" dirty="0"/>
              <a:t>W</a:t>
            </a:r>
            <a:r>
              <a:rPr lang="en-US" dirty="0"/>
              <a:t>TF is a FLOP 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3E9359-D9AD-BE9C-20BE-56E49C11E2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11" name="Picture 10" descr="A computer code with text&#10;&#10;AI-generated content may be incorrect.">
            <a:extLst>
              <a:ext uri="{FF2B5EF4-FFF2-40B4-BE49-F238E27FC236}">
                <a16:creationId xmlns:a16="http://schemas.microsoft.com/office/drawing/2014/main" id="{03C4AF08-9582-2712-8449-3D1C7FA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6" y="1746126"/>
            <a:ext cx="8243248" cy="3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3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5427A-A3B5-AD0E-A71D-2875490D1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9750A44-4117-7B74-200A-835E9A00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Performance comparison between GPUs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AD63FD-A563-6097-205F-A0CB1DAA1D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805CD-EAC6-CE00-8B0A-E9F0CECF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169" y="1089683"/>
            <a:ext cx="6269867" cy="39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422C4-24BC-9AED-2F92-7786E9825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A8F970-EE91-0ADB-5A1F-ECBC594F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Performance comparison between GPU and CPU 5090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B6CAB-261F-3D5B-6F7C-E1D15B5D7AF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EB92F9-845C-7224-9419-92DA78DC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0" y="1168279"/>
            <a:ext cx="6017297" cy="374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523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D797-3FB4-BA08-A12F-93BE4444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95288FE-5273-1592-7B6D-FF50962F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Performance comparison between GPUs in GFLOPs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0D3797-4E6C-8B8F-9766-6A3A7F9C05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16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2AC6C-AE30-3752-00EB-205BD5CCD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760" y="1168279"/>
            <a:ext cx="6017297" cy="3745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C1794-0895-0E5C-25A4-CD0FFA5D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549" y="1168279"/>
            <a:ext cx="6379647" cy="38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70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B414E-706E-7EE1-D00F-03536DC1B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F8124D-81C7-AF1D-AED8-0BC2457A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Some videos of </a:t>
            </a:r>
            <a:r>
              <a:rPr lang="en-US" dirty="0" err="1"/>
              <a:t>nvidia</a:t>
            </a:r>
            <a:r>
              <a:rPr lang="en-US" dirty="0"/>
              <a:t> visualization how it could </a:t>
            </a:r>
            <a:r>
              <a:rPr lang="en-US"/>
              <a:t>look like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898025-B16E-D629-B1F7-206598C43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Visual Examples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6642E1-B495-6706-4D40-2F244D4B86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287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Als </a:t>
            </a:r>
            <a:r>
              <a:rPr lang="en-US" noProof="0" dirty="0" err="1"/>
              <a:t>erstes</a:t>
            </a:r>
            <a:r>
              <a:rPr lang="en-US" noProof="0" dirty="0"/>
              <a:t> </a:t>
            </a:r>
            <a:r>
              <a:rPr lang="en-US" noProof="0" dirty="0" err="1"/>
              <a:t>soll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schwarz und </a:t>
            </a:r>
            <a:r>
              <a:rPr lang="en-US" noProof="0" dirty="0" err="1"/>
              <a:t>weiß</a:t>
            </a:r>
            <a:r>
              <a:rPr lang="en-US" noProof="0" dirty="0"/>
              <a:t> </a:t>
            </a:r>
            <a:r>
              <a:rPr lang="en-US" noProof="0" dirty="0" err="1"/>
              <a:t>gearbeitet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Für </a:t>
            </a:r>
            <a:r>
              <a:rPr lang="en-US" noProof="0" dirty="0" err="1"/>
              <a:t>Aufwändigere</a:t>
            </a:r>
            <a:r>
              <a:rPr lang="en-US" noProof="0" dirty="0"/>
              <a:t> </a:t>
            </a:r>
            <a:r>
              <a:rPr lang="en-US" noProof="0" dirty="0" err="1"/>
              <a:t>Darstellungen</a:t>
            </a:r>
            <a:r>
              <a:rPr lang="en-US" noProof="0" dirty="0"/>
              <a:t> </a:t>
            </a:r>
            <a:r>
              <a:rPr lang="en-US" noProof="0" dirty="0" err="1"/>
              <a:t>sind</a:t>
            </a:r>
            <a:r>
              <a:rPr lang="en-US" noProof="0" dirty="0"/>
              <a:t> Farben </a:t>
            </a:r>
            <a:r>
              <a:rPr lang="en-US" noProof="0" dirty="0" err="1"/>
              <a:t>mit</a:t>
            </a:r>
            <a:r>
              <a:rPr lang="en-US" noProof="0" dirty="0"/>
              <a:t> </a:t>
            </a:r>
            <a:r>
              <a:rPr lang="en-US" noProof="0" dirty="0" err="1"/>
              <a:t>Bedacht</a:t>
            </a:r>
            <a:r>
              <a:rPr lang="en-US" noProof="0" dirty="0"/>
              <a:t> und in </a:t>
            </a:r>
            <a:r>
              <a:rPr lang="en-US" noProof="0" dirty="0" err="1"/>
              <a:t>möglichst</a:t>
            </a:r>
            <a:r>
              <a:rPr lang="en-US" noProof="0" dirty="0"/>
              <a:t> </a:t>
            </a:r>
            <a:r>
              <a:rPr lang="en-US" noProof="0" dirty="0" err="1"/>
              <a:t>geringem</a:t>
            </a:r>
            <a:r>
              <a:rPr lang="en-US" noProof="0" dirty="0"/>
              <a:t> </a:t>
            </a:r>
            <a:r>
              <a:rPr lang="en-US" noProof="0" dirty="0" err="1"/>
              <a:t>Umfang</a:t>
            </a:r>
            <a:r>
              <a:rPr lang="en-US" noProof="0" dirty="0"/>
              <a:t> </a:t>
            </a:r>
            <a:r>
              <a:rPr lang="en-US" noProof="0" dirty="0" err="1"/>
              <a:t>einzusetzen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In </a:t>
            </a:r>
            <a:r>
              <a:rPr lang="en-US" noProof="0" dirty="0" err="1"/>
              <a:t>diesem</a:t>
            </a:r>
            <a:r>
              <a:rPr lang="en-US" noProof="0" dirty="0"/>
              <a:t> </a:t>
            </a:r>
            <a:r>
              <a:rPr lang="en-US" noProof="0" dirty="0" err="1"/>
              <a:t>Folienmaster</a:t>
            </a:r>
            <a:r>
              <a:rPr lang="en-US" noProof="0" dirty="0"/>
              <a:t> </a:t>
            </a:r>
            <a:r>
              <a:rPr lang="en-US" noProof="0" dirty="0" err="1"/>
              <a:t>ist</a:t>
            </a:r>
            <a:r>
              <a:rPr lang="en-US" noProof="0" dirty="0"/>
              <a:t> die </a:t>
            </a:r>
            <a:r>
              <a:rPr lang="en-US" noProof="0" dirty="0" err="1"/>
              <a:t>Farbpalette</a:t>
            </a:r>
            <a:r>
              <a:rPr lang="en-US" noProof="0" dirty="0"/>
              <a:t> </a:t>
            </a:r>
            <a:r>
              <a:rPr lang="en-US" noProof="0" dirty="0" err="1"/>
              <a:t>festgelegt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 err="1"/>
              <a:t>Zuerst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den </a:t>
            </a:r>
            <a:r>
              <a:rPr lang="en-US" noProof="0" dirty="0" err="1"/>
              <a:t>Primärfarben</a:t>
            </a:r>
            <a:r>
              <a:rPr lang="en-US" noProof="0" dirty="0"/>
              <a:t> </a:t>
            </a:r>
            <a:r>
              <a:rPr lang="en-US" noProof="0" dirty="0" err="1"/>
              <a:t>arbeiten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Für </a:t>
            </a:r>
            <a:r>
              <a:rPr lang="en-US" noProof="0" dirty="0" err="1"/>
              <a:t>z.B.</a:t>
            </a:r>
            <a:r>
              <a:rPr lang="en-US" noProof="0" dirty="0"/>
              <a:t> </a:t>
            </a:r>
            <a:r>
              <a:rPr lang="en-US" noProof="0" dirty="0" err="1"/>
              <a:t>komplexe</a:t>
            </a:r>
            <a:r>
              <a:rPr lang="en-US" noProof="0" dirty="0"/>
              <a:t> </a:t>
            </a:r>
            <a:r>
              <a:rPr lang="en-US" noProof="0" dirty="0" err="1"/>
              <a:t>Diagramme</a:t>
            </a:r>
            <a:r>
              <a:rPr lang="en-US" noProof="0" dirty="0"/>
              <a:t> </a:t>
            </a:r>
            <a:r>
              <a:rPr lang="en-US" noProof="0" dirty="0" err="1"/>
              <a:t>stehen</a:t>
            </a:r>
            <a:r>
              <a:rPr lang="en-US" noProof="0" dirty="0"/>
              <a:t> </a:t>
            </a:r>
            <a:r>
              <a:rPr lang="en-US" noProof="0" dirty="0" err="1"/>
              <a:t>noch</a:t>
            </a:r>
            <a:r>
              <a:rPr lang="en-US" noProof="0" dirty="0"/>
              <a:t> </a:t>
            </a:r>
            <a:r>
              <a:rPr lang="en-US" noProof="0" dirty="0" err="1"/>
              <a:t>Sekundärfarben</a:t>
            </a:r>
            <a:r>
              <a:rPr lang="en-US" noProof="0" dirty="0"/>
              <a:t> </a:t>
            </a:r>
            <a:r>
              <a:rPr lang="en-US" noProof="0" dirty="0" err="1"/>
              <a:t>zur</a:t>
            </a:r>
            <a:r>
              <a:rPr lang="en-US" noProof="0" dirty="0"/>
              <a:t> </a:t>
            </a:r>
            <a:r>
              <a:rPr lang="en-US" noProof="0" dirty="0" err="1"/>
              <a:t>Verfügung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Gering </a:t>
            </a:r>
            <a:r>
              <a:rPr lang="en-US" noProof="0" dirty="0" err="1"/>
              <a:t>im</a:t>
            </a:r>
            <a:r>
              <a:rPr lang="en-US" noProof="0" dirty="0"/>
              <a:t> </a:t>
            </a:r>
            <a:r>
              <a:rPr lang="en-US" noProof="0" dirty="0" err="1"/>
              <a:t>Einsatz</a:t>
            </a:r>
            <a:r>
              <a:rPr lang="en-US" noProof="0" dirty="0"/>
              <a:t> </a:t>
            </a:r>
            <a:r>
              <a:rPr lang="en-US" noProof="0" dirty="0" err="1"/>
              <a:t>sind</a:t>
            </a:r>
            <a:r>
              <a:rPr lang="en-US" noProof="0" dirty="0"/>
              <a:t> die </a:t>
            </a:r>
            <a:r>
              <a:rPr lang="en-US" noProof="0" dirty="0" err="1"/>
              <a:t>Akzentfarben</a:t>
            </a:r>
            <a:r>
              <a:rPr lang="en-US" noProof="0" dirty="0"/>
              <a:t>.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Farben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19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Dr. </a:t>
            </a:r>
            <a:r>
              <a:rPr lang="en-US" noProof="0" dirty="0" err="1"/>
              <a:t>rer</a:t>
            </a:r>
            <a:r>
              <a:rPr lang="en-US" noProof="0" dirty="0"/>
              <a:t>. nat. Erika </a:t>
            </a:r>
            <a:r>
              <a:rPr lang="en-US" noProof="0" dirty="0" err="1"/>
              <a:t>Mustermann</a:t>
            </a:r>
            <a:r>
              <a:rPr lang="en-US" noProof="0" dirty="0"/>
              <a:t> (TUM) | </a:t>
            </a:r>
            <a:r>
              <a:rPr lang="en-US" noProof="0" dirty="0" err="1"/>
              <a:t>kann</a:t>
            </a:r>
            <a:r>
              <a:rPr lang="en-US" noProof="0" dirty="0"/>
              <a:t> </a:t>
            </a:r>
            <a:r>
              <a:rPr lang="en-US" noProof="0" dirty="0" err="1"/>
              <a:t>beliebig</a:t>
            </a:r>
            <a:r>
              <a:rPr lang="en-US" noProof="0" dirty="0"/>
              <a:t> </a:t>
            </a:r>
            <a:r>
              <a:rPr lang="en-US" noProof="0" dirty="0" err="1"/>
              <a:t>erweitert</a:t>
            </a:r>
            <a:r>
              <a:rPr lang="en-US" noProof="0" dirty="0"/>
              <a:t> </a:t>
            </a:r>
            <a:r>
              <a:rPr lang="en-US" noProof="0" dirty="0" err="1"/>
              <a:t>werden</a:t>
            </a:r>
            <a:r>
              <a:rPr lang="en-US" noProof="0" dirty="0"/>
              <a:t> | </a:t>
            </a:r>
            <a:r>
              <a:rPr lang="en-US" noProof="0" dirty="0" err="1"/>
              <a:t>Infos</a:t>
            </a:r>
            <a:r>
              <a:rPr lang="en-US" noProof="0" dirty="0"/>
              <a:t> </a:t>
            </a:r>
            <a:r>
              <a:rPr lang="en-US" noProof="0" dirty="0" err="1"/>
              <a:t>mit</a:t>
            </a:r>
            <a:r>
              <a:rPr lang="en-US" noProof="0" dirty="0"/>
              <a:t> Strich </a:t>
            </a:r>
            <a:r>
              <a:rPr lang="en-US" noProof="0" dirty="0" err="1"/>
              <a:t>trennen</a:t>
            </a:r>
            <a:endParaRPr lang="en-US" noProof="0" dirty="0"/>
          </a:p>
        </p:txBody>
      </p:sp>
      <p:sp>
        <p:nvSpPr>
          <p:cNvPr id="14" name="Rechteck 13"/>
          <p:cNvSpPr/>
          <p:nvPr/>
        </p:nvSpPr>
        <p:spPr>
          <a:xfrm>
            <a:off x="321735" y="2882902"/>
            <a:ext cx="855132" cy="1841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1295402" y="2882902"/>
            <a:ext cx="855132" cy="1841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2260602" y="2882902"/>
            <a:ext cx="855132" cy="184148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6" name="Rechteck 25"/>
          <p:cNvSpPr/>
          <p:nvPr/>
        </p:nvSpPr>
        <p:spPr>
          <a:xfrm>
            <a:off x="321735" y="3594102"/>
            <a:ext cx="855132" cy="1841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7" name="Rechteck 26"/>
          <p:cNvSpPr/>
          <p:nvPr/>
        </p:nvSpPr>
        <p:spPr>
          <a:xfrm>
            <a:off x="1295402" y="3594102"/>
            <a:ext cx="855132" cy="184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8" name="Rechteck 27"/>
          <p:cNvSpPr/>
          <p:nvPr/>
        </p:nvSpPr>
        <p:spPr>
          <a:xfrm>
            <a:off x="2260602" y="3594102"/>
            <a:ext cx="855132" cy="1841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29" name="Rechteck 28"/>
          <p:cNvSpPr/>
          <p:nvPr/>
        </p:nvSpPr>
        <p:spPr>
          <a:xfrm>
            <a:off x="3225802" y="3594102"/>
            <a:ext cx="855132" cy="184148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6" name="Rechteck 35"/>
          <p:cNvSpPr/>
          <p:nvPr/>
        </p:nvSpPr>
        <p:spPr>
          <a:xfrm>
            <a:off x="321735" y="4328320"/>
            <a:ext cx="855132" cy="18414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7" name="Rechteck 36"/>
          <p:cNvSpPr/>
          <p:nvPr/>
        </p:nvSpPr>
        <p:spPr>
          <a:xfrm>
            <a:off x="1295402" y="4328320"/>
            <a:ext cx="855132" cy="1841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  <p:sp>
        <p:nvSpPr>
          <p:cNvPr id="38" name="Rechteck 37"/>
          <p:cNvSpPr/>
          <p:nvPr/>
        </p:nvSpPr>
        <p:spPr>
          <a:xfrm>
            <a:off x="2260602" y="4328320"/>
            <a:ext cx="855132" cy="18414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en-US" noProof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8A0D-B43D-1529-9A9B-8C7055BAF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03C78B-85C1-7420-2256-E4BBD56A5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[1] </a:t>
            </a:r>
            <a:r>
              <a:rPr lang="en-US" dirty="0">
                <a:hlinkClick r:id="rId2"/>
              </a:rPr>
              <a:t>https://developer.nvidia.com/gpugems/gpugems3/part-v-physics-simulation/chapter-31-fast-n-body-simulation-cuda</a:t>
            </a:r>
            <a:endParaRPr lang="en-US" dirty="0"/>
          </a:p>
          <a:p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B6450CF-BAF3-4381-4DB6-D7395FEB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2CEE7E5-79B4-3CD5-DC19-EDBA2AEB11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27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Introduction to N-Body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Physics for Stellar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Position Integration </a:t>
            </a:r>
            <a:r>
              <a:rPr lang="en-US" dirty="0"/>
              <a:t>Methods</a:t>
            </a: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Nvidia’s N-Body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noProof="0" dirty="0"/>
              <a:t>Outline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61D5D-6132-3665-1F7B-6872CBFAC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1199BC0B-2B66-5E8E-816B-162C53888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noProof="0" dirty="0"/>
              <a:t>-multiple bodies interacting </a:t>
            </a:r>
            <a:r>
              <a:rPr lang="en-US" dirty="0"/>
              <a:t>with each other based on some physical law</a:t>
            </a:r>
            <a:br>
              <a:rPr lang="en-US" dirty="0"/>
            </a:br>
            <a:r>
              <a:rPr lang="en-US" dirty="0"/>
              <a:t>-&gt; forces between each particle</a:t>
            </a:r>
          </a:p>
          <a:p>
            <a:r>
              <a:rPr lang="en-US" dirty="0"/>
              <a:t>-&gt; e.g. gravitation or molecular dynamics (</a:t>
            </a:r>
            <a:r>
              <a:rPr lang="en-US" dirty="0" err="1"/>
              <a:t>dna</a:t>
            </a:r>
            <a:r>
              <a:rPr lang="en-US" dirty="0"/>
              <a:t>/protein interactions, protein folding)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F1F882D-CDA3-80B5-E454-5C18A666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Introduction to N-Body Problems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1D1307-233B-BD1A-8E0F-B15C594566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077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AD5D9-A830-CECE-CCC9-133E3C92E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46D9494-318F-ECE8-463B-240DCDA37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4428367" cy="2998470"/>
          </a:xfrm>
        </p:spPr>
        <p:txBody>
          <a:bodyPr/>
          <a:lstStyle/>
          <a:p>
            <a:r>
              <a:rPr lang="en-US" noProof="0" dirty="0"/>
              <a:t>Explain gravitational interaction (mostly from “</a:t>
            </a:r>
            <a:r>
              <a:rPr lang="de-DE" b="1" dirty="0"/>
              <a:t>31.2 All-Pairs N-Body Simulation</a:t>
            </a:r>
          </a:p>
          <a:p>
            <a:r>
              <a:rPr lang="en-US" dirty="0"/>
              <a:t>“ Gem3)</a:t>
            </a:r>
          </a:p>
          <a:p>
            <a:r>
              <a:rPr lang="en-US" dirty="0"/>
              <a:t>And explain softening factor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FDEEB3D-6F42-43FC-A610-032D532A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Physics for Stellar Systems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36D17C-0B4E-AC54-1A2F-82AACDA537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D8E496-20FE-27C7-CAB4-53B07ADD5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701" y="950474"/>
            <a:ext cx="2022465" cy="324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56DA-0BEC-032B-4580-2389050B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5C9A945B-4638-CE87-D28E-77BCD5C98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All-pairs method</a:t>
            </a:r>
          </a:p>
          <a:p>
            <a:endParaRPr lang="en-US" dirty="0"/>
          </a:p>
          <a:p>
            <a:r>
              <a:rPr lang="en-US" dirty="0"/>
              <a:t>Barent-hut?</a:t>
            </a:r>
          </a:p>
          <a:p>
            <a:r>
              <a:rPr lang="en-US" dirty="0"/>
              <a:t>Other? (see </a:t>
            </a:r>
            <a:r>
              <a:rPr lang="en-US" dirty="0" err="1"/>
              <a:t>nvida</a:t>
            </a:r>
            <a:r>
              <a:rPr lang="en-US" dirty="0"/>
              <a:t> gem3 bottom)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2F782E5-8DC2-C5F9-0A01-763CA0CFB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Interaction 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6E5614-8C90-DB20-E5FC-14E511008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578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804ED-09BF-77C2-2B71-A8382554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8D53C23C-317B-2C5E-EF9A-773D3FDF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Euler method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Leapfrog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Verlet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(Leapfrog or </a:t>
            </a:r>
            <a:r>
              <a:rPr lang="en-US" dirty="0" err="1"/>
              <a:t>Verlet</a:t>
            </a:r>
            <a:r>
              <a:rPr lang="en-US" dirty="0"/>
              <a:t> first)?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B56812E-2CF1-7503-9DCD-FA61BD436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Position Integration Methods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A5638C-ADFB-8752-B1EC-7F8C88089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92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D2689-7695-8CA3-57C1-78E4A01AB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FC601A7A-A11A-0FB2-F280-EE1F0D4DF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r>
              <a:rPr lang="en-US" dirty="0"/>
              <a:t>Explain </a:t>
            </a:r>
            <a:r>
              <a:rPr lang="en-US" dirty="0" err="1"/>
              <a:t>NxN</a:t>
            </a:r>
            <a:r>
              <a:rPr lang="en-US" dirty="0"/>
              <a:t> matrix and tiling of said matrix</a:t>
            </a:r>
            <a:br>
              <a:rPr lang="en-US" dirty="0"/>
            </a:br>
            <a:r>
              <a:rPr lang="en-US" dirty="0"/>
              <a:t>in general just explaining </a:t>
            </a:r>
            <a:r>
              <a:rPr lang="en-US" dirty="0" err="1"/>
              <a:t>nvidias</a:t>
            </a:r>
            <a:r>
              <a:rPr lang="en-US" dirty="0"/>
              <a:t> gem3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2D6679-4B4E-8DFB-07AA-C9EEA8205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Nvidia’s N-Body Algorithm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96393D-135F-699D-621D-1D23B7CBD0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96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1EA7A-518A-7052-45D3-7EFD380E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4313B66-4A02-4E93-397E-C9A864EC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90" y="1220495"/>
            <a:ext cx="8508999" cy="299847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Pics of </a:t>
            </a:r>
            <a:r>
              <a:rPr lang="en-US" dirty="0" err="1"/>
              <a:t>nvidas</a:t>
            </a:r>
            <a:r>
              <a:rPr lang="en-US" dirty="0"/>
              <a:t> kernel and device functions</a:t>
            </a:r>
            <a:br>
              <a:rPr lang="en-US" dirty="0"/>
            </a:br>
            <a:r>
              <a:rPr lang="en-US" dirty="0"/>
              <a:t>some explanations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Some information on self written code, how these functions where implemented in own code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41AD8C9-CA79-8209-1D96-7BC0B771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44C134-12B2-0C59-8A55-6B2C9CEDDE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1325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669C-02D0-D79E-D17A-39D8C250D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DF19DE50-B3DD-DD6E-01F6-B73F00EF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90" y="611537"/>
            <a:ext cx="8508999" cy="380810"/>
          </a:xfrm>
        </p:spPr>
        <p:txBody>
          <a:bodyPr/>
          <a:lstStyle/>
          <a:p>
            <a:r>
              <a:rPr lang="de-DE" dirty="0"/>
              <a:t>H</a:t>
            </a:r>
            <a:r>
              <a:rPr lang="en-US" dirty="0"/>
              <a:t>ow does the NVIDIA code works?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23D22B-49FB-4113-AD6A-CBBD00F0B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EEC164-8957-564A-AEB4-ACA7DBE433EB}"/>
              </a:ext>
            </a:extLst>
          </p:cNvPr>
          <p:cNvSpPr txBox="1"/>
          <p:nvPr/>
        </p:nvSpPr>
        <p:spPr>
          <a:xfrm>
            <a:off x="319090" y="1351128"/>
            <a:ext cx="3946593" cy="25725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1600" dirty="0">
                <a:latin typeface="+mn-lt"/>
              </a:rPr>
              <a:t>First </a:t>
            </a:r>
            <a:r>
              <a:rPr lang="de-DE" sz="1600" dirty="0" err="1">
                <a:latin typeface="+mn-lt"/>
              </a:rPr>
              <a:t>we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need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to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calculate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the</a:t>
            </a:r>
            <a:r>
              <a:rPr lang="de-DE" sz="1600" dirty="0">
                <a:latin typeface="+mn-lt"/>
              </a:rPr>
              <a:t> </a:t>
            </a:r>
            <a:r>
              <a:rPr lang="de-DE" sz="1600" dirty="0" err="1">
                <a:latin typeface="+mn-lt"/>
              </a:rPr>
              <a:t>acceleration</a:t>
            </a:r>
            <a:r>
              <a:rPr lang="de-DE" sz="1600" dirty="0">
                <a:latin typeface="+mn-lt"/>
              </a:rPr>
              <a:t> :</a:t>
            </a:r>
            <a:endParaRPr lang="en-US" sz="1600" dirty="0" err="1">
              <a:latin typeface="+mn-lt"/>
            </a:endParaRPr>
          </a:p>
        </p:txBody>
      </p:sp>
      <p:pic>
        <p:nvPicPr>
          <p:cNvPr id="19" name="Content Placeholder 1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F33B994-587E-EAC6-B2DC-56901CFBA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601" y="1600200"/>
            <a:ext cx="7569973" cy="3095625"/>
          </a:xfrm>
        </p:spPr>
      </p:pic>
    </p:spTree>
    <p:extLst>
      <p:ext uri="{BB962C8B-B14F-4D97-AF65-F5344CB8AC3E}">
        <p14:creationId xmlns:p14="http://schemas.microsoft.com/office/powerpoint/2010/main" val="25843378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 1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1E03A00F-5A34-475F-BA84-E2EBED434790}"/>
    </a:ext>
  </a:extLst>
</a:theme>
</file>

<file path=ppt/theme/theme2.xml><?xml version="1.0" encoding="utf-8"?>
<a:theme xmlns:a="http://schemas.openxmlformats.org/drawingml/2006/main" name="Titel 2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008B5212-AD15-4DA8-AB6C-182350FFA4EA}"/>
    </a:ext>
  </a:extLst>
</a:theme>
</file>

<file path=ppt/theme/theme3.xml><?xml version="1.0" encoding="utf-8"?>
<a:theme xmlns:a="http://schemas.openxmlformats.org/drawingml/2006/main" name="Titel 3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CFAC8027-78A3-4001-93FE-AE371D2D92B1}"/>
    </a:ext>
  </a:extLst>
</a:theme>
</file>

<file path=ppt/theme/theme4.xml><?xml version="1.0" encoding="utf-8"?>
<a:theme xmlns:a="http://schemas.openxmlformats.org/drawingml/2006/main" name="Inhalt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94C99F27-547F-408F-8FEB-51CB360826DB}"/>
    </a:ext>
  </a:extLst>
</a:theme>
</file>

<file path=ppt/theme/theme5.xml><?xml version="1.0" encoding="utf-8"?>
<a:theme xmlns:a="http://schemas.openxmlformats.org/drawingml/2006/main" name="Kapiteltrenner blau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62E0DEB-27C1-4887-9BB6-4AC5FC555B75}"/>
    </a:ext>
  </a:extLst>
</a:theme>
</file>

<file path=ppt/theme/theme6.xml><?xml version="1.0" encoding="utf-8"?>
<a:theme xmlns:a="http://schemas.openxmlformats.org/drawingml/2006/main" name="Kapiteltrenner schwarz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71F9E29F-9B65-4C06-A32E-848D689232B9}" vid="{D4175650-7EAE-421A-870A-005CB3789E30}"/>
    </a:ext>
  </a:extLst>
</a:theme>
</file>

<file path=ppt/theme/theme7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2111_Praesentationsvorlage_16-9</Template>
  <TotalTime>652</TotalTime>
  <Words>436</Words>
  <Application>Microsoft Office PowerPoint</Application>
  <PresentationFormat>On-screen Show (16:9)</PresentationFormat>
  <Paragraphs>94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Courier New</vt:lpstr>
      <vt:lpstr>Symbol</vt:lpstr>
      <vt:lpstr>Wingdings</vt:lpstr>
      <vt:lpstr>Titel 1</vt:lpstr>
      <vt:lpstr>Titel 2</vt:lpstr>
      <vt:lpstr>Titel 3</vt:lpstr>
      <vt:lpstr>Inhalt</vt:lpstr>
      <vt:lpstr>Kapiteltrenner blau</vt:lpstr>
      <vt:lpstr>Kapiteltrenner schwarz</vt:lpstr>
      <vt:lpstr>N-Body Simulation</vt:lpstr>
      <vt:lpstr>Outline</vt:lpstr>
      <vt:lpstr>Introduction to N-Body Problems</vt:lpstr>
      <vt:lpstr>Physics for Stellar Systems</vt:lpstr>
      <vt:lpstr>Interaction Methods</vt:lpstr>
      <vt:lpstr>Position Integration Methods</vt:lpstr>
      <vt:lpstr>Nvidia’s N-Body Algorithm</vt:lpstr>
      <vt:lpstr>Code Samples</vt:lpstr>
      <vt:lpstr>How does the NVIDIA code works? </vt:lpstr>
      <vt:lpstr>How does the NVIDIA code works? </vt:lpstr>
      <vt:lpstr>PowerPoint Presentation</vt:lpstr>
      <vt:lpstr>Performance</vt:lpstr>
      <vt:lpstr>WTF is a FLOP ? </vt:lpstr>
      <vt:lpstr>Performance comparison between GPUs</vt:lpstr>
      <vt:lpstr>Performance comparison between GPU and CPU 5090</vt:lpstr>
      <vt:lpstr>Performance comparison between GPUs in GFLOPs</vt:lpstr>
      <vt:lpstr>Visual Examples</vt:lpstr>
      <vt:lpstr>Farben</vt:lpstr>
      <vt:lpstr>References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Hölzl</dc:creator>
  <cp:lastModifiedBy>nicolas sierra</cp:lastModifiedBy>
  <cp:revision>24</cp:revision>
  <cp:lastPrinted>2015-07-30T14:04:45Z</cp:lastPrinted>
  <dcterms:created xsi:type="dcterms:W3CDTF">2025-06-12T12:05:59Z</dcterms:created>
  <dcterms:modified xsi:type="dcterms:W3CDTF">2025-07-01T10:28:03Z</dcterms:modified>
</cp:coreProperties>
</file>