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749" r:id="rId6"/>
    <p:sldId id="750" r:id="rId7"/>
    <p:sldId id="762" r:id="rId8"/>
    <p:sldId id="763" r:id="rId9"/>
    <p:sldId id="764" r:id="rId10"/>
    <p:sldId id="782" r:id="rId11"/>
    <p:sldId id="752" r:id="rId12"/>
    <p:sldId id="798" r:id="rId13"/>
    <p:sldId id="799" r:id="rId14"/>
    <p:sldId id="805" r:id="rId15"/>
    <p:sldId id="754" r:id="rId16"/>
    <p:sldId id="800" r:id="rId17"/>
    <p:sldId id="795" r:id="rId18"/>
    <p:sldId id="755" r:id="rId19"/>
    <p:sldId id="745" r:id="rId20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471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7" y="526617"/>
            <a:ext cx="8272272" cy="89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9" y="1755648"/>
            <a:ext cx="8272272" cy="2725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704505" y="4817937"/>
            <a:ext cx="2133615" cy="273844"/>
          </a:xfrm>
        </p:spPr>
        <p:txBody>
          <a:bodyPr/>
          <a:lstStyle/>
          <a:p>
            <a:fld id="{78DD82B9-B8EE-4375-B6FF-88FA6ABB15D9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35897" y="4817937"/>
            <a:ext cx="518794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7FDC-1FFF-4138-A7AE-25398596792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5CC3-65C9-41A1-B9D0-75FC57CC1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7FDC-1FFF-4138-A7AE-25398596792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5CC3-65C9-41A1-B9D0-75FC57CC1260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alphaModFix amt="9000"/>
          </a:blip>
          <a:srcRect t="10290"/>
          <a:stretch>
            <a:fillRect/>
          </a:stretch>
        </p:blipFill>
        <p:spPr>
          <a:xfrm>
            <a:off x="615882" y="0"/>
            <a:ext cx="8515350" cy="51434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7FDC-1FFF-4138-A7AE-25398596792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5CC3-65C9-41A1-B9D0-75FC57CC1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7FDC-1FFF-4138-A7AE-25398596792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5CC3-65C9-41A1-B9D0-75FC57CC1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7FDC-1FFF-4138-A7AE-25398596792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5CC3-65C9-41A1-B9D0-75FC57CC1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7FDC-1FFF-4138-A7AE-25398596792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5CC3-65C9-41A1-B9D0-75FC57CC1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7FDC-1FFF-4138-A7AE-25398596792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5CC3-65C9-41A1-B9D0-75FC57CC1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7FDC-1FFF-4138-A7AE-25398596792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5CC3-65C9-41A1-B9D0-75FC57CC1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7FDC-1FFF-4138-A7AE-25398596792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5CC3-65C9-41A1-B9D0-75FC57CC1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7FDC-1FFF-4138-A7AE-25398596792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5CC3-65C9-41A1-B9D0-75FC57CC1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7FDC-1FFF-4138-A7AE-25398596792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5CC3-65C9-41A1-B9D0-75FC57CC1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Option - Generic (Defaul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33" y="4467717"/>
            <a:ext cx="2376265" cy="288032"/>
          </a:xfrm>
        </p:spPr>
        <p:txBody>
          <a:bodyPr>
            <a:normAutofit/>
          </a:bodyPr>
          <a:lstStyle>
            <a:lvl1pPr marL="0" indent="0" algn="l">
              <a:buNone/>
              <a:defRPr sz="105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(Security / Sensitivity) Classification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860032" y="1176250"/>
            <a:ext cx="4032449" cy="1683533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2900" b="1" cap="all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TITLE IN OPEN SANS, BOLD, CAPS,</a:t>
            </a:r>
            <a:br>
              <a:rPr lang="en-US" dirty="0"/>
            </a:br>
            <a:r>
              <a:rPr lang="en-US" dirty="0"/>
              <a:t>SIZE 29,</a:t>
            </a:r>
            <a:br>
              <a:rPr lang="en-US" dirty="0"/>
            </a:br>
            <a:r>
              <a:rPr lang="en-US" dirty="0"/>
              <a:t>left ALIGN</a:t>
            </a:r>
            <a:endParaRPr lang="en-GB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3" y="4155926"/>
            <a:ext cx="1751689" cy="274320"/>
          </a:xfrm>
        </p:spPr>
        <p:txBody>
          <a:bodyPr>
            <a:normAutofit/>
          </a:bodyPr>
          <a:lstStyle>
            <a:lvl1pPr marL="0" indent="0" algn="l">
              <a:buNone/>
              <a:defRPr sz="105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33" y="3317087"/>
            <a:ext cx="4032448" cy="420909"/>
          </a:xfrm>
        </p:spPr>
        <p:txBody>
          <a:bodyPr>
            <a:normAutofit/>
          </a:bodyPr>
          <a:lstStyle>
            <a:lvl1pPr marL="0" indent="0" algn="l">
              <a:buNone/>
              <a:defRPr sz="1300" b="0" baseline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Designation, Department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860033" y="3003799"/>
            <a:ext cx="4032448" cy="288701"/>
          </a:xfrm>
        </p:spPr>
        <p:txBody>
          <a:bodyPr>
            <a:noAutofit/>
          </a:bodyPr>
          <a:lstStyle>
            <a:lvl1pPr marL="0" indent="0" algn="l">
              <a:buNone/>
              <a:defRPr sz="1400" b="1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Name of Presenter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860033" y="3737996"/>
            <a:ext cx="4032448" cy="417931"/>
          </a:xfrm>
        </p:spPr>
        <p:txBody>
          <a:bodyPr>
            <a:normAutofit/>
          </a:bodyPr>
          <a:lstStyle>
            <a:lvl1pPr marL="0" indent="0" algn="l">
              <a:buNone/>
              <a:defRPr sz="1300" b="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RI / Entity / Programme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4.png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011" y="849476"/>
            <a:ext cx="8069093" cy="3783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505" y="415710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77FDC-1FFF-4138-A7AE-25398596792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B5CC3-65C9-41A1-B9D0-75FC57CC1260}" type="slidenum">
              <a:rPr lang="en-US" smtClean="0"/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9117" y="1"/>
            <a:ext cx="7398987" cy="729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11" name="Picture 10" descr="AStar_Powerpoint_Image Template05.jpg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>
          <a:xfrm>
            <a:off x="0" y="0"/>
            <a:ext cx="621240" cy="5143501"/>
          </a:xfrm>
          <a:prstGeom prst="rect">
            <a:avLst/>
          </a:prstGeom>
        </p:spPr>
      </p:pic>
      <p:pic>
        <p:nvPicPr>
          <p:cNvPr id="12" name="Picture 11" descr="AStar_Logo_RGB_LowRes.png"/>
          <p:cNvPicPr>
            <a:picLocks noChangeAspect="1"/>
          </p:cNvPicPr>
          <p:nvPr userDrawn="1"/>
        </p:nvPicPr>
        <p:blipFill rotWithShape="1">
          <a:blip r:embed="rId14" cstate="screen"/>
          <a:srcRect/>
          <a:stretch>
            <a:fillRect/>
          </a:stretch>
        </p:blipFill>
        <p:spPr>
          <a:xfrm>
            <a:off x="728427" y="206133"/>
            <a:ext cx="673503" cy="4521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b="0" kern="1200">
          <a:solidFill>
            <a:schemeClr val="tx2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5598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555"/>
              <a:t>Solving the inverse problem of time independent Fokker–Planck equation with a self supervised neural network method</a:t>
            </a:r>
            <a:endParaRPr lang="en-US" altLang="en-GB" sz="3555"/>
          </a:p>
        </p:txBody>
      </p:sp>
      <p:sp>
        <p:nvSpPr>
          <p:cNvPr id="2" name="Text Box 1"/>
          <p:cNvSpPr txBox="1"/>
          <p:nvPr/>
        </p:nvSpPr>
        <p:spPr>
          <a:xfrm>
            <a:off x="2016760" y="2720975"/>
            <a:ext cx="51104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Wei Liu, Connie Khor Li Kou, Kun Hee Park &amp; Hwee Kuan Lee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164590" y="3632835"/>
            <a:ext cx="6831965" cy="1305560"/>
            <a:chOff x="1751" y="5638"/>
            <a:chExt cx="10759" cy="2056"/>
          </a:xfrm>
        </p:grpSpPr>
        <p:pic>
          <p:nvPicPr>
            <p:cNvPr id="100" name="Picture 99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751" y="5638"/>
              <a:ext cx="4603" cy="205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1" name="Picture 10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010" y="5639"/>
              <a:ext cx="4500" cy="2055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" name="Google Shape;71;p14"/>
          <p:cNvSpPr txBox="1"/>
          <p:nvPr/>
        </p:nvSpPr>
        <p:spPr>
          <a:xfrm>
            <a:off x="2305685" y="168910"/>
            <a:ext cx="520192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A378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P-training Step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A378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667385" y="1435735"/>
            <a:ext cx="8221345" cy="2211070"/>
            <a:chOff x="1051" y="2275"/>
            <a:chExt cx="12947" cy="3482"/>
          </a:xfrm>
        </p:grpSpPr>
        <p:sp>
          <p:nvSpPr>
            <p:cNvPr id="4" name="Rounded Rectangle 3"/>
            <p:cNvSpPr/>
            <p:nvPr/>
          </p:nvSpPr>
          <p:spPr>
            <a:xfrm>
              <a:off x="3480" y="2740"/>
              <a:ext cx="4749" cy="20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400" dirty="0">
                  <a:solidFill>
                    <a:schemeClr val="tx1"/>
                  </a:solidFill>
                  <a:sym typeface="+mn-ea"/>
                </a:rPr>
                <a:t>FPE-NN</a:t>
              </a:r>
              <a:endParaRPr lang="en-US" sz="2400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496" y="3623"/>
              <a:ext cx="585" cy="32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8628" y="3624"/>
              <a:ext cx="580" cy="32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8" name="图片 14" descr="V9_T7Q~KJZ`(N@)HUB7TKZ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25" y="2674"/>
              <a:ext cx="372" cy="2226"/>
            </a:xfrm>
            <a:prstGeom prst="rect">
              <a:avLst/>
            </a:prstGeom>
          </p:spPr>
        </p:pic>
        <p:sp>
          <p:nvSpPr>
            <p:cNvPr id="16" name="Text Box 15"/>
            <p:cNvSpPr txBox="1"/>
            <p:nvPr/>
          </p:nvSpPr>
          <p:spPr>
            <a:xfrm>
              <a:off x="9329" y="5226"/>
              <a:ext cx="172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600">
                  <a:solidFill>
                    <a:schemeClr val="accent5"/>
                  </a:solidFill>
                </a:rPr>
                <a:t>Prediction</a:t>
              </a:r>
              <a:endParaRPr lang="en-US" sz="1600">
                <a:solidFill>
                  <a:schemeClr val="accent5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603" y="2275"/>
              <a:ext cx="972" cy="2826"/>
              <a:chOff x="12055" y="4190"/>
              <a:chExt cx="972" cy="2826"/>
            </a:xfrm>
          </p:grpSpPr>
          <p:pic>
            <p:nvPicPr>
              <p:cNvPr id="6" name="图片 14" descr="V9_T7Q~KJZ`(N@)HUB7TKZN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055" y="4190"/>
                <a:ext cx="372" cy="2226"/>
              </a:xfrm>
              <a:prstGeom prst="rect">
                <a:avLst/>
              </a:prstGeom>
            </p:spPr>
          </p:pic>
          <p:pic>
            <p:nvPicPr>
              <p:cNvPr id="7" name="图片 14" descr="V9_T7Q~KJZ`(N@)HUB7TKZN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255" y="4390"/>
                <a:ext cx="372" cy="2226"/>
              </a:xfrm>
              <a:prstGeom prst="rect">
                <a:avLst/>
              </a:prstGeom>
            </p:spPr>
          </p:pic>
          <p:pic>
            <p:nvPicPr>
              <p:cNvPr id="8" name="图片 14" descr="V9_T7Q~KJZ`(N@)HUB7TKZN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455" y="4590"/>
                <a:ext cx="372" cy="2226"/>
              </a:xfrm>
              <a:prstGeom prst="rect">
                <a:avLst/>
              </a:prstGeom>
            </p:spPr>
          </p:pic>
          <p:pic>
            <p:nvPicPr>
              <p:cNvPr id="13" name="图片 14" descr="V9_T7Q~KJZ`(N@)HUB7TKZN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655" y="4790"/>
                <a:ext cx="372" cy="2226"/>
              </a:xfrm>
              <a:prstGeom prst="rect">
                <a:avLst/>
              </a:prstGeom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12552" y="2340"/>
              <a:ext cx="972" cy="2826"/>
              <a:chOff x="12055" y="4190"/>
              <a:chExt cx="972" cy="2826"/>
            </a:xfrm>
          </p:grpSpPr>
          <p:pic>
            <p:nvPicPr>
              <p:cNvPr id="25" name="图片 14" descr="V9_T7Q~KJZ`(N@)HUB7TKZN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055" y="4190"/>
                <a:ext cx="372" cy="222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6" name="图片 14" descr="V9_T7Q~KJZ`(N@)HUB7TKZN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255" y="4390"/>
                <a:ext cx="372" cy="222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7" name="图片 14" descr="V9_T7Q~KJZ`(N@)HUB7TKZN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455" y="4590"/>
                <a:ext cx="372" cy="222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8" name="图片 14" descr="V9_T7Q~KJZ`(N@)HUB7TKZN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655" y="4790"/>
                <a:ext cx="372" cy="2226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9" name="Text Box 28"/>
            <p:cNvSpPr txBox="1"/>
            <p:nvPr/>
          </p:nvSpPr>
          <p:spPr>
            <a:xfrm>
              <a:off x="12278" y="5226"/>
              <a:ext cx="172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600">
                  <a:solidFill>
                    <a:srgbClr val="7030A0"/>
                  </a:solidFill>
                </a:rPr>
                <a:t>Traget</a:t>
              </a:r>
              <a:endParaRPr lang="en-US" sz="1600">
                <a:solidFill>
                  <a:srgbClr val="7030A0"/>
                </a:solidFill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1051" y="5226"/>
              <a:ext cx="172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600"/>
                <a:t>Input</a:t>
              </a:r>
              <a:endParaRPr lang="en-US" sz="1600"/>
            </a:p>
          </p:txBody>
        </p:sp>
      </p:grpSp>
      <p:sp>
        <p:nvSpPr>
          <p:cNvPr id="86" name="Rounded Rectangle 85"/>
          <p:cNvSpPr/>
          <p:nvPr/>
        </p:nvSpPr>
        <p:spPr>
          <a:xfrm>
            <a:off x="5574665" y="1195070"/>
            <a:ext cx="3446780" cy="2571750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 rot="10800000">
            <a:off x="1485900" y="3144520"/>
            <a:ext cx="4088765" cy="207645"/>
          </a:xfrm>
          <a:prstGeom prst="rightArrow">
            <a:avLst/>
          </a:prstGeom>
          <a:noFill/>
          <a:ln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Text Box 87"/>
          <p:cNvSpPr txBox="1"/>
          <p:nvPr/>
        </p:nvSpPr>
        <p:spPr>
          <a:xfrm>
            <a:off x="2879725" y="3403600"/>
            <a:ext cx="13004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C00000"/>
                </a:solidFill>
              </a:rPr>
              <a:t>train input</a:t>
            </a:r>
            <a:endParaRPr lang="en-US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" name="Google Shape;71;p14"/>
          <p:cNvSpPr txBox="1"/>
          <p:nvPr/>
        </p:nvSpPr>
        <p:spPr>
          <a:xfrm>
            <a:off x="3150870" y="182880"/>
            <a:ext cx="284226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A378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Training Process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A378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2" name="Content Placeholder 1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875" y="942340"/>
            <a:ext cx="7016115" cy="40817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" name="Google Shape;71;p14"/>
          <p:cNvSpPr txBox="1"/>
          <p:nvPr/>
        </p:nvSpPr>
        <p:spPr>
          <a:xfrm>
            <a:off x="2855595" y="173355"/>
            <a:ext cx="343281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A378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Numerical Studies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A378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" name="Picture 2" descr="5%0WLZ%I@8A12P8P2Z{JO6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345" y="2441575"/>
            <a:ext cx="2027555" cy="309245"/>
          </a:xfrm>
          <a:prstGeom prst="rect">
            <a:avLst/>
          </a:prstGeom>
        </p:spPr>
      </p:pic>
      <p:pic>
        <p:nvPicPr>
          <p:cNvPr id="4" name="Picture 3" descr="~@}3F~~}J0HNH98]IHBLO]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915" y="2441575"/>
            <a:ext cx="2274570" cy="292100"/>
          </a:xfrm>
          <a:prstGeom prst="rect">
            <a:avLst/>
          </a:prstGeom>
        </p:spPr>
      </p:pic>
      <p:pic>
        <p:nvPicPr>
          <p:cNvPr id="5" name="Picture 4" descr="UKV{@9HZVA49CVRLF7~$5(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640" y="2443480"/>
            <a:ext cx="2481580" cy="3048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346700" y="4636770"/>
            <a:ext cx="37973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1" fontAlgn="base" hangingPunct="1"/>
            <a:r>
              <a:rPr lang="en-US" sz="900" dirty="0">
                <a:cs typeface="Arial" panose="020B0604020202020204" pitchFamily="34" charset="0"/>
                <a:sym typeface="+mn-ea"/>
              </a:rPr>
              <a:t>[2] Lin, C. A. &amp; Koshyk, J. N. Clim. Dyn. 2, 101–115 (1987)</a:t>
            </a:r>
            <a:endParaRPr lang="en-US" sz="900" dirty="0">
              <a:cs typeface="Arial" panose="020B0604020202020204" pitchFamily="34" charset="0"/>
              <a:sym typeface="+mn-ea"/>
            </a:endParaRPr>
          </a:p>
          <a:p>
            <a:pPr algn="l" eaLnBrk="1" fontAlgn="base" hangingPunct="1"/>
            <a:r>
              <a:rPr lang="en-US" sz="900" dirty="0">
                <a:cs typeface="Arial" panose="020B0604020202020204" pitchFamily="34" charset="0"/>
                <a:sym typeface="+mn-ea"/>
              </a:rPr>
              <a:t>[3] </a:t>
            </a:r>
            <a:r>
              <a:rPr lang="en-US" sz="900" dirty="0">
                <a:cs typeface="Arial" panose="020B0604020202020204" pitchFamily="34" charset="0"/>
                <a:sym typeface="+mn-ea"/>
              </a:rPr>
              <a:t>Fogedby, H. C. &amp; Metzler, R. Phys. Rev. Lett. 98, 070601 (2007).</a:t>
            </a:r>
            <a:endParaRPr lang="en-US" sz="900" dirty="0">
              <a:cs typeface="Arial" panose="020B0604020202020204" pitchFamily="34" charset="0"/>
              <a:sym typeface="+mn-ea"/>
            </a:endParaRPr>
          </a:p>
          <a:p>
            <a:pPr algn="l" eaLnBrk="1" fontAlgn="base" hangingPunct="1"/>
            <a:r>
              <a:rPr lang="en-US" sz="900" dirty="0">
                <a:cs typeface="Arial" panose="020B0604020202020204" pitchFamily="34" charset="0"/>
                <a:sym typeface="+mn-ea"/>
              </a:rPr>
              <a:t>[4] Cordier, S., et al.  J. Stat. Phys. 120, 253–277 (2005).</a:t>
            </a:r>
            <a:endParaRPr lang="en-US" sz="900" dirty="0"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46175" y="932180"/>
            <a:ext cx="755586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Validated with simulated data</a:t>
            </a:r>
            <a:endParaRPr lang="en-US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Three FPE examples have been used to model real-world phenomena in different area</a:t>
            </a:r>
            <a:endParaRPr lang="en-US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Noise were added to the simulated data</a:t>
            </a:r>
            <a:endParaRPr lang="en-US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08075" y="2029460"/>
            <a:ext cx="22840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Example 1 (meteorology)</a:t>
            </a:r>
            <a:r>
              <a:rPr lang="en-US" baseline="30000"/>
              <a:t>2</a:t>
            </a:r>
            <a:r>
              <a:rPr lang="en-US"/>
              <a:t>: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912870" y="2029460"/>
            <a:ext cx="18688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Example 2 (biology)</a:t>
            </a:r>
            <a:r>
              <a:rPr lang="en-US" baseline="30000"/>
              <a:t>3</a:t>
            </a:r>
            <a:r>
              <a:rPr lang="en-US"/>
              <a:t>: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689090" y="2029460"/>
            <a:ext cx="21551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Example 3 (economics)</a:t>
            </a:r>
            <a:r>
              <a:rPr lang="en-US" baseline="30000"/>
              <a:t>4</a:t>
            </a:r>
            <a:r>
              <a:rPr lang="en-US"/>
              <a:t>:</a:t>
            </a:r>
            <a:endParaRPr lang="en-US"/>
          </a:p>
        </p:txBody>
      </p:sp>
      <p:pic>
        <p:nvPicPr>
          <p:cNvPr id="12" name="Picture 11" descr="JK99S0@4LBZO_H$0ELQ9P@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780" y="3547110"/>
            <a:ext cx="2822575" cy="3206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863850" y="4021455"/>
            <a:ext cx="9664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chemeClr val="accent5"/>
                </a:solidFill>
              </a:rPr>
              <a:t>constant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830320" y="4021455"/>
            <a:ext cx="12719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C00000"/>
                </a:solidFill>
              </a:rPr>
              <a:t>random noise</a:t>
            </a:r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574415" y="3847465"/>
            <a:ext cx="92075" cy="173990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869055" y="3866515"/>
            <a:ext cx="160020" cy="1498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QY_`FOG8EQP21I3[`@MAGW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675" y="3490595"/>
            <a:ext cx="2404745" cy="530860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5191760" y="3629660"/>
            <a:ext cx="270510" cy="15938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" name="Google Shape;71;p14"/>
          <p:cNvSpPr txBox="1"/>
          <p:nvPr/>
        </p:nvSpPr>
        <p:spPr>
          <a:xfrm>
            <a:off x="2305685" y="168910"/>
            <a:ext cx="520192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A378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 Typical Training Curve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A378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83285" y="1736090"/>
            <a:ext cx="8045450" cy="2095500"/>
            <a:chOff x="1392" y="2734"/>
            <a:chExt cx="12670" cy="33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92" y="2734"/>
              <a:ext cx="12671" cy="3301"/>
            </a:xfrm>
            <a:prstGeom prst="rect">
              <a:avLst/>
            </a:prstGeom>
          </p:spPr>
        </p:pic>
        <p:sp>
          <p:nvSpPr>
            <p:cNvPr id="3" name="Rectangles 2"/>
            <p:cNvSpPr/>
            <p:nvPr/>
          </p:nvSpPr>
          <p:spPr>
            <a:xfrm>
              <a:off x="2233" y="3973"/>
              <a:ext cx="119" cy="7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Rectangles 3"/>
            <p:cNvSpPr/>
            <p:nvPr/>
          </p:nvSpPr>
          <p:spPr>
            <a:xfrm>
              <a:off x="2254" y="4320"/>
              <a:ext cx="119" cy="7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2352" y="4639"/>
              <a:ext cx="501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Rectangles 5"/>
            <p:cNvSpPr/>
            <p:nvPr/>
          </p:nvSpPr>
          <p:spPr>
            <a:xfrm>
              <a:off x="2303" y="4461"/>
              <a:ext cx="121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ectangles 6"/>
            <p:cNvSpPr/>
            <p:nvPr/>
          </p:nvSpPr>
          <p:spPr>
            <a:xfrm>
              <a:off x="2387" y="4744"/>
              <a:ext cx="501" cy="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2629" y="4885"/>
              <a:ext cx="301" cy="5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2822" y="5049"/>
              <a:ext cx="808" cy="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Rectangles 9"/>
            <p:cNvSpPr/>
            <p:nvPr/>
          </p:nvSpPr>
          <p:spPr>
            <a:xfrm>
              <a:off x="3630" y="5263"/>
              <a:ext cx="1821" cy="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3630" y="5120"/>
              <a:ext cx="283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6497" y="4260"/>
              <a:ext cx="469" cy="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6620" y="4399"/>
              <a:ext cx="469" cy="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Rectangles 13"/>
            <p:cNvSpPr/>
            <p:nvPr/>
          </p:nvSpPr>
          <p:spPr>
            <a:xfrm>
              <a:off x="6820" y="4745"/>
              <a:ext cx="469" cy="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Rectangles 14"/>
            <p:cNvSpPr/>
            <p:nvPr/>
          </p:nvSpPr>
          <p:spPr>
            <a:xfrm>
              <a:off x="6723" y="4672"/>
              <a:ext cx="469" cy="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ectangles 15"/>
            <p:cNvSpPr/>
            <p:nvPr/>
          </p:nvSpPr>
          <p:spPr>
            <a:xfrm>
              <a:off x="6923" y="4971"/>
              <a:ext cx="925" cy="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7123" y="5256"/>
              <a:ext cx="2508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Rectangles 17"/>
            <p:cNvSpPr/>
            <p:nvPr/>
          </p:nvSpPr>
          <p:spPr>
            <a:xfrm>
              <a:off x="7123" y="5079"/>
              <a:ext cx="925" cy="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0" name="Rectangles 19"/>
          <p:cNvSpPr/>
          <p:nvPr/>
        </p:nvSpPr>
        <p:spPr>
          <a:xfrm>
            <a:off x="1808480" y="1903730"/>
            <a:ext cx="1416685" cy="445135"/>
          </a:xfrm>
          <a:prstGeom prst="rect">
            <a:avLst/>
          </a:prstGeom>
          <a:solidFill>
            <a:schemeClr val="bg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4500880" y="1903730"/>
            <a:ext cx="1416685" cy="445135"/>
          </a:xfrm>
          <a:prstGeom prst="rect">
            <a:avLst/>
          </a:prstGeom>
          <a:solidFill>
            <a:schemeClr val="bg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7098030" y="1903730"/>
            <a:ext cx="1416685" cy="445135"/>
          </a:xfrm>
          <a:prstGeom prst="rect">
            <a:avLst/>
          </a:prstGeom>
          <a:solidFill>
            <a:schemeClr val="bg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1521460" y="1377315"/>
            <a:ext cx="1745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Error of trained </a:t>
            </a:r>
            <a:r>
              <a:rPr lang="en-US" b="1"/>
              <a:t>g</a:t>
            </a:r>
            <a:endParaRPr lang="en-US" b="1"/>
          </a:p>
        </p:txBody>
      </p:sp>
      <p:sp>
        <p:nvSpPr>
          <p:cNvPr id="24" name="Text Box 23"/>
          <p:cNvSpPr txBox="1"/>
          <p:nvPr/>
        </p:nvSpPr>
        <p:spPr>
          <a:xfrm>
            <a:off x="4268470" y="1377315"/>
            <a:ext cx="1745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Error of trained </a:t>
            </a:r>
            <a:r>
              <a:rPr lang="en-US" b="1"/>
              <a:t>h</a:t>
            </a:r>
            <a:endParaRPr lang="en-US" b="1"/>
          </a:p>
        </p:txBody>
      </p:sp>
      <p:sp>
        <p:nvSpPr>
          <p:cNvPr id="25" name="Text Box 24"/>
          <p:cNvSpPr txBox="1"/>
          <p:nvPr/>
        </p:nvSpPr>
        <p:spPr>
          <a:xfrm>
            <a:off x="7015480" y="1377315"/>
            <a:ext cx="1745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Error of trained </a:t>
            </a:r>
            <a:r>
              <a:rPr lang="en-US" b="1"/>
              <a:t>P</a:t>
            </a:r>
            <a:endParaRPr 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" name="Google Shape;71;p14"/>
          <p:cNvSpPr txBox="1"/>
          <p:nvPr/>
        </p:nvSpPr>
        <p:spPr>
          <a:xfrm>
            <a:off x="3562985" y="168910"/>
            <a:ext cx="201803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A378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Results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A378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87" name="Picture 86" descr="DAGZIWGLDVR{H$00`H{ZJ3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935" y="888365"/>
            <a:ext cx="7651115" cy="33667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" name="Google Shape;71;p14"/>
          <p:cNvSpPr txBox="1"/>
          <p:nvPr/>
        </p:nvSpPr>
        <p:spPr>
          <a:xfrm>
            <a:off x="3562985" y="168910"/>
            <a:ext cx="201803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A378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Conclusion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A378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09980" y="1304290"/>
            <a:ext cx="77489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 eaLnBrk="1" fontAlgn="base" hangingPunct="1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FPE-NN can be used to uncover unknown </a:t>
            </a:r>
            <a:r>
              <a:rPr lang="en-US" sz="1800" b="1" dirty="0">
                <a:cs typeface="Arial" panose="020B0604020202020204" pitchFamily="34" charset="0"/>
                <a:sym typeface="+mn-ea"/>
              </a:rPr>
              <a:t>g</a:t>
            </a:r>
            <a:r>
              <a:rPr lang="en-US" sz="1800" dirty="0">
                <a:cs typeface="Arial" panose="020B0604020202020204" pitchFamily="34" charset="0"/>
                <a:sym typeface="+mn-ea"/>
              </a:rPr>
              <a:t> and </a:t>
            </a:r>
            <a:r>
              <a:rPr lang="en-US" sz="1800" b="1" dirty="0">
                <a:cs typeface="Arial" panose="020B0604020202020204" pitchFamily="34" charset="0"/>
                <a:sym typeface="+mn-ea"/>
              </a:rPr>
              <a:t>h</a:t>
            </a:r>
            <a:r>
              <a:rPr lang="en-US" sz="1800" dirty="0">
                <a:cs typeface="Arial" panose="020B0604020202020204" pitchFamily="34" charset="0"/>
                <a:sym typeface="+mn-ea"/>
              </a:rPr>
              <a:t> from the measure </a:t>
            </a:r>
            <a:r>
              <a:rPr lang="en-US" sz="1800" b="1" dirty="0">
                <a:cs typeface="Arial" panose="020B0604020202020204" pitchFamily="34" charset="0"/>
                <a:sym typeface="+mn-ea"/>
              </a:rPr>
              <a:t>P</a:t>
            </a:r>
            <a:r>
              <a:rPr lang="en-US" sz="1800" dirty="0">
                <a:cs typeface="Arial" panose="020B0604020202020204" pitchFamily="34" charset="0"/>
                <a:sym typeface="+mn-ea"/>
              </a:rPr>
              <a:t>(t) which is  corrupted with noise.</a:t>
            </a:r>
            <a:endParaRPr lang="en-US" sz="1800" strike="noStrike" noProof="1" dirty="0">
              <a:cs typeface="Arial" panose="020B0604020202020204" pitchFamily="34" charset="0"/>
            </a:endParaRPr>
          </a:p>
          <a:p>
            <a:pPr marL="285750" indent="-285750" algn="just" eaLnBrk="1" fontAlgn="base" hangingPunct="1">
              <a:buFont typeface="Arial" panose="020B0604020202020204" pitchFamily="34" charset="0"/>
              <a:buChar char="•"/>
            </a:pPr>
            <a:endParaRPr lang="en-US" sz="1800" strike="noStrike" noProof="1" dirty="0">
              <a:cs typeface="Arial" panose="020B0604020202020204" pitchFamily="34" charset="0"/>
            </a:endParaRPr>
          </a:p>
          <a:p>
            <a:pPr marL="285750" indent="-285750" algn="just" eaLnBrk="1" fontAlgn="base" hangingPunct="1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The measured </a:t>
            </a:r>
            <a:r>
              <a:rPr lang="en-US" sz="18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P</a:t>
            </a:r>
            <a:r>
              <a:rPr lang="en-US" sz="18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(t) can be denoised by the alternating training process.</a:t>
            </a:r>
            <a:endParaRPr lang="en-US" sz="1800" strike="noStrike" noProof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marL="285750" indent="-285750" algn="just" eaLnBrk="1" fontAlgn="base" hangingPunct="1">
              <a:buFont typeface="Arial" panose="020B0604020202020204" pitchFamily="34" charset="0"/>
              <a:buChar char="•"/>
            </a:pPr>
            <a:endParaRPr lang="en-US" sz="1800" strike="noStrike" noProof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marL="285750" indent="-285750" algn="just" eaLnBrk="1" fontAlgn="base" hangingPunct="1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The denoised </a:t>
            </a:r>
            <a:r>
              <a:rPr lang="en-US" sz="18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P</a:t>
            </a:r>
            <a:r>
              <a:rPr lang="en-US" sz="18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(t) is essential to achieve high accuracy of trained </a:t>
            </a:r>
            <a:r>
              <a:rPr lang="en-US" sz="18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g</a:t>
            </a:r>
            <a:r>
              <a:rPr lang="en-US" sz="18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and </a:t>
            </a:r>
            <a:r>
              <a:rPr lang="en-US" sz="18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h</a:t>
            </a:r>
            <a:r>
              <a:rPr lang="en-US" sz="18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.</a:t>
            </a:r>
            <a:endParaRPr lang="en-US" sz="1800" strike="noStrike" noProof="1" dirty="0">
              <a:cs typeface="Arial" panose="020B0604020202020204" pitchFamily="34" charset="0"/>
            </a:endParaRPr>
          </a:p>
          <a:p>
            <a:endParaRPr lang="en-US" sz="1800" strike="noStrike" noProof="1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" name="Google Shape;71;p14"/>
          <p:cNvSpPr txBox="1"/>
          <p:nvPr/>
        </p:nvSpPr>
        <p:spPr>
          <a:xfrm>
            <a:off x="2615565" y="683895"/>
            <a:ext cx="4507865" cy="67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strike="noStrike" kern="1200" cap="none" spc="0" normalizeH="0" baseline="0" noProof="0" dirty="0">
                <a:ln>
                  <a:noFill/>
                </a:ln>
                <a:solidFill>
                  <a:srgbClr val="0A378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Thanks for watching!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solidFill>
                <a:srgbClr val="0A378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02410" y="3509010"/>
            <a:ext cx="6831965" cy="1305560"/>
            <a:chOff x="1751" y="5638"/>
            <a:chExt cx="10759" cy="2056"/>
          </a:xfrm>
        </p:grpSpPr>
        <p:pic>
          <p:nvPicPr>
            <p:cNvPr id="100" name="Picture 99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751" y="5638"/>
              <a:ext cx="4603" cy="205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1" name="Picture 10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010" y="5639"/>
              <a:ext cx="4500" cy="205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ext Box 1"/>
          <p:cNvSpPr txBox="1"/>
          <p:nvPr/>
        </p:nvSpPr>
        <p:spPr>
          <a:xfrm>
            <a:off x="1098550" y="1849120"/>
            <a:ext cx="754253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Reference:</a:t>
            </a:r>
            <a:r>
              <a:rPr lang="en-US"/>
              <a:t> Liu, W., Kou, C.K.L., Park, K.H. et al. Solving the inverse problem of time independent Fokker–Planck equation with a self supervised neural network method. Sci Rep 11, 15540 (2021). https://doi.org/10.1038/s41598-021-94712-5</a:t>
            </a:r>
            <a:endParaRPr lang="en-US"/>
          </a:p>
          <a:p>
            <a:endParaRPr lang="en-US"/>
          </a:p>
          <a:p>
            <a:r>
              <a:rPr lang="en-US" b="1"/>
              <a:t>Code:</a:t>
            </a:r>
            <a:r>
              <a:rPr lang="en-US"/>
              <a:t> </a:t>
            </a:r>
            <a:r>
              <a:rPr lang="en-US" dirty="0">
                <a:sym typeface="+mn-ea"/>
              </a:rPr>
              <a:t>https://github.com/Gobliu/FPE-NN.git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" name="Google Shape;71;p14"/>
          <p:cNvSpPr txBox="1"/>
          <p:nvPr/>
        </p:nvSpPr>
        <p:spPr>
          <a:xfrm>
            <a:off x="3562985" y="168910"/>
            <a:ext cx="201803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A378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Introduction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A378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09955" y="1062355"/>
            <a:ext cx="786447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Fokker–Planck equation (</a:t>
            </a:r>
            <a:r>
              <a:rPr lang="en-US" sz="1600">
                <a:solidFill>
                  <a:srgbClr val="C00000"/>
                </a:solidFill>
              </a:rPr>
              <a:t>FPE</a:t>
            </a:r>
            <a:r>
              <a:rPr lang="en-US" sz="1600">
                <a:solidFill>
                  <a:schemeClr val="tx1"/>
                </a:solidFill>
              </a:rPr>
              <a:t>)</a:t>
            </a:r>
            <a:r>
              <a:rPr lang="en-US" sz="1600"/>
              <a:t> is used to describe the </a:t>
            </a:r>
            <a:r>
              <a:rPr lang="en-US" sz="1600">
                <a:solidFill>
                  <a:schemeClr val="tx1"/>
                </a:solidFill>
              </a:rPr>
              <a:t>probability density function (</a:t>
            </a:r>
            <a:r>
              <a:rPr lang="en-US" sz="1600">
                <a:solidFill>
                  <a:srgbClr val="C00000"/>
                </a:solidFill>
              </a:rPr>
              <a:t>pdf</a:t>
            </a:r>
            <a:r>
              <a:rPr lang="en-US" sz="1600">
                <a:solidFill>
                  <a:schemeClr val="tx1"/>
                </a:solidFill>
              </a:rPr>
              <a:t>)</a:t>
            </a:r>
            <a:r>
              <a:rPr lang="en-US" sz="1600"/>
              <a:t> of the random variable in </a:t>
            </a:r>
            <a:r>
              <a:rPr lang="en-US" sz="1600">
                <a:solidFill>
                  <a:srgbClr val="C00000"/>
                </a:solidFill>
              </a:rPr>
              <a:t>stochastic processes</a:t>
            </a:r>
            <a:r>
              <a:rPr lang="en-US" sz="1600">
                <a:solidFill>
                  <a:schemeClr val="tx1"/>
                </a:solidFill>
              </a:rPr>
              <a:t>.</a:t>
            </a:r>
            <a:endParaRPr lang="en-US" sz="1600"/>
          </a:p>
          <a:p>
            <a:endParaRPr lang="en-US" sz="1600"/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ym typeface="+mn-ea"/>
              </a:rPr>
              <a:t>One-dimensional and time-independent example:</a:t>
            </a:r>
            <a:endParaRPr lang="en-US" sz="1600">
              <a:sym typeface="+mn-ea"/>
            </a:endParaRPr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Wide range applications in modeling real-world phenomena.</a:t>
            </a:r>
            <a:endParaRPr lang="en-US" sz="1600"/>
          </a:p>
        </p:txBody>
      </p:sp>
      <p:sp>
        <p:nvSpPr>
          <p:cNvPr id="3" name="Text Box 2"/>
          <p:cNvSpPr txBox="1"/>
          <p:nvPr/>
        </p:nvSpPr>
        <p:spPr>
          <a:xfrm>
            <a:off x="1561465" y="3402330"/>
            <a:ext cx="26568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Stochastic differential equation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5810" y="2724150"/>
            <a:ext cx="1708785" cy="490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Box 4"/>
          <p:cNvSpPr txBox="1"/>
          <p:nvPr/>
        </p:nvSpPr>
        <p:spPr>
          <a:xfrm>
            <a:off x="6442710" y="3402330"/>
            <a:ext cx="5784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FPE </a:t>
            </a:r>
            <a:endParaRPr lang="en-US"/>
          </a:p>
        </p:txBody>
      </p:sp>
      <p:pic>
        <p:nvPicPr>
          <p:cNvPr id="6" name="Picture 5" descr="L(8Y3DS_3(YG`5]({B]V)8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35" y="2737485"/>
            <a:ext cx="3683635" cy="4629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Left-Right Arrow 6"/>
          <p:cNvSpPr/>
          <p:nvPr/>
        </p:nvSpPr>
        <p:spPr>
          <a:xfrm>
            <a:off x="3918585" y="2821305"/>
            <a:ext cx="797560" cy="294640"/>
          </a:xfrm>
          <a:prstGeom prst="left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442710" y="2343785"/>
            <a:ext cx="5105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chemeClr val="accent5"/>
                </a:solidFill>
              </a:rPr>
              <a:t>pdf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42710" y="2740660"/>
            <a:ext cx="462915" cy="473710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636385" y="2604135"/>
            <a:ext cx="75565" cy="111125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2613660" y="2343785"/>
            <a:ext cx="201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5"/>
                </a:solidFill>
              </a:rPr>
              <a:t>Gaussian white noise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48990" y="2740660"/>
            <a:ext cx="381635" cy="473710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502025" y="2595245"/>
            <a:ext cx="75565" cy="111125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9" grpId="0"/>
      <p:bldP spid="11" grpId="1" animBg="1"/>
      <p:bldP spid="14" grpId="1" animBg="1"/>
      <p:bldP spid="9" grpId="1"/>
      <p:bldP spid="19" grpId="0"/>
      <p:bldP spid="20" grpId="0" bldLvl="0" animBg="1"/>
      <p:bldP spid="21" grpId="0" bldLvl="0" animBg="1"/>
      <p:bldP spid="19" grpId="1"/>
      <p:bldP spid="20" grpId="1" animBg="1"/>
      <p:bldP spid="2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" name="Google Shape;71;p14"/>
          <p:cNvSpPr txBox="1"/>
          <p:nvPr/>
        </p:nvSpPr>
        <p:spPr>
          <a:xfrm>
            <a:off x="2842260" y="173990"/>
            <a:ext cx="345948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u="sng" kern="1200" noProof="0" dirty="0">
                <a:ln>
                  <a:noFill/>
                </a:ln>
                <a:solidFill>
                  <a:srgbClr val="0A3787"/>
                </a:solidFill>
                <a:effectLst/>
                <a:uLnTx/>
                <a:uFillTx/>
                <a:ea typeface="+mn-ea"/>
                <a:cs typeface="+mn-cs"/>
                <a:sym typeface="+mn-ea"/>
              </a:rPr>
              <a:t>Problem Definition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A378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" name="Picture 2" descr="AU{P528@}KM}DY0PLU79J3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6075" y="1757680"/>
            <a:ext cx="4886325" cy="70739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068705" y="985520"/>
            <a:ext cx="53327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One-dimensional and time-independent FPE:</a:t>
            </a:r>
            <a:endParaRPr lang="en-US" sz="160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54593" y="1582906"/>
            <a:ext cx="0" cy="360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44279" y="1582906"/>
            <a:ext cx="0" cy="360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13306" y="1582906"/>
            <a:ext cx="0" cy="360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473947" y="1245959"/>
            <a:ext cx="127889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GB" sz="1600" dirty="0">
                <a:solidFill>
                  <a:srgbClr val="C00000"/>
                </a:solidFill>
              </a:rPr>
              <a:t>Observation</a:t>
            </a:r>
            <a:endParaRPr lang="en-GB" sz="16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73600" y="2280920"/>
            <a:ext cx="490855" cy="424180"/>
          </a:xfrm>
          <a:prstGeom prst="straightConnector1">
            <a:avLst/>
          </a:prstGeom>
          <a:ln w="2540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183630" y="2280285"/>
            <a:ext cx="430530" cy="434340"/>
          </a:xfrm>
          <a:prstGeom prst="straightConnector1">
            <a:avLst/>
          </a:prstGeom>
          <a:ln w="25400"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719735" y="2735995"/>
            <a:ext cx="21259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en-GB" sz="1600" dirty="0">
                <a:solidFill>
                  <a:srgbClr val="0070C0"/>
                </a:solidFill>
              </a:rPr>
              <a:t>U</a:t>
            </a:r>
            <a:r>
              <a:rPr lang="en-GB" sz="1600" dirty="0">
                <a:solidFill>
                  <a:srgbClr val="0070C0"/>
                </a:solidFill>
              </a:rPr>
              <a:t>nknown </a:t>
            </a:r>
            <a:r>
              <a:rPr lang="en-US" altLang="en-GB" sz="1600" dirty="0">
                <a:solidFill>
                  <a:srgbClr val="0070C0"/>
                </a:solidFill>
              </a:rPr>
              <a:t>M</a:t>
            </a:r>
            <a:r>
              <a:rPr lang="en-GB" sz="1600" dirty="0">
                <a:solidFill>
                  <a:srgbClr val="0070C0"/>
                </a:solidFill>
              </a:rPr>
              <a:t>echanism</a:t>
            </a:r>
            <a:endParaRPr lang="en-GB" sz="1600" dirty="0">
              <a:solidFill>
                <a:srgbClr val="0070C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68705" y="3344545"/>
            <a:ext cx="772541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Known:</a:t>
            </a:r>
            <a:r>
              <a:rPr lang="en-US"/>
              <a:t> 		P(x,t) is measured and assumed to satisfy FPE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 b="1"/>
              <a:t>Unknown:</a:t>
            </a:r>
            <a:r>
              <a:rPr lang="en-US"/>
              <a:t> 		g(x) and h(x)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 b="1"/>
              <a:t>Challenge:</a:t>
            </a:r>
            <a:r>
              <a:rPr lang="en-US"/>
              <a:t> 	the measured P(x,t) is noisy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 b="1"/>
              <a:t>Goal:		</a:t>
            </a:r>
            <a:r>
              <a:rPr lang="en-US"/>
              <a:t>train a neural netowork to find out g(x) and h(x), and to denoise P(x,t)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" name="Google Shape;71;p14"/>
          <p:cNvSpPr txBox="1"/>
          <p:nvPr/>
        </p:nvSpPr>
        <p:spPr>
          <a:xfrm>
            <a:off x="2305685" y="168910"/>
            <a:ext cx="520192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A378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Neural Network Overview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A378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70585" y="821690"/>
            <a:ext cx="706247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Both 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and 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prediction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are distributions.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Multiple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predictions to surpress the noise effect.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g(x) and h(x) are built-in inside FPE-NN as the only 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 weights.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P(x, t)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g(x)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and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h(x)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are 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discretized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over variable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and denoted as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(t)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and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respectively.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eaLnBrk="1" hangingPunct="1">
              <a:buFont typeface="Arial" panose="020B0604020202020204" pitchFamily="34" charset="0"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09800" y="3150870"/>
            <a:ext cx="3015615" cy="133032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</a:rPr>
              <a:t>FPE- based </a:t>
            </a:r>
            <a:r>
              <a:rPr lang="en-US" sz="2400" dirty="0">
                <a:solidFill>
                  <a:schemeClr val="tx1"/>
                </a:solidFill>
                <a:sym typeface="+mn-ea"/>
              </a:rPr>
              <a:t>Neural Netwo</a:t>
            </a:r>
            <a:r>
              <a:rPr lang="en-US" sz="2400" dirty="0">
                <a:solidFill>
                  <a:schemeClr val="tx1"/>
                </a:solidFill>
                <a:sym typeface="+mn-ea"/>
              </a:rPr>
              <a:t>rk (FPE-NN)</a:t>
            </a:r>
            <a:endParaRPr 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584960" y="3711575"/>
            <a:ext cx="371475" cy="2076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478780" y="3712210"/>
            <a:ext cx="368300" cy="2076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897890" y="2660015"/>
            <a:ext cx="6870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i="1">
                <a:solidFill>
                  <a:schemeClr val="accent1">
                    <a:lumMod val="50000"/>
                  </a:schemeClr>
                </a:solidFill>
              </a:rPr>
              <a:t>(t)</a:t>
            </a:r>
            <a:endParaRPr lang="en-US" i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67385" y="4691380"/>
            <a:ext cx="1092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/>
              <a:t>Input</a:t>
            </a:r>
            <a:endParaRPr lang="en-US" sz="1600"/>
          </a:p>
        </p:txBody>
      </p:sp>
      <p:pic>
        <p:nvPicPr>
          <p:cNvPr id="18" name="图片 14" descr="V9_T7Q~KJZ`(N@)HUB7TKZ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3108960"/>
            <a:ext cx="236220" cy="141351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5923915" y="4729480"/>
            <a:ext cx="1092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/>
              <a:t>Prediction</a:t>
            </a:r>
            <a:endParaRPr lang="en-US" sz="1600"/>
          </a:p>
        </p:txBody>
      </p:sp>
      <p:grpSp>
        <p:nvGrpSpPr>
          <p:cNvPr id="3" name="Group 2"/>
          <p:cNvGrpSpPr/>
          <p:nvPr/>
        </p:nvGrpSpPr>
        <p:grpSpPr>
          <a:xfrm>
            <a:off x="6097905" y="2855595"/>
            <a:ext cx="617220" cy="1794510"/>
            <a:chOff x="12055" y="4190"/>
            <a:chExt cx="972" cy="2826"/>
          </a:xfrm>
        </p:grpSpPr>
        <p:pic>
          <p:nvPicPr>
            <p:cNvPr id="6" name="图片 14" descr="V9_T7Q~KJZ`(N@)HUB7TKZ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55" y="4190"/>
              <a:ext cx="372" cy="2226"/>
            </a:xfrm>
            <a:prstGeom prst="rect">
              <a:avLst/>
            </a:prstGeom>
          </p:spPr>
        </p:pic>
        <p:pic>
          <p:nvPicPr>
            <p:cNvPr id="7" name="图片 14" descr="V9_T7Q~KJZ`(N@)HUB7TKZ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255" y="4390"/>
              <a:ext cx="372" cy="2226"/>
            </a:xfrm>
            <a:prstGeom prst="rect">
              <a:avLst/>
            </a:prstGeom>
          </p:spPr>
        </p:pic>
        <p:pic>
          <p:nvPicPr>
            <p:cNvPr id="8" name="图片 14" descr="V9_T7Q~KJZ`(N@)HUB7TKZ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455" y="4590"/>
              <a:ext cx="372" cy="2226"/>
            </a:xfrm>
            <a:prstGeom prst="rect">
              <a:avLst/>
            </a:prstGeom>
          </p:spPr>
        </p:pic>
        <p:pic>
          <p:nvPicPr>
            <p:cNvPr id="13" name="图片 14" descr="V9_T7Q~KJZ`(N@)HUB7TKZ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655" y="4790"/>
              <a:ext cx="372" cy="2226"/>
            </a:xfrm>
            <a:prstGeom prst="rect">
              <a:avLst/>
            </a:prstGeom>
          </p:spPr>
        </p:pic>
      </p:grpSp>
      <p:sp>
        <p:nvSpPr>
          <p:cNvPr id="14" name="Text Box 13"/>
          <p:cNvSpPr txBox="1"/>
          <p:nvPr/>
        </p:nvSpPr>
        <p:spPr>
          <a:xfrm>
            <a:off x="5141595" y="2521585"/>
            <a:ext cx="22980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i="1">
                <a:solidFill>
                  <a:schemeClr val="accent1">
                    <a:lumMod val="50000"/>
                  </a:schemeClr>
                </a:solidFill>
              </a:rPr>
              <a:t>(t - n</a:t>
            </a:r>
            <a:r>
              <a:rPr lang="en-US" i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Δt</a:t>
            </a:r>
            <a:r>
              <a:rPr lang="en-US" i="1">
                <a:solidFill>
                  <a:schemeClr val="accent1">
                    <a:lumMod val="50000"/>
                  </a:schemeClr>
                </a:solidFill>
              </a:rPr>
              <a:t>), ..., </a:t>
            </a:r>
            <a:r>
              <a:rPr lang="en-US" b="1" i="1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i="1">
                <a:solidFill>
                  <a:schemeClr val="accent1">
                    <a:lumMod val="50000"/>
                  </a:schemeClr>
                </a:solidFill>
              </a:rPr>
              <a:t>(t + n</a:t>
            </a:r>
            <a:r>
              <a:rPr lang="en-US" i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Δt)</a:t>
            </a:r>
            <a:endParaRPr lang="en-US" i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" name="Google Shape;71;p14"/>
          <p:cNvSpPr txBox="1"/>
          <p:nvPr/>
        </p:nvSpPr>
        <p:spPr>
          <a:xfrm>
            <a:off x="2305685" y="168910"/>
            <a:ext cx="520192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A378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Neural Network Overview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A378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70585" y="821690"/>
            <a:ext cx="7547610" cy="2368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Both 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and 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output/prediction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are distributions.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The only </a:t>
            </a:r>
            <a:r>
              <a:rPr lang="en-US" sz="16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 weights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of the neural network is g(x) and h(x).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P(x, t)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g(x)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and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h(x)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are 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discretized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over variable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and denoted as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(t)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and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respectively.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Multiple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predictions to surpress the noise effect.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Loss function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is generated by comparing predicend distributions to traget distributions.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just" eaLnBrk="1" hangingPunct="1">
              <a:buFont typeface="Arial" panose="020B0604020202020204" pitchFamily="34" charset="0"/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09800" y="3199765"/>
            <a:ext cx="3015615" cy="133032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>
                <a:solidFill>
                  <a:schemeClr val="tx1"/>
                </a:solidFill>
              </a:rPr>
              <a:t>FPE- based </a:t>
            </a:r>
            <a:r>
              <a:rPr lang="en-US" sz="2400" dirty="0">
                <a:solidFill>
                  <a:schemeClr val="tx1"/>
                </a:solidFill>
                <a:sym typeface="+mn-ea"/>
              </a:rPr>
              <a:t>Neural Netwo</a:t>
            </a:r>
            <a:r>
              <a:rPr lang="en-US" sz="2400" dirty="0">
                <a:solidFill>
                  <a:schemeClr val="tx1"/>
                </a:solidFill>
                <a:sym typeface="+mn-ea"/>
              </a:rPr>
              <a:t>rk (FPE-NN)</a:t>
            </a:r>
            <a:endParaRPr 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584960" y="3760470"/>
            <a:ext cx="371475" cy="2076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478780" y="3761105"/>
            <a:ext cx="368300" cy="2076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897890" y="2708910"/>
            <a:ext cx="6870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i="1">
                <a:solidFill>
                  <a:schemeClr val="accent1">
                    <a:lumMod val="50000"/>
                  </a:schemeClr>
                </a:solidFill>
              </a:rPr>
              <a:t>(t)</a:t>
            </a:r>
            <a:endParaRPr lang="en-US" i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67385" y="4740275"/>
            <a:ext cx="1092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/>
              <a:t>Input</a:t>
            </a:r>
            <a:endParaRPr lang="en-US" sz="1600"/>
          </a:p>
        </p:txBody>
      </p:sp>
      <p:pic>
        <p:nvPicPr>
          <p:cNvPr id="18" name="图片 14" descr="V9_T7Q~KJZ`(N@)HUB7TKZ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3157855"/>
            <a:ext cx="236220" cy="141351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5923915" y="4778375"/>
            <a:ext cx="1092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solidFill>
                  <a:schemeClr val="accent5"/>
                </a:solidFill>
              </a:rPr>
              <a:t>Prediction</a:t>
            </a:r>
            <a:endParaRPr lang="en-US" sz="1600">
              <a:solidFill>
                <a:schemeClr val="accent5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97905" y="2904490"/>
            <a:ext cx="617220" cy="1794510"/>
            <a:chOff x="12055" y="4190"/>
            <a:chExt cx="972" cy="2826"/>
          </a:xfrm>
        </p:grpSpPr>
        <p:pic>
          <p:nvPicPr>
            <p:cNvPr id="6" name="图片 14" descr="V9_T7Q~KJZ`(N@)HUB7TKZ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55" y="4190"/>
              <a:ext cx="372" cy="2226"/>
            </a:xfrm>
            <a:prstGeom prst="rect">
              <a:avLst/>
            </a:prstGeom>
          </p:spPr>
        </p:pic>
        <p:pic>
          <p:nvPicPr>
            <p:cNvPr id="7" name="图片 14" descr="V9_T7Q~KJZ`(N@)HUB7TKZ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255" y="4390"/>
              <a:ext cx="372" cy="2226"/>
            </a:xfrm>
            <a:prstGeom prst="rect">
              <a:avLst/>
            </a:prstGeom>
          </p:spPr>
        </p:pic>
        <p:pic>
          <p:nvPicPr>
            <p:cNvPr id="8" name="图片 14" descr="V9_T7Q~KJZ`(N@)HUB7TKZ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455" y="4590"/>
              <a:ext cx="372" cy="2226"/>
            </a:xfrm>
            <a:prstGeom prst="rect">
              <a:avLst/>
            </a:prstGeom>
          </p:spPr>
        </p:pic>
        <p:pic>
          <p:nvPicPr>
            <p:cNvPr id="13" name="图片 14" descr="V9_T7Q~KJZ`(N@)HUB7TKZ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655" y="4790"/>
              <a:ext cx="372" cy="2226"/>
            </a:xfrm>
            <a:prstGeom prst="rect">
              <a:avLst/>
            </a:prstGeom>
          </p:spPr>
        </p:pic>
      </p:grpSp>
      <p:sp>
        <p:nvSpPr>
          <p:cNvPr id="14" name="Text Box 13"/>
          <p:cNvSpPr txBox="1"/>
          <p:nvPr/>
        </p:nvSpPr>
        <p:spPr>
          <a:xfrm>
            <a:off x="5141595" y="2570480"/>
            <a:ext cx="22980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i="1">
                <a:solidFill>
                  <a:schemeClr val="accent1">
                    <a:lumMod val="50000"/>
                  </a:schemeClr>
                </a:solidFill>
              </a:rPr>
              <a:t>(t - n</a:t>
            </a:r>
            <a:r>
              <a:rPr lang="en-US" i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Δt</a:t>
            </a:r>
            <a:r>
              <a:rPr lang="en-US" i="1">
                <a:solidFill>
                  <a:schemeClr val="accent1">
                    <a:lumMod val="50000"/>
                  </a:schemeClr>
                </a:solidFill>
              </a:rPr>
              <a:t>), ..., </a:t>
            </a:r>
            <a:r>
              <a:rPr lang="en-US" b="1" i="1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i="1">
                <a:solidFill>
                  <a:schemeClr val="accent1">
                    <a:lumMod val="50000"/>
                  </a:schemeClr>
                </a:solidFill>
              </a:rPr>
              <a:t>(t + n</a:t>
            </a:r>
            <a:r>
              <a:rPr lang="en-US" i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Δt)</a:t>
            </a:r>
            <a:endParaRPr lang="en-US" i="1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970520" y="2945765"/>
            <a:ext cx="617220" cy="1794510"/>
            <a:chOff x="12055" y="4190"/>
            <a:chExt cx="972" cy="2826"/>
          </a:xfrm>
        </p:grpSpPr>
        <p:pic>
          <p:nvPicPr>
            <p:cNvPr id="25" name="图片 14" descr="V9_T7Q~KJZ`(N@)HUB7TKZ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55" y="4190"/>
              <a:ext cx="372" cy="222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图片 14" descr="V9_T7Q~KJZ`(N@)HUB7TKZ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255" y="4390"/>
              <a:ext cx="372" cy="222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图片 14" descr="V9_T7Q~KJZ`(N@)HUB7TKZ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455" y="4590"/>
              <a:ext cx="372" cy="222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" name="图片 14" descr="V9_T7Q~KJZ`(N@)HUB7TKZ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655" y="4790"/>
              <a:ext cx="372" cy="222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9" name="Text Box 28"/>
          <p:cNvSpPr txBox="1"/>
          <p:nvPr/>
        </p:nvSpPr>
        <p:spPr>
          <a:xfrm>
            <a:off x="7796530" y="4778375"/>
            <a:ext cx="1092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solidFill>
                  <a:srgbClr val="7030A0"/>
                </a:solidFill>
              </a:rPr>
              <a:t>Traget</a:t>
            </a:r>
            <a:endParaRPr lang="en-US" sz="1600">
              <a:solidFill>
                <a:srgbClr val="7030A0"/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7066915" y="2570480"/>
            <a:ext cx="22980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7030A0"/>
                </a:solidFill>
              </a:rPr>
              <a:t>P</a:t>
            </a:r>
            <a:r>
              <a:rPr lang="en-US" i="1">
                <a:solidFill>
                  <a:srgbClr val="7030A0"/>
                </a:solidFill>
              </a:rPr>
              <a:t>(t - n</a:t>
            </a:r>
            <a:r>
              <a:rPr lang="en-US" i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Δt</a:t>
            </a:r>
            <a:r>
              <a:rPr lang="en-US" i="1">
                <a:solidFill>
                  <a:srgbClr val="7030A0"/>
                </a:solidFill>
              </a:rPr>
              <a:t>), ..., </a:t>
            </a:r>
            <a:r>
              <a:rPr lang="en-US" b="1" i="1">
                <a:solidFill>
                  <a:srgbClr val="7030A0"/>
                </a:solidFill>
              </a:rPr>
              <a:t>P</a:t>
            </a:r>
            <a:r>
              <a:rPr lang="en-US" i="1">
                <a:solidFill>
                  <a:srgbClr val="7030A0"/>
                </a:solidFill>
              </a:rPr>
              <a:t>(t + n</a:t>
            </a:r>
            <a:r>
              <a:rPr lang="en-US" i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Δt)</a:t>
            </a:r>
            <a:endParaRPr lang="en-US" i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" name="Google Shape;71;p14"/>
          <p:cNvSpPr txBox="1"/>
          <p:nvPr/>
        </p:nvSpPr>
        <p:spPr>
          <a:xfrm>
            <a:off x="2305685" y="168910"/>
            <a:ext cx="520192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A378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Neural Network Architecture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A378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3" name="Content Placeholder 102"/>
          <p:cNvPicPr/>
          <p:nvPr/>
        </p:nvPicPr>
        <p:blipFill>
          <a:blip r:embed="rId1"/>
          <a:srcRect l="1982" b="28908"/>
          <a:stretch>
            <a:fillRect/>
          </a:stretch>
        </p:blipFill>
        <p:spPr>
          <a:xfrm>
            <a:off x="870585" y="774065"/>
            <a:ext cx="7882255" cy="2781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 descr="AU{P528@}KM}DY0PLU79J3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45" y="3808095"/>
            <a:ext cx="3263265" cy="4724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s 1"/>
          <p:cNvSpPr/>
          <p:nvPr/>
        </p:nvSpPr>
        <p:spPr>
          <a:xfrm>
            <a:off x="1216660" y="2654300"/>
            <a:ext cx="152400" cy="995045"/>
          </a:xfrm>
          <a:prstGeom prst="rect">
            <a:avLst/>
          </a:prstGeom>
          <a:solidFill>
            <a:schemeClr val="bg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1368425" y="3460115"/>
            <a:ext cx="6083935" cy="295275"/>
          </a:xfrm>
          <a:prstGeom prst="rect">
            <a:avLst/>
          </a:prstGeom>
          <a:solidFill>
            <a:schemeClr val="bg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62475" y="876935"/>
            <a:ext cx="1477010" cy="701675"/>
          </a:xfrm>
          <a:prstGeom prst="rect">
            <a:avLst/>
          </a:prstGeom>
          <a:solidFill>
            <a:schemeClr val="bg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4872990" y="1377315"/>
            <a:ext cx="2579370" cy="1122045"/>
          </a:xfrm>
          <a:prstGeom prst="rect">
            <a:avLst/>
          </a:prstGeom>
          <a:solidFill>
            <a:schemeClr val="bg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5571490" y="1487170"/>
            <a:ext cx="3241675" cy="2068195"/>
          </a:xfrm>
          <a:prstGeom prst="rect">
            <a:avLst/>
          </a:prstGeom>
          <a:solidFill>
            <a:schemeClr val="bg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NKXB2_PO1Z6JUF7%OA1A(D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40" y="4716145"/>
            <a:ext cx="2962910" cy="293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 Box 7"/>
          <p:cNvSpPr txBox="1"/>
          <p:nvPr/>
        </p:nvSpPr>
        <p:spPr>
          <a:xfrm>
            <a:off x="2873375" y="4344670"/>
            <a:ext cx="1473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discretized form</a:t>
            </a:r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2559050" y="4377690"/>
            <a:ext cx="314325" cy="24193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070475" y="4001135"/>
            <a:ext cx="3848100" cy="521970"/>
            <a:chOff x="8176" y="6453"/>
            <a:chExt cx="6060" cy="822"/>
          </a:xfrm>
        </p:grpSpPr>
        <p:pic>
          <p:nvPicPr>
            <p:cNvPr id="11" name="Picture 10" descr="NKXB2_PO1Z6JUF7%OA1A(DK"/>
            <p:cNvPicPr>
              <a:picLocks noChangeAspect="1"/>
            </p:cNvPicPr>
            <p:nvPr/>
          </p:nvPicPr>
          <p:blipFill>
            <a:blip r:embed="rId3"/>
            <a:srcRect l="38770" t="3463" r="55186" b="5844"/>
            <a:stretch>
              <a:fillRect/>
            </a:stretch>
          </p:blipFill>
          <p:spPr>
            <a:xfrm>
              <a:off x="8207" y="6475"/>
              <a:ext cx="282" cy="419"/>
            </a:xfrm>
            <a:prstGeom prst="rect">
              <a:avLst/>
            </a:prstGeom>
            <a:ln>
              <a:noFill/>
            </a:ln>
          </p:spPr>
        </p:pic>
        <p:sp>
          <p:nvSpPr>
            <p:cNvPr id="12" name="Text Box 11"/>
            <p:cNvSpPr txBox="1"/>
            <p:nvPr/>
          </p:nvSpPr>
          <p:spPr>
            <a:xfrm>
              <a:off x="8176" y="6453"/>
              <a:ext cx="606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/>
                <a:t>  :            element-wise multiplication</a:t>
              </a:r>
              <a:endParaRPr lang="en-US"/>
            </a:p>
            <a:p>
              <a:pPr algn="l"/>
              <a:r>
                <a:rPr lang="en-US"/>
                <a:t>   ,       :   matrices to compute derivatives</a:t>
              </a:r>
              <a:r>
                <a:rPr lang="en-US" baseline="30000"/>
                <a:t>1</a:t>
              </a:r>
              <a:endParaRPr lang="en-US" baseline="30000"/>
            </a:p>
          </p:txBody>
        </p:sp>
        <p:pic>
          <p:nvPicPr>
            <p:cNvPr id="13" name="Picture 12" descr="NKXB2_PO1Z6JUF7%OA1A(DK"/>
            <p:cNvPicPr>
              <a:picLocks noChangeAspect="1"/>
            </p:cNvPicPr>
            <p:nvPr/>
          </p:nvPicPr>
          <p:blipFill>
            <a:blip r:embed="rId3"/>
            <a:srcRect l="64209" t="1515" r="26489" b="4545"/>
            <a:stretch>
              <a:fillRect/>
            </a:stretch>
          </p:blipFill>
          <p:spPr>
            <a:xfrm>
              <a:off x="8711" y="6808"/>
              <a:ext cx="434" cy="43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 descr="NKXB2_PO1Z6JUF7%OA1A(DK"/>
            <p:cNvPicPr>
              <a:picLocks noChangeAspect="1"/>
            </p:cNvPicPr>
            <p:nvPr/>
          </p:nvPicPr>
          <p:blipFill>
            <a:blip r:embed="rId3"/>
            <a:srcRect l="25804" t="5628" r="66845" b="-1299"/>
            <a:stretch>
              <a:fillRect/>
            </a:stretch>
          </p:blipFill>
          <p:spPr>
            <a:xfrm>
              <a:off x="8176" y="6833"/>
              <a:ext cx="343" cy="44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" name="Text Box 15"/>
          <p:cNvSpPr txBox="1"/>
          <p:nvPr/>
        </p:nvSpPr>
        <p:spPr>
          <a:xfrm>
            <a:off x="6734810" y="4853305"/>
            <a:ext cx="23609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9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[1] Long, Z., et al. arXiv:1710.09668 (2018)</a:t>
            </a:r>
            <a:endParaRPr lang="en-US" sz="9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" name="Google Shape;71;p14"/>
          <p:cNvSpPr txBox="1"/>
          <p:nvPr/>
        </p:nvSpPr>
        <p:spPr>
          <a:xfrm>
            <a:off x="2305685" y="168910"/>
            <a:ext cx="520192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A378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Neural Network Architecture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A378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3" name="Content Placeholder 102"/>
          <p:cNvPicPr/>
          <p:nvPr/>
        </p:nvPicPr>
        <p:blipFill>
          <a:blip r:embed="rId1"/>
          <a:srcRect l="1982" b="28908"/>
          <a:stretch>
            <a:fillRect/>
          </a:stretch>
        </p:blipFill>
        <p:spPr>
          <a:xfrm>
            <a:off x="870585" y="774065"/>
            <a:ext cx="7882255" cy="2781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4" descr="NKXB2_PO1Z6JUF7%OA1A(D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45" y="4036060"/>
            <a:ext cx="2962910" cy="2933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C3_E{6N5R3_99ZN}IL}({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045" y="4036060"/>
            <a:ext cx="2295525" cy="2927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 Box 2"/>
          <p:cNvSpPr txBox="1"/>
          <p:nvPr/>
        </p:nvSpPr>
        <p:spPr>
          <a:xfrm>
            <a:off x="2402840" y="4669155"/>
            <a:ext cx="40601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g</a:t>
            </a:r>
            <a:r>
              <a:rPr lang="en-US"/>
              <a:t> and </a:t>
            </a:r>
            <a:r>
              <a:rPr lang="en-US" b="1"/>
              <a:t>h</a:t>
            </a:r>
            <a:r>
              <a:rPr lang="en-US"/>
              <a:t> are the only trainable weights in FPE-NN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" name="Google Shape;71;p14"/>
          <p:cNvSpPr txBox="1"/>
          <p:nvPr/>
        </p:nvSpPr>
        <p:spPr>
          <a:xfrm>
            <a:off x="3150870" y="182880"/>
            <a:ext cx="284226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A378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Training Process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A378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2" name="Content Placeholder 1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875" y="942340"/>
            <a:ext cx="7016115" cy="40817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" name="Google Shape;71;p14"/>
          <p:cNvSpPr txBox="1"/>
          <p:nvPr/>
        </p:nvSpPr>
        <p:spPr>
          <a:xfrm>
            <a:off x="2305685" y="168910"/>
            <a:ext cx="520192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A378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gh-training Step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A378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667385" y="1435735"/>
            <a:ext cx="8221345" cy="2211070"/>
            <a:chOff x="1051" y="2275"/>
            <a:chExt cx="12947" cy="3482"/>
          </a:xfrm>
        </p:grpSpPr>
        <p:sp>
          <p:nvSpPr>
            <p:cNvPr id="4" name="Rounded Rectangle 3"/>
            <p:cNvSpPr/>
            <p:nvPr/>
          </p:nvSpPr>
          <p:spPr>
            <a:xfrm>
              <a:off x="3480" y="2740"/>
              <a:ext cx="4749" cy="20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400" dirty="0">
                  <a:solidFill>
                    <a:schemeClr val="tx1"/>
                  </a:solidFill>
                  <a:sym typeface="+mn-ea"/>
                </a:rPr>
                <a:t>FPE-NN</a:t>
              </a:r>
              <a:endParaRPr lang="en-US" sz="2400" dirty="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496" y="3623"/>
              <a:ext cx="585" cy="32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8628" y="3624"/>
              <a:ext cx="580" cy="32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8" name="图片 14" descr="V9_T7Q~KJZ`(N@)HUB7TKZ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25" y="2674"/>
              <a:ext cx="372" cy="2226"/>
            </a:xfrm>
            <a:prstGeom prst="rect">
              <a:avLst/>
            </a:prstGeom>
          </p:spPr>
        </p:pic>
        <p:sp>
          <p:nvSpPr>
            <p:cNvPr id="16" name="Text Box 15"/>
            <p:cNvSpPr txBox="1"/>
            <p:nvPr/>
          </p:nvSpPr>
          <p:spPr>
            <a:xfrm>
              <a:off x="9329" y="5226"/>
              <a:ext cx="172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600">
                  <a:solidFill>
                    <a:schemeClr val="accent5"/>
                  </a:solidFill>
                </a:rPr>
                <a:t>Prediction</a:t>
              </a:r>
              <a:endParaRPr lang="en-US" sz="1600">
                <a:solidFill>
                  <a:schemeClr val="accent5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603" y="2275"/>
              <a:ext cx="972" cy="2826"/>
              <a:chOff x="12055" y="4190"/>
              <a:chExt cx="972" cy="2826"/>
            </a:xfrm>
          </p:grpSpPr>
          <p:pic>
            <p:nvPicPr>
              <p:cNvPr id="6" name="图片 14" descr="V9_T7Q~KJZ`(N@)HUB7TKZN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055" y="4190"/>
                <a:ext cx="372" cy="2226"/>
              </a:xfrm>
              <a:prstGeom prst="rect">
                <a:avLst/>
              </a:prstGeom>
            </p:spPr>
          </p:pic>
          <p:pic>
            <p:nvPicPr>
              <p:cNvPr id="7" name="图片 14" descr="V9_T7Q~KJZ`(N@)HUB7TKZN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255" y="4390"/>
                <a:ext cx="372" cy="2226"/>
              </a:xfrm>
              <a:prstGeom prst="rect">
                <a:avLst/>
              </a:prstGeom>
            </p:spPr>
          </p:pic>
          <p:pic>
            <p:nvPicPr>
              <p:cNvPr id="8" name="图片 14" descr="V9_T7Q~KJZ`(N@)HUB7TKZN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455" y="4590"/>
                <a:ext cx="372" cy="2226"/>
              </a:xfrm>
              <a:prstGeom prst="rect">
                <a:avLst/>
              </a:prstGeom>
            </p:spPr>
          </p:pic>
          <p:pic>
            <p:nvPicPr>
              <p:cNvPr id="13" name="图片 14" descr="V9_T7Q~KJZ`(N@)HUB7TKZN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655" y="4790"/>
                <a:ext cx="372" cy="2226"/>
              </a:xfrm>
              <a:prstGeom prst="rect">
                <a:avLst/>
              </a:prstGeom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12552" y="2340"/>
              <a:ext cx="972" cy="2826"/>
              <a:chOff x="12055" y="4190"/>
              <a:chExt cx="972" cy="2826"/>
            </a:xfrm>
          </p:grpSpPr>
          <p:pic>
            <p:nvPicPr>
              <p:cNvPr id="25" name="图片 14" descr="V9_T7Q~KJZ`(N@)HUB7TKZN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055" y="4190"/>
                <a:ext cx="372" cy="222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6" name="图片 14" descr="V9_T7Q~KJZ`(N@)HUB7TKZN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255" y="4390"/>
                <a:ext cx="372" cy="222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7" name="图片 14" descr="V9_T7Q~KJZ`(N@)HUB7TKZN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455" y="4590"/>
                <a:ext cx="372" cy="222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8" name="图片 14" descr="V9_T7Q~KJZ`(N@)HUB7TKZN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655" y="4790"/>
                <a:ext cx="372" cy="2226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9" name="Text Box 28"/>
            <p:cNvSpPr txBox="1"/>
            <p:nvPr/>
          </p:nvSpPr>
          <p:spPr>
            <a:xfrm>
              <a:off x="12278" y="5226"/>
              <a:ext cx="172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600">
                  <a:solidFill>
                    <a:srgbClr val="7030A0"/>
                  </a:solidFill>
                </a:rPr>
                <a:t>Traget</a:t>
              </a:r>
              <a:endParaRPr lang="en-US" sz="1600">
                <a:solidFill>
                  <a:srgbClr val="7030A0"/>
                </a:solidFill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1051" y="5226"/>
              <a:ext cx="172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600"/>
                <a:t>Input</a:t>
              </a:r>
              <a:endParaRPr lang="en-US" sz="1600"/>
            </a:p>
          </p:txBody>
        </p:sp>
      </p:grpSp>
      <p:sp>
        <p:nvSpPr>
          <p:cNvPr id="86" name="Rounded Rectangle 85"/>
          <p:cNvSpPr/>
          <p:nvPr/>
        </p:nvSpPr>
        <p:spPr>
          <a:xfrm>
            <a:off x="5574665" y="1198245"/>
            <a:ext cx="3446780" cy="2557780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 rot="10800000">
            <a:off x="3509645" y="2768600"/>
            <a:ext cx="2065020" cy="207645"/>
          </a:xfrm>
          <a:prstGeom prst="rightArrow">
            <a:avLst/>
          </a:prstGeom>
          <a:noFill/>
          <a:ln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Text Box 87"/>
          <p:cNvSpPr txBox="1"/>
          <p:nvPr/>
        </p:nvSpPr>
        <p:spPr>
          <a:xfrm>
            <a:off x="3509645" y="2499360"/>
            <a:ext cx="1718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C00000"/>
                </a:solidFill>
              </a:rPr>
              <a:t>train weights (</a:t>
            </a:r>
            <a:r>
              <a:rPr lang="en-US" b="1">
                <a:solidFill>
                  <a:srgbClr val="C00000"/>
                </a:solidFill>
              </a:rPr>
              <a:t>g, h)</a:t>
            </a:r>
            <a:endParaRPr lang="en-US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3102</Words>
  <Application>WPS Presentation</Application>
  <PresentationFormat/>
  <Paragraphs>180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Arial</vt:lpstr>
      <vt:lpstr>Arial Black</vt:lpstr>
      <vt:lpstr>Open Sans</vt:lpstr>
      <vt:lpstr>Segoe Print</vt:lpstr>
      <vt:lpstr>微软雅黑</vt:lpstr>
      <vt:lpstr>Arial Unicode MS</vt:lpstr>
      <vt:lpstr>Simple Light</vt:lpstr>
      <vt:lpstr>1_Office Theme</vt:lpstr>
      <vt:lpstr>Solving the inverse problem of time independent Fokker–Planck equation with a self supervised neural network method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Angiogram</dc:title>
  <dc:creator/>
  <cp:lastModifiedBy>zealo</cp:lastModifiedBy>
  <cp:revision>414</cp:revision>
  <dcterms:created xsi:type="dcterms:W3CDTF">2021-05-30T23:46:00Z</dcterms:created>
  <dcterms:modified xsi:type="dcterms:W3CDTF">2022-03-04T02:25:39Z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1033-11.2.0.10463</vt:lpwstr>
  </property>
  <property fmtid="{D5CDD505-2E9C-101B-9397-08002B2CF9AE}" pid="3" name="ICV">
    <vt:lpwstr>8E9F2B1936C64614AF86DDCF01760C5E</vt:lpwstr>
  </property>
</Properties>
</file>