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  <p:sldMasterId id="2147483691" r:id="rId5"/>
  </p:sldMasterIdLst>
  <p:notesMasterIdLst>
    <p:notesMasterId r:id="rId21"/>
  </p:notesMasterIdLst>
  <p:handoutMasterIdLst>
    <p:handoutMasterId r:id="rId22"/>
  </p:handoutMasterIdLst>
  <p:sldIdLst>
    <p:sldId id="286" r:id="rId6"/>
    <p:sldId id="289" r:id="rId7"/>
    <p:sldId id="296" r:id="rId8"/>
    <p:sldId id="284" r:id="rId9"/>
    <p:sldId id="288" r:id="rId10"/>
    <p:sldId id="290" r:id="rId11"/>
    <p:sldId id="297" r:id="rId12"/>
    <p:sldId id="291" r:id="rId13"/>
    <p:sldId id="292" r:id="rId14"/>
    <p:sldId id="299" r:id="rId15"/>
    <p:sldId id="294" r:id="rId16"/>
    <p:sldId id="295" r:id="rId17"/>
    <p:sldId id="287" r:id="rId18"/>
    <p:sldId id="285" r:id="rId19"/>
    <p:sldId id="293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howGuides="1">
      <p:cViewPr varScale="1">
        <p:scale>
          <a:sx n="103" d="100"/>
          <a:sy n="103" d="100"/>
        </p:scale>
        <p:origin x="126" y="4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02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031056-4FCB-4A2D-8961-F528C02E0335}" type="datetime1">
              <a:rPr lang="es-ES" smtClean="0"/>
              <a:t>27/04/2022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1ED3A-6839-4688-9965-41A13FBB23DA}" type="datetime1">
              <a:rPr lang="es-ES" smtClean="0"/>
              <a:pPr/>
              <a:t>27/04/2022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0" name="Marcador de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1" name="Marcador de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2" name="Marcador de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18830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5514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9392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719229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620430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1689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651460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2402861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2885585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68545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do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35" name="Marcador de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0" name="Marcador de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8203876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cala de tiempo 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0" name="Marcador de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1" name="Marcador de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2" name="Marcador de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63053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cala de tiempo do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35" name="Marcador de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0" name="Marcador de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93074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tr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4" name="Marcador de texto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6" name="Marcador de texto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7" name="Marcador de texto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8" name="Marcador de texto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9" name="Marcador de texto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70" name="Marcador de texto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1" name="Marcador de texto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72" name="Marcador de texto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3" name="Marcador de texto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764020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36939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668264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020675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942510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897654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AA56AE3B-6E27-4D3F-AACB-02038B3F9F4D}" type="datetime1">
              <a:rPr lang="es-ES" noProof="0" smtClean="0"/>
              <a:t>27/04/2022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7260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uniazo.com/" TargetMode="External"/><Relationship Id="rId2" Type="http://schemas.openxmlformats.org/officeDocument/2006/relationships/hyperlink" Target="https://www.comuniate.com/" TargetMode="Externa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hyperlink" Target="https://fbref.com/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public.tableau.com/app/profile/enrique.revuelta.garc.a/viz/Comunio_statsJ18-19/Historia1" TargetMode="Externa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BF196-215F-432F-A3FC-5EECF5B67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King </a:t>
            </a:r>
            <a:br>
              <a:rPr lang="es-ES" dirty="0"/>
            </a:br>
            <a:r>
              <a:rPr lang="es-ES" dirty="0" err="1"/>
              <a:t>Footbal</a:t>
            </a:r>
            <a:r>
              <a:rPr lang="es-ES" dirty="0"/>
              <a:t> </a:t>
            </a:r>
            <a:r>
              <a:rPr lang="es-ES" dirty="0" err="1"/>
              <a:t>Fantasy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46AABF-7544-49F6-9A11-D3E41B3AF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Proyecto fin de </a:t>
            </a:r>
            <a:r>
              <a:rPr lang="es-ES" dirty="0" err="1"/>
              <a:t>bootcamp</a:t>
            </a:r>
            <a:endParaRPr lang="es-ES" dirty="0"/>
          </a:p>
          <a:p>
            <a:r>
              <a:rPr lang="es-ES" dirty="0"/>
              <a:t>Enrique revuelta García</a:t>
            </a:r>
          </a:p>
        </p:txBody>
      </p:sp>
    </p:spTree>
    <p:extLst>
      <p:ext uri="{BB962C8B-B14F-4D97-AF65-F5344CB8AC3E}">
        <p14:creationId xmlns:p14="http://schemas.microsoft.com/office/powerpoint/2010/main" val="378840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74960A0-F209-4A47-AFDE-631FD77EF2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110" y="1853248"/>
            <a:ext cx="5449889" cy="302186"/>
          </a:xfrm>
        </p:spPr>
        <p:txBody>
          <a:bodyPr/>
          <a:lstStyle/>
          <a:p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5983236-3316-43E9-97A2-32525EA2AC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6110" y="2477950"/>
            <a:ext cx="5449888" cy="4081469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5DA5E03-1829-4261-9275-9289FCB18E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8" y="1853248"/>
            <a:ext cx="5449889" cy="302186"/>
          </a:xfrm>
        </p:spPr>
        <p:txBody>
          <a:bodyPr/>
          <a:lstStyle/>
          <a:p>
            <a:r>
              <a:rPr lang="es-ES" dirty="0"/>
              <a:t>Red Neuronal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0548AF2-8C09-4650-8F60-2BF5F693CC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07143" y="2477951"/>
            <a:ext cx="5338744" cy="4081468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303876D8-8FC6-4A7B-9D47-D35D84DE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modelos</a:t>
            </a:r>
          </a:p>
        </p:txBody>
      </p:sp>
    </p:spTree>
    <p:extLst>
      <p:ext uri="{BB962C8B-B14F-4D97-AF65-F5344CB8AC3E}">
        <p14:creationId xmlns:p14="http://schemas.microsoft.com/office/powerpoint/2010/main" val="258513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2475F95-F213-4251-BBE6-92A2A52F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del modelo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8439653E-93A4-4473-A1DC-17C8174BD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Caso práctico</a:t>
            </a:r>
          </a:p>
        </p:txBody>
      </p:sp>
    </p:spTree>
    <p:extLst>
      <p:ext uri="{BB962C8B-B14F-4D97-AF65-F5344CB8AC3E}">
        <p14:creationId xmlns:p14="http://schemas.microsoft.com/office/powerpoint/2010/main" val="350842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B8F5482-FF8E-440D-8AD7-B187FDA6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pPr algn="ctr"/>
            <a:r>
              <a:rPr lang="es-ES" sz="4400" dirty="0">
                <a:solidFill>
                  <a:srgbClr val="EBEBEB"/>
                </a:solidFill>
              </a:rPr>
              <a:t>Resultados obtenidos en mi liga particular</a:t>
            </a: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8F0F9078-8402-4749-B104-4FA5B6AFA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703228"/>
              </p:ext>
            </p:extLst>
          </p:nvPr>
        </p:nvGraphicFramePr>
        <p:xfrm>
          <a:off x="4507582" y="4657044"/>
          <a:ext cx="758850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502">
                  <a:extLst>
                    <a:ext uri="{9D8B030D-6E8A-4147-A177-3AD203B41FA5}">
                      <a16:colId xmlns:a16="http://schemas.microsoft.com/office/drawing/2014/main" val="3798887871"/>
                    </a:ext>
                  </a:extLst>
                </a:gridCol>
                <a:gridCol w="2529502">
                  <a:extLst>
                    <a:ext uri="{9D8B030D-6E8A-4147-A177-3AD203B41FA5}">
                      <a16:colId xmlns:a16="http://schemas.microsoft.com/office/drawing/2014/main" val="1620378093"/>
                    </a:ext>
                  </a:extLst>
                </a:gridCol>
                <a:gridCol w="2529502">
                  <a:extLst>
                    <a:ext uri="{9D8B030D-6E8A-4147-A177-3AD203B41FA5}">
                      <a16:colId xmlns:a16="http://schemas.microsoft.com/office/drawing/2014/main" val="2850188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de </a:t>
                      </a:r>
                      <a:r>
                        <a:rPr lang="es-ES" dirty="0" err="1"/>
                        <a:t>pts</a:t>
                      </a:r>
                      <a:r>
                        <a:rPr lang="es-ES" dirty="0"/>
                        <a:t> sin aplicar ningún método. </a:t>
                      </a:r>
                    </a:p>
                    <a:p>
                      <a:pPr algn="ctr"/>
                      <a:r>
                        <a:rPr lang="es-ES" dirty="0"/>
                        <a:t>Hasta J15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de </a:t>
                      </a:r>
                      <a:r>
                        <a:rPr lang="es-ES" dirty="0" err="1"/>
                        <a:t>pts</a:t>
                      </a:r>
                      <a:r>
                        <a:rPr lang="es-ES" dirty="0"/>
                        <a:t> aplicando Análisis Estadístico </a:t>
                      </a:r>
                    </a:p>
                    <a:p>
                      <a:pPr algn="ctr"/>
                      <a:r>
                        <a:rPr lang="es-ES" dirty="0"/>
                        <a:t>J15-27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de </a:t>
                      </a:r>
                      <a:r>
                        <a:rPr lang="es-ES" dirty="0" err="1"/>
                        <a:t>pts</a:t>
                      </a:r>
                      <a:r>
                        <a:rPr lang="es-ES" dirty="0"/>
                        <a:t> aplicando los Modelos de ML </a:t>
                      </a:r>
                    </a:p>
                    <a:p>
                      <a:pPr algn="ctr"/>
                      <a:r>
                        <a:rPr lang="es-ES" dirty="0"/>
                        <a:t>J27 – 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88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55806"/>
                  </a:ext>
                </a:extLst>
              </a:tr>
            </a:tbl>
          </a:graphicData>
        </a:graphic>
      </p:graphicFrame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882F837-DB54-44C1-9D1C-4AD5C601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136" y="1494183"/>
            <a:ext cx="7588506" cy="262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20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37A76-9495-4084-936B-33F512F8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58C744-FF3C-4F8D-90A8-A6B22B800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9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ítulo 68">
            <a:extLst>
              <a:ext uri="{FF2B5EF4-FFF2-40B4-BE49-F238E27FC236}">
                <a16:creationId xmlns:a16="http://schemas.microsoft.com/office/drawing/2014/main" id="{04A73294-F52F-4F04-A129-177BD783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b="0" i="0" dirty="0">
                <a:solidFill>
                  <a:schemeClr val="tx1"/>
                </a:solidFill>
                <a:effectLst/>
              </a:rPr>
              <a:t>Puedo trabajar más pero lo que no puedo hacer son milagros. </a:t>
            </a:r>
            <a:br>
              <a:rPr lang="es-ES" sz="3800" b="0" i="0" dirty="0">
                <a:solidFill>
                  <a:schemeClr val="tx1"/>
                </a:solidFill>
                <a:effectLst/>
              </a:rPr>
            </a:br>
            <a:r>
              <a:rPr lang="es-ES" sz="3800" b="0" i="0" dirty="0">
                <a:solidFill>
                  <a:schemeClr val="tx1"/>
                </a:solidFill>
                <a:effectLst/>
              </a:rPr>
              <a:t>No soy Merlín o Harry Potter</a:t>
            </a:r>
            <a:endParaRPr lang="es-ES" sz="3800" dirty="0"/>
          </a:p>
        </p:txBody>
      </p:sp>
      <p:sp>
        <p:nvSpPr>
          <p:cNvPr id="71" name="Marcador de texto 70">
            <a:extLst>
              <a:ext uri="{FF2B5EF4-FFF2-40B4-BE49-F238E27FC236}">
                <a16:creationId xmlns:a16="http://schemas.microsoft.com/office/drawing/2014/main" id="{283941A2-7DFA-441C-92B3-9FE1ACD2A8D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s-ES" dirty="0" err="1"/>
              <a:t>Jose</a:t>
            </a:r>
            <a:r>
              <a:rPr lang="es-ES" dirty="0"/>
              <a:t> Mourinho</a:t>
            </a:r>
          </a:p>
        </p:txBody>
      </p:sp>
      <p:sp>
        <p:nvSpPr>
          <p:cNvPr id="70" name="Marcador de texto 69">
            <a:extLst>
              <a:ext uri="{FF2B5EF4-FFF2-40B4-BE49-F238E27FC236}">
                <a16:creationId xmlns:a16="http://schemas.microsoft.com/office/drawing/2014/main" id="{B713C743-DE10-45B2-B053-BDFF00F13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· Estamos ante un problema complejo con multitud de variables externas.</a:t>
            </a:r>
          </a:p>
          <a:p>
            <a:r>
              <a:rPr lang="es-ES" dirty="0"/>
              <a:t>· Los modelos elegidos ofrecen una solución válida que puede usarse como indicador, para la elección de jugadores del once inicial.</a:t>
            </a:r>
          </a:p>
          <a:p>
            <a:r>
              <a:rPr lang="es-ES" dirty="0"/>
              <a:t>· Los modelos podrán ofrecerse como complemento premium a las diferentes aplicaciones, con la idea de atraer a más usuarios.</a:t>
            </a:r>
          </a:p>
          <a:p>
            <a:endParaRPr lang="es-ES" dirty="0"/>
          </a:p>
        </p:txBody>
      </p:sp>
      <p:pic>
        <p:nvPicPr>
          <p:cNvPr id="73" name="Imagen 72" descr="Un perro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BF674801-07FE-402A-87E4-4196A08C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849" y="3624215"/>
            <a:ext cx="2200509" cy="19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0B68BC7A-899E-4507-A826-C35DEBCC4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39" y="1522639"/>
            <a:ext cx="3812721" cy="38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2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B74F5-185B-4E64-9811-CF16967C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busco con este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4A64A8-34AC-491E-BAF5-311D7A7E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Detectar si es posible predecir algo tan complejo como la puntuación que obtendrá un jugador en </a:t>
            </a:r>
            <a:r>
              <a:rPr lang="es-ES" dirty="0" err="1"/>
              <a:t>Comunio</a:t>
            </a:r>
            <a:r>
              <a:rPr lang="es-ES" dirty="0"/>
              <a:t> en la siguiente jornada.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¿Porqué digo que es un problema complejo?</a:t>
            </a:r>
          </a:p>
          <a:p>
            <a:pPr lvl="1"/>
            <a:r>
              <a:rPr lang="es-ES" dirty="0"/>
              <a:t>Porque intervienen multitud de factores externos:</a:t>
            </a:r>
          </a:p>
          <a:p>
            <a:pPr lvl="2"/>
            <a:r>
              <a:rPr lang="es-ES" dirty="0"/>
              <a:t>Será el jugador titular</a:t>
            </a:r>
          </a:p>
          <a:p>
            <a:pPr lvl="2"/>
            <a:r>
              <a:rPr lang="es-ES" dirty="0"/>
              <a:t>Ese día se encontrará bien físicamente</a:t>
            </a:r>
          </a:p>
          <a:p>
            <a:pPr lvl="2"/>
            <a:r>
              <a:rPr lang="es-ES" dirty="0"/>
              <a:t>Que puntuación le otorgará el cronista del partido</a:t>
            </a:r>
          </a:p>
          <a:p>
            <a:pPr lvl="1"/>
            <a:endParaRPr lang="es-ES" dirty="0"/>
          </a:p>
        </p:txBody>
      </p:sp>
      <p:pic>
        <p:nvPicPr>
          <p:cNvPr id="5" name="Imagen 4" descr="Un hombre hablando por micrófono&#10;&#10;Descripción generada automáticamente con confianza baja">
            <a:extLst>
              <a:ext uri="{FF2B5EF4-FFF2-40B4-BE49-F238E27FC236}">
                <a16:creationId xmlns:a16="http://schemas.microsoft.com/office/drawing/2014/main" id="{FC783DBC-B637-40EF-B43B-B15B23BD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084" y="4800244"/>
            <a:ext cx="27717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76EB7-5E67-4165-A15E-A058C0D0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203" y="1105626"/>
            <a:ext cx="7999315" cy="2323374"/>
          </a:xfrm>
        </p:spPr>
        <p:txBody>
          <a:bodyPr/>
          <a:lstStyle/>
          <a:p>
            <a:r>
              <a:rPr lang="es-ES" dirty="0"/>
              <a:t>España es un país con casi 47 millones de entrenadores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2EA31D-A30B-4B95-B4FA-5BDDC075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9050403" cy="1676400"/>
          </a:xfrm>
        </p:spPr>
        <p:txBody>
          <a:bodyPr>
            <a:normAutofit/>
          </a:bodyPr>
          <a:lstStyle/>
          <a:p>
            <a:pPr algn="ctr"/>
            <a:r>
              <a:rPr lang="es-ES" sz="7200" b="1">
                <a:latin typeface="+mn-lt"/>
              </a:rPr>
              <a:t>¿Qué es Comunio?</a:t>
            </a:r>
            <a:endParaRPr lang="es-ES" sz="7200" b="1" dirty="0">
              <a:latin typeface="+mn-lt"/>
            </a:endParaRPr>
          </a:p>
        </p:txBody>
      </p:sp>
      <p:pic>
        <p:nvPicPr>
          <p:cNvPr id="9" name="Imagen 8" descr="Foto montaje de la cara de un hombre&#10;&#10;Descripción generada automáticamente con confianza media">
            <a:extLst>
              <a:ext uri="{FF2B5EF4-FFF2-40B4-BE49-F238E27FC236}">
                <a16:creationId xmlns:a16="http://schemas.microsoft.com/office/drawing/2014/main" id="{7B7719D7-C857-4EB2-8CFA-73928B6C2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72" y="2566139"/>
            <a:ext cx="3214279" cy="231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4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rgbClr val="00B0F0"/>
                </a:solidFill>
              </a:rPr>
              <a:t>T3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chemeClr val="accent3"/>
                </a:solidFill>
              </a:rPr>
              <a:t>T4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 dirty="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23" name="Forma libre: Forma 22" descr="escala de tiempo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sz="4000">
              <a:solidFill>
                <a:schemeClr val="accent2"/>
              </a:solidFill>
            </a:endParaRPr>
          </a:p>
        </p:txBody>
      </p:sp>
      <p:sp>
        <p:nvSpPr>
          <p:cNvPr id="2" name="Elipse 1" descr="puntos de conexión de escala de tiempo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Elipse 2" descr="puntos de conexión de escala de tiempo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rgbClr val="20A472"/>
              </a:solidFill>
            </a:endParaRP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0971" y="4817717"/>
            <a:ext cx="2686711" cy="302186"/>
          </a:xfrm>
        </p:spPr>
        <p:txBody>
          <a:bodyPr rtlCol="0"/>
          <a:lstStyle/>
          <a:p>
            <a:pPr rtl="0"/>
            <a:r>
              <a:rPr lang="es-ES" dirty="0"/>
              <a:t>Obtención de datos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17778" y="5524256"/>
            <a:ext cx="1813567" cy="706438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Web </a:t>
            </a:r>
            <a:r>
              <a:rPr lang="es-ES" dirty="0" err="1"/>
              <a:t>scraping</a:t>
            </a:r>
            <a:endParaRPr lang="es-ES" dirty="0"/>
          </a:p>
          <a:p>
            <a:pPr marL="171450" indent="-171450" rtl="0">
              <a:buFontTx/>
              <a:buChar char="-"/>
            </a:pPr>
            <a:r>
              <a:rPr lang="es-ES" dirty="0" err="1"/>
              <a:t>APIs</a:t>
            </a:r>
            <a:endParaRPr lang="es-ES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79504" y="4817717"/>
            <a:ext cx="1353853" cy="302186"/>
          </a:xfrm>
        </p:spPr>
        <p:txBody>
          <a:bodyPr rtlCol="0"/>
          <a:lstStyle/>
          <a:p>
            <a:pPr rtl="0"/>
            <a:r>
              <a:rPr lang="es-ES" dirty="0"/>
              <a:t>ETL + EDA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1500080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Limpieza de datos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Análisis de datos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Preparación de datos para entrenar el modelo</a:t>
            </a:r>
          </a:p>
          <a:p>
            <a:pPr marL="171450" indent="-171450" rtl="0">
              <a:buFontTx/>
              <a:buChar char="-"/>
            </a:pPr>
            <a:endParaRPr lang="es-ES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4237" y="4817717"/>
            <a:ext cx="2103769" cy="302186"/>
          </a:xfrm>
        </p:spPr>
        <p:txBody>
          <a:bodyPr rtlCol="0"/>
          <a:lstStyle/>
          <a:p>
            <a:pPr rtl="0"/>
            <a:r>
              <a:rPr lang="es-ES" dirty="0"/>
              <a:t>Fase de Prueba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2"/>
            <a:ext cx="1813567" cy="1304137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Elección de modelos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Entrenamiento de modelos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Evaluación de modelos</a:t>
            </a:r>
          </a:p>
          <a:p>
            <a:pPr rtl="0"/>
            <a:endParaRPr lang="es-ES" dirty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54399" y="4817717"/>
            <a:ext cx="2634780" cy="302186"/>
          </a:xfrm>
        </p:spPr>
        <p:txBody>
          <a:bodyPr rtlCol="0"/>
          <a:lstStyle/>
          <a:p>
            <a:pPr rtl="0"/>
            <a:r>
              <a:rPr lang="es-ES" dirty="0"/>
              <a:t>Mejora de modelo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2340864" cy="1500080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 err="1"/>
              <a:t>Hiperparametrización</a:t>
            </a:r>
            <a:endParaRPr lang="es-ES" dirty="0"/>
          </a:p>
          <a:p>
            <a:pPr marL="171450" indent="-171450" rtl="0">
              <a:buFontTx/>
              <a:buChar char="-"/>
            </a:pPr>
            <a:r>
              <a:rPr lang="es-ES" dirty="0"/>
              <a:t>Reentrenamiento del modelo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Puesta en producción</a:t>
            </a:r>
          </a:p>
        </p:txBody>
      </p:sp>
      <p:sp>
        <p:nvSpPr>
          <p:cNvPr id="34" name="Títu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Fases de desarrollo del proyecto</a:t>
            </a:r>
          </a:p>
        </p:txBody>
      </p:sp>
      <p:pic>
        <p:nvPicPr>
          <p:cNvPr id="8" name="Imagen 7" descr="Foto montaje de un hombre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0B0897C9-7A8C-4AF5-BA9B-322179F4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352" y="342901"/>
            <a:ext cx="52387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 animBg="1"/>
      <p:bldP spid="16" grpId="0" build="p"/>
      <p:bldP spid="17" grpId="0" build="p"/>
      <p:bldP spid="18" grpId="0" build="p"/>
      <p:bldP spid="20" grpId="0" build="p"/>
      <p:bldP spid="21" grpId="0" build="p"/>
      <p:bldP spid="22" grpId="0" build="p"/>
      <p:bldP spid="24" grpId="0" build="p"/>
      <p:bldP spid="2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7F0AC37-AC12-4847-9D3A-31CF18E123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885" y="1702155"/>
            <a:ext cx="3417557" cy="302186"/>
          </a:xfrm>
        </p:spPr>
        <p:txBody>
          <a:bodyPr/>
          <a:lstStyle/>
          <a:p>
            <a:r>
              <a:rPr lang="es-ES" dirty="0"/>
              <a:t>Diferentes fuentes.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4825D4-D6A4-425E-B9E9-21E3B7E1F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885" y="2302467"/>
            <a:ext cx="2731758" cy="1053054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>
                <a:hlinkClick r:id="rId2"/>
              </a:rPr>
              <a:t>Comuniate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>
                <a:hlinkClick r:id="rId3"/>
              </a:rPr>
              <a:t>Comuniazo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>
                <a:hlinkClick r:id="rId4"/>
              </a:rPr>
              <a:t>FBREF</a:t>
            </a:r>
            <a:endParaRPr lang="es-ES" dirty="0"/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2471FB8-8C19-429D-86D9-34C042312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8885" y="3740032"/>
            <a:ext cx="4438094" cy="302186"/>
          </a:xfrm>
        </p:spPr>
        <p:txBody>
          <a:bodyPr/>
          <a:lstStyle/>
          <a:p>
            <a:r>
              <a:rPr lang="es-ES" dirty="0"/>
              <a:t>Métodos de obtención de datos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4E5D618-92B0-4167-B75A-507B09F6FC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8885" y="4385562"/>
            <a:ext cx="1813567" cy="706438"/>
          </a:xfrm>
        </p:spPr>
        <p:txBody>
          <a:bodyPr/>
          <a:lstStyle/>
          <a:p>
            <a:r>
              <a:rPr lang="es-ES" dirty="0"/>
              <a:t>-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C854027-7073-4DD5-BE28-C758EF10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datos</a:t>
            </a:r>
          </a:p>
        </p:txBody>
      </p:sp>
      <p:pic>
        <p:nvPicPr>
          <p:cNvPr id="12" name="Imagen 11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DB5A7F34-74CD-4268-B78A-9723921E4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234" y="1570738"/>
            <a:ext cx="6555922" cy="438102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AE72ADD-C5F9-4F86-B23A-4B1479AD4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3057" y="4939636"/>
            <a:ext cx="2249619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7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6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10C6BDE-40A7-439C-9380-C15F6EA7B0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10" y="1702155"/>
            <a:ext cx="4905603" cy="302186"/>
          </a:xfrm>
        </p:spPr>
        <p:txBody>
          <a:bodyPr/>
          <a:lstStyle/>
          <a:p>
            <a:r>
              <a:rPr lang="es-ES" dirty="0"/>
              <a:t>ETL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C1857E-F0C2-432A-A333-70521A70AE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110" y="2351371"/>
            <a:ext cx="6105754" cy="1400530"/>
          </a:xfrm>
        </p:spPr>
        <p:txBody>
          <a:bodyPr/>
          <a:lstStyle/>
          <a:p>
            <a:r>
              <a:rPr lang="es-ES" dirty="0"/>
              <a:t>La idea principal es hacer un buen trabajo durante la fase de web </a:t>
            </a:r>
            <a:r>
              <a:rPr lang="es-ES" dirty="0" err="1"/>
              <a:t>scraping</a:t>
            </a:r>
            <a:r>
              <a:rPr lang="es-ES" dirty="0"/>
              <a:t>.</a:t>
            </a:r>
          </a:p>
          <a:p>
            <a:r>
              <a:rPr lang="es-ES" dirty="0"/>
              <a:t>Con ello conseguiremos que nuestros datos estén limpios, y haga que esta fase lo mas corta posible.</a:t>
            </a:r>
          </a:p>
          <a:p>
            <a:r>
              <a:rPr lang="es-ES" dirty="0"/>
              <a:t>Guardaremos los datos de todas las jornadas en un </a:t>
            </a:r>
            <a:r>
              <a:rPr lang="es-ES" dirty="0" err="1"/>
              <a:t>datalake</a:t>
            </a:r>
            <a:r>
              <a:rPr lang="es-ES" dirty="0"/>
              <a:t>, desde el que podamos alimentar nuestros modelos, o nuestra API en el caso de querer montar una.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BE864ED-2A81-42D9-BD38-15E804D339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109" y="4098931"/>
            <a:ext cx="4342269" cy="302186"/>
          </a:xfrm>
        </p:spPr>
        <p:txBody>
          <a:bodyPr/>
          <a:lstStyle/>
          <a:p>
            <a:r>
              <a:rPr lang="es-ES" dirty="0"/>
              <a:t>EDA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A7B83EC-EB72-43E5-B5B6-0B0C619922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4414" y="4748146"/>
            <a:ext cx="6047450" cy="1400530"/>
          </a:xfrm>
        </p:spPr>
        <p:txBody>
          <a:bodyPr/>
          <a:lstStyle/>
          <a:p>
            <a:r>
              <a:rPr lang="es-ES" dirty="0"/>
              <a:t>Desde nuestro </a:t>
            </a:r>
            <a:r>
              <a:rPr lang="es-ES" dirty="0" err="1"/>
              <a:t>datalake</a:t>
            </a:r>
            <a:r>
              <a:rPr lang="es-ES" dirty="0"/>
              <a:t> podemos montar algunas máscaras intermedias para poder extraer conclusiones de los datos obtenidos durante el web </a:t>
            </a:r>
            <a:r>
              <a:rPr lang="es-ES" dirty="0" err="1"/>
              <a:t>scraping</a:t>
            </a:r>
            <a:r>
              <a:rPr lang="es-ES" dirty="0"/>
              <a:t>, que nos ayudaran a identificar los </a:t>
            </a:r>
            <a:r>
              <a:rPr lang="es-ES" dirty="0" err="1"/>
              <a:t>insights</a:t>
            </a:r>
            <a:r>
              <a:rPr lang="es-ES" dirty="0"/>
              <a:t> en los que apoyarnos a la hora de construir el o los modelos predictivos.</a:t>
            </a:r>
          </a:p>
          <a:p>
            <a:r>
              <a:rPr lang="es-ES" dirty="0">
                <a:hlinkClick r:id="rId2"/>
              </a:rPr>
              <a:t>EDA </a:t>
            </a:r>
            <a:r>
              <a:rPr lang="es-ES" dirty="0" err="1">
                <a:hlinkClick r:id="rId2"/>
              </a:rPr>
              <a:t>Comunio</a:t>
            </a:r>
            <a:r>
              <a:rPr lang="es-ES" dirty="0">
                <a:hlinkClick r:id="rId2"/>
              </a:rPr>
              <a:t>.</a:t>
            </a:r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3BC7B352-F586-4825-A814-0D9826E2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ETL + EDA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BBE63452-C252-4A05-B4DA-EEEBD0553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12" y="355203"/>
            <a:ext cx="2143125" cy="2143125"/>
          </a:xfrm>
          <a:prstGeom prst="rect">
            <a:avLst/>
          </a:prstGeom>
        </p:spPr>
      </p:pic>
      <p:pic>
        <p:nvPicPr>
          <p:cNvPr id="14" name="Imagen 13" descr="Texto&#10;&#10;Descripción generada automáticamente con confianza media">
            <a:extLst>
              <a:ext uri="{FF2B5EF4-FFF2-40B4-BE49-F238E27FC236}">
                <a16:creationId xmlns:a16="http://schemas.microsoft.com/office/drawing/2014/main" id="{31E9F73A-636E-4088-98FF-152DE8248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096" y="2737417"/>
            <a:ext cx="2657475" cy="1724025"/>
          </a:xfrm>
          <a:prstGeom prst="rect">
            <a:avLst/>
          </a:prstGeom>
        </p:spPr>
      </p:pic>
      <p:pic>
        <p:nvPicPr>
          <p:cNvPr id="16" name="Imagen 15" descr="Gato con la boca abierta&#10;&#10;Descripción generada automáticamente">
            <a:extLst>
              <a:ext uri="{FF2B5EF4-FFF2-40B4-BE49-F238E27FC236}">
                <a16:creationId xmlns:a16="http://schemas.microsoft.com/office/drawing/2014/main" id="{19AD1F28-CC85-4CDA-A93D-520D5557C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812" y="4700531"/>
            <a:ext cx="2598964" cy="19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44F322-C49A-4A92-8E4B-199C137DC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655" y="1751660"/>
            <a:ext cx="4397273" cy="465409"/>
          </a:xfrm>
        </p:spPr>
        <p:txBody>
          <a:bodyPr/>
          <a:lstStyle/>
          <a:p>
            <a:pPr algn="ctr"/>
            <a:r>
              <a:rPr lang="es-ES" dirty="0"/>
              <a:t>FEATURE EVALUATION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F906308-ECB4-45DA-AAA2-D03179D76B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2116" y="2868279"/>
            <a:ext cx="3826356" cy="302186"/>
          </a:xfrm>
        </p:spPr>
        <p:txBody>
          <a:bodyPr/>
          <a:lstStyle/>
          <a:p>
            <a:pPr algn="ctr"/>
            <a:r>
              <a:rPr lang="es-ES" dirty="0"/>
              <a:t>FEATURE ENGINEERING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AFEC86D-6797-48F5-B849-7F0364CE91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2116" y="3885349"/>
            <a:ext cx="4014543" cy="302186"/>
          </a:xfrm>
        </p:spPr>
        <p:txBody>
          <a:bodyPr/>
          <a:lstStyle/>
          <a:p>
            <a:pPr algn="ctr"/>
            <a:r>
              <a:rPr lang="es-ES" dirty="0"/>
              <a:t>FINAL DATASET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1817B834-D7ED-45B3-A75B-F3B4AC19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pic>
        <p:nvPicPr>
          <p:cNvPr id="16" name="Imagen 15" descr="Un hombre con un traje de color morado&#10;&#10;Descripción generada automáticamente con confianza media">
            <a:extLst>
              <a:ext uri="{FF2B5EF4-FFF2-40B4-BE49-F238E27FC236}">
                <a16:creationId xmlns:a16="http://schemas.microsoft.com/office/drawing/2014/main" id="{8697CC48-91E6-4E2D-A4EF-C65B6E68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577" y="3176942"/>
            <a:ext cx="4072345" cy="3393621"/>
          </a:xfrm>
          <a:prstGeom prst="rect">
            <a:avLst/>
          </a:prstGeom>
        </p:spPr>
      </p:pic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322D7B0A-BBF7-4286-AC8A-23E18E9F6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176872"/>
            <a:ext cx="5023757" cy="2811683"/>
          </a:xfrm>
          <a:prstGeom prst="rect">
            <a:avLst/>
          </a:prstGeom>
        </p:spPr>
      </p:pic>
      <p:pic>
        <p:nvPicPr>
          <p:cNvPr id="20" name="Imagen 19" descr="Imagen que contiene Texto&#10;&#10;Descripción generada automáticamente">
            <a:extLst>
              <a:ext uri="{FF2B5EF4-FFF2-40B4-BE49-F238E27FC236}">
                <a16:creationId xmlns:a16="http://schemas.microsoft.com/office/drawing/2014/main" id="{EA2542F3-4E29-4F54-84D6-B64DFAEB4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863" y="4428206"/>
            <a:ext cx="3377293" cy="232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48FA459-2277-4AFE-9F44-DF7E4B172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10" y="1502865"/>
            <a:ext cx="5575075" cy="302186"/>
          </a:xfrm>
        </p:spPr>
        <p:txBody>
          <a:bodyPr/>
          <a:lstStyle/>
          <a:p>
            <a:r>
              <a:rPr lang="es-ES" dirty="0"/>
              <a:t>Elección de modelos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4DB29A-8C7C-47B5-BEF2-57FB106F4C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110" y="2275825"/>
            <a:ext cx="5449890" cy="940904"/>
          </a:xfrm>
        </p:spPr>
        <p:txBody>
          <a:bodyPr/>
          <a:lstStyle/>
          <a:p>
            <a:r>
              <a:rPr lang="es-ES" dirty="0"/>
              <a:t>Lo primero que tenemos que identificar antes de elegir modelo es:</a:t>
            </a:r>
          </a:p>
          <a:p>
            <a:r>
              <a:rPr lang="es-ES" dirty="0"/>
              <a:t>	- Nuestro modelo es de clasificación o de regresión.</a:t>
            </a:r>
          </a:p>
          <a:p>
            <a:r>
              <a:rPr lang="es-ES" dirty="0"/>
              <a:t>Una vez aclarado este punto, podemos continuar.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D537663-6455-448A-93AA-522C30E6CC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109" y="3337120"/>
            <a:ext cx="5449889" cy="302186"/>
          </a:xfrm>
        </p:spPr>
        <p:txBody>
          <a:bodyPr/>
          <a:lstStyle/>
          <a:p>
            <a:r>
              <a:rPr lang="es-ES" dirty="0"/>
              <a:t>Entrenamiento y evaluación de modelos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D51A878-6C8A-4D6B-AD77-8CC68491B6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6109" y="3794503"/>
            <a:ext cx="5449889" cy="2238904"/>
          </a:xfrm>
        </p:spPr>
        <p:txBody>
          <a:bodyPr/>
          <a:lstStyle/>
          <a:p>
            <a:r>
              <a:rPr lang="es-ES" dirty="0"/>
              <a:t>En esta primera fase probaremos varios modelos con la idea de encontrar los que mejores resultados aporten al problema que queremos solucionar.</a:t>
            </a:r>
          </a:p>
          <a:p>
            <a:r>
              <a:rPr lang="es-ES" dirty="0"/>
              <a:t>	- </a:t>
            </a:r>
            <a:r>
              <a:rPr lang="es-ES" dirty="0" err="1"/>
              <a:t>Random</a:t>
            </a:r>
            <a:r>
              <a:rPr lang="es-ES" dirty="0"/>
              <a:t> Forest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</a:t>
            </a:r>
            <a:r>
              <a:rPr lang="es-ES" dirty="0" err="1"/>
              <a:t>Xgbosst</a:t>
            </a:r>
            <a:r>
              <a:rPr lang="es-ES" dirty="0"/>
              <a:t>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</a:t>
            </a:r>
            <a:r>
              <a:rPr lang="es-ES" dirty="0" err="1"/>
              <a:t>Naive</a:t>
            </a:r>
            <a:r>
              <a:rPr lang="es-ES" dirty="0"/>
              <a:t> Bayes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</a:t>
            </a:r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</a:t>
            </a:r>
            <a:r>
              <a:rPr lang="es-ES" dirty="0"/>
              <a:t>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MLP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A6F5265-BA49-4D19-AC3F-CFEEF08C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de Modelos</a:t>
            </a:r>
          </a:p>
        </p:txBody>
      </p:sp>
      <p:pic>
        <p:nvPicPr>
          <p:cNvPr id="12" name="Imagen 11" descr="Hombre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0A42C776-503F-4B9B-81B2-3A3CB787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045362"/>
            <a:ext cx="4381500" cy="2038350"/>
          </a:xfrm>
          <a:prstGeom prst="rect">
            <a:avLst/>
          </a:prstGeom>
        </p:spPr>
      </p:pic>
      <p:pic>
        <p:nvPicPr>
          <p:cNvPr id="14" name="Imagen 13" descr="Forma&#10;&#10;Descripción generada automáticamente">
            <a:extLst>
              <a:ext uri="{FF2B5EF4-FFF2-40B4-BE49-F238E27FC236}">
                <a16:creationId xmlns:a16="http://schemas.microsoft.com/office/drawing/2014/main" id="{96CAEFFB-F970-48FD-84ED-AD4A130E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6" y="3337120"/>
            <a:ext cx="3748936" cy="280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F28B494-24D7-4621-AD78-6540F6672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10" y="1551062"/>
            <a:ext cx="5449889" cy="302186"/>
          </a:xfrm>
        </p:spPr>
        <p:txBody>
          <a:bodyPr/>
          <a:lstStyle/>
          <a:p>
            <a:r>
              <a:rPr lang="es-ES" dirty="0"/>
              <a:t>RANDOM FOREST REGRESSOR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70E66C-CCB7-406B-ACAE-BBC09130EF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110" y="2245153"/>
            <a:ext cx="5449889" cy="2310517"/>
          </a:xfrm>
        </p:spPr>
        <p:txBody>
          <a:bodyPr/>
          <a:lstStyle/>
          <a:p>
            <a:r>
              <a:rPr lang="es-ES" dirty="0"/>
              <a:t>Algoritmo de Machine </a:t>
            </a:r>
            <a:r>
              <a:rPr lang="es-ES" dirty="0" err="1"/>
              <a:t>Learning</a:t>
            </a:r>
            <a:r>
              <a:rPr lang="es-ES" dirty="0"/>
              <a:t> que se basa en la agrupación de varios árboles de decisión.</a:t>
            </a:r>
          </a:p>
          <a:p>
            <a:r>
              <a:rPr lang="es-ES" dirty="0"/>
              <a:t>Durante el entrenamiento el algoritmo va tomando decisiones con la intención de disminuir la entropía.</a:t>
            </a:r>
          </a:p>
          <a:p>
            <a:r>
              <a:rPr lang="es-ES" dirty="0"/>
              <a:t>La entropía nos indica el grado de desorden de un sistema, por lo que si conseguimos disminuirla, estaremos dándole cierto orden en nuestro sistema.</a:t>
            </a:r>
          </a:p>
          <a:p>
            <a:r>
              <a:rPr lang="es-ES" dirty="0"/>
              <a:t>En cada paso de entrenamiento el algoritmo escoge de forma aleatoria tanto las variables para entrenar y como la porción del set de datos con el que va a utilizar para dicho paso de entrenamiento.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D3E6C80-939E-448F-950B-11396D75CB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2263" y="1551062"/>
            <a:ext cx="5183625" cy="302186"/>
          </a:xfrm>
        </p:spPr>
        <p:txBody>
          <a:bodyPr/>
          <a:lstStyle/>
          <a:p>
            <a:r>
              <a:rPr lang="es-ES" dirty="0"/>
              <a:t>XGBOOST REGRESSOR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24B425-59D1-4240-8822-75FD14FB35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62263" y="2245154"/>
            <a:ext cx="5183625" cy="2204382"/>
          </a:xfrm>
        </p:spPr>
        <p:txBody>
          <a:bodyPr/>
          <a:lstStyle/>
          <a:p>
            <a:r>
              <a:rPr lang="es-ES" dirty="0"/>
              <a:t>Es un algoritmo de paralelización  basado en árboles de decisión y en modelo lineales.</a:t>
            </a:r>
          </a:p>
          <a:p>
            <a:r>
              <a:rPr lang="es-ES" dirty="0"/>
              <a:t>Trata de disminuir la función de perdida mediante el gradiente descendiente.</a:t>
            </a:r>
          </a:p>
          <a:p>
            <a:r>
              <a:rPr lang="es-ES" dirty="0"/>
              <a:t>Destaca por su velocidad y rendimiento, ya que es capaz de paralelizar los cálculos en una misma máquina.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4812FA3-8543-4BD7-BF96-0082E3B9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modelos</a:t>
            </a:r>
          </a:p>
        </p:txBody>
      </p:sp>
      <p:pic>
        <p:nvPicPr>
          <p:cNvPr id="5" name="Imagen 4" descr="Calendario&#10;&#10;Descripción generada automáticamente">
            <a:extLst>
              <a:ext uri="{FF2B5EF4-FFF2-40B4-BE49-F238E27FC236}">
                <a16:creationId xmlns:a16="http://schemas.microsoft.com/office/drawing/2014/main" id="{F7AABB82-5BDD-417E-B6AE-DB23DA54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69" y="291802"/>
            <a:ext cx="3207883" cy="2348511"/>
          </a:xfrm>
          <a:prstGeom prst="rect">
            <a:avLst/>
          </a:prstGeom>
        </p:spPr>
      </p:pic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71985F7B-5A4B-4A8C-A82A-EAA65FBF2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745" y="3931479"/>
            <a:ext cx="3192091" cy="2482737"/>
          </a:xfrm>
          <a:prstGeom prst="rect">
            <a:avLst/>
          </a:prstGeom>
        </p:spPr>
      </p:pic>
      <p:pic>
        <p:nvPicPr>
          <p:cNvPr id="13" name="Imagen 12" descr="Imagen que contiene Texto&#10;&#10;Descripción generada automáticamente">
            <a:extLst>
              <a:ext uri="{FF2B5EF4-FFF2-40B4-BE49-F238E27FC236}">
                <a16:creationId xmlns:a16="http://schemas.microsoft.com/office/drawing/2014/main" id="{3180F7B5-5AC1-4B2A-A0B2-80A263028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319" y="291802"/>
            <a:ext cx="5449889" cy="6406015"/>
          </a:xfrm>
          <a:prstGeom prst="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4F64044D-3386-466D-8F7D-E0438A865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14" y="1963892"/>
            <a:ext cx="621110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Tema de Offic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54381_TF16411242_Win32" id="{E7A15C00-7069-4654-B1AA-8ED1A74DB70A}" vid="{2E8A9831-B967-43F1-BE40-C4543074B092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{E347CCF1-FD0F-40F5-98B5-C16C0D5A1885}tf16411242_win32</Template>
  <TotalTime>599</TotalTime>
  <Words>647</Words>
  <Application>Microsoft Office PowerPoint</Application>
  <PresentationFormat>Panorámica</PresentationFormat>
  <Paragraphs>96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Avenir Next LT Pro Light</vt:lpstr>
      <vt:lpstr>Calibri</vt:lpstr>
      <vt:lpstr>Century Gothic</vt:lpstr>
      <vt:lpstr>Speak Pro</vt:lpstr>
      <vt:lpstr>Wingdings 3</vt:lpstr>
      <vt:lpstr>2_Tema de Office</vt:lpstr>
      <vt:lpstr>Ion</vt:lpstr>
      <vt:lpstr>King  Footbal Fantasy</vt:lpstr>
      <vt:lpstr>Qué busco con este proyecto</vt:lpstr>
      <vt:lpstr>España es un país con casi 47 millones de entrenadores</vt:lpstr>
      <vt:lpstr>Fases de desarrollo del proyecto</vt:lpstr>
      <vt:lpstr>Obtención de datos</vt:lpstr>
      <vt:lpstr>ETL + EDA</vt:lpstr>
      <vt:lpstr>Data Modeling</vt:lpstr>
      <vt:lpstr>Prueba de Modelos</vt:lpstr>
      <vt:lpstr>Elección de modelos</vt:lpstr>
      <vt:lpstr>Elección de modelos</vt:lpstr>
      <vt:lpstr>Evaluación del modelo</vt:lpstr>
      <vt:lpstr>Resultados obtenidos en mi liga particular</vt:lpstr>
      <vt:lpstr>Conclusiones</vt:lpstr>
      <vt:lpstr>Puedo trabajar más pero lo que no puedo hacer son milagros.  No soy Merlín o Harry Potter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 Footbal Fantasy</dc:title>
  <dc:creator>Enrique Revuelta García</dc:creator>
  <cp:lastModifiedBy>Enrique Revuelta García</cp:lastModifiedBy>
  <cp:revision>8</cp:revision>
  <dcterms:created xsi:type="dcterms:W3CDTF">2022-04-13T16:25:37Z</dcterms:created>
  <dcterms:modified xsi:type="dcterms:W3CDTF">2022-04-27T10:40:36Z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