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  <p:sldMasterId id="2147483691" r:id="rId5"/>
  </p:sldMasterIdLst>
  <p:notesMasterIdLst>
    <p:notesMasterId r:id="rId24"/>
  </p:notesMasterIdLst>
  <p:handoutMasterIdLst>
    <p:handoutMasterId r:id="rId25"/>
  </p:handoutMasterIdLst>
  <p:sldIdLst>
    <p:sldId id="286" r:id="rId6"/>
    <p:sldId id="289" r:id="rId7"/>
    <p:sldId id="296" r:id="rId8"/>
    <p:sldId id="284" r:id="rId9"/>
    <p:sldId id="288" r:id="rId10"/>
    <p:sldId id="290" r:id="rId11"/>
    <p:sldId id="297" r:id="rId12"/>
    <p:sldId id="291" r:id="rId13"/>
    <p:sldId id="292" r:id="rId14"/>
    <p:sldId id="299" r:id="rId15"/>
    <p:sldId id="294" r:id="rId16"/>
    <p:sldId id="295" r:id="rId17"/>
    <p:sldId id="300" r:id="rId18"/>
    <p:sldId id="301" r:id="rId19"/>
    <p:sldId id="302" r:id="rId20"/>
    <p:sldId id="287" r:id="rId21"/>
    <p:sldId id="285" r:id="rId22"/>
    <p:sldId id="293" r:id="rId2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95F"/>
    <a:srgbClr val="136143"/>
    <a:srgbClr val="0B3B29"/>
    <a:srgbClr val="8439BD"/>
    <a:srgbClr val="8F2EA2"/>
    <a:srgbClr val="3EDA9F"/>
    <a:srgbClr val="10543A"/>
    <a:srgbClr val="D9A5E3"/>
    <a:srgbClr val="20A472"/>
    <a:srgbClr val="34D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33" autoAdjust="0"/>
  </p:normalViewPr>
  <p:slideViewPr>
    <p:cSldViewPr snapToGrid="0" showGuides="1">
      <p:cViewPr varScale="1">
        <p:scale>
          <a:sx n="103" d="100"/>
          <a:sy n="103" d="100"/>
        </p:scale>
        <p:origin x="126" y="41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917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024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7DEAD39E-FC76-46AA-A2A1-4962A9294D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75021D-FFF8-421E-A8C9-E603612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A031056-4FCB-4A2D-8961-F528C02E0335}" type="datetime1">
              <a:rPr lang="es-ES" smtClean="0"/>
              <a:t>05/05/2022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0265E3-F11B-4209-B41D-ECCCADC39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7881A2D-E527-44C8-8FED-89B973DDA7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F2546D6-91CC-4270-8195-6FD5606151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40289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1ED3A-6839-4688-9965-41A13FBB23DA}" type="datetime1">
              <a:rPr lang="es-ES" smtClean="0"/>
              <a:pPr/>
              <a:t>05/05/2022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342959-9D20-41A5-AA68-F0F6AD93C71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180396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4493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texto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9" name="Marcador de texto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3914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0" name="Marcador de texto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1" name="Marcador de texto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34076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2" name="Marcador de texto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4238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4" name="Marcador de texto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54400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05/05/2022</a:t>
            </a:fld>
            <a:endParaRPr lang="es-ES" noProof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918830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05/05/2022</a:t>
            </a:fld>
            <a:endParaRPr lang="es-ES" noProof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35514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05/05/2022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9393925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05/05/2022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7192297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05/05/2022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620430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05/05/2022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116891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05/05/2022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6514609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05/05/2022</a:t>
            </a:fld>
            <a:endParaRPr lang="es-ES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2402861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05/05/2022</a:t>
            </a:fld>
            <a:endParaRPr lang="es-ES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2885585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05/05/2022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6685452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do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Marcador de texto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35" name="Marcador de texto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18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0" name="Marcador de texto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1" name="Marcador de texto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39103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2" name="Marcador de texto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3" name="Marcador de texto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2202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4" name="Marcador de texto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5" name="Marcador de texto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0494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6" name="Marcador de texto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7" name="Marcador de texto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55230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8" name="Marcador de texto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9" name="Marcador de texto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38151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0" name="Marcador de texto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61" name="Marcador de texto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2107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2" name="Marcador de texto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63" name="Marcador de texto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70399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05/05/2022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82038761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scala de tiempo 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texto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9" name="Marcador de texto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3914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0" name="Marcador de texto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1" name="Marcador de texto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34076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2" name="Marcador de texto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4238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4" name="Marcador de texto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54400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63053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scala de tiempo do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Marcador de texto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35" name="Marcador de texto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18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0" name="Marcador de texto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1" name="Marcador de texto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39103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2" name="Marcador de texto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3" name="Marcador de texto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2202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4" name="Marcador de texto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5" name="Marcador de texto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0494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6" name="Marcador de texto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7" name="Marcador de texto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55230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8" name="Marcador de texto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9" name="Marcador de texto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38151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0" name="Marcador de texto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61" name="Marcador de texto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2107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2" name="Marcador de texto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63" name="Marcador de texto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70399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93074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tr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1" name="Marcador de texto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8006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2" name="Marcador de texto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3" name="Marcador de texto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7454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4" name="Marcador de texto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5" name="Marcador de texto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9790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6" name="Marcador de texto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7" name="Marcador de texto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8006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8" name="Marcador de texto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9" name="Marcador de texto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7454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0" name="Marcador de texto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1" name="Marcador de texto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9790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2" name="Marcador de texto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3" name="Marcador de texto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8006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4" name="Marcador de texto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5" name="Marcador de texto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7454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6" name="Marcador de texto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7" name="Marcador de texto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9790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8" name="Marcador de texto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9" name="Marcador de texto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58006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70" name="Marcador de texto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1" name="Marcador de texto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67454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72" name="Marcador de texto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3" name="Marcador de texto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69790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05/05/2022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764020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05/05/2022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0369395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05/05/2022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6682649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05/05/2022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0206758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05/05/2022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942510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05/05/2022</a:t>
            </a:fld>
            <a:endParaRPr lang="es-ES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897654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A56AE3B-6E27-4D3F-AACB-02038B3F9F4D}" type="datetime1">
              <a:rPr lang="es-ES" noProof="0" smtClean="0"/>
              <a:t>05/05/2022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AA56AE3B-6E27-4D3F-AACB-02038B3F9F4D}" type="datetime1">
              <a:rPr lang="es-ES" noProof="0" smtClean="0"/>
              <a:t>05/05/2022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67260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uniazo.com/" TargetMode="External"/><Relationship Id="rId2" Type="http://schemas.openxmlformats.org/officeDocument/2006/relationships/hyperlink" Target="https://www.comuniate.com/" TargetMode="Externa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hyperlink" Target="https://fbref.com/e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public.tableau.com/app/profile/enrique.revuelta.garc.a/viz/Comunio_statsJ18-19/Historia1" TargetMode="Externa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3.jpe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BF196-215F-432F-A3FC-5EECF5B67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Comunio Helper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46AABF-7544-49F6-9A11-D3E41B3AF1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Proyecto fin de bootcamp</a:t>
            </a:r>
          </a:p>
          <a:p>
            <a:r>
              <a:rPr lang="es-ES" dirty="0"/>
              <a:t>Enrique revuelta García</a:t>
            </a:r>
          </a:p>
        </p:txBody>
      </p:sp>
    </p:spTree>
    <p:extLst>
      <p:ext uri="{BB962C8B-B14F-4D97-AF65-F5344CB8AC3E}">
        <p14:creationId xmlns:p14="http://schemas.microsoft.com/office/powerpoint/2010/main" val="378840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74960A0-F209-4A47-AFDE-631FD77EF2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110" y="1853248"/>
            <a:ext cx="5449889" cy="302186"/>
          </a:xfrm>
        </p:spPr>
        <p:txBody>
          <a:bodyPr/>
          <a:lstStyle/>
          <a:p>
            <a:pPr algn="ctr"/>
            <a:r>
              <a:rPr lang="es-ES" dirty="0" err="1"/>
              <a:t>Gradient</a:t>
            </a:r>
            <a:r>
              <a:rPr lang="es-ES" dirty="0"/>
              <a:t> </a:t>
            </a:r>
            <a:r>
              <a:rPr lang="es-ES" dirty="0" err="1"/>
              <a:t>Boost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5DA5E03-1829-4261-9275-9289FCB18E8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5998" y="1853248"/>
            <a:ext cx="5449889" cy="302186"/>
          </a:xfrm>
        </p:spPr>
        <p:txBody>
          <a:bodyPr/>
          <a:lstStyle/>
          <a:p>
            <a:pPr algn="ctr"/>
            <a:r>
              <a:rPr lang="es-ES" dirty="0"/>
              <a:t>Red Neuronal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303876D8-8FC6-4A7B-9D47-D35D84DEC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Elección de modelos</a:t>
            </a:r>
          </a:p>
        </p:txBody>
      </p:sp>
      <p:pic>
        <p:nvPicPr>
          <p:cNvPr id="3" name="Imagen 2" descr="Gráfico&#10;&#10;Descripción generada automáticamente">
            <a:extLst>
              <a:ext uri="{FF2B5EF4-FFF2-40B4-BE49-F238E27FC236}">
                <a16:creationId xmlns:a16="http://schemas.microsoft.com/office/drawing/2014/main" id="{2A7CCB70-E33C-472D-8AAB-47600B496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93" y="2741839"/>
            <a:ext cx="4286250" cy="3333750"/>
          </a:xfrm>
          <a:prstGeom prst="rect">
            <a:avLst/>
          </a:prstGeom>
        </p:spPr>
      </p:pic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51163A60-D5DE-40D5-96BC-1877C8906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288" y="2730179"/>
            <a:ext cx="4736678" cy="334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3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2475F95-F213-4251-BBE6-92A2A52F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del modelo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8439653E-93A4-4473-A1DC-17C8174BD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Caso práctico</a:t>
            </a:r>
          </a:p>
        </p:txBody>
      </p:sp>
    </p:spTree>
    <p:extLst>
      <p:ext uri="{BB962C8B-B14F-4D97-AF65-F5344CB8AC3E}">
        <p14:creationId xmlns:p14="http://schemas.microsoft.com/office/powerpoint/2010/main" val="350842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B8F5482-FF8E-440D-8AD7-B187FDA67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pPr algn="ctr"/>
            <a:r>
              <a:rPr lang="es-ES" sz="4400" dirty="0">
                <a:solidFill>
                  <a:srgbClr val="EBEBEB"/>
                </a:solidFill>
              </a:rPr>
              <a:t>Resultados obtenidos en mi liga particular</a:t>
            </a:r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8F0F9078-8402-4749-B104-4FA5B6AFA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902789"/>
              </p:ext>
            </p:extLst>
          </p:nvPr>
        </p:nvGraphicFramePr>
        <p:xfrm>
          <a:off x="4507582" y="4657044"/>
          <a:ext cx="758850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502">
                  <a:extLst>
                    <a:ext uri="{9D8B030D-6E8A-4147-A177-3AD203B41FA5}">
                      <a16:colId xmlns:a16="http://schemas.microsoft.com/office/drawing/2014/main" val="3798887871"/>
                    </a:ext>
                  </a:extLst>
                </a:gridCol>
                <a:gridCol w="2529502">
                  <a:extLst>
                    <a:ext uri="{9D8B030D-6E8A-4147-A177-3AD203B41FA5}">
                      <a16:colId xmlns:a16="http://schemas.microsoft.com/office/drawing/2014/main" val="1620378093"/>
                    </a:ext>
                  </a:extLst>
                </a:gridCol>
                <a:gridCol w="2529502">
                  <a:extLst>
                    <a:ext uri="{9D8B030D-6E8A-4147-A177-3AD203B41FA5}">
                      <a16:colId xmlns:a16="http://schemas.microsoft.com/office/drawing/2014/main" val="2850188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de </a:t>
                      </a:r>
                      <a:r>
                        <a:rPr lang="es-ES" dirty="0" err="1"/>
                        <a:t>pts</a:t>
                      </a:r>
                      <a:r>
                        <a:rPr lang="es-ES" dirty="0"/>
                        <a:t> sin aplicar ningún método. </a:t>
                      </a:r>
                    </a:p>
                    <a:p>
                      <a:pPr algn="ctr"/>
                      <a:r>
                        <a:rPr lang="es-ES" dirty="0"/>
                        <a:t>Hasta J15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de </a:t>
                      </a:r>
                      <a:r>
                        <a:rPr lang="es-ES" dirty="0" err="1"/>
                        <a:t>pts</a:t>
                      </a:r>
                      <a:r>
                        <a:rPr lang="es-ES" dirty="0"/>
                        <a:t> aplicando Análisis Estadístico </a:t>
                      </a:r>
                    </a:p>
                    <a:p>
                      <a:pPr algn="ctr"/>
                      <a:r>
                        <a:rPr lang="es-ES" dirty="0"/>
                        <a:t>J15-27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de </a:t>
                      </a:r>
                      <a:r>
                        <a:rPr lang="es-ES" dirty="0" err="1"/>
                        <a:t>pts</a:t>
                      </a:r>
                      <a:r>
                        <a:rPr lang="es-ES" dirty="0"/>
                        <a:t> aplicando los Modelos de ML </a:t>
                      </a:r>
                    </a:p>
                    <a:p>
                      <a:pPr algn="ctr"/>
                      <a:r>
                        <a:rPr lang="es-ES" dirty="0"/>
                        <a:t>J27 – 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88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63.50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59.15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855806"/>
                  </a:ext>
                </a:extLst>
              </a:tr>
            </a:tbl>
          </a:graphicData>
        </a:graphic>
      </p:graphicFrame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97503AA-A2A8-4E08-B542-174A6444D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210" y="1690007"/>
            <a:ext cx="7715250" cy="265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20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ADFE5-5B71-4A1D-9DF4-98346CCE1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pic>
        <p:nvPicPr>
          <p:cNvPr id="5" name="Imagen 4" descr="Gráfico, Histograma&#10;&#10;Descripción generada automáticamente">
            <a:extLst>
              <a:ext uri="{FF2B5EF4-FFF2-40B4-BE49-F238E27FC236}">
                <a16:creationId xmlns:a16="http://schemas.microsoft.com/office/drawing/2014/main" id="{34F466B3-9BC8-8BAB-1F31-A2DE34319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003" y="205581"/>
            <a:ext cx="4051727" cy="2784880"/>
          </a:xfrm>
          <a:prstGeom prst="rect">
            <a:avLst/>
          </a:prstGeom>
        </p:spPr>
      </p:pic>
      <p:pic>
        <p:nvPicPr>
          <p:cNvPr id="9" name="Imagen 8" descr="Gráfico, Histograma&#10;&#10;Descripción generada automáticamente">
            <a:extLst>
              <a:ext uri="{FF2B5EF4-FFF2-40B4-BE49-F238E27FC236}">
                <a16:creationId xmlns:a16="http://schemas.microsoft.com/office/drawing/2014/main" id="{B6F4D9DE-2179-ACF0-938D-D31C3C2BE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79" y="1292451"/>
            <a:ext cx="3258352" cy="2307999"/>
          </a:xfrm>
          <a:prstGeom prst="rect">
            <a:avLst/>
          </a:prstGeom>
        </p:spPr>
      </p:pic>
      <p:pic>
        <p:nvPicPr>
          <p:cNvPr id="13" name="Imagen 12" descr="Gráfico, Histograma&#10;&#10;Descripción generada automáticamente">
            <a:extLst>
              <a:ext uri="{FF2B5EF4-FFF2-40B4-BE49-F238E27FC236}">
                <a16:creationId xmlns:a16="http://schemas.microsoft.com/office/drawing/2014/main" id="{679EA7B3-D949-3349-CE2E-C9D17FC9F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37" y="3976406"/>
            <a:ext cx="3407958" cy="2428876"/>
          </a:xfrm>
          <a:prstGeom prst="rect">
            <a:avLst/>
          </a:prstGeom>
        </p:spPr>
      </p:pic>
      <p:pic>
        <p:nvPicPr>
          <p:cNvPr id="15" name="Imagen 14" descr="Gráfico, Histograma&#10;&#10;Descripción generada automáticamente">
            <a:extLst>
              <a:ext uri="{FF2B5EF4-FFF2-40B4-BE49-F238E27FC236}">
                <a16:creationId xmlns:a16="http://schemas.microsoft.com/office/drawing/2014/main" id="{E57E93C3-4246-1DD8-8ED5-FDB2C16DF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7932" y="3976406"/>
            <a:ext cx="3407957" cy="2470525"/>
          </a:xfrm>
          <a:prstGeom prst="rect">
            <a:avLst/>
          </a:prstGeom>
        </p:spPr>
      </p:pic>
      <p:pic>
        <p:nvPicPr>
          <p:cNvPr id="17" name="Imagen 16" descr="Gráfico, Histograma&#10;&#10;Descripción generada automáticamente">
            <a:extLst>
              <a:ext uri="{FF2B5EF4-FFF2-40B4-BE49-F238E27FC236}">
                <a16:creationId xmlns:a16="http://schemas.microsoft.com/office/drawing/2014/main" id="{5C6596B6-8EDF-A877-25E5-BF737A38E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1921" y="3337448"/>
            <a:ext cx="3362325" cy="2447925"/>
          </a:xfrm>
          <a:prstGeom prst="rect">
            <a:avLst/>
          </a:prstGeom>
        </p:spPr>
      </p:pic>
      <p:pic>
        <p:nvPicPr>
          <p:cNvPr id="19" name="Imagen 18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C5C67966-F1D7-E456-A419-85D0803E31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7537" y="1297495"/>
            <a:ext cx="3258352" cy="231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4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3419E-A3D8-C96B-DFE5-B275D4CB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Ejemplo alineación J 34 con rnn2</a:t>
            </a:r>
            <a:br>
              <a:rPr lang="es-ES" dirty="0"/>
            </a:br>
            <a:endParaRPr lang="es-ES" dirty="0"/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004E9CA3-FED5-1CB6-12FC-5F3316F8F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143" y="2268919"/>
            <a:ext cx="3714169" cy="2686050"/>
          </a:xfrm>
          <a:prstGeom prst="rect">
            <a:avLst/>
          </a:prstGeom>
        </p:spPr>
      </p:pic>
      <p:pic>
        <p:nvPicPr>
          <p:cNvPr id="6" name="Imagen 5" descr="Tabla&#10;&#10;Descripción generada automáticamente">
            <a:extLst>
              <a:ext uri="{FF2B5EF4-FFF2-40B4-BE49-F238E27FC236}">
                <a16:creationId xmlns:a16="http://schemas.microsoft.com/office/drawing/2014/main" id="{23FECC05-E6E1-EE80-D6A9-BAF33DD89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246" y="2307019"/>
            <a:ext cx="3648075" cy="2647950"/>
          </a:xfrm>
          <a:prstGeom prst="rect">
            <a:avLst/>
          </a:prstGeom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0239680F-0EEF-10C8-8A38-BBA772204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620" y="5408741"/>
            <a:ext cx="2381250" cy="752475"/>
          </a:xfrm>
          <a:prstGeom prst="rect">
            <a:avLst/>
          </a:prstGeom>
        </p:spPr>
      </p:pic>
      <p:pic>
        <p:nvPicPr>
          <p:cNvPr id="10" name="Imagen 9" descr="Imagen que contiene colgando, teclado, hecho de madera, computadora&#10;&#10;Descripción generada automáticamente">
            <a:extLst>
              <a:ext uri="{FF2B5EF4-FFF2-40B4-BE49-F238E27FC236}">
                <a16:creationId xmlns:a16="http://schemas.microsoft.com/office/drawing/2014/main" id="{3E3B9CA3-6CE3-1240-5DF6-5E90725B18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0818" y="5408741"/>
            <a:ext cx="23907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83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3419E-A3D8-C96B-DFE5-B275D4CB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Ejemplo alineación J 34 con </a:t>
            </a:r>
            <a:r>
              <a:rPr lang="es-ES" dirty="0" err="1"/>
              <a:t>gb</a:t>
            </a:r>
            <a:br>
              <a:rPr lang="es-ES" dirty="0"/>
            </a:br>
            <a:endParaRPr lang="es-ES" dirty="0"/>
          </a:p>
        </p:txBody>
      </p:sp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0239680F-0EEF-10C8-8A38-BBA772204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233" y="5437315"/>
            <a:ext cx="2381250" cy="752475"/>
          </a:xfrm>
          <a:prstGeom prst="rect">
            <a:avLst/>
          </a:prstGeom>
        </p:spPr>
      </p:pic>
      <p:pic>
        <p:nvPicPr>
          <p:cNvPr id="10" name="Imagen 9" descr="Imagen que contiene colgando, teclado, hecho de madera, computadora&#10;&#10;Descripción generada automáticamente">
            <a:extLst>
              <a:ext uri="{FF2B5EF4-FFF2-40B4-BE49-F238E27FC236}">
                <a16:creationId xmlns:a16="http://schemas.microsoft.com/office/drawing/2014/main" id="{3E3B9CA3-6CE3-1240-5DF6-5E90725B1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237" y="5380165"/>
            <a:ext cx="2390775" cy="809625"/>
          </a:xfrm>
          <a:prstGeom prst="rect">
            <a:avLst/>
          </a:prstGeom>
        </p:spPr>
      </p:pic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FD7CF84D-387D-544C-1746-D2CE7247A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57" y="1777048"/>
            <a:ext cx="3764003" cy="2695575"/>
          </a:xfrm>
          <a:prstGeom prst="rect">
            <a:avLst/>
          </a:prstGeom>
        </p:spPr>
      </p:pic>
      <p:pic>
        <p:nvPicPr>
          <p:cNvPr id="9" name="Imagen 8" descr="Tabla&#10;&#10;Descripción generada automáticamente">
            <a:extLst>
              <a:ext uri="{FF2B5EF4-FFF2-40B4-BE49-F238E27FC236}">
                <a16:creationId xmlns:a16="http://schemas.microsoft.com/office/drawing/2014/main" id="{D66CED77-9670-0AF8-13F9-0F8C480D3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8688" y="1777048"/>
            <a:ext cx="43338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19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37A76-9495-4084-936B-33F512F8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58C744-FF3C-4F8D-90A8-A6B22B800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290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ítulo 68">
            <a:extLst>
              <a:ext uri="{FF2B5EF4-FFF2-40B4-BE49-F238E27FC236}">
                <a16:creationId xmlns:a16="http://schemas.microsoft.com/office/drawing/2014/main" id="{04A73294-F52F-4F04-A129-177BD7832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342" y="1513114"/>
            <a:ext cx="7999315" cy="2323374"/>
          </a:xfrm>
        </p:spPr>
        <p:txBody>
          <a:bodyPr/>
          <a:lstStyle/>
          <a:p>
            <a:r>
              <a:rPr lang="es-ES" sz="3800" b="0" i="0" dirty="0">
                <a:solidFill>
                  <a:schemeClr val="tx1"/>
                </a:solidFill>
                <a:effectLst/>
              </a:rPr>
              <a:t>Puedo trabajar más pero lo que no puedo hacer son milagros. </a:t>
            </a:r>
            <a:br>
              <a:rPr lang="es-ES" sz="3800" b="0" i="0" dirty="0">
                <a:solidFill>
                  <a:schemeClr val="tx1"/>
                </a:solidFill>
                <a:effectLst/>
              </a:rPr>
            </a:br>
            <a:r>
              <a:rPr lang="es-ES" sz="3800" b="0" i="0" dirty="0">
                <a:solidFill>
                  <a:schemeClr val="tx1"/>
                </a:solidFill>
                <a:effectLst/>
              </a:rPr>
              <a:t>No soy Merlín o Harry Potter</a:t>
            </a:r>
            <a:endParaRPr lang="es-ES" sz="3800" dirty="0"/>
          </a:p>
        </p:txBody>
      </p:sp>
      <p:sp>
        <p:nvSpPr>
          <p:cNvPr id="71" name="Marcador de texto 70">
            <a:extLst>
              <a:ext uri="{FF2B5EF4-FFF2-40B4-BE49-F238E27FC236}">
                <a16:creationId xmlns:a16="http://schemas.microsoft.com/office/drawing/2014/main" id="{283941A2-7DFA-441C-92B3-9FE1ACD2A8D7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s-ES" dirty="0" err="1"/>
              <a:t>Jose</a:t>
            </a:r>
            <a:r>
              <a:rPr lang="es-ES" dirty="0"/>
              <a:t> Mourinho</a:t>
            </a:r>
          </a:p>
        </p:txBody>
      </p:sp>
      <p:sp>
        <p:nvSpPr>
          <p:cNvPr id="70" name="Marcador de texto 69">
            <a:extLst>
              <a:ext uri="{FF2B5EF4-FFF2-40B4-BE49-F238E27FC236}">
                <a16:creationId xmlns:a16="http://schemas.microsoft.com/office/drawing/2014/main" id="{B713C743-DE10-45B2-B053-BDFF00F13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· Estamos ante un problema complejo con multitud de variables externas.</a:t>
            </a:r>
          </a:p>
          <a:p>
            <a:r>
              <a:rPr lang="es-ES" dirty="0"/>
              <a:t>· Los modelos elegidos ofrecen una solución válida que puede usarse como indicador, para la elección de jugadores del once inicial.</a:t>
            </a:r>
          </a:p>
          <a:p>
            <a:r>
              <a:rPr lang="es-ES" dirty="0"/>
              <a:t>· Los modelos podrán ofrecerse como complemento premium a las diferentes aplicaciones, con la idea de atraer a más usuarios.</a:t>
            </a:r>
          </a:p>
          <a:p>
            <a:endParaRPr lang="es-ES" dirty="0"/>
          </a:p>
        </p:txBody>
      </p:sp>
      <p:pic>
        <p:nvPicPr>
          <p:cNvPr id="73" name="Imagen 72" descr="Un perro con la boca abierta&#10;&#10;Descripción generada automáticamente con confianza media">
            <a:extLst>
              <a:ext uri="{FF2B5EF4-FFF2-40B4-BE49-F238E27FC236}">
                <a16:creationId xmlns:a16="http://schemas.microsoft.com/office/drawing/2014/main" id="{BF674801-07FE-402A-87E4-4196A08C5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0849" y="3624215"/>
            <a:ext cx="2200509" cy="195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3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0B68BC7A-899E-4507-A826-C35DEBCC4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639" y="1522639"/>
            <a:ext cx="3812721" cy="381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2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B74F5-185B-4E64-9811-CF16967C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busco con este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4A64A8-34AC-491E-BAF5-311D7A7EA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Predecir la puntuación que obtendrá un jugador en Comunio en la siguiente jornada.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Complejidad</a:t>
            </a:r>
          </a:p>
          <a:p>
            <a:pPr lvl="1"/>
            <a:r>
              <a:rPr lang="es-ES" dirty="0"/>
              <a:t>Multitud de factores externos:</a:t>
            </a:r>
          </a:p>
          <a:p>
            <a:pPr lvl="2"/>
            <a:r>
              <a:rPr lang="es-ES" dirty="0"/>
              <a:t>Será el jugador titular</a:t>
            </a:r>
          </a:p>
          <a:p>
            <a:pPr lvl="2"/>
            <a:r>
              <a:rPr lang="es-ES" dirty="0"/>
              <a:t>Ese día se encontrará bien físicamente</a:t>
            </a:r>
          </a:p>
          <a:p>
            <a:pPr lvl="2"/>
            <a:r>
              <a:rPr lang="es-ES" dirty="0"/>
              <a:t>Que puntuación le otorgará el cronista del partido</a:t>
            </a:r>
          </a:p>
          <a:p>
            <a:pPr lvl="1"/>
            <a:endParaRPr lang="es-ES" dirty="0"/>
          </a:p>
        </p:txBody>
      </p:sp>
      <p:pic>
        <p:nvPicPr>
          <p:cNvPr id="5" name="Imagen 4" descr="Un hombre hablando por micrófono&#10;&#10;Descripción generada automáticamente con confianza baja">
            <a:extLst>
              <a:ext uri="{FF2B5EF4-FFF2-40B4-BE49-F238E27FC236}">
                <a16:creationId xmlns:a16="http://schemas.microsoft.com/office/drawing/2014/main" id="{FC783DBC-B637-40EF-B43B-B15B23BDA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464" y="3028950"/>
            <a:ext cx="3540224" cy="210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1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Foto montaje de la cara de un hombre&#10;&#10;Descripción generada automáticamente con confianza media">
            <a:extLst>
              <a:ext uri="{FF2B5EF4-FFF2-40B4-BE49-F238E27FC236}">
                <a16:creationId xmlns:a16="http://schemas.microsoft.com/office/drawing/2014/main" id="{7B7719D7-C857-4EB2-8CFA-73928B6C2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1" y="2051788"/>
            <a:ext cx="4980214" cy="3593227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A7A4C295-F57E-361A-9E51-931E0183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b="1" dirty="0">
                <a:latin typeface="+mn-lt"/>
              </a:rPr>
              <a:t>¿Qué es Comunio?</a:t>
            </a:r>
            <a:br>
              <a:rPr lang="es-ES" sz="4400" b="1" dirty="0">
                <a:latin typeface="+mn-lt"/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204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427950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3200">
                <a:solidFill>
                  <a:schemeClr val="accent5"/>
                </a:solidFill>
              </a:rPr>
              <a:t>T2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65786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3200">
                <a:solidFill>
                  <a:srgbClr val="00B0F0"/>
                </a:solidFill>
              </a:rPr>
              <a:t>T3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8877806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3200">
                <a:solidFill>
                  <a:schemeClr val="accent3"/>
                </a:solidFill>
              </a:rPr>
              <a:t>T4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19803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3200" dirty="0">
                <a:solidFill>
                  <a:schemeClr val="accent4"/>
                </a:solidFill>
              </a:rPr>
              <a:t>T1</a:t>
            </a:r>
          </a:p>
        </p:txBody>
      </p:sp>
      <p:sp>
        <p:nvSpPr>
          <p:cNvPr id="23" name="Forma libre: Forma 22" descr="escala de tiempo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1392439" y="2020391"/>
            <a:ext cx="9252295" cy="2410190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sz="4000">
              <a:solidFill>
                <a:schemeClr val="accent2"/>
              </a:solidFill>
            </a:endParaRPr>
          </a:p>
        </p:txBody>
      </p:sp>
      <p:sp>
        <p:nvSpPr>
          <p:cNvPr id="2" name="Elipse 1" descr="puntos de conexión de escala de tiempo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1320120" y="3149771"/>
            <a:ext cx="218092" cy="21809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3" name="Elipse 2" descr="puntos de conexión de escala de tiempo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10480529" y="3149771"/>
            <a:ext cx="218092" cy="218092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rgbClr val="20A472"/>
              </a:solidFill>
            </a:endParaRP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40971" y="4817717"/>
            <a:ext cx="2686711" cy="302186"/>
          </a:xfrm>
        </p:spPr>
        <p:txBody>
          <a:bodyPr rtlCol="0"/>
          <a:lstStyle/>
          <a:p>
            <a:pPr rtl="0"/>
            <a:r>
              <a:rPr lang="es-ES" dirty="0"/>
              <a:t>Obtención de datos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17778" y="5524256"/>
            <a:ext cx="1813567" cy="706438"/>
          </a:xfrm>
        </p:spPr>
        <p:txBody>
          <a:bodyPr rtlCol="0"/>
          <a:lstStyle/>
          <a:p>
            <a:pPr marL="171450" indent="-171450" rtl="0">
              <a:buFontTx/>
              <a:buChar char="-"/>
            </a:pPr>
            <a:r>
              <a:rPr lang="es-ES" dirty="0"/>
              <a:t>Web </a:t>
            </a:r>
            <a:r>
              <a:rPr lang="es-ES" dirty="0" err="1"/>
              <a:t>scraping</a:t>
            </a:r>
            <a:endParaRPr lang="es-ES" dirty="0"/>
          </a:p>
          <a:p>
            <a:pPr marL="171450" indent="-171450" rtl="0">
              <a:buFontTx/>
              <a:buChar char="-"/>
            </a:pPr>
            <a:r>
              <a:rPr lang="es-ES" dirty="0" err="1"/>
              <a:t>APIs</a:t>
            </a:r>
            <a:endParaRPr lang="es-ES" dirty="0"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79504" y="4817717"/>
            <a:ext cx="1353853" cy="302186"/>
          </a:xfrm>
        </p:spPr>
        <p:txBody>
          <a:bodyPr rtlCol="0"/>
          <a:lstStyle/>
          <a:p>
            <a:pPr rtl="0"/>
            <a:r>
              <a:rPr lang="es-ES" dirty="0"/>
              <a:t>ETL + EDA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4076" y="5210963"/>
            <a:ext cx="1813567" cy="1500080"/>
          </a:xfrm>
        </p:spPr>
        <p:txBody>
          <a:bodyPr rtlCol="0"/>
          <a:lstStyle/>
          <a:p>
            <a:pPr marL="171450" indent="-171450" rtl="0">
              <a:buFontTx/>
              <a:buChar char="-"/>
            </a:pPr>
            <a:r>
              <a:rPr lang="es-ES" dirty="0"/>
              <a:t>Limpieza de datos</a:t>
            </a:r>
          </a:p>
          <a:p>
            <a:pPr marL="171450" indent="-171450" rtl="0">
              <a:buFontTx/>
              <a:buChar char="-"/>
            </a:pPr>
            <a:r>
              <a:rPr lang="es-ES" dirty="0"/>
              <a:t>Análisis de datos</a:t>
            </a:r>
          </a:p>
          <a:p>
            <a:pPr marL="171450" indent="-171450" rtl="0">
              <a:buFontTx/>
              <a:buChar char="-"/>
            </a:pPr>
            <a:r>
              <a:rPr lang="es-ES" dirty="0"/>
              <a:t>Preparación de datos para entrenar el modelo</a:t>
            </a:r>
          </a:p>
          <a:p>
            <a:pPr marL="171450" indent="-171450" rtl="0">
              <a:buFontTx/>
              <a:buChar char="-"/>
            </a:pPr>
            <a:endParaRPr lang="es-ES" dirty="0"/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44237" y="4817717"/>
            <a:ext cx="2103769" cy="302186"/>
          </a:xfrm>
        </p:spPr>
        <p:txBody>
          <a:bodyPr rtlCol="0"/>
          <a:lstStyle/>
          <a:p>
            <a:pPr rtl="0"/>
            <a:r>
              <a:rPr lang="es-ES" dirty="0"/>
              <a:t>Fase de Prueba</a:t>
            </a:r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4238" y="5210962"/>
            <a:ext cx="1813567" cy="1304137"/>
          </a:xfrm>
        </p:spPr>
        <p:txBody>
          <a:bodyPr rtlCol="0"/>
          <a:lstStyle/>
          <a:p>
            <a:pPr marL="171450" indent="-171450" rtl="0">
              <a:buFontTx/>
              <a:buChar char="-"/>
            </a:pPr>
            <a:r>
              <a:rPr lang="es-ES" dirty="0"/>
              <a:t>Elección de modelos</a:t>
            </a:r>
          </a:p>
          <a:p>
            <a:pPr marL="171450" indent="-171450" rtl="0">
              <a:buFontTx/>
              <a:buChar char="-"/>
            </a:pPr>
            <a:r>
              <a:rPr lang="es-ES" dirty="0"/>
              <a:t>Entrenamiento de modelos</a:t>
            </a:r>
          </a:p>
          <a:p>
            <a:pPr marL="171450" indent="-171450" rtl="0">
              <a:buFontTx/>
              <a:buChar char="-"/>
            </a:pPr>
            <a:r>
              <a:rPr lang="es-ES" dirty="0"/>
              <a:t>Evaluación de modelos</a:t>
            </a:r>
          </a:p>
          <a:p>
            <a:pPr rtl="0"/>
            <a:endParaRPr lang="es-ES" dirty="0"/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54399" y="4817717"/>
            <a:ext cx="2634780" cy="302186"/>
          </a:xfrm>
        </p:spPr>
        <p:txBody>
          <a:bodyPr rtlCol="0"/>
          <a:lstStyle/>
          <a:p>
            <a:pPr rtl="0"/>
            <a:r>
              <a:rPr lang="es-ES" dirty="0"/>
              <a:t>Mejora de modelo</a:t>
            </a:r>
          </a:p>
        </p:txBody>
      </p:sp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DA3309B0-9F41-47B2-8F25-109874864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54400" y="5210963"/>
            <a:ext cx="2340864" cy="1500080"/>
          </a:xfrm>
        </p:spPr>
        <p:txBody>
          <a:bodyPr rtlCol="0"/>
          <a:lstStyle/>
          <a:p>
            <a:pPr marL="171450" indent="-171450" rtl="0">
              <a:buFontTx/>
              <a:buChar char="-"/>
            </a:pPr>
            <a:r>
              <a:rPr lang="es-ES" dirty="0" err="1"/>
              <a:t>Hiperparametrización</a:t>
            </a:r>
            <a:endParaRPr lang="es-ES" dirty="0"/>
          </a:p>
          <a:p>
            <a:pPr marL="171450" indent="-171450" rtl="0">
              <a:buFontTx/>
              <a:buChar char="-"/>
            </a:pPr>
            <a:r>
              <a:rPr lang="es-ES" dirty="0"/>
              <a:t>Reentrenamiento del modelo</a:t>
            </a:r>
          </a:p>
          <a:p>
            <a:pPr marL="171450" indent="-171450" rtl="0">
              <a:buFontTx/>
              <a:buChar char="-"/>
            </a:pPr>
            <a:r>
              <a:rPr lang="es-ES" dirty="0"/>
              <a:t>Puesta en producción</a:t>
            </a:r>
          </a:p>
        </p:txBody>
      </p:sp>
      <p:sp>
        <p:nvSpPr>
          <p:cNvPr id="34" name="Títu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Fases de desarrollo del proyecto</a:t>
            </a:r>
          </a:p>
        </p:txBody>
      </p:sp>
      <p:pic>
        <p:nvPicPr>
          <p:cNvPr id="8" name="Imagen 7" descr="Foto montaje de un hombre con la boca abierta&#10;&#10;Descripción generada automáticamente con confianza media">
            <a:extLst>
              <a:ext uri="{FF2B5EF4-FFF2-40B4-BE49-F238E27FC236}">
                <a16:creationId xmlns:a16="http://schemas.microsoft.com/office/drawing/2014/main" id="{0B0897C9-7A8C-4AF5-BA9B-322179F44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352" y="342901"/>
            <a:ext cx="52387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9" grpId="0" animBg="1"/>
      <p:bldP spid="16" grpId="0" build="p"/>
      <p:bldP spid="17" grpId="0" build="p"/>
      <p:bldP spid="18" grpId="0" build="p"/>
      <p:bldP spid="20" grpId="0" build="p"/>
      <p:bldP spid="21" grpId="0" build="p"/>
      <p:bldP spid="22" grpId="0" build="p"/>
      <p:bldP spid="24" grpId="0" build="p"/>
      <p:bldP spid="2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47F0AC37-AC12-4847-9D3A-31CF18E123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885" y="1702155"/>
            <a:ext cx="3417557" cy="302186"/>
          </a:xfrm>
        </p:spPr>
        <p:txBody>
          <a:bodyPr/>
          <a:lstStyle/>
          <a:p>
            <a:r>
              <a:rPr lang="es-ES" dirty="0"/>
              <a:t>Diferentes fuentes.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4825D4-D6A4-425E-B9E9-21E3B7E1FF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885" y="2302467"/>
            <a:ext cx="2731758" cy="1053054"/>
          </a:xfrm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>
                <a:hlinkClick r:id="rId2"/>
              </a:rPr>
              <a:t>Comuniate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 err="1">
                <a:hlinkClick r:id="rId3"/>
              </a:rPr>
              <a:t>Comuniazo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>
                <a:hlinkClick r:id="rId4"/>
              </a:rPr>
              <a:t>FBREF</a:t>
            </a:r>
            <a:endParaRPr lang="es-ES" dirty="0"/>
          </a:p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2471FB8-8C19-429D-86D9-34C0423124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8885" y="3740032"/>
            <a:ext cx="4438094" cy="302186"/>
          </a:xfrm>
        </p:spPr>
        <p:txBody>
          <a:bodyPr/>
          <a:lstStyle/>
          <a:p>
            <a:r>
              <a:rPr lang="es-ES" dirty="0"/>
              <a:t>Métodos de obtención de datos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4E5D618-92B0-4167-B75A-507B09F6FC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8885" y="4385562"/>
            <a:ext cx="1813567" cy="706438"/>
          </a:xfrm>
        </p:spPr>
        <p:txBody>
          <a:bodyPr/>
          <a:lstStyle/>
          <a:p>
            <a:r>
              <a:rPr lang="es-ES" dirty="0"/>
              <a:t>- Web </a:t>
            </a:r>
            <a:r>
              <a:rPr lang="es-ES" dirty="0" err="1"/>
              <a:t>Scraping</a:t>
            </a:r>
            <a:endParaRPr lang="es-E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FC854027-7073-4DD5-BE28-C758EF10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Obtención de datos</a:t>
            </a:r>
          </a:p>
        </p:txBody>
      </p:sp>
      <p:pic>
        <p:nvPicPr>
          <p:cNvPr id="12" name="Imagen 11" descr="Imagen de la pantalla de un computador&#10;&#10;Descripción generada automáticamente con confianza baja">
            <a:extLst>
              <a:ext uri="{FF2B5EF4-FFF2-40B4-BE49-F238E27FC236}">
                <a16:creationId xmlns:a16="http://schemas.microsoft.com/office/drawing/2014/main" id="{DB5A7F34-74CD-4268-B78A-9723921E4F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0234" y="1570738"/>
            <a:ext cx="6555922" cy="438102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AE72ADD-C5F9-4F86-B23A-4B1479AD43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3057" y="4939636"/>
            <a:ext cx="2249619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7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6" grpId="0" build="p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A10C6BDE-40A7-439C-9380-C15F6EA7B0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6110" y="1702155"/>
            <a:ext cx="4905603" cy="302186"/>
          </a:xfrm>
        </p:spPr>
        <p:txBody>
          <a:bodyPr/>
          <a:lstStyle/>
          <a:p>
            <a:r>
              <a:rPr lang="es-ES" dirty="0"/>
              <a:t>ETL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C1857E-F0C2-432A-A333-70521A70AE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110" y="2351371"/>
            <a:ext cx="6105754" cy="1400530"/>
          </a:xfrm>
        </p:spPr>
        <p:txBody>
          <a:bodyPr/>
          <a:lstStyle/>
          <a:p>
            <a:r>
              <a:rPr lang="es-ES" dirty="0"/>
              <a:t>La idea principal es hacer un buen trabajo durante la fase de web </a:t>
            </a:r>
            <a:r>
              <a:rPr lang="es-ES" dirty="0" err="1"/>
              <a:t>scraping</a:t>
            </a:r>
            <a:r>
              <a:rPr lang="es-ES" dirty="0"/>
              <a:t>.</a:t>
            </a:r>
          </a:p>
          <a:p>
            <a:r>
              <a:rPr lang="es-ES" dirty="0"/>
              <a:t>Con ello conseguiremos que nuestros datos estén limpios, y haga que esta fase lo mas corta posible.</a:t>
            </a:r>
          </a:p>
          <a:p>
            <a:r>
              <a:rPr lang="es-ES" dirty="0"/>
              <a:t>Guardaremos los datos de todas las jornadas creando de esta forma un data </a:t>
            </a:r>
            <a:r>
              <a:rPr lang="es-ES" dirty="0" err="1"/>
              <a:t>warehouse</a:t>
            </a:r>
            <a:r>
              <a:rPr lang="es-ES" dirty="0"/>
              <a:t> del que podamos servirnos en un futuro.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FBE864ED-2A81-42D9-BD38-15E804D339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109" y="4098931"/>
            <a:ext cx="4342269" cy="302186"/>
          </a:xfrm>
        </p:spPr>
        <p:txBody>
          <a:bodyPr/>
          <a:lstStyle/>
          <a:p>
            <a:r>
              <a:rPr lang="es-ES" dirty="0"/>
              <a:t>EDA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EA7B83EC-EB72-43E5-B5B6-0B0C6199224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4414" y="4748146"/>
            <a:ext cx="6047450" cy="1400530"/>
          </a:xfrm>
        </p:spPr>
        <p:txBody>
          <a:bodyPr/>
          <a:lstStyle/>
          <a:p>
            <a:r>
              <a:rPr lang="es-ES" dirty="0"/>
              <a:t>Desde nuestro data </a:t>
            </a:r>
            <a:r>
              <a:rPr lang="es-ES" dirty="0" err="1"/>
              <a:t>warehouse</a:t>
            </a:r>
            <a:r>
              <a:rPr lang="es-ES" dirty="0"/>
              <a:t> podemos montar algunas máscaras intermedias para poder extraer conclusiones de los datos obtenidos durante el web </a:t>
            </a:r>
            <a:r>
              <a:rPr lang="es-ES" dirty="0" err="1"/>
              <a:t>scraping</a:t>
            </a:r>
            <a:r>
              <a:rPr lang="es-ES" dirty="0"/>
              <a:t>, que nos ayudaran a identificar los </a:t>
            </a:r>
            <a:r>
              <a:rPr lang="es-ES" dirty="0" err="1"/>
              <a:t>insights</a:t>
            </a:r>
            <a:r>
              <a:rPr lang="es-ES" dirty="0"/>
              <a:t> en los que apoyarnos a la hora de construir el o los modelos predictivos.</a:t>
            </a:r>
          </a:p>
          <a:p>
            <a:r>
              <a:rPr lang="es-ES" dirty="0">
                <a:hlinkClick r:id="rId2"/>
              </a:rPr>
              <a:t>EDA Comunio.</a:t>
            </a:r>
            <a:endParaRPr lang="es-E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3BC7B352-F586-4825-A814-0D9826E2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ETL + EDA</a:t>
            </a:r>
          </a:p>
        </p:txBody>
      </p:sp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BBE63452-C252-4A05-B4DA-EEEBD0553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812" y="355203"/>
            <a:ext cx="2143125" cy="2143125"/>
          </a:xfrm>
          <a:prstGeom prst="rect">
            <a:avLst/>
          </a:prstGeom>
        </p:spPr>
      </p:pic>
      <p:pic>
        <p:nvPicPr>
          <p:cNvPr id="14" name="Imagen 13" descr="Texto&#10;&#10;Descripción generada automáticamente con confianza media">
            <a:extLst>
              <a:ext uri="{FF2B5EF4-FFF2-40B4-BE49-F238E27FC236}">
                <a16:creationId xmlns:a16="http://schemas.microsoft.com/office/drawing/2014/main" id="{31E9F73A-636E-4088-98FF-152DE8248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2096" y="2737417"/>
            <a:ext cx="2657475" cy="1724025"/>
          </a:xfrm>
          <a:prstGeom prst="rect">
            <a:avLst/>
          </a:prstGeom>
        </p:spPr>
      </p:pic>
      <p:pic>
        <p:nvPicPr>
          <p:cNvPr id="16" name="Imagen 15" descr="Gato con la boca abierta&#10;&#10;Descripción generada automáticamente">
            <a:extLst>
              <a:ext uri="{FF2B5EF4-FFF2-40B4-BE49-F238E27FC236}">
                <a16:creationId xmlns:a16="http://schemas.microsoft.com/office/drawing/2014/main" id="{19AD1F28-CC85-4CDA-A93D-520D5557C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1812" y="4700531"/>
            <a:ext cx="2598964" cy="194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8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uiExpand="1" build="p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44F322-C49A-4A92-8E4B-199C137DC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9655" y="1751660"/>
            <a:ext cx="4397273" cy="465409"/>
          </a:xfrm>
        </p:spPr>
        <p:txBody>
          <a:bodyPr/>
          <a:lstStyle/>
          <a:p>
            <a:pPr algn="ctr"/>
            <a:r>
              <a:rPr lang="es-ES" dirty="0"/>
              <a:t>FEATURE EVALUATION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F906308-ECB4-45DA-AAA2-D03179D76B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22116" y="2868279"/>
            <a:ext cx="3826356" cy="302186"/>
          </a:xfrm>
        </p:spPr>
        <p:txBody>
          <a:bodyPr/>
          <a:lstStyle/>
          <a:p>
            <a:pPr algn="ctr"/>
            <a:r>
              <a:rPr lang="es-ES" dirty="0"/>
              <a:t>FEATURE ENGINEERING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3AFEC86D-6797-48F5-B849-7F0364CE91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2116" y="3885349"/>
            <a:ext cx="4014543" cy="302186"/>
          </a:xfrm>
        </p:spPr>
        <p:txBody>
          <a:bodyPr/>
          <a:lstStyle/>
          <a:p>
            <a:pPr algn="ctr"/>
            <a:r>
              <a:rPr lang="es-ES" dirty="0"/>
              <a:t>FINAL DATASET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1817B834-D7ED-45B3-A75B-F3B4AC19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Modeling</a:t>
            </a:r>
            <a:endParaRPr lang="es-ES" dirty="0"/>
          </a:p>
        </p:txBody>
      </p:sp>
      <p:pic>
        <p:nvPicPr>
          <p:cNvPr id="16" name="Imagen 15" descr="Un hombre con un traje de color morado&#10;&#10;Descripción generada automáticamente con confianza media">
            <a:extLst>
              <a:ext uri="{FF2B5EF4-FFF2-40B4-BE49-F238E27FC236}">
                <a16:creationId xmlns:a16="http://schemas.microsoft.com/office/drawing/2014/main" id="{8697CC48-91E6-4E2D-A4EF-C65B6E687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577" y="3176942"/>
            <a:ext cx="4072345" cy="3393621"/>
          </a:xfrm>
          <a:prstGeom prst="rect">
            <a:avLst/>
          </a:prstGeom>
        </p:spPr>
      </p:pic>
      <p:pic>
        <p:nvPicPr>
          <p:cNvPr id="18" name="Imagen 17" descr="Texto&#10;&#10;Descripción generada automáticamente">
            <a:extLst>
              <a:ext uri="{FF2B5EF4-FFF2-40B4-BE49-F238E27FC236}">
                <a16:creationId xmlns:a16="http://schemas.microsoft.com/office/drawing/2014/main" id="{322D7B0A-BBF7-4286-AC8A-23E18E9F6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176872"/>
            <a:ext cx="5023757" cy="2811683"/>
          </a:xfrm>
          <a:prstGeom prst="rect">
            <a:avLst/>
          </a:prstGeom>
        </p:spPr>
      </p:pic>
      <p:pic>
        <p:nvPicPr>
          <p:cNvPr id="20" name="Imagen 19" descr="Imagen que contiene Texto&#10;&#10;Descripción generada automáticamente">
            <a:extLst>
              <a:ext uri="{FF2B5EF4-FFF2-40B4-BE49-F238E27FC236}">
                <a16:creationId xmlns:a16="http://schemas.microsoft.com/office/drawing/2014/main" id="{EA2542F3-4E29-4F54-84D6-B64DFAEB4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863" y="4428206"/>
            <a:ext cx="3377293" cy="232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5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build="p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48FA459-2277-4AFE-9F44-DF7E4B1725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6110" y="1502865"/>
            <a:ext cx="5575075" cy="302186"/>
          </a:xfrm>
        </p:spPr>
        <p:txBody>
          <a:bodyPr/>
          <a:lstStyle/>
          <a:p>
            <a:r>
              <a:rPr lang="es-ES" dirty="0"/>
              <a:t>Elección de modelos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4DB29A-8C7C-47B5-BEF2-57FB106F4C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110" y="2275825"/>
            <a:ext cx="5449890" cy="940904"/>
          </a:xfrm>
        </p:spPr>
        <p:txBody>
          <a:bodyPr/>
          <a:lstStyle/>
          <a:p>
            <a:r>
              <a:rPr lang="es-ES" dirty="0"/>
              <a:t>Lo primero que tenemos que identificar antes de elegir modelo es:</a:t>
            </a:r>
          </a:p>
          <a:p>
            <a:r>
              <a:rPr lang="es-ES" dirty="0"/>
              <a:t>	- Nuestro modelo es de clasificación o de regresión.</a:t>
            </a:r>
          </a:p>
          <a:p>
            <a:r>
              <a:rPr lang="es-ES" dirty="0"/>
              <a:t>Una vez aclarado este punto, podemos continuar.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D537663-6455-448A-93AA-522C30E6CC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109" y="3337120"/>
            <a:ext cx="5449889" cy="302186"/>
          </a:xfrm>
        </p:spPr>
        <p:txBody>
          <a:bodyPr/>
          <a:lstStyle/>
          <a:p>
            <a:r>
              <a:rPr lang="es-ES" dirty="0"/>
              <a:t>Entrenamiento y evaluación de modelos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D51A878-6C8A-4D6B-AD77-8CC68491B6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6109" y="3794503"/>
            <a:ext cx="5449889" cy="2745090"/>
          </a:xfrm>
        </p:spPr>
        <p:txBody>
          <a:bodyPr/>
          <a:lstStyle/>
          <a:p>
            <a:r>
              <a:rPr lang="es-ES" dirty="0"/>
              <a:t>En esta primera fase probaremos varios modelos con la idea de encontrar los que mejores resultados aporten al problema que queremos solucionar.</a:t>
            </a:r>
          </a:p>
          <a:p>
            <a:r>
              <a:rPr lang="es-ES" dirty="0"/>
              <a:t>	- </a:t>
            </a:r>
            <a:r>
              <a:rPr lang="es-ES" dirty="0" err="1"/>
              <a:t>Random</a:t>
            </a:r>
            <a:r>
              <a:rPr lang="es-ES" dirty="0"/>
              <a:t> Forest </a:t>
            </a:r>
            <a:r>
              <a:rPr lang="es-ES" dirty="0" err="1"/>
              <a:t>Regressor</a:t>
            </a:r>
            <a:endParaRPr lang="es-ES" dirty="0"/>
          </a:p>
          <a:p>
            <a:r>
              <a:rPr lang="es-ES" dirty="0"/>
              <a:t>	- </a:t>
            </a:r>
            <a:r>
              <a:rPr lang="es-ES" dirty="0" err="1"/>
              <a:t>Xgbosst</a:t>
            </a:r>
            <a:r>
              <a:rPr lang="es-ES" dirty="0"/>
              <a:t> </a:t>
            </a:r>
            <a:r>
              <a:rPr lang="es-ES" dirty="0" err="1"/>
              <a:t>Regressor</a:t>
            </a:r>
            <a:endParaRPr lang="es-ES" dirty="0"/>
          </a:p>
          <a:p>
            <a:r>
              <a:rPr lang="es-ES" dirty="0"/>
              <a:t>	- </a:t>
            </a:r>
            <a:r>
              <a:rPr lang="es-ES" dirty="0" err="1"/>
              <a:t>Naive</a:t>
            </a:r>
            <a:r>
              <a:rPr lang="es-ES" dirty="0"/>
              <a:t> Bayes </a:t>
            </a:r>
            <a:r>
              <a:rPr lang="es-ES" dirty="0" err="1"/>
              <a:t>Regressor</a:t>
            </a:r>
            <a:endParaRPr lang="es-ES" dirty="0"/>
          </a:p>
          <a:p>
            <a:r>
              <a:rPr lang="es-ES" dirty="0"/>
              <a:t>	- </a:t>
            </a:r>
            <a:r>
              <a:rPr lang="es-ES" dirty="0" err="1"/>
              <a:t>Gradient</a:t>
            </a:r>
            <a:r>
              <a:rPr lang="es-ES" dirty="0"/>
              <a:t> </a:t>
            </a:r>
            <a:r>
              <a:rPr lang="es-ES" dirty="0" err="1"/>
              <a:t>boost</a:t>
            </a:r>
            <a:r>
              <a:rPr lang="es-ES" dirty="0"/>
              <a:t> </a:t>
            </a:r>
            <a:r>
              <a:rPr lang="es-ES" dirty="0" err="1"/>
              <a:t>Regressor</a:t>
            </a:r>
            <a:endParaRPr lang="es-ES" dirty="0"/>
          </a:p>
          <a:p>
            <a:r>
              <a:rPr lang="es-ES" dirty="0"/>
              <a:t>	- MLP</a:t>
            </a:r>
          </a:p>
          <a:p>
            <a:r>
              <a:rPr lang="es-ES" dirty="0"/>
              <a:t>	- RNN	</a:t>
            </a:r>
          </a:p>
          <a:p>
            <a:endParaRPr lang="es-E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8A6F5265-BA49-4D19-AC3F-CFEEF08C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 de Modelos</a:t>
            </a:r>
          </a:p>
        </p:txBody>
      </p:sp>
      <p:pic>
        <p:nvPicPr>
          <p:cNvPr id="12" name="Imagen 11" descr="Hombre con la boca abierta&#10;&#10;Descripción generada automáticamente con confianza media">
            <a:extLst>
              <a:ext uri="{FF2B5EF4-FFF2-40B4-BE49-F238E27FC236}">
                <a16:creationId xmlns:a16="http://schemas.microsoft.com/office/drawing/2014/main" id="{0A42C776-503F-4B9B-81B2-3A3CB7873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1045362"/>
            <a:ext cx="4381500" cy="2038350"/>
          </a:xfrm>
          <a:prstGeom prst="rect">
            <a:avLst/>
          </a:prstGeom>
        </p:spPr>
      </p:pic>
      <p:pic>
        <p:nvPicPr>
          <p:cNvPr id="14" name="Imagen 13" descr="Forma&#10;&#10;Descripción generada automáticamente">
            <a:extLst>
              <a:ext uri="{FF2B5EF4-FFF2-40B4-BE49-F238E27FC236}">
                <a16:creationId xmlns:a16="http://schemas.microsoft.com/office/drawing/2014/main" id="{96CAEFFB-F970-48FD-84ED-AD4A130E6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686" y="3337120"/>
            <a:ext cx="3748936" cy="280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F28B494-24D7-4621-AD78-6540F66727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6110" y="1551062"/>
            <a:ext cx="5449889" cy="302186"/>
          </a:xfrm>
        </p:spPr>
        <p:txBody>
          <a:bodyPr/>
          <a:lstStyle/>
          <a:p>
            <a:r>
              <a:rPr lang="es-ES" dirty="0"/>
              <a:t>RANDOM FOREST REGRESSOR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D3E6C80-939E-448F-950B-11396D75CB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2263" y="1551062"/>
            <a:ext cx="5183625" cy="302186"/>
          </a:xfrm>
        </p:spPr>
        <p:txBody>
          <a:bodyPr/>
          <a:lstStyle/>
          <a:p>
            <a:pPr algn="ctr"/>
            <a:r>
              <a:rPr lang="es-ES" dirty="0"/>
              <a:t>XGBOOST REGRESSOR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04812FA3-8543-4BD7-BF96-0082E3B9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Elección de modelos</a:t>
            </a:r>
          </a:p>
        </p:txBody>
      </p:sp>
      <p:pic>
        <p:nvPicPr>
          <p:cNvPr id="5" name="Imagen 4" descr="Calendario&#10;&#10;Descripción generada automáticamente">
            <a:extLst>
              <a:ext uri="{FF2B5EF4-FFF2-40B4-BE49-F238E27FC236}">
                <a16:creationId xmlns:a16="http://schemas.microsoft.com/office/drawing/2014/main" id="{F7AABB82-5BDD-417E-B6AE-DB23DA54A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233" y="2046552"/>
            <a:ext cx="3207883" cy="2348511"/>
          </a:xfrm>
          <a:prstGeom prst="rect">
            <a:avLst/>
          </a:prstGeom>
        </p:spPr>
      </p:pic>
      <p:pic>
        <p:nvPicPr>
          <p:cNvPr id="13" name="Imagen 12" descr="Imagen que contiene Texto&#10;&#10;Descripción generada automáticamente">
            <a:extLst>
              <a:ext uri="{FF2B5EF4-FFF2-40B4-BE49-F238E27FC236}">
                <a16:creationId xmlns:a16="http://schemas.microsoft.com/office/drawing/2014/main" id="{3180F7B5-5AC1-4B2A-A0B2-80A263028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784" y="259414"/>
            <a:ext cx="5449889" cy="6406015"/>
          </a:xfrm>
          <a:prstGeom prst="rect">
            <a:avLst/>
          </a:prstGeom>
        </p:spPr>
      </p:pic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4F64044D-3386-466D-8F7D-E0438A865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19" y="2014164"/>
            <a:ext cx="6014951" cy="4584422"/>
          </a:xfrm>
          <a:prstGeom prst="rect">
            <a:avLst/>
          </a:prstGeom>
        </p:spPr>
      </p:pic>
      <p:pic>
        <p:nvPicPr>
          <p:cNvPr id="16" name="Imagen 15" descr="Gráfico, Gráfico de superficie&#10;&#10;Descripción generada automáticamente">
            <a:extLst>
              <a:ext uri="{FF2B5EF4-FFF2-40B4-BE49-F238E27FC236}">
                <a16:creationId xmlns:a16="http://schemas.microsoft.com/office/drawing/2014/main" id="{7B05938E-83F4-4567-8A0F-6F1F83385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2057" y="4508046"/>
            <a:ext cx="41910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Tema de Offic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5254381_TF16411242_Win32" id="{E7A15C00-7069-4654-B1AA-8ED1A74DB70A}" vid="{2E8A9831-B967-43F1-BE40-C4543074B092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11B2B9-8CE5-4E5A-B70F-6B056FE844E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055BC56-8FA3-435B-ACDD-0E8E6241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6BA265-3C9C-41FF-80C6-61A7F961C0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{E347CCF1-FD0F-40F5-98B5-C16C0D5A1885}tf16411242_win32</Template>
  <TotalTime>684</TotalTime>
  <Words>489</Words>
  <Application>Microsoft Office PowerPoint</Application>
  <PresentationFormat>Panorámica</PresentationFormat>
  <Paragraphs>92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Arial</vt:lpstr>
      <vt:lpstr>Avenir Next LT Pro Light</vt:lpstr>
      <vt:lpstr>Calibri</vt:lpstr>
      <vt:lpstr>Century Gothic</vt:lpstr>
      <vt:lpstr>Speak Pro</vt:lpstr>
      <vt:lpstr>Wingdings 3</vt:lpstr>
      <vt:lpstr>2_Tema de Office</vt:lpstr>
      <vt:lpstr>Ion</vt:lpstr>
      <vt:lpstr>Comunio Helper </vt:lpstr>
      <vt:lpstr>Qué busco con este proyecto</vt:lpstr>
      <vt:lpstr>¿Qué es Comunio? </vt:lpstr>
      <vt:lpstr>Fases de desarrollo del proyecto</vt:lpstr>
      <vt:lpstr>Obtención de datos</vt:lpstr>
      <vt:lpstr>ETL + EDA</vt:lpstr>
      <vt:lpstr>Data Modeling</vt:lpstr>
      <vt:lpstr>Prueba de Modelos</vt:lpstr>
      <vt:lpstr>Elección de modelos</vt:lpstr>
      <vt:lpstr>Elección de modelos</vt:lpstr>
      <vt:lpstr>Evaluación del modelo</vt:lpstr>
      <vt:lpstr>Resultados obtenidos en mi liga particular</vt:lpstr>
      <vt:lpstr>Resultados</vt:lpstr>
      <vt:lpstr>Ejemplo alineación J 34 con rnn2 </vt:lpstr>
      <vt:lpstr>Ejemplo alineación J 34 con gb </vt:lpstr>
      <vt:lpstr>Conclusiones</vt:lpstr>
      <vt:lpstr>Puedo trabajar más pero lo que no puedo hacer son milagros.  No soy Merlín o Harry Potter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 Footbal Fantasy</dc:title>
  <dc:creator>Enrique Revuelta García</dc:creator>
  <cp:lastModifiedBy>Enrique Revuelta García</cp:lastModifiedBy>
  <cp:revision>13</cp:revision>
  <dcterms:created xsi:type="dcterms:W3CDTF">2022-04-13T16:25:37Z</dcterms:created>
  <dcterms:modified xsi:type="dcterms:W3CDTF">2022-05-05T12:41:03Z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