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63" r:id="rId3"/>
    <p:sldId id="264" r:id="rId4"/>
    <p:sldId id="283" r:id="rId5"/>
    <p:sldId id="256" r:id="rId6"/>
    <p:sldId id="259" r:id="rId7"/>
    <p:sldId id="261" r:id="rId8"/>
    <p:sldId id="260" r:id="rId9"/>
    <p:sldId id="301" r:id="rId10"/>
    <p:sldId id="302" r:id="rId11"/>
    <p:sldId id="303" r:id="rId12"/>
    <p:sldId id="294" r:id="rId13"/>
    <p:sldId id="290" r:id="rId14"/>
    <p:sldId id="292" r:id="rId15"/>
    <p:sldId id="295" r:id="rId16"/>
    <p:sldId id="296" r:id="rId17"/>
    <p:sldId id="297" r:id="rId18"/>
    <p:sldId id="267" r:id="rId19"/>
    <p:sldId id="299" r:id="rId20"/>
    <p:sldId id="269" r:id="rId21"/>
    <p:sldId id="271" r:id="rId22"/>
    <p:sldId id="273" r:id="rId23"/>
    <p:sldId id="288" r:id="rId24"/>
    <p:sldId id="275" r:id="rId25"/>
    <p:sldId id="276" r:id="rId26"/>
    <p:sldId id="277" r:id="rId27"/>
    <p:sldId id="278" r:id="rId28"/>
    <p:sldId id="280" r:id="rId29"/>
    <p:sldId id="284" r:id="rId30"/>
    <p:sldId id="268" r:id="rId31"/>
    <p:sldId id="306" r:id="rId32"/>
    <p:sldId id="304" r:id="rId33"/>
    <p:sldId id="307" r:id="rId34"/>
    <p:sldId id="262" r:id="rId35"/>
    <p:sldId id="270" r:id="rId36"/>
    <p:sldId id="308" r:id="rId37"/>
    <p:sldId id="309" r:id="rId38"/>
    <p:sldId id="310" r:id="rId39"/>
    <p:sldId id="313" r:id="rId40"/>
    <p:sldId id="312" r:id="rId41"/>
    <p:sldId id="314" r:id="rId42"/>
    <p:sldId id="311" r:id="rId43"/>
    <p:sldId id="315" r:id="rId44"/>
    <p:sldId id="316" r:id="rId45"/>
    <p:sldId id="318" r:id="rId46"/>
    <p:sldId id="319" r:id="rId47"/>
    <p:sldId id="320" r:id="rId48"/>
    <p:sldId id="282" r:id="rId49"/>
    <p:sldId id="322" r:id="rId50"/>
    <p:sldId id="258" r:id="rId51"/>
    <p:sldId id="32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65A51-6779-4EDF-AEF9-B1D8EBCD7590}" type="datetimeFigureOut">
              <a:rPr lang="en-GB" smtClean="0"/>
              <a:t>18/04/2024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464CA-FDA3-404D-B185-C781E5C2EF07}" type="slidenum">
              <a:rPr lang="en-GB" smtClean="0"/>
              <a:t>‹#›</a:t>
            </a:fld>
            <a:endParaRPr lang="en-GB"/>
          </a:p>
        </p:txBody>
      </p:sp>
    </p:spTree>
    <p:extLst>
      <p:ext uri="{BB962C8B-B14F-4D97-AF65-F5344CB8AC3E}">
        <p14:creationId xmlns:p14="http://schemas.microsoft.com/office/powerpoint/2010/main" val="213252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55625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161616"/>
                </a:solidFill>
                <a:effectLst/>
                <a:latin typeface="inherit"/>
              </a:rPr>
              <a:t>Selecting a methodology </a:t>
            </a:r>
            <a:r>
              <a:rPr lang="en-US" b="0" i="0" dirty="0">
                <a:solidFill>
                  <a:srgbClr val="161616"/>
                </a:solidFill>
                <a:effectLst/>
                <a:latin typeface="inherit"/>
              </a:rPr>
              <a:t>to establish a framework in which the steps of software development are applied. It describes an overall work process or roadmap for the project. Methodologies can include Agile development, DevOps, Rapid Application Development (RAD), Scaled Agile Framework (</a:t>
            </a:r>
            <a:r>
              <a:rPr lang="en-US" b="0" i="0" dirty="0" err="1">
                <a:solidFill>
                  <a:srgbClr val="161616"/>
                </a:solidFill>
                <a:effectLst/>
                <a:latin typeface="inherit"/>
              </a:rPr>
              <a:t>SAFe</a:t>
            </a:r>
            <a:r>
              <a:rPr lang="en-US" b="0" i="0" dirty="0">
                <a:solidFill>
                  <a:srgbClr val="161616"/>
                </a:solidFill>
                <a:effectLst/>
                <a:latin typeface="inherit"/>
              </a:rPr>
              <a:t>), Waterfall, and others.</a:t>
            </a:r>
          </a:p>
          <a:p>
            <a:pPr algn="l" fontAlgn="base">
              <a:buFont typeface="Arial" panose="020B0604020202020204" pitchFamily="34" charset="0"/>
              <a:buChar char="•"/>
            </a:pPr>
            <a:r>
              <a:rPr lang="en-US" b="1" i="0" dirty="0">
                <a:solidFill>
                  <a:srgbClr val="161616"/>
                </a:solidFill>
                <a:effectLst/>
                <a:latin typeface="inherit"/>
              </a:rPr>
              <a:t>Gathering requirements</a:t>
            </a:r>
            <a:r>
              <a:rPr lang="en-US" b="0" i="0" dirty="0">
                <a:solidFill>
                  <a:srgbClr val="161616"/>
                </a:solidFill>
                <a:effectLst/>
                <a:latin typeface="inherit"/>
              </a:rPr>
              <a:t> to understand and document what is required by users and other stakeholders.</a:t>
            </a:r>
          </a:p>
          <a:p>
            <a:pPr algn="l" fontAlgn="base">
              <a:buFont typeface="Arial" panose="020B0604020202020204" pitchFamily="34" charset="0"/>
              <a:buChar char="•"/>
            </a:pPr>
            <a:r>
              <a:rPr lang="en-US" b="1" i="0" dirty="0">
                <a:solidFill>
                  <a:srgbClr val="161616"/>
                </a:solidFill>
                <a:effectLst/>
                <a:latin typeface="inherit"/>
              </a:rPr>
              <a:t>Choosing or building an architecture</a:t>
            </a:r>
            <a:r>
              <a:rPr lang="en-US" b="0" i="0" dirty="0">
                <a:solidFill>
                  <a:srgbClr val="161616"/>
                </a:solidFill>
                <a:effectLst/>
                <a:latin typeface="inherit"/>
              </a:rPr>
              <a:t> as the underlying structure within which the software will operate.</a:t>
            </a:r>
          </a:p>
          <a:p>
            <a:pPr algn="l" fontAlgn="base">
              <a:buFont typeface="Arial" panose="020B0604020202020204" pitchFamily="34" charset="0"/>
              <a:buChar char="•"/>
            </a:pPr>
            <a:r>
              <a:rPr lang="en-US" b="1" i="0" dirty="0">
                <a:solidFill>
                  <a:srgbClr val="161616"/>
                </a:solidFill>
                <a:effectLst/>
                <a:latin typeface="inherit"/>
              </a:rPr>
              <a:t>Developing a design </a:t>
            </a:r>
            <a:r>
              <a:rPr lang="en-US" b="0" i="0" dirty="0">
                <a:solidFill>
                  <a:srgbClr val="161616"/>
                </a:solidFill>
                <a:effectLst/>
                <a:latin typeface="inherit"/>
              </a:rPr>
              <a:t>around solutions to the problems presented by requirements, often involving process models and storyboards.</a:t>
            </a:r>
          </a:p>
          <a:p>
            <a:pPr algn="l" fontAlgn="base">
              <a:buFont typeface="Arial" panose="020B0604020202020204" pitchFamily="34" charset="0"/>
              <a:buChar char="•"/>
            </a:pPr>
            <a:r>
              <a:rPr lang="en-US" b="1" i="0" dirty="0">
                <a:solidFill>
                  <a:srgbClr val="161616"/>
                </a:solidFill>
                <a:effectLst/>
                <a:latin typeface="inherit"/>
              </a:rPr>
              <a:t>Building a model</a:t>
            </a:r>
            <a:r>
              <a:rPr lang="en-US" b="0" i="0" dirty="0">
                <a:solidFill>
                  <a:srgbClr val="161616"/>
                </a:solidFill>
                <a:effectLst/>
                <a:latin typeface="inherit"/>
              </a:rPr>
              <a:t> with a modeling tool that uses a modeling language like </a:t>
            </a:r>
            <a:r>
              <a:rPr lang="en-US" b="0" i="0" dirty="0" err="1">
                <a:solidFill>
                  <a:srgbClr val="161616"/>
                </a:solidFill>
                <a:effectLst/>
                <a:latin typeface="inherit"/>
              </a:rPr>
              <a:t>SysML</a:t>
            </a:r>
            <a:r>
              <a:rPr lang="en-US" b="0" i="0" dirty="0">
                <a:solidFill>
                  <a:srgbClr val="161616"/>
                </a:solidFill>
                <a:effectLst/>
                <a:latin typeface="inherit"/>
              </a:rPr>
              <a:t> or UML to conduct early validation, prototyping, and simulation of the design.</a:t>
            </a:r>
          </a:p>
          <a:p>
            <a:pPr algn="l" fontAlgn="base">
              <a:buFont typeface="Arial" panose="020B0604020202020204" pitchFamily="34" charset="0"/>
              <a:buChar char="•"/>
            </a:pPr>
            <a:r>
              <a:rPr lang="en-US" b="1" i="0" dirty="0">
                <a:solidFill>
                  <a:srgbClr val="161616"/>
                </a:solidFill>
                <a:effectLst/>
                <a:latin typeface="inherit"/>
              </a:rPr>
              <a:t>Constructing code </a:t>
            </a:r>
            <a:r>
              <a:rPr lang="en-US" b="0" i="0" dirty="0">
                <a:solidFill>
                  <a:srgbClr val="161616"/>
                </a:solidFill>
                <a:effectLst/>
                <a:latin typeface="inherit"/>
              </a:rPr>
              <a:t>in the appropriate programming language. Involves peer and team review to eliminate problems early and produce quality software faster.</a:t>
            </a:r>
          </a:p>
          <a:p>
            <a:pPr algn="l" fontAlgn="base">
              <a:buFont typeface="Arial" panose="020B0604020202020204" pitchFamily="34" charset="0"/>
              <a:buChar char="•"/>
            </a:pPr>
            <a:r>
              <a:rPr lang="en-US" b="1" i="0" dirty="0">
                <a:solidFill>
                  <a:srgbClr val="161616"/>
                </a:solidFill>
                <a:effectLst/>
                <a:latin typeface="inherit"/>
              </a:rPr>
              <a:t>Testing</a:t>
            </a:r>
            <a:r>
              <a:rPr lang="en-US" b="0" i="0" dirty="0">
                <a:solidFill>
                  <a:srgbClr val="161616"/>
                </a:solidFill>
                <a:effectLst/>
                <a:latin typeface="inherit"/>
              </a:rPr>
              <a:t> with pre-planned scenarios as part of software design and coding — and conducting performance testing to simulate load testing on the application.</a:t>
            </a:r>
          </a:p>
          <a:p>
            <a:pPr algn="l" fontAlgn="base">
              <a:buFont typeface="Arial" panose="020B0604020202020204" pitchFamily="34" charset="0"/>
              <a:buChar char="•"/>
            </a:pPr>
            <a:r>
              <a:rPr lang="en-US" b="1" i="0" dirty="0">
                <a:solidFill>
                  <a:srgbClr val="161616"/>
                </a:solidFill>
                <a:effectLst/>
                <a:latin typeface="inherit"/>
              </a:rPr>
              <a:t>Managing configuration and defects</a:t>
            </a:r>
            <a:r>
              <a:rPr lang="en-US" b="0" i="0" dirty="0">
                <a:solidFill>
                  <a:srgbClr val="161616"/>
                </a:solidFill>
                <a:effectLst/>
                <a:latin typeface="inherit"/>
              </a:rPr>
              <a:t> to understand all the software artifacts (requirements, design, code, test) and build distinct versions of the software. Establish quality assurance priorities and release criteria to address and track defects.</a:t>
            </a:r>
          </a:p>
          <a:p>
            <a:pPr algn="l" fontAlgn="base">
              <a:buFont typeface="Arial" panose="020B0604020202020204" pitchFamily="34" charset="0"/>
              <a:buChar char="•"/>
            </a:pPr>
            <a:r>
              <a:rPr lang="en-US" b="1" i="0" dirty="0">
                <a:solidFill>
                  <a:srgbClr val="161616"/>
                </a:solidFill>
                <a:effectLst/>
                <a:latin typeface="inherit"/>
              </a:rPr>
              <a:t>Deploying</a:t>
            </a:r>
            <a:r>
              <a:rPr lang="en-US" b="0" i="0" dirty="0">
                <a:solidFill>
                  <a:srgbClr val="161616"/>
                </a:solidFill>
                <a:effectLst/>
                <a:latin typeface="inherit"/>
              </a:rPr>
              <a:t> the software for use and responding to and resolving user problems.</a:t>
            </a:r>
          </a:p>
          <a:p>
            <a:pPr algn="l" fontAlgn="base">
              <a:buFont typeface="Arial" panose="020B0604020202020204" pitchFamily="34" charset="0"/>
              <a:buChar char="•"/>
            </a:pPr>
            <a:r>
              <a:rPr lang="en-US" b="1" i="0" dirty="0">
                <a:solidFill>
                  <a:srgbClr val="161616"/>
                </a:solidFill>
                <a:effectLst/>
                <a:latin typeface="inherit"/>
              </a:rPr>
              <a:t>Migrating data</a:t>
            </a:r>
            <a:r>
              <a:rPr lang="en-US" b="0" i="0" dirty="0">
                <a:solidFill>
                  <a:srgbClr val="161616"/>
                </a:solidFill>
                <a:effectLst/>
                <a:latin typeface="inherit"/>
              </a:rPr>
              <a:t> to the new or updated software from existing applications or data sources if necessary.</a:t>
            </a:r>
          </a:p>
          <a:p>
            <a:pPr algn="l" fontAlgn="base">
              <a:buFont typeface="Arial" panose="020B0604020202020204" pitchFamily="34" charset="0"/>
              <a:buChar char="•"/>
            </a:pPr>
            <a:r>
              <a:rPr lang="en-US" b="1" i="0" dirty="0">
                <a:solidFill>
                  <a:srgbClr val="161616"/>
                </a:solidFill>
                <a:effectLst/>
                <a:latin typeface="inherit"/>
              </a:rPr>
              <a:t>Managing and measuring the projec</a:t>
            </a:r>
            <a:r>
              <a:rPr lang="en-US" b="0" i="0" dirty="0">
                <a:solidFill>
                  <a:srgbClr val="161616"/>
                </a:solidFill>
                <a:effectLst/>
                <a:latin typeface="inherit"/>
              </a:rPr>
              <a:t>t to maintain quality and delivery over the application lifecycle, and to evaluate the development process with models such as the Capability Maturity Model (CMM)</a:t>
            </a:r>
          </a:p>
          <a:p>
            <a:endParaRPr lang="en-US" dirty="0"/>
          </a:p>
        </p:txBody>
      </p:sp>
      <p:sp>
        <p:nvSpPr>
          <p:cNvPr id="4" name="Slide Number Placeholder 3"/>
          <p:cNvSpPr>
            <a:spLocks noGrp="1"/>
          </p:cNvSpPr>
          <p:nvPr>
            <p:ph type="sldNum" sz="quarter" idx="5"/>
          </p:nvPr>
        </p:nvSpPr>
        <p:spPr/>
        <p:txBody>
          <a:bodyPr/>
          <a:lstStyle/>
          <a:p>
            <a:fld id="{600C1158-FCC4-442F-8DFA-44D33F0DD491}" type="slidenum">
              <a:rPr lang="en-US" smtClean="0"/>
              <a:t>31</a:t>
            </a:fld>
            <a:endParaRPr lang="en-US"/>
          </a:p>
        </p:txBody>
      </p:sp>
    </p:spTree>
    <p:extLst>
      <p:ext uri="{BB962C8B-B14F-4D97-AF65-F5344CB8AC3E}">
        <p14:creationId xmlns:p14="http://schemas.microsoft.com/office/powerpoint/2010/main" val="22609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highlight>
                  <a:srgbClr val="FFFFFF"/>
                </a:highlight>
                <a:latin typeface="arial" panose="020B0604020202020204" pitchFamily="34" charset="0"/>
              </a:rPr>
              <a:t>Web Content Accessibility Guidelines</a:t>
            </a:r>
            <a:endParaRPr lang="en-US" dirty="0"/>
          </a:p>
        </p:txBody>
      </p:sp>
      <p:sp>
        <p:nvSpPr>
          <p:cNvPr id="4" name="Slide Number Placeholder 3"/>
          <p:cNvSpPr>
            <a:spLocks noGrp="1"/>
          </p:cNvSpPr>
          <p:nvPr>
            <p:ph type="sldNum" sz="quarter" idx="5"/>
          </p:nvPr>
        </p:nvSpPr>
        <p:spPr/>
        <p:txBody>
          <a:bodyPr/>
          <a:lstStyle/>
          <a:p>
            <a:fld id="{600C1158-FCC4-442F-8DFA-44D33F0DD491}" type="slidenum">
              <a:rPr lang="en-US" smtClean="0"/>
              <a:t>34</a:t>
            </a:fld>
            <a:endParaRPr lang="en-US"/>
          </a:p>
        </p:txBody>
      </p:sp>
    </p:spTree>
    <p:extLst>
      <p:ext uri="{BB962C8B-B14F-4D97-AF65-F5344CB8AC3E}">
        <p14:creationId xmlns:p14="http://schemas.microsoft.com/office/powerpoint/2010/main" val="2567848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Client:</a:t>
            </a:r>
            <a:r>
              <a:rPr lang="en-US" b="0" i="0" dirty="0">
                <a:solidFill>
                  <a:srgbClr val="0D0D0D"/>
                </a:solidFill>
                <a:effectLst/>
                <a:latin typeface="Söhne"/>
              </a:rPr>
              <a:t> A client is typically a web browser (like Chrome, Firefox, Safari) or a mobile app that requests resources or services from a server.</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Server:</a:t>
            </a:r>
            <a:r>
              <a:rPr lang="en-US" b="0" i="0" dirty="0">
                <a:solidFill>
                  <a:srgbClr val="0D0D0D"/>
                </a:solidFill>
                <a:effectLst/>
                <a:latin typeface="Söhne"/>
              </a:rPr>
              <a:t> A server is a remote computer or system that stores data, processes requests, and delivers resources or services to clients.</a:t>
            </a:r>
          </a:p>
          <a:p>
            <a:endParaRPr lang="en-US" dirty="0"/>
          </a:p>
        </p:txBody>
      </p:sp>
      <p:sp>
        <p:nvSpPr>
          <p:cNvPr id="4" name="Slide Number Placeholder 3"/>
          <p:cNvSpPr>
            <a:spLocks noGrp="1"/>
          </p:cNvSpPr>
          <p:nvPr>
            <p:ph type="sldNum" sz="quarter" idx="5"/>
          </p:nvPr>
        </p:nvSpPr>
        <p:spPr/>
        <p:txBody>
          <a:bodyPr/>
          <a:lstStyle/>
          <a:p>
            <a:fld id="{600C1158-FCC4-442F-8DFA-44D33F0DD491}" type="slidenum">
              <a:rPr lang="en-US" smtClean="0"/>
              <a:t>35</a:t>
            </a:fld>
            <a:endParaRPr lang="en-US"/>
          </a:p>
        </p:txBody>
      </p:sp>
    </p:spTree>
    <p:extLst>
      <p:ext uri="{BB962C8B-B14F-4D97-AF65-F5344CB8AC3E}">
        <p14:creationId xmlns:p14="http://schemas.microsoft.com/office/powerpoint/2010/main" val="1599697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3040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a:latin typeface="Helvetica" charset="0"/>
              </a:rPr>
              <a:t>An additional function of the OS is to enable </a:t>
            </a:r>
            <a:r>
              <a:rPr lang="en-US" b="1" dirty="0">
                <a:latin typeface="Helvetica" charset="0"/>
              </a:rPr>
              <a:t>file management</a:t>
            </a:r>
            <a:r>
              <a:rPr lang="en-US" dirty="0">
                <a:latin typeface="Helvetica" charset="0"/>
              </a:rPr>
              <a:t>, which entails providing organizational structure to the computer’s contents. The OS allows you to organize the contents of your computer in a hierarchical structure of </a:t>
            </a:r>
            <a:r>
              <a:rPr lang="en-US" b="1" dirty="0">
                <a:latin typeface="Helvetica" charset="0"/>
              </a:rPr>
              <a:t>directories</a:t>
            </a:r>
            <a:r>
              <a:rPr lang="en-US" dirty="0">
                <a:latin typeface="Helvetica" charset="0"/>
              </a:rPr>
              <a:t> that includes drives, folders, sub</a:t>
            </a:r>
            <a:r>
              <a:rPr lang="en-US" i="1" dirty="0">
                <a:latin typeface="Helvetica" charset="0"/>
              </a:rPr>
              <a:t>folders</a:t>
            </a:r>
            <a:r>
              <a:rPr lang="en-US" dirty="0">
                <a:latin typeface="Helvetica" charset="0"/>
              </a:rPr>
              <a:t>, and </a:t>
            </a:r>
            <a:r>
              <a:rPr lang="en-US" i="1" dirty="0">
                <a:latin typeface="Helvetica" charset="0"/>
              </a:rPr>
              <a:t>files</a:t>
            </a:r>
            <a:r>
              <a:rPr lang="en-US" dirty="0">
                <a:latin typeface="Helvetica" charset="0"/>
              </a:rPr>
              <a:t>. </a:t>
            </a:r>
            <a:endParaRPr lang="en-US" dirty="0"/>
          </a:p>
          <a:p>
            <a:pPr eaLnBrk="1" hangingPunct="1"/>
            <a:r>
              <a:rPr lang="en-US" dirty="0"/>
              <a:t>	</a:t>
            </a:r>
          </a:p>
          <a:p>
            <a:pPr eaLnBrk="1" hangingPunct="1"/>
            <a:r>
              <a:rPr lang="en-US" dirty="0"/>
              <a:t>.</a:t>
            </a:r>
          </a:p>
          <a:p>
            <a:pPr eaLnBrk="1" hangingPunct="1"/>
            <a:r>
              <a:rPr lang="en-US" dirty="0"/>
              <a:t>	</a:t>
            </a:r>
          </a:p>
        </p:txBody>
      </p:sp>
    </p:spTree>
    <p:extLst>
      <p:ext uri="{BB962C8B-B14F-4D97-AF65-F5344CB8AC3E}">
        <p14:creationId xmlns:p14="http://schemas.microsoft.com/office/powerpoint/2010/main" val="92483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79874"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2435664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a:ln/>
        </p:spPr>
      </p:sp>
      <p:sp>
        <p:nvSpPr>
          <p:cNvPr id="81922"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137841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49389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a:ln/>
        </p:spPr>
      </p:sp>
      <p:sp>
        <p:nvSpPr>
          <p:cNvPr id="105474"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2519795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a:ln/>
        </p:spPr>
      </p:sp>
      <p:sp>
        <p:nvSpPr>
          <p:cNvPr id="107522"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3270435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2523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2CCE98-6927-AD77-1408-3D91942AD513}"/>
              </a:ext>
            </a:extLst>
          </p:cNvPr>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863FECFB-59DE-E462-3ED2-A4F787441B70}"/>
              </a:ext>
            </a:extLst>
          </p:cNvPr>
          <p:cNvSpPr>
            <a:spLocks noGrp="1"/>
          </p:cNvSpPr>
          <p:nvPr>
            <p:ph type="dt" sz="half" idx="10"/>
          </p:nvPr>
        </p:nvSpPr>
        <p:spPr/>
        <p:txBody>
          <a:bodyPr/>
          <a:lstStyle/>
          <a:p>
            <a:fld id="{616CCE96-CB2B-4E84-AAC8-2B2DC267F518}" type="datetimeFigureOut">
              <a:rPr lang="en-GB" smtClean="0"/>
              <a:t>18/04/2024</a:t>
            </a:fld>
            <a:endParaRPr lang="en-GB" dirty="0"/>
          </a:p>
        </p:txBody>
      </p:sp>
      <p:sp>
        <p:nvSpPr>
          <p:cNvPr id="5" name="Footer Placeholder 4">
            <a:extLst>
              <a:ext uri="{FF2B5EF4-FFF2-40B4-BE49-F238E27FC236}">
                <a16:creationId xmlns:a16="http://schemas.microsoft.com/office/drawing/2014/main" id="{34D33FF3-A1C8-C8FD-67C3-E03AC87927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4DF0DA-6AB9-994F-E054-BA8ED8982C05}"/>
              </a:ext>
            </a:extLst>
          </p:cNvPr>
          <p:cNvSpPr>
            <a:spLocks noGrp="1"/>
          </p:cNvSpPr>
          <p:nvPr>
            <p:ph type="sldNum" sz="quarter" idx="12"/>
          </p:nvPr>
        </p:nvSpPr>
        <p:spPr/>
        <p:txBody>
          <a:bodyPr/>
          <a:lstStyle/>
          <a:p>
            <a:fld id="{683ADCF3-9013-4858-B3B4-4FCE4DC205C4}" type="slidenum">
              <a:rPr lang="en-GB" smtClean="0"/>
              <a:t>‹#›</a:t>
            </a:fld>
            <a:endParaRPr lang="en-GB"/>
          </a:p>
        </p:txBody>
      </p:sp>
      <p:sp>
        <p:nvSpPr>
          <p:cNvPr id="10" name="Title 9">
            <a:extLst>
              <a:ext uri="{FF2B5EF4-FFF2-40B4-BE49-F238E27FC236}">
                <a16:creationId xmlns:a16="http://schemas.microsoft.com/office/drawing/2014/main" id="{33019395-D76E-C1CD-AC4B-551D47E88851}"/>
              </a:ext>
            </a:extLst>
          </p:cNvPr>
          <p:cNvSpPr>
            <a:spLocks noGrp="1"/>
          </p:cNvSpPr>
          <p:nvPr>
            <p:ph type="title"/>
          </p:nvPr>
        </p:nvSpPr>
        <p:spPr>
          <a:xfrm>
            <a:off x="247790" y="522497"/>
            <a:ext cx="10515600" cy="1325563"/>
          </a:xfrm>
        </p:spPr>
        <p:txBody>
          <a:bodyPr/>
          <a:lstStyle/>
          <a:p>
            <a:r>
              <a:rPr lang="en-US"/>
              <a:t>Click to edit Master title style</a:t>
            </a:r>
            <a:endParaRPr lang="en-GB"/>
          </a:p>
        </p:txBody>
      </p:sp>
    </p:spTree>
    <p:extLst>
      <p:ext uri="{BB962C8B-B14F-4D97-AF65-F5344CB8AC3E}">
        <p14:creationId xmlns:p14="http://schemas.microsoft.com/office/powerpoint/2010/main" val="76906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8CDE-BC51-C96A-1E67-3F5143762C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3C3394-22AE-2206-8892-66312FD1D5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B67267-568B-D9FD-09EA-1AE67718CB6C}"/>
              </a:ext>
            </a:extLst>
          </p:cNvPr>
          <p:cNvSpPr>
            <a:spLocks noGrp="1"/>
          </p:cNvSpPr>
          <p:nvPr>
            <p:ph type="dt" sz="half" idx="10"/>
          </p:nvPr>
        </p:nvSpPr>
        <p:spPr/>
        <p:txBody>
          <a:bodyPr/>
          <a:lstStyle/>
          <a:p>
            <a:fld id="{616CCE96-CB2B-4E84-AAC8-2B2DC267F518}" type="datetimeFigureOut">
              <a:rPr lang="en-GB" smtClean="0"/>
              <a:t>18/04/2024</a:t>
            </a:fld>
            <a:endParaRPr lang="en-GB"/>
          </a:p>
        </p:txBody>
      </p:sp>
      <p:sp>
        <p:nvSpPr>
          <p:cNvPr id="5" name="Footer Placeholder 4">
            <a:extLst>
              <a:ext uri="{FF2B5EF4-FFF2-40B4-BE49-F238E27FC236}">
                <a16:creationId xmlns:a16="http://schemas.microsoft.com/office/drawing/2014/main" id="{8ECFAE8C-ACEF-52C4-C634-4CAF15FD8B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D793EF-8116-A844-094E-D2D7E8E1BE4B}"/>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82773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1B3438-8851-1B9C-1CC7-F1BD285865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F10A24-0DBE-9C5A-64C0-8CE3CA4F3E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AFA9F7-3A24-E3C5-709D-40F46A782EAB}"/>
              </a:ext>
            </a:extLst>
          </p:cNvPr>
          <p:cNvSpPr>
            <a:spLocks noGrp="1"/>
          </p:cNvSpPr>
          <p:nvPr>
            <p:ph type="dt" sz="half" idx="10"/>
          </p:nvPr>
        </p:nvSpPr>
        <p:spPr/>
        <p:txBody>
          <a:bodyPr/>
          <a:lstStyle/>
          <a:p>
            <a:fld id="{616CCE96-CB2B-4E84-AAC8-2B2DC267F518}" type="datetimeFigureOut">
              <a:rPr lang="en-GB" smtClean="0"/>
              <a:t>18/04/2024</a:t>
            </a:fld>
            <a:endParaRPr lang="en-GB"/>
          </a:p>
        </p:txBody>
      </p:sp>
      <p:sp>
        <p:nvSpPr>
          <p:cNvPr id="5" name="Footer Placeholder 4">
            <a:extLst>
              <a:ext uri="{FF2B5EF4-FFF2-40B4-BE49-F238E27FC236}">
                <a16:creationId xmlns:a16="http://schemas.microsoft.com/office/drawing/2014/main" id="{8D0D2B52-5D96-520A-8EAF-CE92A5D1A5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1D43FD-6A21-00E5-0147-54784DEF6887}"/>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929805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1034" y="371475"/>
            <a:ext cx="11120967" cy="1047750"/>
          </a:xfrm>
        </p:spPr>
        <p:txBody>
          <a:bodyPr/>
          <a:lstStyle/>
          <a:p>
            <a:r>
              <a:rPr lang="en-US"/>
              <a:t>Click to edit Master title style</a:t>
            </a:r>
          </a:p>
        </p:txBody>
      </p:sp>
      <p:sp>
        <p:nvSpPr>
          <p:cNvPr id="3" name="Text Placeholder 2"/>
          <p:cNvSpPr>
            <a:spLocks noGrp="1"/>
          </p:cNvSpPr>
          <p:nvPr>
            <p:ph type="body" sz="half" idx="1"/>
          </p:nvPr>
        </p:nvSpPr>
        <p:spPr>
          <a:xfrm>
            <a:off x="524934" y="1511301"/>
            <a:ext cx="5731933" cy="46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0067" y="1511301"/>
            <a:ext cx="5731933" cy="46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pPr>
              <a:defRPr/>
            </a:pPr>
            <a:r>
              <a:rPr lang="en-US" dirty="0"/>
              <a:t>Chapter 4: Operating Systems and File Management</a:t>
            </a:r>
          </a:p>
        </p:txBody>
      </p:sp>
      <p:sp>
        <p:nvSpPr>
          <p:cNvPr id="6" name="Rectangle 8"/>
          <p:cNvSpPr>
            <a:spLocks noGrp="1" noChangeArrowheads="1"/>
          </p:cNvSpPr>
          <p:nvPr>
            <p:ph type="sldNum" sz="quarter" idx="11"/>
          </p:nvPr>
        </p:nvSpPr>
        <p:spPr>
          <a:ln/>
        </p:spPr>
        <p:txBody>
          <a:bodyPr/>
          <a:lstStyle>
            <a:lvl1pPr>
              <a:defRPr/>
            </a:lvl1pPr>
          </a:lstStyle>
          <a:p>
            <a:pPr>
              <a:defRPr/>
            </a:pPr>
            <a:fld id="{15D46714-E8AA-4C0C-927E-0D4BFB688CE7}" type="slidenum">
              <a:rPr lang="en-US"/>
              <a:pPr>
                <a:defRPr/>
              </a:pPr>
              <a:t>‹#›</a:t>
            </a:fld>
            <a:endParaRPr lang="en-US" dirty="0"/>
          </a:p>
        </p:txBody>
      </p:sp>
    </p:spTree>
    <p:extLst>
      <p:ext uri="{BB962C8B-B14F-4D97-AF65-F5344CB8AC3E}">
        <p14:creationId xmlns:p14="http://schemas.microsoft.com/office/powerpoint/2010/main" val="242128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7569-5732-6FB1-27DA-77DA70FF64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0688AF-6F15-DA0F-4F07-4674B7D570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4E2769-49AB-FAD6-02C4-9C9F66492D9C}"/>
              </a:ext>
            </a:extLst>
          </p:cNvPr>
          <p:cNvSpPr>
            <a:spLocks noGrp="1"/>
          </p:cNvSpPr>
          <p:nvPr>
            <p:ph type="dt" sz="half" idx="10"/>
          </p:nvPr>
        </p:nvSpPr>
        <p:spPr/>
        <p:txBody>
          <a:bodyPr/>
          <a:lstStyle/>
          <a:p>
            <a:fld id="{616CCE96-CB2B-4E84-AAC8-2B2DC267F518}" type="datetimeFigureOut">
              <a:rPr lang="en-GB" smtClean="0"/>
              <a:t>18/04/2024</a:t>
            </a:fld>
            <a:endParaRPr lang="en-GB"/>
          </a:p>
        </p:txBody>
      </p:sp>
      <p:sp>
        <p:nvSpPr>
          <p:cNvPr id="5" name="Footer Placeholder 4">
            <a:extLst>
              <a:ext uri="{FF2B5EF4-FFF2-40B4-BE49-F238E27FC236}">
                <a16:creationId xmlns:a16="http://schemas.microsoft.com/office/drawing/2014/main" id="{072C7E65-24AA-0A2A-3FA0-A9C4DD86FE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FD2028-6B3E-2131-9D58-6CBCB2ACB77F}"/>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68361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DA6D-3263-EC4C-A3D3-AB174EFCD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E335EB3-1246-F1E9-8CA9-689B1C6978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A0F64B-FBD4-115A-9B06-A5C892319240}"/>
              </a:ext>
            </a:extLst>
          </p:cNvPr>
          <p:cNvSpPr>
            <a:spLocks noGrp="1"/>
          </p:cNvSpPr>
          <p:nvPr>
            <p:ph type="dt" sz="half" idx="10"/>
          </p:nvPr>
        </p:nvSpPr>
        <p:spPr/>
        <p:txBody>
          <a:bodyPr/>
          <a:lstStyle/>
          <a:p>
            <a:fld id="{616CCE96-CB2B-4E84-AAC8-2B2DC267F518}" type="datetimeFigureOut">
              <a:rPr lang="en-GB" smtClean="0"/>
              <a:t>18/04/2024</a:t>
            </a:fld>
            <a:endParaRPr lang="en-GB"/>
          </a:p>
        </p:txBody>
      </p:sp>
      <p:sp>
        <p:nvSpPr>
          <p:cNvPr id="5" name="Footer Placeholder 4">
            <a:extLst>
              <a:ext uri="{FF2B5EF4-FFF2-40B4-BE49-F238E27FC236}">
                <a16:creationId xmlns:a16="http://schemas.microsoft.com/office/drawing/2014/main" id="{0D0D247F-2177-6C6E-AF42-D409B0C524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CD146D-F47A-0C93-1FED-576131146632}"/>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93395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F7B7-5CA5-3204-E32F-CB6019DF37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FA39BB-92F2-3B64-9719-B7120D3074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888FF01-31D6-9889-73E4-812C5D0757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DFDEAC1-368B-CF01-83A8-FC157CFAB69E}"/>
              </a:ext>
            </a:extLst>
          </p:cNvPr>
          <p:cNvSpPr>
            <a:spLocks noGrp="1"/>
          </p:cNvSpPr>
          <p:nvPr>
            <p:ph type="dt" sz="half" idx="10"/>
          </p:nvPr>
        </p:nvSpPr>
        <p:spPr/>
        <p:txBody>
          <a:bodyPr/>
          <a:lstStyle/>
          <a:p>
            <a:fld id="{616CCE96-CB2B-4E84-AAC8-2B2DC267F518}" type="datetimeFigureOut">
              <a:rPr lang="en-GB" smtClean="0"/>
              <a:t>18/04/2024</a:t>
            </a:fld>
            <a:endParaRPr lang="en-GB"/>
          </a:p>
        </p:txBody>
      </p:sp>
      <p:sp>
        <p:nvSpPr>
          <p:cNvPr id="6" name="Footer Placeholder 5">
            <a:extLst>
              <a:ext uri="{FF2B5EF4-FFF2-40B4-BE49-F238E27FC236}">
                <a16:creationId xmlns:a16="http://schemas.microsoft.com/office/drawing/2014/main" id="{62482A45-7FDA-BAE0-88B7-F386F599E0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5F3341-1FE2-C7D4-40B0-86598FD5D917}"/>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79877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67F4-F092-C500-626E-F8F0EAE4291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B294417-184D-7F59-FD25-D51761C96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B0D98E-9E61-57B1-4896-A2492FAE98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C81E88-4271-FAD4-6D20-86A8AAC89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EB9DA-5A4A-78B3-09DF-A767A4F43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8136E73-C5AB-C018-DF8E-4E8DA61AE69D}"/>
              </a:ext>
            </a:extLst>
          </p:cNvPr>
          <p:cNvSpPr>
            <a:spLocks noGrp="1"/>
          </p:cNvSpPr>
          <p:nvPr>
            <p:ph type="dt" sz="half" idx="10"/>
          </p:nvPr>
        </p:nvSpPr>
        <p:spPr/>
        <p:txBody>
          <a:bodyPr/>
          <a:lstStyle/>
          <a:p>
            <a:fld id="{616CCE96-CB2B-4E84-AAC8-2B2DC267F518}" type="datetimeFigureOut">
              <a:rPr lang="en-GB" smtClean="0"/>
              <a:t>18/04/2024</a:t>
            </a:fld>
            <a:endParaRPr lang="en-GB"/>
          </a:p>
        </p:txBody>
      </p:sp>
      <p:sp>
        <p:nvSpPr>
          <p:cNvPr id="8" name="Footer Placeholder 7">
            <a:extLst>
              <a:ext uri="{FF2B5EF4-FFF2-40B4-BE49-F238E27FC236}">
                <a16:creationId xmlns:a16="http://schemas.microsoft.com/office/drawing/2014/main" id="{C24D564B-2E0F-C93B-1B26-453F82018B3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493360B-3FDA-B188-874C-6E68D0837342}"/>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54781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9E8D-A511-BD42-EB51-FB1D3F6345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07A905-AB5A-8C97-9798-D7041F068723}"/>
              </a:ext>
            </a:extLst>
          </p:cNvPr>
          <p:cNvSpPr>
            <a:spLocks noGrp="1"/>
          </p:cNvSpPr>
          <p:nvPr>
            <p:ph type="dt" sz="half" idx="10"/>
          </p:nvPr>
        </p:nvSpPr>
        <p:spPr/>
        <p:txBody>
          <a:bodyPr/>
          <a:lstStyle/>
          <a:p>
            <a:fld id="{616CCE96-CB2B-4E84-AAC8-2B2DC267F518}" type="datetimeFigureOut">
              <a:rPr lang="en-GB" smtClean="0"/>
              <a:t>18/04/2024</a:t>
            </a:fld>
            <a:endParaRPr lang="en-GB"/>
          </a:p>
        </p:txBody>
      </p:sp>
      <p:sp>
        <p:nvSpPr>
          <p:cNvPr id="4" name="Footer Placeholder 3">
            <a:extLst>
              <a:ext uri="{FF2B5EF4-FFF2-40B4-BE49-F238E27FC236}">
                <a16:creationId xmlns:a16="http://schemas.microsoft.com/office/drawing/2014/main" id="{472EEE6D-8BD2-2DA4-565C-22BFCE2BDF4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920969-F32A-6120-0255-DC38C1E4A4CC}"/>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01611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92D762-AA5E-17D5-AA39-21F930B40E61}"/>
              </a:ext>
            </a:extLst>
          </p:cNvPr>
          <p:cNvSpPr>
            <a:spLocks noGrp="1"/>
          </p:cNvSpPr>
          <p:nvPr>
            <p:ph type="dt" sz="half" idx="10"/>
          </p:nvPr>
        </p:nvSpPr>
        <p:spPr/>
        <p:txBody>
          <a:bodyPr/>
          <a:lstStyle/>
          <a:p>
            <a:fld id="{616CCE96-CB2B-4E84-AAC8-2B2DC267F518}" type="datetimeFigureOut">
              <a:rPr lang="en-GB" smtClean="0"/>
              <a:t>18/04/2024</a:t>
            </a:fld>
            <a:endParaRPr lang="en-GB"/>
          </a:p>
        </p:txBody>
      </p:sp>
      <p:sp>
        <p:nvSpPr>
          <p:cNvPr id="3" name="Footer Placeholder 2">
            <a:extLst>
              <a:ext uri="{FF2B5EF4-FFF2-40B4-BE49-F238E27FC236}">
                <a16:creationId xmlns:a16="http://schemas.microsoft.com/office/drawing/2014/main" id="{DD003F9B-491D-76F2-A7B4-2053B1A274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9EFCFDD-2CFB-90E8-50FE-DBA507244883}"/>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333814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F684-4D3F-920A-908D-2EF8D4405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886EC6-0BEE-A3B9-1AA9-A9AB468E5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2AD6F5-A445-9452-03F5-A7C55AA3A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0A86F-1E84-C10D-0621-89C0A9D49BF3}"/>
              </a:ext>
            </a:extLst>
          </p:cNvPr>
          <p:cNvSpPr>
            <a:spLocks noGrp="1"/>
          </p:cNvSpPr>
          <p:nvPr>
            <p:ph type="dt" sz="half" idx="10"/>
          </p:nvPr>
        </p:nvSpPr>
        <p:spPr/>
        <p:txBody>
          <a:bodyPr/>
          <a:lstStyle/>
          <a:p>
            <a:fld id="{616CCE96-CB2B-4E84-AAC8-2B2DC267F518}" type="datetimeFigureOut">
              <a:rPr lang="en-GB" smtClean="0"/>
              <a:t>18/04/2024</a:t>
            </a:fld>
            <a:endParaRPr lang="en-GB"/>
          </a:p>
        </p:txBody>
      </p:sp>
      <p:sp>
        <p:nvSpPr>
          <p:cNvPr id="6" name="Footer Placeholder 5">
            <a:extLst>
              <a:ext uri="{FF2B5EF4-FFF2-40B4-BE49-F238E27FC236}">
                <a16:creationId xmlns:a16="http://schemas.microsoft.com/office/drawing/2014/main" id="{EB113511-42E4-BB67-5402-22099DB676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A69983-2672-5103-FF5E-5E17B229193C}"/>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358316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CD93-EB07-2F60-E351-A1C71BCACB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0431C91-B844-3249-2DE1-37B342FFD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1C95DA-3DC3-55EE-E547-4854D5F98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75CB6-1991-76EB-EF0C-46D243B4A4B4}"/>
              </a:ext>
            </a:extLst>
          </p:cNvPr>
          <p:cNvSpPr>
            <a:spLocks noGrp="1"/>
          </p:cNvSpPr>
          <p:nvPr>
            <p:ph type="dt" sz="half" idx="10"/>
          </p:nvPr>
        </p:nvSpPr>
        <p:spPr/>
        <p:txBody>
          <a:bodyPr/>
          <a:lstStyle/>
          <a:p>
            <a:fld id="{616CCE96-CB2B-4E84-AAC8-2B2DC267F518}" type="datetimeFigureOut">
              <a:rPr lang="en-GB" smtClean="0"/>
              <a:t>18/04/2024</a:t>
            </a:fld>
            <a:endParaRPr lang="en-GB"/>
          </a:p>
        </p:txBody>
      </p:sp>
      <p:sp>
        <p:nvSpPr>
          <p:cNvPr id="6" name="Footer Placeholder 5">
            <a:extLst>
              <a:ext uri="{FF2B5EF4-FFF2-40B4-BE49-F238E27FC236}">
                <a16:creationId xmlns:a16="http://schemas.microsoft.com/office/drawing/2014/main" id="{83F8BE69-60F8-44CC-C72B-DDEC876C12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9FEC01-1DA9-0966-A6EE-35B27A7AC2B8}"/>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3725089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996AB-8D80-CD1A-119E-AA0A0D669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86017E-723E-B1C9-BDB5-266E1B637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934BF5-CA57-B24D-B4E0-7D2B5D955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6CCE96-CB2B-4E84-AAC8-2B2DC267F518}" type="datetimeFigureOut">
              <a:rPr lang="en-GB" smtClean="0"/>
              <a:t>18/04/2024</a:t>
            </a:fld>
            <a:endParaRPr lang="en-GB"/>
          </a:p>
        </p:txBody>
      </p:sp>
      <p:sp>
        <p:nvSpPr>
          <p:cNvPr id="5" name="Footer Placeholder 4">
            <a:extLst>
              <a:ext uri="{FF2B5EF4-FFF2-40B4-BE49-F238E27FC236}">
                <a16:creationId xmlns:a16="http://schemas.microsoft.com/office/drawing/2014/main" id="{3D817BB0-D445-2222-6720-2237336A1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D63E308-C923-76BA-953A-F3F12AE68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3ADCF3-9013-4858-B3B4-4FCE4DC205C4}" type="slidenum">
              <a:rPr lang="en-GB" smtClean="0"/>
              <a:t>‹#›</a:t>
            </a:fld>
            <a:endParaRPr lang="en-GB"/>
          </a:p>
        </p:txBody>
      </p:sp>
      <p:sp>
        <p:nvSpPr>
          <p:cNvPr id="7" name="Rectangle: Rounded Corners 6">
            <a:extLst>
              <a:ext uri="{FF2B5EF4-FFF2-40B4-BE49-F238E27FC236}">
                <a16:creationId xmlns:a16="http://schemas.microsoft.com/office/drawing/2014/main" id="{68C511FB-3135-3F7B-AEE9-15062A66146A}"/>
              </a:ext>
            </a:extLst>
          </p:cNvPr>
          <p:cNvSpPr/>
          <p:nvPr userDrawn="1"/>
        </p:nvSpPr>
        <p:spPr>
          <a:xfrm rot="2048515">
            <a:off x="10539329" y="391475"/>
            <a:ext cx="1630680" cy="579120"/>
          </a:xfrm>
          <a:prstGeom prst="roundRect">
            <a:avLst>
              <a:gd name="adj" fmla="val 23991"/>
            </a:avLst>
          </a:prstGeom>
          <a:blipFill dpi="0" rotWithShape="1">
            <a:blip r:embed="rId1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263118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46DD-04CE-ABCE-69E2-D26F40DFBCA3}"/>
              </a:ext>
            </a:extLst>
          </p:cNvPr>
          <p:cNvSpPr>
            <a:spLocks noGrp="1"/>
          </p:cNvSpPr>
          <p:nvPr>
            <p:ph type="ctrTitle"/>
          </p:nvPr>
        </p:nvSpPr>
        <p:spPr>
          <a:xfrm>
            <a:off x="923925" y="1449238"/>
            <a:ext cx="10038715" cy="3976202"/>
          </a:xfrm>
        </p:spPr>
        <p:txBody>
          <a:bodyPr anchor="ctr">
            <a:normAutofit/>
          </a:bodyPr>
          <a:lstStyle/>
          <a:p>
            <a:r>
              <a:rPr lang="en-GB" sz="4800" dirty="0">
                <a:latin typeface="Abadi" panose="020B0604020104020204" pitchFamily="34" charset="0"/>
              </a:rPr>
              <a:t>Communication, Recap &amp; MS Office</a:t>
            </a:r>
            <a:br>
              <a:rPr lang="en-GB" sz="4800" dirty="0">
                <a:latin typeface="Abadi" panose="020B0604020104020204" pitchFamily="34" charset="0"/>
              </a:rPr>
            </a:br>
            <a:br>
              <a:rPr lang="en-GB" sz="4800" dirty="0">
                <a:latin typeface="Abadi" panose="020B0604020104020204" pitchFamily="34" charset="0"/>
              </a:rPr>
            </a:br>
            <a:r>
              <a:rPr lang="en-GB" sz="4800" dirty="0">
                <a:latin typeface="Abadi" panose="020B0604020104020204" pitchFamily="34" charset="0"/>
              </a:rPr>
              <a:t>Week commencing 01/04/2024</a:t>
            </a:r>
          </a:p>
        </p:txBody>
      </p:sp>
      <p:sp>
        <p:nvSpPr>
          <p:cNvPr id="3" name="Subtitle 2">
            <a:extLst>
              <a:ext uri="{FF2B5EF4-FFF2-40B4-BE49-F238E27FC236}">
                <a16:creationId xmlns:a16="http://schemas.microsoft.com/office/drawing/2014/main" id="{6C963BAA-C1BF-6EF0-D598-BCADF514B5A0}"/>
              </a:ext>
            </a:extLst>
          </p:cNvPr>
          <p:cNvSpPr>
            <a:spLocks noGrp="1"/>
          </p:cNvSpPr>
          <p:nvPr>
            <p:ph type="subTitle" idx="1"/>
          </p:nvPr>
        </p:nvSpPr>
        <p:spPr>
          <a:xfrm>
            <a:off x="8402320" y="5425440"/>
            <a:ext cx="3667760" cy="1254760"/>
          </a:xfrm>
        </p:spPr>
        <p:txBody>
          <a:bodyPr/>
          <a:lstStyle/>
          <a:p>
            <a:r>
              <a:rPr lang="en-GB" dirty="0">
                <a:latin typeface="Abadi" panose="020B0604020104020204" pitchFamily="34" charset="0"/>
              </a:rPr>
              <a:t>Unicom TIC</a:t>
            </a:r>
          </a:p>
          <a:p>
            <a:r>
              <a:rPr lang="en-GB" dirty="0">
                <a:latin typeface="Abadi" panose="020B0604020104020204" pitchFamily="34" charset="0"/>
              </a:rPr>
              <a:t>April 2024</a:t>
            </a:r>
          </a:p>
        </p:txBody>
      </p:sp>
    </p:spTree>
    <p:extLst>
      <p:ext uri="{BB962C8B-B14F-4D97-AF65-F5344CB8AC3E}">
        <p14:creationId xmlns:p14="http://schemas.microsoft.com/office/powerpoint/2010/main" val="415590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1B71-FB98-A023-D543-050EBAF27B4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18002EE-3C87-AA6A-F0A0-8286A6D70DE3}"/>
              </a:ext>
            </a:extLst>
          </p:cNvPr>
          <p:cNvSpPr>
            <a:spLocks noGrp="1"/>
          </p:cNvSpPr>
          <p:nvPr>
            <p:ph type="body" sz="half" idx="1"/>
          </p:nvPr>
        </p:nvSpPr>
        <p:spPr/>
        <p:txBody>
          <a:bodyPr/>
          <a:lstStyle/>
          <a:p>
            <a:endParaRPr lang="en-GB"/>
          </a:p>
        </p:txBody>
      </p:sp>
      <p:sp>
        <p:nvSpPr>
          <p:cNvPr id="4" name="Content Placeholder 3">
            <a:extLst>
              <a:ext uri="{FF2B5EF4-FFF2-40B4-BE49-F238E27FC236}">
                <a16:creationId xmlns:a16="http://schemas.microsoft.com/office/drawing/2014/main" id="{13920D0E-D6DC-0104-B9BE-FB10FDB77CFB}"/>
              </a:ext>
            </a:extLst>
          </p:cNvPr>
          <p:cNvSpPr>
            <a:spLocks noGrp="1"/>
          </p:cNvSpPr>
          <p:nvPr>
            <p:ph sz="half" idx="2"/>
          </p:nvPr>
        </p:nvSpPr>
        <p:spPr/>
        <p:txBody>
          <a:bodyPr/>
          <a:lstStyle/>
          <a:p>
            <a:endParaRPr lang="en-GB"/>
          </a:p>
        </p:txBody>
      </p:sp>
      <p:pic>
        <p:nvPicPr>
          <p:cNvPr id="6" name="Picture 5">
            <a:extLst>
              <a:ext uri="{FF2B5EF4-FFF2-40B4-BE49-F238E27FC236}">
                <a16:creationId xmlns:a16="http://schemas.microsoft.com/office/drawing/2014/main" id="{EDFC0E43-8AE4-3AC8-2B4B-A535FB46A027}"/>
              </a:ext>
            </a:extLst>
          </p:cNvPr>
          <p:cNvPicPr>
            <a:picLocks noChangeAspect="1"/>
          </p:cNvPicPr>
          <p:nvPr/>
        </p:nvPicPr>
        <p:blipFill>
          <a:blip r:embed="rId2"/>
          <a:stretch>
            <a:fillRect/>
          </a:stretch>
        </p:blipFill>
        <p:spPr>
          <a:xfrm>
            <a:off x="0" y="0"/>
            <a:ext cx="10534650" cy="6858000"/>
          </a:xfrm>
          <a:prstGeom prst="rect">
            <a:avLst/>
          </a:prstGeom>
        </p:spPr>
      </p:pic>
    </p:spTree>
    <p:extLst>
      <p:ext uri="{BB962C8B-B14F-4D97-AF65-F5344CB8AC3E}">
        <p14:creationId xmlns:p14="http://schemas.microsoft.com/office/powerpoint/2010/main" val="82698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0D98-2C60-FA85-FA1B-CD4422103AB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5ACEC7C-C92D-EBFF-4BDA-74E0DF05FB1B}"/>
              </a:ext>
            </a:extLst>
          </p:cNvPr>
          <p:cNvSpPr>
            <a:spLocks noGrp="1"/>
          </p:cNvSpPr>
          <p:nvPr>
            <p:ph type="body" sz="half" idx="1"/>
          </p:nvPr>
        </p:nvSpPr>
        <p:spPr/>
        <p:txBody>
          <a:bodyPr/>
          <a:lstStyle/>
          <a:p>
            <a:endParaRPr lang="en-GB"/>
          </a:p>
        </p:txBody>
      </p:sp>
      <p:sp>
        <p:nvSpPr>
          <p:cNvPr id="4" name="Content Placeholder 3">
            <a:extLst>
              <a:ext uri="{FF2B5EF4-FFF2-40B4-BE49-F238E27FC236}">
                <a16:creationId xmlns:a16="http://schemas.microsoft.com/office/drawing/2014/main" id="{5ACF4534-F2F0-83DB-9DD8-BA1B60950DAA}"/>
              </a:ext>
            </a:extLst>
          </p:cNvPr>
          <p:cNvSpPr>
            <a:spLocks noGrp="1"/>
          </p:cNvSpPr>
          <p:nvPr>
            <p:ph sz="half" idx="2"/>
          </p:nvPr>
        </p:nvSpPr>
        <p:spPr/>
        <p:txBody>
          <a:bodyPr/>
          <a:lstStyle/>
          <a:p>
            <a:endParaRPr lang="en-GB"/>
          </a:p>
        </p:txBody>
      </p:sp>
      <p:pic>
        <p:nvPicPr>
          <p:cNvPr id="6" name="Picture 5">
            <a:extLst>
              <a:ext uri="{FF2B5EF4-FFF2-40B4-BE49-F238E27FC236}">
                <a16:creationId xmlns:a16="http://schemas.microsoft.com/office/drawing/2014/main" id="{90CF0573-1C69-45E8-6160-76E8DB3216CE}"/>
              </a:ext>
            </a:extLst>
          </p:cNvPr>
          <p:cNvPicPr>
            <a:picLocks noChangeAspect="1"/>
          </p:cNvPicPr>
          <p:nvPr/>
        </p:nvPicPr>
        <p:blipFill>
          <a:blip r:embed="rId2"/>
          <a:stretch>
            <a:fillRect/>
          </a:stretch>
        </p:blipFill>
        <p:spPr>
          <a:xfrm>
            <a:off x="113386" y="1884152"/>
            <a:ext cx="11965228" cy="1678197"/>
          </a:xfrm>
          <a:prstGeom prst="rect">
            <a:avLst/>
          </a:prstGeom>
        </p:spPr>
      </p:pic>
    </p:spTree>
    <p:extLst>
      <p:ext uri="{BB962C8B-B14F-4D97-AF65-F5344CB8AC3E}">
        <p14:creationId xmlns:p14="http://schemas.microsoft.com/office/powerpoint/2010/main" val="303166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a:t>File Systems – Drives</a:t>
            </a:r>
          </a:p>
        </p:txBody>
      </p:sp>
      <p:sp>
        <p:nvSpPr>
          <p:cNvPr id="14340" name="Rectangle 3"/>
          <p:cNvSpPr>
            <a:spLocks noGrp="1" noChangeArrowheads="1"/>
          </p:cNvSpPr>
          <p:nvPr>
            <p:ph idx="1"/>
          </p:nvPr>
        </p:nvSpPr>
        <p:spPr>
          <a:xfrm>
            <a:off x="1647825" y="1690688"/>
            <a:ext cx="8404225" cy="3948113"/>
          </a:xfrm>
        </p:spPr>
        <p:txBody>
          <a:bodyPr>
            <a:normAutofit/>
          </a:bodyPr>
          <a:lstStyle/>
          <a:p>
            <a:pPr eaLnBrk="1" hangingPunct="1"/>
            <a:r>
              <a:rPr lang="en-US" dirty="0"/>
              <a:t>Every computer has a file system used to keep track of the files on that machine</a:t>
            </a:r>
          </a:p>
          <a:p>
            <a:pPr eaLnBrk="1" hangingPunct="1"/>
            <a:r>
              <a:rPr lang="en-US" dirty="0"/>
              <a:t>File systems are based on physical storage devices, known as drives</a:t>
            </a:r>
          </a:p>
          <a:p>
            <a:pPr eaLnBrk="1" hangingPunct="1"/>
            <a:r>
              <a:rPr lang="en-US" dirty="0"/>
              <a:t>Drives can be local or remote (network or cloud)</a:t>
            </a:r>
          </a:p>
          <a:p>
            <a:pPr eaLnBrk="1" hangingPunct="1"/>
            <a:r>
              <a:rPr lang="en-US" dirty="0"/>
              <a:t>Click on “My Computer” or “This PC” to see a list of drives (on a Windows machine)</a:t>
            </a:r>
          </a:p>
        </p:txBody>
      </p:sp>
    </p:spTree>
    <p:extLst>
      <p:ext uri="{BB962C8B-B14F-4D97-AF65-F5344CB8AC3E}">
        <p14:creationId xmlns:p14="http://schemas.microsoft.com/office/powerpoint/2010/main" val="75271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dirty="0"/>
              <a:t>File Systems – Drives</a:t>
            </a:r>
          </a:p>
        </p:txBody>
      </p:sp>
      <p:sp>
        <p:nvSpPr>
          <p:cNvPr id="15364" name="Rectangle 3"/>
          <p:cNvSpPr>
            <a:spLocks noGrp="1" noChangeArrowheads="1"/>
          </p:cNvSpPr>
          <p:nvPr>
            <p:ph idx="1"/>
          </p:nvPr>
        </p:nvSpPr>
        <p:spPr>
          <a:xfrm>
            <a:off x="2346960" y="1905000"/>
            <a:ext cx="7772400" cy="4506912"/>
          </a:xfrm>
        </p:spPr>
        <p:txBody>
          <a:bodyPr>
            <a:normAutofit/>
          </a:bodyPr>
          <a:lstStyle/>
          <a:p>
            <a:pPr eaLnBrk="1" hangingPunct="1"/>
            <a:r>
              <a:rPr lang="en-US" dirty="0"/>
              <a:t>Typical Drives</a:t>
            </a:r>
          </a:p>
          <a:p>
            <a:pPr lvl="1" eaLnBrk="1" hangingPunct="1"/>
            <a:r>
              <a:rPr lang="en-US" dirty="0">
                <a:solidFill>
                  <a:srgbClr val="FF0000"/>
                </a:solidFill>
                <a:highlight>
                  <a:srgbClr val="FFFF00"/>
                </a:highlight>
              </a:rPr>
              <a:t>A: or B: </a:t>
            </a:r>
            <a:r>
              <a:rPr lang="en-US" dirty="0">
                <a:solidFill>
                  <a:srgbClr val="FF0000"/>
                </a:solidFill>
                <a:highlight>
                  <a:srgbClr val="FFFF00"/>
                </a:highlight>
                <a:sym typeface="Wingdings" pitchFamily="2" charset="2"/>
              </a:rPr>
              <a:t> Floppy Disk</a:t>
            </a:r>
          </a:p>
          <a:p>
            <a:pPr lvl="1" eaLnBrk="1" hangingPunct="1"/>
            <a:r>
              <a:rPr lang="en-US" dirty="0">
                <a:sym typeface="Wingdings" pitchFamily="2" charset="2"/>
              </a:rPr>
              <a:t>C:  Local Hard Drive</a:t>
            </a:r>
          </a:p>
          <a:p>
            <a:pPr lvl="1" eaLnBrk="1" hangingPunct="1"/>
            <a:r>
              <a:rPr lang="en-US" dirty="0">
                <a:sym typeface="Wingdings" pitchFamily="2" charset="2"/>
              </a:rPr>
              <a:t>D:  CD Drive</a:t>
            </a:r>
          </a:p>
          <a:p>
            <a:pPr lvl="1" eaLnBrk="1" hangingPunct="1"/>
            <a:r>
              <a:rPr lang="en-US" dirty="0">
                <a:sym typeface="Wingdings" pitchFamily="2" charset="2"/>
              </a:rPr>
              <a:t>E-Z for removable drives like memory sticks</a:t>
            </a:r>
          </a:p>
          <a:p>
            <a:pPr lvl="1" eaLnBrk="1" hangingPunct="1"/>
            <a:r>
              <a:rPr lang="en-US" dirty="0">
                <a:sym typeface="Wingdings" pitchFamily="2" charset="2"/>
              </a:rPr>
              <a:t>About any letter can be used for a partition of a device</a:t>
            </a:r>
          </a:p>
        </p:txBody>
      </p:sp>
    </p:spTree>
    <p:extLst>
      <p:ext uri="{BB962C8B-B14F-4D97-AF65-F5344CB8AC3E}">
        <p14:creationId xmlns:p14="http://schemas.microsoft.com/office/powerpoint/2010/main" val="244623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Disk Partition</a:t>
            </a:r>
          </a:p>
        </p:txBody>
      </p:sp>
      <p:sp>
        <p:nvSpPr>
          <p:cNvPr id="6" name="Content Placeholder 5"/>
          <p:cNvSpPr>
            <a:spLocks noGrp="1"/>
          </p:cNvSpPr>
          <p:nvPr>
            <p:ph idx="1"/>
          </p:nvPr>
        </p:nvSpPr>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525" y="1392773"/>
            <a:ext cx="5029200" cy="5394694"/>
          </a:xfrm>
          <a:prstGeom prst="rect">
            <a:avLst/>
          </a:prstGeom>
        </p:spPr>
      </p:pic>
    </p:spTree>
    <p:extLst>
      <p:ext uri="{BB962C8B-B14F-4D97-AF65-F5344CB8AC3E}">
        <p14:creationId xmlns:p14="http://schemas.microsoft.com/office/powerpoint/2010/main" val="119559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a:t>File Management</a:t>
            </a:r>
          </a:p>
        </p:txBody>
      </p:sp>
      <p:sp>
        <p:nvSpPr>
          <p:cNvPr id="10244" name="Rectangle 3"/>
          <p:cNvSpPr>
            <a:spLocks noGrp="1" noChangeArrowheads="1"/>
          </p:cNvSpPr>
          <p:nvPr>
            <p:ph idx="1"/>
          </p:nvPr>
        </p:nvSpPr>
        <p:spPr/>
        <p:txBody>
          <a:bodyPr>
            <a:normAutofit/>
          </a:bodyPr>
          <a:lstStyle/>
          <a:p>
            <a:pPr eaLnBrk="1" hangingPunct="1"/>
            <a:r>
              <a:rPr lang="en-US" dirty="0"/>
              <a:t>The operating system provides an organizational structure to the computer’s data and programs</a:t>
            </a:r>
          </a:p>
          <a:p>
            <a:pPr eaLnBrk="1" hangingPunct="1"/>
            <a:r>
              <a:rPr lang="en-US" dirty="0"/>
              <a:t>Hierarchical structure of directories:</a:t>
            </a:r>
          </a:p>
          <a:p>
            <a:pPr lvl="1" eaLnBrk="1" hangingPunct="1"/>
            <a:r>
              <a:rPr lang="en-US" sz="2600" dirty="0"/>
              <a:t>Drives</a:t>
            </a:r>
          </a:p>
          <a:p>
            <a:pPr lvl="2" eaLnBrk="1" hangingPunct="1"/>
            <a:r>
              <a:rPr lang="en-US" sz="2600" dirty="0"/>
              <a:t>Folders</a:t>
            </a:r>
          </a:p>
          <a:p>
            <a:pPr lvl="3"/>
            <a:r>
              <a:rPr lang="en-US" sz="2600" dirty="0"/>
              <a:t>and more Folders …</a:t>
            </a:r>
            <a:endParaRPr lang="en-US" sz="2600" dirty="0">
              <a:latin typeface="Verdana" pitchFamily="34" charset="0"/>
            </a:endParaRPr>
          </a:p>
          <a:p>
            <a:pPr lvl="4" eaLnBrk="1" hangingPunct="1"/>
            <a:r>
              <a:rPr lang="en-US" sz="2600" dirty="0">
                <a:latin typeface="Verdana" pitchFamily="34" charset="0"/>
              </a:rPr>
              <a:t>Files</a:t>
            </a:r>
          </a:p>
          <a:p>
            <a:r>
              <a:rPr lang="en-US" dirty="0"/>
              <a:t>Storage</a:t>
            </a:r>
            <a:r>
              <a:rPr lang="en-US" sz="3300" dirty="0"/>
              <a:t> </a:t>
            </a:r>
            <a:r>
              <a:rPr lang="en-US" dirty="0"/>
              <a:t>metaphors help you visualize and mentally organize the files on your disks and other storage devices</a:t>
            </a:r>
          </a:p>
          <a:p>
            <a:endParaRPr lang="en-US" sz="4000" dirty="0"/>
          </a:p>
        </p:txBody>
      </p:sp>
    </p:spTree>
    <p:extLst>
      <p:ext uri="{BB962C8B-B14F-4D97-AF65-F5344CB8AC3E}">
        <p14:creationId xmlns:p14="http://schemas.microsoft.com/office/powerpoint/2010/main" val="1990675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dirty="0"/>
              <a:t>A File System Tree (2 devices)</a:t>
            </a:r>
          </a:p>
        </p:txBody>
      </p:sp>
      <p:pic>
        <p:nvPicPr>
          <p:cNvPr id="12292" name="Picture 3" descr="log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900" y="1631951"/>
            <a:ext cx="7708900"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846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dirty="0"/>
              <a:t>File Management Metaphors</a:t>
            </a:r>
          </a:p>
        </p:txBody>
      </p:sp>
      <p:sp>
        <p:nvSpPr>
          <p:cNvPr id="11268" name="Rectangle 3"/>
          <p:cNvSpPr>
            <a:spLocks noGrp="1" noChangeArrowheads="1"/>
          </p:cNvSpPr>
          <p:nvPr>
            <p:ph idx="1"/>
          </p:nvPr>
        </p:nvSpPr>
        <p:spPr>
          <a:xfrm>
            <a:off x="2057400" y="1600201"/>
            <a:ext cx="8229600" cy="4530725"/>
          </a:xfrm>
        </p:spPr>
        <p:txBody>
          <a:bodyPr/>
          <a:lstStyle/>
          <a:p>
            <a:pPr eaLnBrk="1" hangingPunct="1"/>
            <a:r>
              <a:rPr lang="en-US" dirty="0"/>
              <a:t>Tree Metaphor</a:t>
            </a:r>
          </a:p>
          <a:p>
            <a:pPr lvl="1" eaLnBrk="1" hangingPunct="1"/>
            <a:r>
              <a:rPr lang="en-US" dirty="0"/>
              <a:t>Root, branches, leaves</a:t>
            </a:r>
          </a:p>
          <a:p>
            <a:pPr lvl="1" eaLnBrk="1" hangingPunct="1"/>
            <a:endParaRPr lang="en-US" dirty="0"/>
          </a:p>
          <a:p>
            <a:pPr eaLnBrk="1" hangingPunct="1"/>
            <a:r>
              <a:rPr lang="en-US" dirty="0"/>
              <a:t>Filing Cabinet Metaphor</a:t>
            </a:r>
          </a:p>
          <a:p>
            <a:pPr lvl="1" eaLnBrk="1" hangingPunct="1"/>
            <a:r>
              <a:rPr lang="en-US" dirty="0"/>
              <a:t>Drawers, Folders, Files</a:t>
            </a:r>
          </a:p>
        </p:txBody>
      </p:sp>
      <p:pic>
        <p:nvPicPr>
          <p:cNvPr id="11269" name="Picture 5" descr="files_fly_in_lc"/>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4191001"/>
            <a:ext cx="20859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704976"/>
            <a:ext cx="403860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803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dirty="0"/>
              <a:t>File Directories and Folders</a:t>
            </a:r>
          </a:p>
        </p:txBody>
      </p:sp>
      <p:sp>
        <p:nvSpPr>
          <p:cNvPr id="78850" name="Rectangle 3"/>
          <p:cNvSpPr>
            <a:spLocks noGrp="1" noChangeArrowheads="1"/>
          </p:cNvSpPr>
          <p:nvPr>
            <p:ph idx="1"/>
          </p:nvPr>
        </p:nvSpPr>
        <p:spPr/>
        <p:txBody>
          <a:bodyPr>
            <a:normAutofit/>
          </a:bodyPr>
          <a:lstStyle/>
          <a:p>
            <a:r>
              <a:rPr lang="en-US" sz="2400" dirty="0"/>
              <a:t>Every storage device has a directory containing a list of its files</a:t>
            </a:r>
          </a:p>
          <a:p>
            <a:pPr lvl="1"/>
            <a:r>
              <a:rPr lang="en-US" sz="2000" dirty="0"/>
              <a:t>Root directory  (like “C:\”)</a:t>
            </a:r>
          </a:p>
          <a:p>
            <a:pPr lvl="1"/>
            <a:r>
              <a:rPr lang="en-US" sz="2000" dirty="0"/>
              <a:t>Subdirectory</a:t>
            </a:r>
          </a:p>
          <a:p>
            <a:pPr lvl="2"/>
            <a:r>
              <a:rPr lang="en-US" sz="1800" dirty="0"/>
              <a:t>Depicted as folders</a:t>
            </a:r>
          </a:p>
          <a:p>
            <a:r>
              <a:rPr lang="en-US" sz="2400" dirty="0"/>
              <a:t>A computer’s file location is defined by a </a:t>
            </a:r>
            <a:r>
              <a:rPr lang="en-US" sz="2400" b="1" dirty="0"/>
              <a:t>path</a:t>
            </a:r>
          </a:p>
          <a:p>
            <a:r>
              <a:rPr lang="en-US" dirty="0"/>
              <a:t>Examples:   D:\  is the root of the D drive</a:t>
            </a:r>
          </a:p>
          <a:p>
            <a:r>
              <a:rPr lang="en-US" dirty="0"/>
              <a:t>Examples:   C:\Notes\CS 101\Week 1\notes.txt</a:t>
            </a:r>
          </a:p>
          <a:p>
            <a:r>
              <a:rPr lang="en-US" dirty="0"/>
              <a:t>Examples:    F:\1999\Music\CDs\Prince\</a:t>
            </a:r>
            <a:endParaRPr lang="en-US" sz="2400" dirty="0"/>
          </a:p>
        </p:txBody>
      </p:sp>
      <p:sp>
        <p:nvSpPr>
          <p:cNvPr id="78853" name="Text Box 4"/>
          <p:cNvSpPr txBox="1">
            <a:spLocks noChangeArrowheads="1"/>
          </p:cNvSpPr>
          <p:nvPr/>
        </p:nvSpPr>
        <p:spPr bwMode="auto">
          <a:xfrm>
            <a:off x="1841500" y="5257801"/>
            <a:ext cx="8610600" cy="366713"/>
          </a:xfrm>
          <a:prstGeom prst="rect">
            <a:avLst/>
          </a:prstGeom>
          <a:noFill/>
          <a:ln w="9525">
            <a:noFill/>
            <a:miter lim="800000"/>
            <a:headEnd/>
            <a:tailEnd/>
          </a:ln>
        </p:spPr>
        <p:txBody>
          <a:bodyPr>
            <a:spAutoFit/>
          </a:bodyPr>
          <a:lstStyle/>
          <a:p>
            <a:pPr>
              <a:spcBef>
                <a:spcPct val="50000"/>
              </a:spcBef>
            </a:pPr>
            <a:endParaRPr lang="en-US" dirty="0"/>
          </a:p>
        </p:txBody>
      </p:sp>
    </p:spTree>
    <p:extLst>
      <p:ext uri="{BB962C8B-B14F-4D97-AF65-F5344CB8AC3E}">
        <p14:creationId xmlns:p14="http://schemas.microsoft.com/office/powerpoint/2010/main" val="422483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70B9-1616-432A-98B0-93ABFF55506E}"/>
              </a:ext>
            </a:extLst>
          </p:cNvPr>
          <p:cNvSpPr>
            <a:spLocks noGrp="1"/>
          </p:cNvSpPr>
          <p:nvPr>
            <p:ph type="title"/>
          </p:nvPr>
        </p:nvSpPr>
        <p:spPr/>
        <p:txBody>
          <a:bodyPr/>
          <a:lstStyle/>
          <a:p>
            <a:r>
              <a:rPr lang="en-US" dirty="0"/>
              <a:t>Where is my Desktop??</a:t>
            </a:r>
          </a:p>
        </p:txBody>
      </p:sp>
      <p:sp>
        <p:nvSpPr>
          <p:cNvPr id="3" name="Content Placeholder 2">
            <a:extLst>
              <a:ext uri="{FF2B5EF4-FFF2-40B4-BE49-F238E27FC236}">
                <a16:creationId xmlns:a16="http://schemas.microsoft.com/office/drawing/2014/main" id="{DA322B82-C4E1-40CA-8AB7-E78DF330065D}"/>
              </a:ext>
            </a:extLst>
          </p:cNvPr>
          <p:cNvSpPr>
            <a:spLocks noGrp="1"/>
          </p:cNvSpPr>
          <p:nvPr>
            <p:ph idx="1"/>
          </p:nvPr>
        </p:nvSpPr>
        <p:spPr/>
        <p:txBody>
          <a:bodyPr/>
          <a:lstStyle/>
          <a:p>
            <a:pPr>
              <a:buFont typeface="Arial" panose="020B0604020202020204" pitchFamily="34" charset="0"/>
              <a:buChar char="•"/>
            </a:pPr>
            <a:r>
              <a:rPr lang="en-US" dirty="0"/>
              <a:t>The Desktop Is really just another folder!</a:t>
            </a:r>
          </a:p>
          <a:p>
            <a:pPr>
              <a:buFont typeface="Arial" panose="020B0604020202020204" pitchFamily="34" charset="0"/>
              <a:buChar char="•"/>
            </a:pPr>
            <a:endParaRPr lang="en-US" dirty="0"/>
          </a:p>
          <a:p>
            <a:pPr>
              <a:buFont typeface="Arial" panose="020B0604020202020204" pitchFamily="34" charset="0"/>
              <a:buChar char="•"/>
            </a:pPr>
            <a:r>
              <a:rPr lang="en-US" dirty="0"/>
              <a:t>On Windows, it is at C:\Users\yourusername\Desktop\</a:t>
            </a:r>
          </a:p>
          <a:p>
            <a:pPr>
              <a:buFont typeface="Arial" panose="020B0604020202020204" pitchFamily="34" charset="0"/>
              <a:buChar char="•"/>
            </a:pPr>
            <a:endParaRPr lang="en-US" dirty="0"/>
          </a:p>
          <a:p>
            <a:pPr>
              <a:buFont typeface="Arial" panose="020B0604020202020204" pitchFamily="34" charset="0"/>
              <a:buChar char="•"/>
            </a:pPr>
            <a:r>
              <a:rPr lang="en-US" dirty="0"/>
              <a:t>On MacOS, it is /Users/</a:t>
            </a:r>
            <a:r>
              <a:rPr lang="en-US" dirty="0" err="1"/>
              <a:t>yourusername</a:t>
            </a:r>
            <a:r>
              <a:rPr lang="en-US" dirty="0"/>
              <a:t>/Desktop/</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81031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1833-B859-34DE-07DD-3B5334E5417D}"/>
              </a:ext>
            </a:extLst>
          </p:cNvPr>
          <p:cNvSpPr>
            <a:spLocks noGrp="1"/>
          </p:cNvSpPr>
          <p:nvPr>
            <p:ph type="title"/>
          </p:nvPr>
        </p:nvSpPr>
        <p:spPr/>
        <p:txBody>
          <a:bodyPr>
            <a:normAutofit/>
          </a:bodyPr>
          <a:lstStyle/>
          <a:p>
            <a:pPr algn="ctr"/>
            <a:r>
              <a:rPr lang="en-GB" dirty="0">
                <a:latin typeface="Abadi" panose="020B0604020104020204" pitchFamily="34" charset="0"/>
              </a:rPr>
              <a:t>Prerequisites</a:t>
            </a:r>
          </a:p>
        </p:txBody>
      </p:sp>
      <p:sp>
        <p:nvSpPr>
          <p:cNvPr id="3" name="Content Placeholder 2">
            <a:extLst>
              <a:ext uri="{FF2B5EF4-FFF2-40B4-BE49-F238E27FC236}">
                <a16:creationId xmlns:a16="http://schemas.microsoft.com/office/drawing/2014/main" id="{BB133EA5-7970-7D87-5231-E2C41FA68C1A}"/>
              </a:ext>
            </a:extLst>
          </p:cNvPr>
          <p:cNvSpPr>
            <a:spLocks noGrp="1"/>
          </p:cNvSpPr>
          <p:nvPr>
            <p:ph idx="1"/>
          </p:nvPr>
        </p:nvSpPr>
        <p:spPr/>
        <p:txBody>
          <a:bodyPr>
            <a:normAutofit/>
          </a:bodyPr>
          <a:lstStyle/>
          <a:p>
            <a:r>
              <a:rPr lang="en-GB" dirty="0">
                <a:latin typeface="Abadi" panose="020B0604020104020204" pitchFamily="34" charset="0"/>
              </a:rPr>
              <a:t>Attended the sessions of the week of Recap</a:t>
            </a:r>
          </a:p>
          <a:p>
            <a:endParaRPr lang="en-GB" dirty="0">
              <a:latin typeface="Abadi" panose="020B0604020104020204" pitchFamily="34" charset="0"/>
            </a:endParaRPr>
          </a:p>
          <a:p>
            <a:r>
              <a:rPr lang="en-GB" dirty="0">
                <a:latin typeface="Abadi" panose="020B0604020104020204" pitchFamily="34" charset="0"/>
              </a:rPr>
              <a:t>Attempted to complete the related practical work</a:t>
            </a:r>
          </a:p>
          <a:p>
            <a:endParaRPr lang="en-GB" dirty="0">
              <a:latin typeface="Abadi" panose="020B0604020104020204" pitchFamily="34" charset="0"/>
            </a:endParaRPr>
          </a:p>
          <a:p>
            <a:r>
              <a:rPr lang="en-GB" dirty="0">
                <a:latin typeface="Abadi" panose="020B0604020104020204" pitchFamily="34" charset="0"/>
              </a:rPr>
              <a:t>Understanding of the Learning Objectives</a:t>
            </a:r>
          </a:p>
          <a:p>
            <a:endParaRPr lang="en-GB" dirty="0">
              <a:latin typeface="Abadi" panose="020B0604020104020204" pitchFamily="34" charset="0"/>
            </a:endParaRPr>
          </a:p>
          <a:p>
            <a:r>
              <a:rPr lang="en-GB" dirty="0">
                <a:latin typeface="Abadi" panose="020B0604020104020204" pitchFamily="34" charset="0"/>
              </a:rPr>
              <a:t>Identified Learning Outcomes and established whether they have been achieved</a:t>
            </a:r>
          </a:p>
        </p:txBody>
      </p:sp>
    </p:spTree>
    <p:extLst>
      <p:ext uri="{BB962C8B-B14F-4D97-AF65-F5344CB8AC3E}">
        <p14:creationId xmlns:p14="http://schemas.microsoft.com/office/powerpoint/2010/main" val="2388318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dirty="0"/>
              <a:t>File Formats</a:t>
            </a:r>
          </a:p>
        </p:txBody>
      </p:sp>
      <p:sp>
        <p:nvSpPr>
          <p:cNvPr id="80898" name="Rectangle 3"/>
          <p:cNvSpPr>
            <a:spLocks noGrp="1" noChangeArrowheads="1"/>
          </p:cNvSpPr>
          <p:nvPr>
            <p:ph idx="1"/>
          </p:nvPr>
        </p:nvSpPr>
        <p:spPr/>
        <p:txBody>
          <a:bodyPr>
            <a:normAutofit/>
          </a:bodyPr>
          <a:lstStyle/>
          <a:p>
            <a:r>
              <a:rPr lang="en-US" sz="2400" dirty="0"/>
              <a:t>A file format refers to the organization and layout of data that is stored in a file</a:t>
            </a:r>
          </a:p>
          <a:p>
            <a:r>
              <a:rPr lang="en-US" sz="2400" dirty="0"/>
              <a:t>A file extension usually indicates the format of a file and the application which was used to create the file</a:t>
            </a:r>
          </a:p>
          <a:p>
            <a:r>
              <a:rPr lang="en-US" sz="2400" b="1" dirty="0"/>
              <a:t>But it does not have to!  Just changing the extension on a file from xlsx to zip does not make the file a zip file!  It needs to be converted from a spreadsheet to a zipped file using the zip application.</a:t>
            </a:r>
          </a:p>
        </p:txBody>
      </p:sp>
    </p:spTree>
    <p:extLst>
      <p:ext uri="{BB962C8B-B14F-4D97-AF65-F5344CB8AC3E}">
        <p14:creationId xmlns:p14="http://schemas.microsoft.com/office/powerpoint/2010/main" val="892175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and Files</a:t>
            </a:r>
          </a:p>
        </p:txBody>
      </p:sp>
      <p:sp>
        <p:nvSpPr>
          <p:cNvPr id="3" name="Content Placeholder 2"/>
          <p:cNvSpPr>
            <a:spLocks noGrp="1"/>
          </p:cNvSpPr>
          <p:nvPr>
            <p:ph idx="1"/>
          </p:nvPr>
        </p:nvSpPr>
        <p:spPr/>
        <p:txBody>
          <a:bodyPr>
            <a:normAutofit/>
          </a:bodyPr>
          <a:lstStyle/>
          <a:p>
            <a:r>
              <a:rPr lang="en-US" dirty="0"/>
              <a:t>Most applications that create files have a file menu</a:t>
            </a:r>
          </a:p>
          <a:p>
            <a:r>
              <a:rPr lang="en-US" dirty="0"/>
              <a:t>Choices will include Save and Save As</a:t>
            </a:r>
          </a:p>
          <a:p>
            <a:pPr lvl="1"/>
            <a:r>
              <a:rPr lang="en-US" sz="2000" dirty="0"/>
              <a:t>Save saves using same filename, if has been saved once already</a:t>
            </a:r>
          </a:p>
          <a:p>
            <a:pPr lvl="1"/>
            <a:r>
              <a:rPr lang="en-US" sz="2000" dirty="0"/>
              <a:t>Save asks for new name if it has not been saved before</a:t>
            </a:r>
          </a:p>
          <a:p>
            <a:pPr lvl="1"/>
            <a:r>
              <a:rPr lang="en-US" sz="2000" dirty="0"/>
              <a:t>Save As asks for new name and saves new copy of file</a:t>
            </a:r>
          </a:p>
          <a:p>
            <a:r>
              <a:rPr lang="en-US" dirty="0"/>
              <a:t>Rename – allows you to change the name of the current file </a:t>
            </a:r>
          </a:p>
        </p:txBody>
      </p:sp>
    </p:spTree>
    <p:extLst>
      <p:ext uri="{BB962C8B-B14F-4D97-AF65-F5344CB8AC3E}">
        <p14:creationId xmlns:p14="http://schemas.microsoft.com/office/powerpoint/2010/main" val="904817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r>
              <a:rPr lang="en-US" dirty="0"/>
              <a:t>File Explorer</a:t>
            </a:r>
          </a:p>
        </p:txBody>
      </p:sp>
      <p:sp>
        <p:nvSpPr>
          <p:cNvPr id="101378" name="Rectangle 3"/>
          <p:cNvSpPr>
            <a:spLocks noGrp="1" noChangeArrowheads="1"/>
          </p:cNvSpPr>
          <p:nvPr>
            <p:ph idx="1"/>
          </p:nvPr>
        </p:nvSpPr>
        <p:spPr>
          <a:xfrm>
            <a:off x="1905000" y="1875781"/>
            <a:ext cx="6254750" cy="4614863"/>
          </a:xfrm>
        </p:spPr>
        <p:txBody>
          <a:bodyPr/>
          <a:lstStyle/>
          <a:p>
            <a:r>
              <a:rPr lang="en-US" sz="2400" dirty="0"/>
              <a:t>File Explorer (also known as Windows Explorer) helps you manipulate files and folders in the following ways:</a:t>
            </a:r>
          </a:p>
          <a:p>
            <a:pPr lvl="1"/>
            <a:r>
              <a:rPr lang="en-US" sz="2000" dirty="0"/>
              <a:t>Rename</a:t>
            </a:r>
          </a:p>
          <a:p>
            <a:pPr lvl="1"/>
            <a:r>
              <a:rPr lang="en-US" sz="2000" dirty="0"/>
              <a:t>Copy</a:t>
            </a:r>
          </a:p>
          <a:p>
            <a:pPr lvl="1"/>
            <a:r>
              <a:rPr lang="en-US" sz="2000" dirty="0"/>
              <a:t>Move</a:t>
            </a:r>
          </a:p>
          <a:p>
            <a:pPr lvl="1"/>
            <a:r>
              <a:rPr lang="en-US" sz="2000" dirty="0"/>
              <a:t>Delete</a:t>
            </a:r>
          </a:p>
          <a:p>
            <a:r>
              <a:rPr lang="en-US" sz="2400" dirty="0"/>
              <a:t>Windows offers a set of preconfigured personal folders, such as My Documents and My Music, for storing your personal data files. You can make subdirectories in these too!</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3012" y="2536872"/>
            <a:ext cx="1573171" cy="3292683"/>
          </a:xfrm>
          <a:prstGeom prst="rect">
            <a:avLst/>
          </a:prstGeom>
        </p:spPr>
      </p:pic>
    </p:spTree>
    <p:extLst>
      <p:ext uri="{BB962C8B-B14F-4D97-AF65-F5344CB8AC3E}">
        <p14:creationId xmlns:p14="http://schemas.microsoft.com/office/powerpoint/2010/main" val="1431911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Explorer</a:t>
            </a:r>
          </a:p>
        </p:txBody>
      </p:sp>
      <p:sp>
        <p:nvSpPr>
          <p:cNvPr id="3" name="Content Placeholder 2"/>
          <p:cNvSpPr>
            <a:spLocks noGrp="1"/>
          </p:cNvSpPr>
          <p:nvPr>
            <p:ph idx="1"/>
          </p:nvPr>
        </p:nvSpPr>
        <p:spPr/>
        <p:txBody>
          <a:bodyPr>
            <a:normAutofit/>
          </a:bodyPr>
          <a:lstStyle/>
          <a:p>
            <a:r>
              <a:rPr lang="en-US" dirty="0"/>
              <a:t>NOT the same as Internet Explorer!  Windows Explorer is a file manager</a:t>
            </a:r>
          </a:p>
          <a:p>
            <a:r>
              <a:rPr lang="en-US" dirty="0"/>
              <a:t>Shows files in different views</a:t>
            </a:r>
          </a:p>
          <a:p>
            <a:r>
              <a:rPr lang="en-US" dirty="0"/>
              <a:t>Shows files’ information: name, date modified, type, size and others you can set (Turn menu bar on, then View then menu choice Choose Details)</a:t>
            </a:r>
          </a:p>
          <a:p>
            <a:r>
              <a:rPr lang="en-US" dirty="0"/>
              <a:t>Uses Graphical User Interface to let you move files around, copy them, erase them</a:t>
            </a:r>
          </a:p>
        </p:txBody>
      </p:sp>
    </p:spTree>
    <p:extLst>
      <p:ext uri="{BB962C8B-B14F-4D97-AF65-F5344CB8AC3E}">
        <p14:creationId xmlns:p14="http://schemas.microsoft.com/office/powerpoint/2010/main" val="171566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File Sizes and Dates</a:t>
            </a:r>
          </a:p>
        </p:txBody>
      </p:sp>
      <p:sp>
        <p:nvSpPr>
          <p:cNvPr id="21508" name="Rectangle 3"/>
          <p:cNvSpPr>
            <a:spLocks noGrp="1" noChangeArrowheads="1"/>
          </p:cNvSpPr>
          <p:nvPr>
            <p:ph idx="1"/>
          </p:nvPr>
        </p:nvSpPr>
        <p:spPr>
          <a:xfrm>
            <a:off x="1917700" y="1905001"/>
            <a:ext cx="8750300" cy="4614863"/>
          </a:xfrm>
        </p:spPr>
        <p:txBody>
          <a:bodyPr/>
          <a:lstStyle/>
          <a:p>
            <a:pPr eaLnBrk="1" hangingPunct="1"/>
            <a:r>
              <a:rPr lang="en-US" dirty="0"/>
              <a:t>A file contains data, stored as a group of bits</a:t>
            </a:r>
          </a:p>
          <a:p>
            <a:pPr lvl="1" eaLnBrk="1" hangingPunct="1"/>
            <a:r>
              <a:rPr lang="en-US" dirty="0"/>
              <a:t>File size is usually measured in bytes, kilobytes, or megabytes</a:t>
            </a:r>
          </a:p>
          <a:p>
            <a:pPr eaLnBrk="1" hangingPunct="1"/>
            <a:r>
              <a:rPr lang="en-US" dirty="0"/>
              <a:t>The file date indicates the date that a file was created or last modified</a:t>
            </a:r>
          </a:p>
        </p:txBody>
      </p:sp>
      <p:pic>
        <p:nvPicPr>
          <p:cNvPr id="21509" name="Picture 4" descr="Fig04-04"/>
          <p:cNvPicPr>
            <a:picLocks noChangeAspect="1" noChangeArrowheads="1"/>
          </p:cNvPicPr>
          <p:nvPr/>
        </p:nvPicPr>
        <p:blipFill>
          <a:blip r:embed="rId2">
            <a:extLst>
              <a:ext uri="{28A0092B-C50C-407E-A947-70E740481C1C}">
                <a14:useLocalDpi xmlns:a14="http://schemas.microsoft.com/office/drawing/2010/main" val="0"/>
              </a:ext>
            </a:extLst>
          </a:blip>
          <a:srcRect r="28958"/>
          <a:stretch>
            <a:fillRect/>
          </a:stretch>
        </p:blipFill>
        <p:spPr bwMode="auto">
          <a:xfrm>
            <a:off x="3797300" y="3698876"/>
            <a:ext cx="5727700" cy="26463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2802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dirty="0"/>
              <a:t>File Sizes and Dates</a:t>
            </a:r>
          </a:p>
        </p:txBody>
      </p:sp>
      <p:sp>
        <p:nvSpPr>
          <p:cNvPr id="23556" name="Rectangle 3"/>
          <p:cNvSpPr>
            <a:spLocks noGrp="1" noChangeArrowheads="1"/>
          </p:cNvSpPr>
          <p:nvPr>
            <p:ph idx="1"/>
          </p:nvPr>
        </p:nvSpPr>
        <p:spPr/>
        <p:txBody>
          <a:bodyPr>
            <a:normAutofit/>
          </a:bodyPr>
          <a:lstStyle/>
          <a:p>
            <a:pPr eaLnBrk="1" hangingPunct="1"/>
            <a:r>
              <a:rPr lang="en-US" dirty="0"/>
              <a:t>Why is the file size important?</a:t>
            </a:r>
          </a:p>
          <a:p>
            <a:pPr lvl="1" eaLnBrk="1" hangingPunct="1"/>
            <a:r>
              <a:rPr lang="en-US" sz="1800" dirty="0"/>
              <a:t>Memory and Storage Capacity</a:t>
            </a:r>
          </a:p>
          <a:p>
            <a:pPr lvl="1" eaLnBrk="1" hangingPunct="1"/>
            <a:r>
              <a:rPr lang="en-US" sz="1800" dirty="0"/>
              <a:t>“How many songs can I fit on my MP3 player?”</a:t>
            </a:r>
          </a:p>
          <a:p>
            <a:pPr lvl="1" eaLnBrk="1" hangingPunct="1"/>
            <a:r>
              <a:rPr lang="en-US" sz="1800" dirty="0"/>
              <a:t>“How many pictures can I take with my camera?”</a:t>
            </a:r>
          </a:p>
          <a:p>
            <a:pPr lvl="1" eaLnBrk="1" hangingPunct="1"/>
            <a:r>
              <a:rPr lang="en-US" sz="1800" dirty="0"/>
              <a:t>"Did all my data get saved?“</a:t>
            </a:r>
          </a:p>
          <a:p>
            <a:pPr lvl="1" eaLnBrk="1" hangingPunct="1"/>
            <a:r>
              <a:rPr lang="en-US" sz="1800" dirty="0"/>
              <a:t>“</a:t>
            </a:r>
            <a:r>
              <a:rPr lang="en-US" sz="1800" b="1" dirty="0"/>
              <a:t>Did I submit a file for the lab test that was empty?”</a:t>
            </a:r>
          </a:p>
          <a:p>
            <a:pPr eaLnBrk="1" hangingPunct="1"/>
            <a:endParaRPr lang="en-US" dirty="0"/>
          </a:p>
          <a:p>
            <a:pPr eaLnBrk="1" hangingPunct="1"/>
            <a:r>
              <a:rPr lang="en-US" dirty="0"/>
              <a:t>Why is the file date important?</a:t>
            </a:r>
          </a:p>
          <a:p>
            <a:pPr lvl="1" eaLnBrk="1" hangingPunct="1"/>
            <a:r>
              <a:rPr lang="en-US" sz="1800" dirty="0"/>
              <a:t>History of File Creation and Last Modification</a:t>
            </a:r>
          </a:p>
          <a:p>
            <a:pPr lvl="1" eaLnBrk="1" hangingPunct="1"/>
            <a:r>
              <a:rPr lang="en-US" sz="1800" dirty="0"/>
              <a:t>“Which one is the latest version of my paper?”</a:t>
            </a:r>
          </a:p>
          <a:p>
            <a:pPr lvl="1" eaLnBrk="1" hangingPunct="1"/>
            <a:r>
              <a:rPr lang="en-US" sz="1800" dirty="0"/>
              <a:t>“</a:t>
            </a:r>
            <a:r>
              <a:rPr lang="en-US" sz="1800" b="1" dirty="0"/>
              <a:t>Did I submit my lab test on time?”</a:t>
            </a:r>
          </a:p>
        </p:txBody>
      </p:sp>
    </p:spTree>
    <p:extLst>
      <p:ext uri="{BB962C8B-B14F-4D97-AF65-F5344CB8AC3E}">
        <p14:creationId xmlns:p14="http://schemas.microsoft.com/office/powerpoint/2010/main" val="40641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5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55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r>
              <a:rPr lang="en-US" dirty="0"/>
              <a:t>File Management Tips</a:t>
            </a:r>
          </a:p>
        </p:txBody>
      </p:sp>
      <p:sp>
        <p:nvSpPr>
          <p:cNvPr id="104450" name="Rectangle 3"/>
          <p:cNvSpPr>
            <a:spLocks noGrp="1" noChangeArrowheads="1"/>
          </p:cNvSpPr>
          <p:nvPr>
            <p:ph idx="1"/>
          </p:nvPr>
        </p:nvSpPr>
        <p:spPr/>
        <p:txBody>
          <a:bodyPr>
            <a:normAutofit/>
          </a:bodyPr>
          <a:lstStyle/>
          <a:p>
            <a:r>
              <a:rPr lang="en-US" sz="2400" dirty="0"/>
              <a:t>Use descriptive names</a:t>
            </a:r>
          </a:p>
          <a:p>
            <a:r>
              <a:rPr lang="en-US" sz="2400" dirty="0"/>
              <a:t>Maintain file extensions – don’t change one unless you conver</a:t>
            </a:r>
            <a:r>
              <a:rPr lang="en-US" dirty="0"/>
              <a:t>t the file to that type</a:t>
            </a:r>
            <a:endParaRPr lang="en-US" sz="2400" dirty="0"/>
          </a:p>
          <a:p>
            <a:r>
              <a:rPr lang="en-US" sz="2400" dirty="0"/>
              <a:t>Group similar files into a folder</a:t>
            </a:r>
          </a:p>
          <a:p>
            <a:r>
              <a:rPr lang="en-US" sz="2400" dirty="0"/>
              <a:t>Organize your folders from the top down</a:t>
            </a:r>
          </a:p>
          <a:p>
            <a:r>
              <a:rPr lang="en-US" sz="2400" dirty="0"/>
              <a:t>Consider using default folders but consider putting folders inside them – My Documents can be subdivided as you like!</a:t>
            </a:r>
          </a:p>
          <a:p>
            <a:r>
              <a:rPr lang="en-US" sz="2400" dirty="0"/>
              <a:t>Do not mix data files and program files in the same folder</a:t>
            </a:r>
          </a:p>
        </p:txBody>
      </p:sp>
    </p:spTree>
    <p:extLst>
      <p:ext uri="{BB962C8B-B14F-4D97-AF65-F5344CB8AC3E}">
        <p14:creationId xmlns:p14="http://schemas.microsoft.com/office/powerpoint/2010/main" val="3539095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r>
              <a:rPr lang="en-US" dirty="0"/>
              <a:t>File Management Tips</a:t>
            </a:r>
          </a:p>
        </p:txBody>
      </p:sp>
      <p:sp>
        <p:nvSpPr>
          <p:cNvPr id="106498" name="Rectangle 3"/>
          <p:cNvSpPr>
            <a:spLocks noGrp="1" noChangeArrowheads="1"/>
          </p:cNvSpPr>
          <p:nvPr>
            <p:ph idx="1"/>
          </p:nvPr>
        </p:nvSpPr>
        <p:spPr/>
        <p:txBody>
          <a:bodyPr>
            <a:normAutofit/>
          </a:bodyPr>
          <a:lstStyle/>
          <a:p>
            <a:r>
              <a:rPr lang="en-US" sz="2400" dirty="0"/>
              <a:t>Don’t store too many files in the root directory – actually slows down the access</a:t>
            </a:r>
          </a:p>
          <a:p>
            <a:r>
              <a:rPr lang="en-US" sz="2400" dirty="0"/>
              <a:t>Follow copyright rules</a:t>
            </a:r>
          </a:p>
          <a:p>
            <a:r>
              <a:rPr lang="en-US" sz="2400" dirty="0"/>
              <a:t>Delete or archive files you no longer need</a:t>
            </a:r>
          </a:p>
          <a:p>
            <a:r>
              <a:rPr lang="en-US" b="1" dirty="0"/>
              <a:t>Be aware of storage locations!</a:t>
            </a:r>
          </a:p>
          <a:p>
            <a:pPr lvl="1"/>
            <a:r>
              <a:rPr lang="en-US" b="1" dirty="0"/>
              <a:t>You will not be able to submit your lab test work if you do not know where you put your files!</a:t>
            </a:r>
          </a:p>
          <a:p>
            <a:r>
              <a:rPr lang="en-US" sz="2400" dirty="0"/>
              <a:t>Make Backups!</a:t>
            </a:r>
          </a:p>
        </p:txBody>
      </p:sp>
    </p:spTree>
    <p:extLst>
      <p:ext uri="{BB962C8B-B14F-4D97-AF65-F5344CB8AC3E}">
        <p14:creationId xmlns:p14="http://schemas.microsoft.com/office/powerpoint/2010/main" val="427231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Shortcuts</a:t>
            </a:r>
          </a:p>
        </p:txBody>
      </p:sp>
      <p:sp>
        <p:nvSpPr>
          <p:cNvPr id="3" name="Content Placeholder 2"/>
          <p:cNvSpPr>
            <a:spLocks noGrp="1"/>
          </p:cNvSpPr>
          <p:nvPr>
            <p:ph idx="1"/>
          </p:nvPr>
        </p:nvSpPr>
        <p:spPr/>
        <p:txBody>
          <a:bodyPr>
            <a:normAutofit/>
          </a:bodyPr>
          <a:lstStyle/>
          <a:p>
            <a:r>
              <a:rPr lang="en-US" sz="2400" dirty="0"/>
              <a:t>Can create another icon which points to a file or folder or program</a:t>
            </a:r>
          </a:p>
          <a:p>
            <a:r>
              <a:rPr lang="en-US" sz="2400" dirty="0"/>
              <a:t>Double clicking on it is equivalent to double clicking on what it points to</a:t>
            </a:r>
          </a:p>
          <a:p>
            <a:r>
              <a:rPr lang="en-US" sz="2400" dirty="0"/>
              <a:t>But be careful!  The shortcut is NOT a </a:t>
            </a:r>
            <a:r>
              <a:rPr lang="en-US" sz="2400" b="1" dirty="0"/>
              <a:t>copy</a:t>
            </a:r>
            <a:r>
              <a:rPr lang="en-US" sz="2400" dirty="0"/>
              <a:t> of the file!  If the original file is moved or deleted, the shortcut does not work</a:t>
            </a:r>
          </a:p>
          <a:p>
            <a:r>
              <a:rPr lang="en-US" sz="2400" dirty="0"/>
              <a:t>When submitting lab tests, be careful of this! Do not send your TA JUST a bunch of shortcuts!</a:t>
            </a:r>
          </a:p>
        </p:txBody>
      </p:sp>
    </p:spTree>
    <p:extLst>
      <p:ext uri="{BB962C8B-B14F-4D97-AF65-F5344CB8AC3E}">
        <p14:creationId xmlns:p14="http://schemas.microsoft.com/office/powerpoint/2010/main" val="1649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743A-5237-DF49-03A6-4AD6F6EADC9D}"/>
              </a:ext>
            </a:extLst>
          </p:cNvPr>
          <p:cNvSpPr>
            <a:spLocks noGrp="1"/>
          </p:cNvSpPr>
          <p:nvPr>
            <p:ph type="title"/>
          </p:nvPr>
        </p:nvSpPr>
        <p:spPr>
          <a:xfrm>
            <a:off x="752475" y="860425"/>
            <a:ext cx="10515600" cy="4902200"/>
          </a:xfrm>
        </p:spPr>
        <p:txBody>
          <a:bodyPr/>
          <a:lstStyle/>
          <a:p>
            <a:pPr algn="ctr"/>
            <a:r>
              <a:rPr lang="en-GB" dirty="0">
                <a:latin typeface="Abadi" panose="020B0604020104020204" pitchFamily="34" charset="0"/>
              </a:rPr>
              <a:t>Introduction </a:t>
            </a:r>
            <a:br>
              <a:rPr lang="en-GB" dirty="0">
                <a:latin typeface="Abadi" panose="020B0604020104020204" pitchFamily="34" charset="0"/>
              </a:rPr>
            </a:br>
            <a:r>
              <a:rPr lang="en-GB" dirty="0">
                <a:latin typeface="Abadi" panose="020B0604020104020204" pitchFamily="34" charset="0"/>
              </a:rPr>
              <a:t>to </a:t>
            </a:r>
            <a:br>
              <a:rPr lang="en-GB" dirty="0">
                <a:latin typeface="Abadi" panose="020B0604020104020204" pitchFamily="34" charset="0"/>
              </a:rPr>
            </a:br>
            <a:r>
              <a:rPr lang="en-GB" dirty="0">
                <a:latin typeface="Abadi" panose="020B0604020104020204" pitchFamily="34" charset="0"/>
              </a:rPr>
              <a:t>Web Development </a:t>
            </a:r>
            <a:br>
              <a:rPr lang="en-GB" dirty="0">
                <a:latin typeface="Abadi" panose="020B0604020104020204" pitchFamily="34" charset="0"/>
              </a:rPr>
            </a:br>
            <a:r>
              <a:rPr lang="en-GB" dirty="0">
                <a:latin typeface="Abadi" panose="020B0604020104020204" pitchFamily="34" charset="0"/>
              </a:rPr>
              <a:t>&amp; </a:t>
            </a:r>
            <a:br>
              <a:rPr lang="en-GB" dirty="0">
                <a:latin typeface="Abadi" panose="020B0604020104020204" pitchFamily="34" charset="0"/>
              </a:rPr>
            </a:br>
            <a:r>
              <a:rPr lang="en-GB" dirty="0">
                <a:latin typeface="Abadi" panose="020B0604020104020204" pitchFamily="34" charset="0"/>
              </a:rPr>
              <a:t>Web Hosting</a:t>
            </a:r>
            <a:br>
              <a:rPr lang="en-GB" dirty="0">
                <a:latin typeface="Abadi" panose="020B0604020104020204" pitchFamily="34" charset="0"/>
              </a:rPr>
            </a:br>
            <a:br>
              <a:rPr lang="en-GB" dirty="0">
                <a:latin typeface="Abadi" panose="020B0604020104020204" pitchFamily="34" charset="0"/>
              </a:rPr>
            </a:br>
            <a:r>
              <a:rPr lang="en-GB" sz="2800" dirty="0">
                <a:latin typeface="Abadi" panose="020B0604020104020204" pitchFamily="34" charset="0"/>
              </a:rPr>
              <a:t>6</a:t>
            </a:r>
            <a:r>
              <a:rPr lang="en-GB" sz="2800" baseline="30000" dirty="0">
                <a:latin typeface="Abadi" panose="020B0604020104020204" pitchFamily="34" charset="0"/>
              </a:rPr>
              <a:t>th</a:t>
            </a:r>
            <a:r>
              <a:rPr lang="en-GB" sz="2800" dirty="0">
                <a:latin typeface="Abadi" panose="020B0604020104020204" pitchFamily="34" charset="0"/>
              </a:rPr>
              <a:t> April 2024</a:t>
            </a:r>
            <a:endParaRPr lang="en-GB" dirty="0"/>
          </a:p>
        </p:txBody>
      </p:sp>
    </p:spTree>
    <p:extLst>
      <p:ext uri="{BB962C8B-B14F-4D97-AF65-F5344CB8AC3E}">
        <p14:creationId xmlns:p14="http://schemas.microsoft.com/office/powerpoint/2010/main" val="415930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3CD4-B291-AB07-A759-86FFC9B91E23}"/>
              </a:ext>
            </a:extLst>
          </p:cNvPr>
          <p:cNvSpPr>
            <a:spLocks noGrp="1"/>
          </p:cNvSpPr>
          <p:nvPr>
            <p:ph type="title"/>
          </p:nvPr>
        </p:nvSpPr>
        <p:spPr/>
        <p:txBody>
          <a:bodyPr/>
          <a:lstStyle/>
          <a:p>
            <a:pPr algn="ctr"/>
            <a:r>
              <a:rPr lang="en-GB" dirty="0">
                <a:latin typeface="Abadi" panose="020B0604020104020204" pitchFamily="34" charset="0"/>
              </a:rPr>
              <a:t>Learning Objectives</a:t>
            </a:r>
          </a:p>
        </p:txBody>
      </p:sp>
      <p:sp>
        <p:nvSpPr>
          <p:cNvPr id="3" name="Content Placeholder 2">
            <a:extLst>
              <a:ext uri="{FF2B5EF4-FFF2-40B4-BE49-F238E27FC236}">
                <a16:creationId xmlns:a16="http://schemas.microsoft.com/office/drawing/2014/main" id="{AB8D3F6E-32E1-6B7D-6E7B-098FEAF7C6D3}"/>
              </a:ext>
            </a:extLst>
          </p:cNvPr>
          <p:cNvSpPr>
            <a:spLocks noGrp="1"/>
          </p:cNvSpPr>
          <p:nvPr>
            <p:ph idx="1"/>
          </p:nvPr>
        </p:nvSpPr>
        <p:spPr>
          <a:xfrm>
            <a:off x="1352811" y="1690688"/>
            <a:ext cx="9557360" cy="4802187"/>
          </a:xfrm>
        </p:spPr>
        <p:txBody>
          <a:bodyPr>
            <a:normAutofit/>
          </a:bodyPr>
          <a:lstStyle/>
          <a:p>
            <a:pPr>
              <a:lnSpc>
                <a:spcPct val="150000"/>
              </a:lnSpc>
            </a:pPr>
            <a:r>
              <a:rPr lang="en-GB" dirty="0">
                <a:latin typeface="+mj-lt"/>
              </a:rPr>
              <a:t>Understand the purpose of these sessions</a:t>
            </a:r>
          </a:p>
          <a:p>
            <a:pPr>
              <a:lnSpc>
                <a:spcPct val="150000"/>
              </a:lnSpc>
            </a:pPr>
            <a:r>
              <a:rPr lang="en-GB" dirty="0">
                <a:latin typeface="+mj-lt"/>
              </a:rPr>
              <a:t>Understand File Management System &amp; Naming Conventions</a:t>
            </a:r>
          </a:p>
          <a:p>
            <a:pPr>
              <a:lnSpc>
                <a:spcPct val="150000"/>
              </a:lnSpc>
            </a:pPr>
            <a:r>
              <a:rPr lang="en-GB" dirty="0">
                <a:latin typeface="+mj-lt"/>
              </a:rPr>
              <a:t>Re-visit Learning Objectives</a:t>
            </a:r>
          </a:p>
          <a:p>
            <a:pPr>
              <a:lnSpc>
                <a:spcPct val="150000"/>
              </a:lnSpc>
            </a:pPr>
            <a:endParaRPr lang="en-GB" dirty="0">
              <a:latin typeface="+mj-lt"/>
            </a:endParaRPr>
          </a:p>
          <a:p>
            <a:endParaRPr lang="en-GB" dirty="0">
              <a:latin typeface="Abadi" panose="020B0604020104020204" pitchFamily="34" charset="0"/>
            </a:endParaRPr>
          </a:p>
        </p:txBody>
      </p:sp>
    </p:spTree>
    <p:extLst>
      <p:ext uri="{BB962C8B-B14F-4D97-AF65-F5344CB8AC3E}">
        <p14:creationId xmlns:p14="http://schemas.microsoft.com/office/powerpoint/2010/main" val="1480426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B19A-CF99-EF5D-95F1-9420F725726F}"/>
              </a:ext>
            </a:extLst>
          </p:cNvPr>
          <p:cNvSpPr>
            <a:spLocks noGrp="1"/>
          </p:cNvSpPr>
          <p:nvPr>
            <p:ph type="title"/>
          </p:nvPr>
        </p:nvSpPr>
        <p:spPr/>
        <p:txBody>
          <a:bodyPr/>
          <a:lstStyle/>
          <a:p>
            <a:r>
              <a:rPr lang="en-GB" dirty="0">
                <a:latin typeface="Abadi" panose="020B0604020104020204" pitchFamily="34" charset="0"/>
              </a:rPr>
              <a:t>What are the 3 Types of Software</a:t>
            </a:r>
          </a:p>
        </p:txBody>
      </p:sp>
      <p:sp>
        <p:nvSpPr>
          <p:cNvPr id="3" name="Content Placeholder 2">
            <a:extLst>
              <a:ext uri="{FF2B5EF4-FFF2-40B4-BE49-F238E27FC236}">
                <a16:creationId xmlns:a16="http://schemas.microsoft.com/office/drawing/2014/main" id="{99176024-F107-2DB8-C155-F8B9BED4649E}"/>
              </a:ext>
            </a:extLst>
          </p:cNvPr>
          <p:cNvSpPr>
            <a:spLocks noGrp="1"/>
          </p:cNvSpPr>
          <p:nvPr>
            <p:ph idx="1"/>
          </p:nvPr>
        </p:nvSpPr>
        <p:spPr>
          <a:xfrm>
            <a:off x="838200" y="1825625"/>
            <a:ext cx="11130280" cy="4667250"/>
          </a:xfrm>
        </p:spPr>
        <p:txBody>
          <a:bodyPr>
            <a:normAutofit/>
          </a:bodyPr>
          <a:lstStyle/>
          <a:p>
            <a:pPr algn="l" fontAlgn="base"/>
            <a:r>
              <a:rPr lang="en-US" b="1" i="0" dirty="0">
                <a:solidFill>
                  <a:srgbClr val="161616"/>
                </a:solidFill>
                <a:effectLst/>
                <a:latin typeface="Abadi" panose="020B0604020104020204" pitchFamily="34" charset="0"/>
              </a:rPr>
              <a:t>System software</a:t>
            </a:r>
            <a:r>
              <a:rPr lang="en-US" b="0" i="0" dirty="0">
                <a:solidFill>
                  <a:srgbClr val="161616"/>
                </a:solidFill>
                <a:effectLst/>
                <a:latin typeface="Abadi" panose="020B0604020104020204" pitchFamily="34" charset="0"/>
              </a:rPr>
              <a:t> </a:t>
            </a:r>
          </a:p>
          <a:p>
            <a:pPr algn="l" fontAlgn="base"/>
            <a:r>
              <a:rPr lang="en-US" b="1" i="0" dirty="0">
                <a:solidFill>
                  <a:srgbClr val="161616"/>
                </a:solidFill>
                <a:effectLst/>
                <a:latin typeface="Abadi" panose="020B0604020104020204" pitchFamily="34" charset="0"/>
              </a:rPr>
              <a:t>Programming software</a:t>
            </a:r>
            <a:r>
              <a:rPr lang="en-US" b="0" i="0" dirty="0">
                <a:solidFill>
                  <a:srgbClr val="161616"/>
                </a:solidFill>
                <a:effectLst/>
                <a:latin typeface="Abadi" panose="020B0604020104020204" pitchFamily="34" charset="0"/>
              </a:rPr>
              <a:t> </a:t>
            </a:r>
          </a:p>
          <a:p>
            <a:pPr algn="l" fontAlgn="base"/>
            <a:r>
              <a:rPr lang="en-US" b="1" i="0" dirty="0">
                <a:solidFill>
                  <a:srgbClr val="161616"/>
                </a:solidFill>
                <a:effectLst/>
                <a:latin typeface="Abadi" panose="020B0604020104020204" pitchFamily="34" charset="0"/>
              </a:rPr>
              <a:t>Application software</a:t>
            </a:r>
            <a:r>
              <a:rPr lang="en-US" b="0" i="0" dirty="0">
                <a:solidFill>
                  <a:srgbClr val="161616"/>
                </a:solidFill>
                <a:effectLst/>
                <a:latin typeface="Abadi" panose="020B0604020104020204" pitchFamily="34" charset="0"/>
              </a:rPr>
              <a:t> </a:t>
            </a:r>
          </a:p>
          <a:p>
            <a:pPr algn="l" fontAlgn="base"/>
            <a:endParaRPr lang="en-US" dirty="0">
              <a:solidFill>
                <a:srgbClr val="161616"/>
              </a:solidFill>
              <a:latin typeface="Abadi" panose="020B0604020104020204" pitchFamily="34" charset="0"/>
            </a:endParaRPr>
          </a:p>
          <a:p>
            <a:pPr algn="l" fontAlgn="base"/>
            <a:r>
              <a:rPr lang="en-US" dirty="0">
                <a:solidFill>
                  <a:srgbClr val="161616"/>
                </a:solidFill>
                <a:latin typeface="Abadi" panose="020B0604020104020204" pitchFamily="34" charset="0"/>
              </a:rPr>
              <a:t>Anything Else ? 		</a:t>
            </a:r>
          </a:p>
          <a:p>
            <a:pPr marL="0" indent="0" algn="ctr" fontAlgn="base">
              <a:buNone/>
            </a:pPr>
            <a:r>
              <a:rPr lang="en-US" dirty="0">
                <a:solidFill>
                  <a:srgbClr val="161616"/>
                </a:solidFill>
                <a:latin typeface="Abadi" panose="020B0604020104020204" pitchFamily="34" charset="0"/>
              </a:rPr>
              <a:t>Firmware</a:t>
            </a:r>
            <a:endParaRPr lang="en-GB" dirty="0">
              <a:latin typeface="Abadi" panose="020B0604020104020204" pitchFamily="34" charset="0"/>
            </a:endParaRPr>
          </a:p>
        </p:txBody>
      </p:sp>
    </p:spTree>
    <p:extLst>
      <p:ext uri="{BB962C8B-B14F-4D97-AF65-F5344CB8AC3E}">
        <p14:creationId xmlns:p14="http://schemas.microsoft.com/office/powerpoint/2010/main" val="222668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6B28-04DB-9C11-BABF-28FCC2DB5DDA}"/>
              </a:ext>
            </a:extLst>
          </p:cNvPr>
          <p:cNvSpPr>
            <a:spLocks noGrp="1"/>
          </p:cNvSpPr>
          <p:nvPr>
            <p:ph type="title"/>
          </p:nvPr>
        </p:nvSpPr>
        <p:spPr/>
        <p:txBody>
          <a:bodyPr/>
          <a:lstStyle/>
          <a:p>
            <a:pPr algn="ctr"/>
            <a:r>
              <a:rPr lang="en-US" b="0" i="0" dirty="0">
                <a:solidFill>
                  <a:srgbClr val="161616"/>
                </a:solidFill>
                <a:effectLst/>
              </a:rPr>
              <a:t>Steps in the software development process</a:t>
            </a:r>
            <a:br>
              <a:rPr lang="en-US" b="0" i="0" dirty="0">
                <a:solidFill>
                  <a:srgbClr val="161616"/>
                </a:solidFill>
                <a:effectLst/>
              </a:rPr>
            </a:br>
            <a:r>
              <a:rPr lang="en-US" dirty="0">
                <a:solidFill>
                  <a:srgbClr val="161616"/>
                </a:solidFill>
              </a:rPr>
              <a:t>(11)</a:t>
            </a:r>
            <a:endParaRPr lang="en-US" dirty="0"/>
          </a:p>
        </p:txBody>
      </p:sp>
      <p:sp>
        <p:nvSpPr>
          <p:cNvPr id="3" name="Content Placeholder 2">
            <a:extLst>
              <a:ext uri="{FF2B5EF4-FFF2-40B4-BE49-F238E27FC236}">
                <a16:creationId xmlns:a16="http://schemas.microsoft.com/office/drawing/2014/main" id="{0355E2B2-43C0-7F41-0482-759A239902BD}"/>
              </a:ext>
            </a:extLst>
          </p:cNvPr>
          <p:cNvSpPr>
            <a:spLocks noGrp="1"/>
          </p:cNvSpPr>
          <p:nvPr>
            <p:ph idx="1"/>
          </p:nvPr>
        </p:nvSpPr>
        <p:spPr/>
        <p:txBody>
          <a:bodyPr>
            <a:normAutofit fontScale="85000" lnSpcReduction="20000"/>
          </a:bodyPr>
          <a:lstStyle/>
          <a:p>
            <a:r>
              <a:rPr lang="en-US" dirty="0"/>
              <a:t>Selecting a methodology</a:t>
            </a:r>
          </a:p>
          <a:p>
            <a:r>
              <a:rPr lang="en-US" dirty="0"/>
              <a:t>Gathering requirements</a:t>
            </a:r>
          </a:p>
          <a:p>
            <a:r>
              <a:rPr lang="en-US" dirty="0"/>
              <a:t>Choosing or building an architecture</a:t>
            </a:r>
          </a:p>
          <a:p>
            <a:r>
              <a:rPr lang="en-US" dirty="0"/>
              <a:t>Developing a design</a:t>
            </a:r>
          </a:p>
          <a:p>
            <a:r>
              <a:rPr lang="en-US" dirty="0"/>
              <a:t>Building a model</a:t>
            </a:r>
          </a:p>
          <a:p>
            <a:r>
              <a:rPr lang="en-US" dirty="0"/>
              <a:t>Constructing code</a:t>
            </a:r>
          </a:p>
          <a:p>
            <a:r>
              <a:rPr lang="en-US" dirty="0"/>
              <a:t>Testing </a:t>
            </a:r>
          </a:p>
          <a:p>
            <a:r>
              <a:rPr lang="en-US" dirty="0"/>
              <a:t>Managing configuration and defects</a:t>
            </a:r>
          </a:p>
          <a:p>
            <a:r>
              <a:rPr lang="en-US" dirty="0"/>
              <a:t>Deploying  </a:t>
            </a:r>
          </a:p>
          <a:p>
            <a:r>
              <a:rPr lang="en-US" dirty="0"/>
              <a:t>Migrating data</a:t>
            </a:r>
          </a:p>
          <a:p>
            <a:r>
              <a:rPr lang="en-US" dirty="0"/>
              <a:t>Managing and measuring the project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7484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397-3248-82E4-105E-8D9D86DAB7F1}"/>
              </a:ext>
            </a:extLst>
          </p:cNvPr>
          <p:cNvSpPr>
            <a:spLocks noGrp="1"/>
          </p:cNvSpPr>
          <p:nvPr>
            <p:ph type="title"/>
          </p:nvPr>
        </p:nvSpPr>
        <p:spPr/>
        <p:txBody>
          <a:bodyPr/>
          <a:lstStyle/>
          <a:p>
            <a:r>
              <a:rPr lang="en-GB" dirty="0"/>
              <a:t>How long will each of these steps take ? (%)</a:t>
            </a:r>
          </a:p>
        </p:txBody>
      </p:sp>
      <p:sp>
        <p:nvSpPr>
          <p:cNvPr id="4" name="Content Placeholder 2">
            <a:extLst>
              <a:ext uri="{FF2B5EF4-FFF2-40B4-BE49-F238E27FC236}">
                <a16:creationId xmlns:a16="http://schemas.microsoft.com/office/drawing/2014/main" id="{CC11AC1D-57FD-C378-41DB-1DDD50E18ED7}"/>
              </a:ext>
            </a:extLst>
          </p:cNvPr>
          <p:cNvSpPr txBox="1">
            <a:spLocks/>
          </p:cNvSpPr>
          <p:nvPr/>
        </p:nvSpPr>
        <p:spPr>
          <a:xfrm>
            <a:off x="761999" y="1690688"/>
            <a:ext cx="10906125" cy="4699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Selecting a methodology</a:t>
            </a:r>
          </a:p>
          <a:p>
            <a:r>
              <a:rPr lang="en-US" dirty="0"/>
              <a:t>Gathering requirements</a:t>
            </a:r>
          </a:p>
          <a:p>
            <a:r>
              <a:rPr lang="en-US" dirty="0"/>
              <a:t>Choosing or building an architecture</a:t>
            </a:r>
          </a:p>
          <a:p>
            <a:r>
              <a:rPr lang="en-US" dirty="0"/>
              <a:t>Developing a design</a:t>
            </a:r>
          </a:p>
          <a:p>
            <a:r>
              <a:rPr lang="en-US" dirty="0"/>
              <a:t>Building a model</a:t>
            </a:r>
          </a:p>
          <a:p>
            <a:r>
              <a:rPr lang="en-US" dirty="0"/>
              <a:t>Constructing code</a:t>
            </a:r>
          </a:p>
          <a:p>
            <a:r>
              <a:rPr lang="en-US" dirty="0"/>
              <a:t>Testing </a:t>
            </a:r>
          </a:p>
          <a:p>
            <a:r>
              <a:rPr lang="en-US" dirty="0"/>
              <a:t>Managing configuration and defects</a:t>
            </a:r>
          </a:p>
          <a:p>
            <a:r>
              <a:rPr lang="en-US" dirty="0"/>
              <a:t>Deploying  </a:t>
            </a:r>
          </a:p>
          <a:p>
            <a:r>
              <a:rPr lang="en-US" dirty="0"/>
              <a:t>Migrating data</a:t>
            </a:r>
          </a:p>
          <a:p>
            <a:r>
              <a:rPr lang="en-US" dirty="0"/>
              <a:t>Managing and measuring the project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29118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C1B0-3510-03D4-FEBA-00AD487E3E66}"/>
              </a:ext>
            </a:extLst>
          </p:cNvPr>
          <p:cNvSpPr>
            <a:spLocks noGrp="1"/>
          </p:cNvSpPr>
          <p:nvPr>
            <p:ph type="title"/>
          </p:nvPr>
        </p:nvSpPr>
        <p:spPr/>
        <p:txBody>
          <a:bodyPr/>
          <a:lstStyle/>
          <a:p>
            <a:r>
              <a:rPr lang="en-GB" dirty="0"/>
              <a:t>Development</a:t>
            </a:r>
          </a:p>
        </p:txBody>
      </p:sp>
      <p:sp>
        <p:nvSpPr>
          <p:cNvPr id="3" name="Content Placeholder 2">
            <a:extLst>
              <a:ext uri="{FF2B5EF4-FFF2-40B4-BE49-F238E27FC236}">
                <a16:creationId xmlns:a16="http://schemas.microsoft.com/office/drawing/2014/main" id="{C8178589-1417-2699-614A-CC51D986A753}"/>
              </a:ext>
            </a:extLst>
          </p:cNvPr>
          <p:cNvSpPr>
            <a:spLocks noGrp="1"/>
          </p:cNvSpPr>
          <p:nvPr>
            <p:ph idx="1"/>
          </p:nvPr>
        </p:nvSpPr>
        <p:spPr/>
        <p:txBody>
          <a:bodyPr/>
          <a:lstStyle/>
          <a:p>
            <a:r>
              <a:rPr lang="en-GB" dirty="0"/>
              <a:t>Front End </a:t>
            </a:r>
          </a:p>
          <a:p>
            <a:endParaRPr lang="en-GB" dirty="0"/>
          </a:p>
          <a:p>
            <a:r>
              <a:rPr lang="en-GB" dirty="0"/>
              <a:t>Back End</a:t>
            </a:r>
          </a:p>
          <a:p>
            <a:endParaRPr lang="en-GB" dirty="0"/>
          </a:p>
          <a:p>
            <a:r>
              <a:rPr lang="en-GB" dirty="0"/>
              <a:t>Development Tools – IDE ? VCS?</a:t>
            </a:r>
          </a:p>
        </p:txBody>
      </p:sp>
    </p:spTree>
    <p:extLst>
      <p:ext uri="{BB962C8B-B14F-4D97-AF65-F5344CB8AC3E}">
        <p14:creationId xmlns:p14="http://schemas.microsoft.com/office/powerpoint/2010/main" val="257489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4A3E-8D51-8E83-928A-96C98ED98B26}"/>
              </a:ext>
            </a:extLst>
          </p:cNvPr>
          <p:cNvSpPr>
            <a:spLocks noGrp="1"/>
          </p:cNvSpPr>
          <p:nvPr>
            <p:ph type="title"/>
          </p:nvPr>
        </p:nvSpPr>
        <p:spPr/>
        <p:txBody>
          <a:bodyPr/>
          <a:lstStyle/>
          <a:p>
            <a:r>
              <a:rPr lang="en-GB" dirty="0"/>
              <a:t>Best Practices</a:t>
            </a:r>
          </a:p>
        </p:txBody>
      </p:sp>
      <p:sp>
        <p:nvSpPr>
          <p:cNvPr id="3" name="Content Placeholder 2">
            <a:extLst>
              <a:ext uri="{FF2B5EF4-FFF2-40B4-BE49-F238E27FC236}">
                <a16:creationId xmlns:a16="http://schemas.microsoft.com/office/drawing/2014/main" id="{F4B7B146-8753-74CC-6B10-8D302DAFE0A0}"/>
              </a:ext>
            </a:extLst>
          </p:cNvPr>
          <p:cNvSpPr>
            <a:spLocks noGrp="1"/>
          </p:cNvSpPr>
          <p:nvPr>
            <p:ph idx="1"/>
          </p:nvPr>
        </p:nvSpPr>
        <p:spPr/>
        <p:txBody>
          <a:bodyPr/>
          <a:lstStyle/>
          <a:p>
            <a:r>
              <a:rPr lang="en-US" b="1" dirty="0"/>
              <a:t>Responsive Design</a:t>
            </a:r>
          </a:p>
          <a:p>
            <a:endParaRPr lang="en-US" dirty="0"/>
          </a:p>
          <a:p>
            <a:r>
              <a:rPr lang="en-US" b="1" dirty="0"/>
              <a:t>Performance Optimization</a:t>
            </a:r>
          </a:p>
          <a:p>
            <a:endParaRPr lang="en-US" b="1" dirty="0"/>
          </a:p>
          <a:p>
            <a:r>
              <a:rPr lang="en-US" b="1" dirty="0"/>
              <a:t>Accessibility</a:t>
            </a:r>
          </a:p>
          <a:p>
            <a:endParaRPr lang="en-US" b="1" dirty="0"/>
          </a:p>
          <a:p>
            <a:r>
              <a:rPr lang="en-US" b="1" dirty="0"/>
              <a:t>Security</a:t>
            </a:r>
            <a:endParaRPr lang="en-GB" dirty="0"/>
          </a:p>
        </p:txBody>
      </p:sp>
    </p:spTree>
    <p:extLst>
      <p:ext uri="{BB962C8B-B14F-4D97-AF65-F5344CB8AC3E}">
        <p14:creationId xmlns:p14="http://schemas.microsoft.com/office/powerpoint/2010/main" val="243916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D90B-F91A-F1A7-24C0-19D522DA3E79}"/>
              </a:ext>
            </a:extLst>
          </p:cNvPr>
          <p:cNvSpPr>
            <a:spLocks noGrp="1"/>
          </p:cNvSpPr>
          <p:nvPr>
            <p:ph type="title"/>
          </p:nvPr>
        </p:nvSpPr>
        <p:spPr/>
        <p:txBody>
          <a:bodyPr/>
          <a:lstStyle/>
          <a:p>
            <a:r>
              <a:rPr lang="en-US" b="0" i="0">
                <a:solidFill>
                  <a:srgbClr val="0D0D0D"/>
                </a:solidFill>
                <a:effectLst/>
                <a:latin typeface="+mn-lt"/>
              </a:rPr>
              <a:t>Client-Server Architecture</a:t>
            </a:r>
            <a:endParaRPr lang="en-GB" dirty="0">
              <a:latin typeface="+mn-lt"/>
            </a:endParaRPr>
          </a:p>
        </p:txBody>
      </p:sp>
      <p:pic>
        <p:nvPicPr>
          <p:cNvPr id="1026" name="Picture 2" descr="What Is Client-Server Architecture? | Liquid Web">
            <a:extLst>
              <a:ext uri="{FF2B5EF4-FFF2-40B4-BE49-F238E27FC236}">
                <a16:creationId xmlns:a16="http://schemas.microsoft.com/office/drawing/2014/main" id="{3B4A6788-FFA2-D153-F154-7CA7ED62F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8648" y="1856172"/>
            <a:ext cx="5695227" cy="36298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lient-Server Architecture | EN.601.421: Object-Oriented Software  Engineering (OOSE)">
            <a:extLst>
              <a:ext uri="{FF2B5EF4-FFF2-40B4-BE49-F238E27FC236}">
                <a16:creationId xmlns:a16="http://schemas.microsoft.com/office/drawing/2014/main" id="{83864C3E-D435-68E6-AB4D-48D4C1991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4" y="1856172"/>
            <a:ext cx="5248275" cy="212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5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F0C7-C4EE-94D0-2460-1EF99ECF0708}"/>
              </a:ext>
            </a:extLst>
          </p:cNvPr>
          <p:cNvSpPr>
            <a:spLocks noGrp="1"/>
          </p:cNvSpPr>
          <p:nvPr>
            <p:ph type="title"/>
          </p:nvPr>
        </p:nvSpPr>
        <p:spPr/>
        <p:txBody>
          <a:bodyPr>
            <a:normAutofit fontScale="90000"/>
          </a:bodyPr>
          <a:lstStyle/>
          <a:p>
            <a:pPr algn="ctr"/>
            <a:r>
              <a:rPr lang="en-GB" dirty="0"/>
              <a:t>What are the 3 major components of client-server architecture?</a:t>
            </a:r>
            <a:br>
              <a:rPr lang="en-GB" dirty="0"/>
            </a:br>
            <a:endParaRPr lang="en-GB" dirty="0"/>
          </a:p>
        </p:txBody>
      </p:sp>
      <p:sp>
        <p:nvSpPr>
          <p:cNvPr id="3" name="Content Placeholder 2">
            <a:extLst>
              <a:ext uri="{FF2B5EF4-FFF2-40B4-BE49-F238E27FC236}">
                <a16:creationId xmlns:a16="http://schemas.microsoft.com/office/drawing/2014/main" id="{F1E9CB04-A02B-954C-995D-AEFC63DA9915}"/>
              </a:ext>
            </a:extLst>
          </p:cNvPr>
          <p:cNvSpPr>
            <a:spLocks noGrp="1"/>
          </p:cNvSpPr>
          <p:nvPr>
            <p:ph idx="1"/>
          </p:nvPr>
        </p:nvSpPr>
        <p:spPr/>
        <p:txBody>
          <a:bodyPr/>
          <a:lstStyle/>
          <a:p>
            <a:r>
              <a:rPr lang="en-GB" dirty="0"/>
              <a:t>Presentation</a:t>
            </a:r>
          </a:p>
          <a:p>
            <a:endParaRPr lang="en-GB" dirty="0"/>
          </a:p>
          <a:p>
            <a:r>
              <a:rPr lang="en-GB" dirty="0"/>
              <a:t>Application logic</a:t>
            </a:r>
          </a:p>
          <a:p>
            <a:endParaRPr lang="en-GB" dirty="0"/>
          </a:p>
          <a:p>
            <a:r>
              <a:rPr lang="en-GB" dirty="0"/>
              <a:t>Data storage. </a:t>
            </a:r>
          </a:p>
          <a:p>
            <a:endParaRPr lang="en-GB" dirty="0"/>
          </a:p>
        </p:txBody>
      </p:sp>
      <p:pic>
        <p:nvPicPr>
          <p:cNvPr id="4" name="Picture 2" descr="What Is Client-Server Architecture? | Liquid Web">
            <a:extLst>
              <a:ext uri="{FF2B5EF4-FFF2-40B4-BE49-F238E27FC236}">
                <a16:creationId xmlns:a16="http://schemas.microsoft.com/office/drawing/2014/main" id="{35D4A788-A9D3-708B-BB84-A4C0D2331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475" y="1815176"/>
            <a:ext cx="4511039" cy="287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87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0D6C-BB52-B57A-FBC4-4A3C9FFBE22D}"/>
              </a:ext>
            </a:extLst>
          </p:cNvPr>
          <p:cNvSpPr>
            <a:spLocks noGrp="1"/>
          </p:cNvSpPr>
          <p:nvPr>
            <p:ph type="title"/>
          </p:nvPr>
        </p:nvSpPr>
        <p:spPr/>
        <p:txBody>
          <a:bodyPr/>
          <a:lstStyle/>
          <a:p>
            <a:pPr algn="ctr"/>
            <a:r>
              <a:rPr lang="en-GB" dirty="0"/>
              <a:t>Thin client vs Thick Client </a:t>
            </a:r>
            <a:br>
              <a:rPr lang="en-GB" dirty="0"/>
            </a:br>
            <a:endParaRPr lang="en-GB" dirty="0"/>
          </a:p>
        </p:txBody>
      </p:sp>
      <p:sp>
        <p:nvSpPr>
          <p:cNvPr id="3" name="Content Placeholder 2">
            <a:extLst>
              <a:ext uri="{FF2B5EF4-FFF2-40B4-BE49-F238E27FC236}">
                <a16:creationId xmlns:a16="http://schemas.microsoft.com/office/drawing/2014/main" id="{8337A05F-5AC6-F18E-8093-27BF78F89686}"/>
              </a:ext>
            </a:extLst>
          </p:cNvPr>
          <p:cNvSpPr>
            <a:spLocks noGrp="1"/>
          </p:cNvSpPr>
          <p:nvPr>
            <p:ph idx="1"/>
          </p:nvPr>
        </p:nvSpPr>
        <p:spPr/>
        <p:txBody>
          <a:bodyPr/>
          <a:lstStyle/>
          <a:p>
            <a:endParaRPr lang="en-GB" dirty="0"/>
          </a:p>
        </p:txBody>
      </p:sp>
      <p:pic>
        <p:nvPicPr>
          <p:cNvPr id="2050" name="Picture 2" descr="Thin client vs Thick client - Myriad ...">
            <a:extLst>
              <a:ext uri="{FF2B5EF4-FFF2-40B4-BE49-F238E27FC236}">
                <a16:creationId xmlns:a16="http://schemas.microsoft.com/office/drawing/2014/main" id="{91337FBB-1EDA-9ECF-BA9D-B566889FB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047" y="1461806"/>
            <a:ext cx="3960226" cy="19614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in Client vs Thick Client: Pros and Cons | Blog | Itirra">
            <a:extLst>
              <a:ext uri="{FF2B5EF4-FFF2-40B4-BE49-F238E27FC236}">
                <a16:creationId xmlns:a16="http://schemas.microsoft.com/office/drawing/2014/main" id="{510DA96C-BAFE-C006-25BD-683688B49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426" y="1586864"/>
            <a:ext cx="7227247" cy="407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61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3A9F-8DA4-ACD7-1F19-8BBFFD4807F6}"/>
              </a:ext>
            </a:extLst>
          </p:cNvPr>
          <p:cNvSpPr>
            <a:spLocks noGrp="1"/>
          </p:cNvSpPr>
          <p:nvPr>
            <p:ph type="title"/>
          </p:nvPr>
        </p:nvSpPr>
        <p:spPr/>
        <p:txBody>
          <a:bodyPr/>
          <a:lstStyle/>
          <a:p>
            <a:r>
              <a:rPr lang="en-GB" dirty="0"/>
              <a:t>Some Jargon </a:t>
            </a:r>
            <a:r>
              <a:rPr lang="en-GB" dirty="0">
                <a:sym typeface="Wingdings" panose="05000000000000000000" pitchFamily="2" charset="2"/>
              </a:rPr>
              <a:t></a:t>
            </a:r>
            <a:endParaRPr lang="en-GB" dirty="0"/>
          </a:p>
        </p:txBody>
      </p:sp>
      <p:sp>
        <p:nvSpPr>
          <p:cNvPr id="3" name="Content Placeholder 2">
            <a:extLst>
              <a:ext uri="{FF2B5EF4-FFF2-40B4-BE49-F238E27FC236}">
                <a16:creationId xmlns:a16="http://schemas.microsoft.com/office/drawing/2014/main" id="{5240F70F-FF5D-270B-0CF7-67B124FE5EE5}"/>
              </a:ext>
            </a:extLst>
          </p:cNvPr>
          <p:cNvSpPr>
            <a:spLocks noGrp="1"/>
          </p:cNvSpPr>
          <p:nvPr>
            <p:ph idx="1"/>
          </p:nvPr>
        </p:nvSpPr>
        <p:spPr/>
        <p:txBody>
          <a:bodyPr>
            <a:normAutofit lnSpcReduction="10000"/>
          </a:bodyPr>
          <a:lstStyle/>
          <a:p>
            <a:r>
              <a:rPr lang="en-GB" dirty="0"/>
              <a:t>HTTP</a:t>
            </a:r>
          </a:p>
          <a:p>
            <a:endParaRPr lang="en-GB" dirty="0"/>
          </a:p>
          <a:p>
            <a:r>
              <a:rPr lang="en-GB" dirty="0"/>
              <a:t>DNS</a:t>
            </a:r>
          </a:p>
          <a:p>
            <a:endParaRPr lang="en-GB" dirty="0"/>
          </a:p>
          <a:p>
            <a:r>
              <a:rPr lang="en-GB" dirty="0"/>
              <a:t>URL</a:t>
            </a:r>
          </a:p>
          <a:p>
            <a:endParaRPr lang="en-GB" dirty="0"/>
          </a:p>
          <a:p>
            <a:r>
              <a:rPr lang="en-GB" dirty="0"/>
              <a:t>Request – Response Cyle</a:t>
            </a:r>
          </a:p>
          <a:p>
            <a:endParaRPr lang="en-GB" dirty="0"/>
          </a:p>
          <a:p>
            <a:r>
              <a:rPr lang="en-GB" dirty="0"/>
              <a:t>Hosting </a:t>
            </a:r>
          </a:p>
        </p:txBody>
      </p:sp>
    </p:spTree>
    <p:extLst>
      <p:ext uri="{BB962C8B-B14F-4D97-AF65-F5344CB8AC3E}">
        <p14:creationId xmlns:p14="http://schemas.microsoft.com/office/powerpoint/2010/main" val="3864559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743A-5237-DF49-03A6-4AD6F6EADC9D}"/>
              </a:ext>
            </a:extLst>
          </p:cNvPr>
          <p:cNvSpPr>
            <a:spLocks noGrp="1"/>
          </p:cNvSpPr>
          <p:nvPr>
            <p:ph type="title"/>
          </p:nvPr>
        </p:nvSpPr>
        <p:spPr>
          <a:xfrm>
            <a:off x="752475" y="860425"/>
            <a:ext cx="10515600" cy="4902200"/>
          </a:xfrm>
        </p:spPr>
        <p:txBody>
          <a:bodyPr/>
          <a:lstStyle/>
          <a:p>
            <a:pPr algn="ctr"/>
            <a:r>
              <a:rPr lang="en-GB" dirty="0">
                <a:latin typeface="Abadi" panose="020B0604020104020204" pitchFamily="34" charset="0"/>
              </a:rPr>
              <a:t>HTML</a:t>
            </a:r>
            <a:br>
              <a:rPr lang="en-GB" dirty="0">
                <a:latin typeface="Abadi" panose="020B0604020104020204" pitchFamily="34" charset="0"/>
              </a:rPr>
            </a:br>
            <a:br>
              <a:rPr lang="en-GB" dirty="0">
                <a:latin typeface="Abadi" panose="020B0604020104020204" pitchFamily="34" charset="0"/>
              </a:rPr>
            </a:br>
            <a:r>
              <a:rPr lang="en-GB" dirty="0">
                <a:latin typeface="Abadi" panose="020B0604020104020204" pitchFamily="34" charset="0"/>
              </a:rPr>
              <a:t>&amp; </a:t>
            </a:r>
            <a:br>
              <a:rPr lang="en-GB" dirty="0">
                <a:latin typeface="Abadi" panose="020B0604020104020204" pitchFamily="34" charset="0"/>
              </a:rPr>
            </a:br>
            <a:br>
              <a:rPr lang="en-GB" dirty="0">
                <a:latin typeface="Abadi" panose="020B0604020104020204" pitchFamily="34" charset="0"/>
              </a:rPr>
            </a:br>
            <a:r>
              <a:rPr lang="en-GB" dirty="0">
                <a:latin typeface="Abadi" panose="020B0604020104020204" pitchFamily="34" charset="0"/>
              </a:rPr>
              <a:t>CSS</a:t>
            </a:r>
            <a:br>
              <a:rPr lang="en-GB" dirty="0">
                <a:latin typeface="Abadi" panose="020B0604020104020204" pitchFamily="34" charset="0"/>
              </a:rPr>
            </a:br>
            <a:br>
              <a:rPr lang="en-GB" dirty="0">
                <a:latin typeface="Abadi" panose="020B0604020104020204" pitchFamily="34" charset="0"/>
              </a:rPr>
            </a:br>
            <a:r>
              <a:rPr lang="en-GB" sz="2800" dirty="0">
                <a:latin typeface="Abadi" panose="020B0604020104020204" pitchFamily="34" charset="0"/>
              </a:rPr>
              <a:t>7</a:t>
            </a:r>
            <a:r>
              <a:rPr lang="en-GB" sz="2800" baseline="30000" dirty="0">
                <a:latin typeface="Abadi" panose="020B0604020104020204" pitchFamily="34" charset="0"/>
              </a:rPr>
              <a:t>th</a:t>
            </a:r>
            <a:r>
              <a:rPr lang="en-GB" sz="2800" dirty="0">
                <a:latin typeface="Abadi" panose="020B0604020104020204" pitchFamily="34" charset="0"/>
              </a:rPr>
              <a:t> April 2024</a:t>
            </a:r>
            <a:endParaRPr lang="en-GB" dirty="0"/>
          </a:p>
        </p:txBody>
      </p:sp>
    </p:spTree>
    <p:extLst>
      <p:ext uri="{BB962C8B-B14F-4D97-AF65-F5344CB8AC3E}">
        <p14:creationId xmlns:p14="http://schemas.microsoft.com/office/powerpoint/2010/main" val="243783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EA8A-7667-67E4-9544-8D9D4AB19549}"/>
              </a:ext>
            </a:extLst>
          </p:cNvPr>
          <p:cNvSpPr>
            <a:spLocks noGrp="1"/>
          </p:cNvSpPr>
          <p:nvPr>
            <p:ph type="title"/>
          </p:nvPr>
        </p:nvSpPr>
        <p:spPr/>
        <p:txBody>
          <a:bodyPr/>
          <a:lstStyle/>
          <a:p>
            <a:r>
              <a:rPr lang="en-GB" dirty="0"/>
              <a:t>Purpose of Recap Sessions</a:t>
            </a:r>
          </a:p>
        </p:txBody>
      </p:sp>
      <p:sp>
        <p:nvSpPr>
          <p:cNvPr id="3" name="Content Placeholder 2">
            <a:extLst>
              <a:ext uri="{FF2B5EF4-FFF2-40B4-BE49-F238E27FC236}">
                <a16:creationId xmlns:a16="http://schemas.microsoft.com/office/drawing/2014/main" id="{2D3D97CF-0E78-D0C9-F8FE-08CF62CDBEA5}"/>
              </a:ext>
            </a:extLst>
          </p:cNvPr>
          <p:cNvSpPr>
            <a:spLocks noGrp="1"/>
          </p:cNvSpPr>
          <p:nvPr>
            <p:ph idx="1"/>
          </p:nvPr>
        </p:nvSpPr>
        <p:spPr/>
        <p:txBody>
          <a:bodyPr/>
          <a:lstStyle/>
          <a:p>
            <a:r>
              <a:rPr lang="en-GB" dirty="0"/>
              <a:t>Reinforce Learning</a:t>
            </a:r>
          </a:p>
          <a:p>
            <a:r>
              <a:rPr lang="en-GB" dirty="0"/>
              <a:t>Ensure Learning Objectives have been met</a:t>
            </a:r>
          </a:p>
          <a:p>
            <a:r>
              <a:rPr lang="en-GB" dirty="0"/>
              <a:t>Additional elements for ‘Industry Ready’ Software Engineer</a:t>
            </a:r>
          </a:p>
          <a:p>
            <a:r>
              <a:rPr lang="en-GB" dirty="0"/>
              <a:t>Introduce relevant basic concepts</a:t>
            </a:r>
          </a:p>
          <a:p>
            <a:r>
              <a:rPr lang="en-GB" dirty="0">
                <a:latin typeface="+mj-lt"/>
              </a:rPr>
              <a:t>Continue to build on Communication Skills </a:t>
            </a:r>
          </a:p>
          <a:p>
            <a:r>
              <a:rPr lang="en-GB" dirty="0"/>
              <a:t>MS Office </a:t>
            </a:r>
          </a:p>
          <a:p>
            <a:pPr marL="0" indent="0">
              <a:buNone/>
            </a:pPr>
            <a:endParaRPr lang="en-GB" dirty="0"/>
          </a:p>
          <a:p>
            <a:pPr marL="0" indent="0" algn="ctr">
              <a:buNone/>
            </a:pPr>
            <a:r>
              <a:rPr lang="en-GB" sz="3600" dirty="0">
                <a:solidFill>
                  <a:srgbClr val="FF0000"/>
                </a:solidFill>
              </a:rPr>
              <a:t>Sessions will very interactive !!!</a:t>
            </a:r>
          </a:p>
        </p:txBody>
      </p:sp>
    </p:spTree>
    <p:extLst>
      <p:ext uri="{BB962C8B-B14F-4D97-AF65-F5344CB8AC3E}">
        <p14:creationId xmlns:p14="http://schemas.microsoft.com/office/powerpoint/2010/main" val="426412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EBF1-6592-1473-A4CA-53DEA585D937}"/>
              </a:ext>
            </a:extLst>
          </p:cNvPr>
          <p:cNvSpPr>
            <a:spLocks noGrp="1"/>
          </p:cNvSpPr>
          <p:nvPr>
            <p:ph type="title"/>
          </p:nvPr>
        </p:nvSpPr>
        <p:spPr/>
        <p:txBody>
          <a:bodyPr/>
          <a:lstStyle/>
          <a:p>
            <a:pPr algn="ctr"/>
            <a:r>
              <a:rPr lang="en-GB" dirty="0"/>
              <a:t>Elements, Tags and Attributes ?</a:t>
            </a:r>
          </a:p>
        </p:txBody>
      </p:sp>
      <p:sp>
        <p:nvSpPr>
          <p:cNvPr id="3" name="Content Placeholder 2">
            <a:extLst>
              <a:ext uri="{FF2B5EF4-FFF2-40B4-BE49-F238E27FC236}">
                <a16:creationId xmlns:a16="http://schemas.microsoft.com/office/drawing/2014/main" id="{9495B5AD-413A-B255-E258-6DEAD07C8C97}"/>
              </a:ext>
            </a:extLst>
          </p:cNvPr>
          <p:cNvSpPr>
            <a:spLocks noGrp="1"/>
          </p:cNvSpPr>
          <p:nvPr>
            <p:ph idx="1"/>
          </p:nvPr>
        </p:nvSpPr>
        <p:spPr>
          <a:xfrm>
            <a:off x="106680" y="1819462"/>
            <a:ext cx="3449320" cy="4351338"/>
          </a:xfrm>
        </p:spPr>
        <p:txBody>
          <a:bodyPr>
            <a:normAutofit/>
          </a:bodyPr>
          <a:lstStyle/>
          <a:p>
            <a:r>
              <a:rPr lang="en-GB" dirty="0"/>
              <a:t>Elements – What to display</a:t>
            </a:r>
          </a:p>
          <a:p>
            <a:endParaRPr lang="en-GB" dirty="0"/>
          </a:p>
          <a:p>
            <a:r>
              <a:rPr lang="en-GB" dirty="0"/>
              <a:t>Attributes – How they behave</a:t>
            </a:r>
          </a:p>
          <a:p>
            <a:endParaRPr lang="en-GB" dirty="0"/>
          </a:p>
          <a:p>
            <a:r>
              <a:rPr lang="en-GB" dirty="0"/>
              <a:t>Tags – Beginning (and) End of Elements</a:t>
            </a:r>
            <a:endParaRPr lang="en-GB" dirty="0">
              <a:solidFill>
                <a:srgbClr val="040C28"/>
              </a:solidFill>
              <a:highlight>
                <a:srgbClr val="D3E3FD"/>
              </a:highlight>
              <a:latin typeface="Google Sans"/>
            </a:endParaRPr>
          </a:p>
          <a:p>
            <a:endParaRPr lang="en-GB" b="0" i="0" dirty="0">
              <a:solidFill>
                <a:srgbClr val="040C28"/>
              </a:solidFill>
              <a:effectLst/>
              <a:highlight>
                <a:srgbClr val="D3E3FD"/>
              </a:highlight>
              <a:latin typeface="Google Sans"/>
            </a:endParaRPr>
          </a:p>
        </p:txBody>
      </p:sp>
      <p:pic>
        <p:nvPicPr>
          <p:cNvPr id="5" name="Picture 4">
            <a:extLst>
              <a:ext uri="{FF2B5EF4-FFF2-40B4-BE49-F238E27FC236}">
                <a16:creationId xmlns:a16="http://schemas.microsoft.com/office/drawing/2014/main" id="{666F7B17-8C1D-EFDA-BE3F-33AFFFC06F33}"/>
              </a:ext>
            </a:extLst>
          </p:cNvPr>
          <p:cNvPicPr>
            <a:picLocks noChangeAspect="1"/>
          </p:cNvPicPr>
          <p:nvPr/>
        </p:nvPicPr>
        <p:blipFill>
          <a:blip r:embed="rId2"/>
          <a:stretch>
            <a:fillRect/>
          </a:stretch>
        </p:blipFill>
        <p:spPr>
          <a:xfrm>
            <a:off x="3986757" y="2046358"/>
            <a:ext cx="8205243" cy="2765284"/>
          </a:xfrm>
          <a:prstGeom prst="rect">
            <a:avLst/>
          </a:prstGeom>
        </p:spPr>
      </p:pic>
    </p:spTree>
    <p:extLst>
      <p:ext uri="{BB962C8B-B14F-4D97-AF65-F5344CB8AC3E}">
        <p14:creationId xmlns:p14="http://schemas.microsoft.com/office/powerpoint/2010/main" val="311646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CC51-7141-5167-91AC-EEEDF3A71604}"/>
              </a:ext>
            </a:extLst>
          </p:cNvPr>
          <p:cNvSpPr>
            <a:spLocks noGrp="1"/>
          </p:cNvSpPr>
          <p:nvPr>
            <p:ph type="title"/>
          </p:nvPr>
        </p:nvSpPr>
        <p:spPr/>
        <p:txBody>
          <a:bodyPr/>
          <a:lstStyle/>
          <a:p>
            <a:r>
              <a:rPr lang="en-GB" dirty="0"/>
              <a:t>Some more Jargon </a:t>
            </a:r>
            <a:r>
              <a:rPr lang="en-GB" dirty="0">
                <a:sym typeface="Wingdings" panose="05000000000000000000" pitchFamily="2" charset="2"/>
              </a:rPr>
              <a:t></a:t>
            </a:r>
            <a:endParaRPr lang="en-GB" dirty="0"/>
          </a:p>
        </p:txBody>
      </p:sp>
      <p:sp>
        <p:nvSpPr>
          <p:cNvPr id="3" name="Content Placeholder 2">
            <a:extLst>
              <a:ext uri="{FF2B5EF4-FFF2-40B4-BE49-F238E27FC236}">
                <a16:creationId xmlns:a16="http://schemas.microsoft.com/office/drawing/2014/main" id="{394D3DFF-BC40-2F8C-1E0A-B2B481897EAB}"/>
              </a:ext>
            </a:extLst>
          </p:cNvPr>
          <p:cNvSpPr>
            <a:spLocks noGrp="1"/>
          </p:cNvSpPr>
          <p:nvPr>
            <p:ph idx="1"/>
          </p:nvPr>
        </p:nvSpPr>
        <p:spPr>
          <a:xfrm>
            <a:off x="838200" y="1825624"/>
            <a:ext cx="10515600" cy="4910455"/>
          </a:xfrm>
        </p:spPr>
        <p:txBody>
          <a:bodyPr>
            <a:normAutofit lnSpcReduction="10000"/>
          </a:bodyPr>
          <a:lstStyle/>
          <a:p>
            <a:r>
              <a:rPr lang="en-GB" dirty="0"/>
              <a:t>Hypertext </a:t>
            </a:r>
          </a:p>
          <a:p>
            <a:pPr marL="0" indent="0">
              <a:buNone/>
            </a:pPr>
            <a:endParaRPr lang="en-GB" dirty="0"/>
          </a:p>
          <a:p>
            <a:r>
              <a:rPr lang="en-GB" dirty="0"/>
              <a:t>Rendering </a:t>
            </a:r>
          </a:p>
          <a:p>
            <a:pPr lvl="1"/>
            <a:r>
              <a:rPr lang="en-GB" i="1" dirty="0"/>
              <a:t>1. a performance of a piece of music or drama.</a:t>
            </a:r>
          </a:p>
          <a:p>
            <a:pPr lvl="1"/>
            <a:r>
              <a:rPr lang="en-GB" i="1" dirty="0"/>
              <a:t>"a lively rendering of ‘Ilkley Moor’"</a:t>
            </a:r>
          </a:p>
          <a:p>
            <a:pPr lvl="1"/>
            <a:r>
              <a:rPr lang="en-GB" i="1" dirty="0"/>
              <a:t>2. the action of applying plaster to a wall.</a:t>
            </a:r>
          </a:p>
          <a:p>
            <a:pPr lvl="1"/>
            <a:r>
              <a:rPr lang="en-GB" i="1" dirty="0"/>
              <a:t>"the walls are capped and ready for rendering“</a:t>
            </a:r>
          </a:p>
          <a:p>
            <a:endParaRPr lang="en-GB" i="1" dirty="0"/>
          </a:p>
          <a:p>
            <a:r>
              <a:rPr lang="en-GB" dirty="0"/>
              <a:t>Libraries </a:t>
            </a:r>
          </a:p>
          <a:p>
            <a:endParaRPr lang="en-GB" dirty="0"/>
          </a:p>
          <a:p>
            <a:r>
              <a:rPr lang="en-GB" dirty="0"/>
              <a:t>Platform Independent</a:t>
            </a:r>
          </a:p>
          <a:p>
            <a:endParaRPr lang="en-GB" dirty="0"/>
          </a:p>
        </p:txBody>
      </p:sp>
      <p:pic>
        <p:nvPicPr>
          <p:cNvPr id="4102" name="Picture 6" descr="Common Wall Rendering Mistakes To Avoid ...">
            <a:extLst>
              <a:ext uri="{FF2B5EF4-FFF2-40B4-BE49-F238E27FC236}">
                <a16:creationId xmlns:a16="http://schemas.microsoft.com/office/drawing/2014/main" id="{B620A42A-C395-DB05-4D34-4049383B3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4160" y="654050"/>
            <a:ext cx="1217930" cy="162599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s a Library-Centric Economy the Answer ...">
            <a:extLst>
              <a:ext uri="{FF2B5EF4-FFF2-40B4-BE49-F238E27FC236}">
                <a16:creationId xmlns:a16="http://schemas.microsoft.com/office/drawing/2014/main" id="{FBDFBF0B-6AE7-B30C-9262-32A265F59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4257" y="4711700"/>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Network Rail invites residents and passengers in Leeds to find out more  about platform zero">
            <a:extLst>
              <a:ext uri="{FF2B5EF4-FFF2-40B4-BE49-F238E27FC236}">
                <a16:creationId xmlns:a16="http://schemas.microsoft.com/office/drawing/2014/main" id="{FC984455-F660-A6A1-7346-18CC1F7DC9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3641" y="2537776"/>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61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9C03-1D12-F54B-AA78-DF1A146834B2}"/>
              </a:ext>
            </a:extLst>
          </p:cNvPr>
          <p:cNvSpPr>
            <a:spLocks noGrp="1"/>
          </p:cNvSpPr>
          <p:nvPr>
            <p:ph type="title"/>
          </p:nvPr>
        </p:nvSpPr>
        <p:spPr/>
        <p:txBody>
          <a:bodyPr/>
          <a:lstStyle/>
          <a:p>
            <a:pPr algn="ctr"/>
            <a:r>
              <a:rPr lang="en-GB" dirty="0"/>
              <a:t>CSS</a:t>
            </a:r>
          </a:p>
        </p:txBody>
      </p:sp>
      <p:sp>
        <p:nvSpPr>
          <p:cNvPr id="3" name="Content Placeholder 2">
            <a:extLst>
              <a:ext uri="{FF2B5EF4-FFF2-40B4-BE49-F238E27FC236}">
                <a16:creationId xmlns:a16="http://schemas.microsoft.com/office/drawing/2014/main" id="{45B5E82B-8A80-B214-CFBF-580270F27EE4}"/>
              </a:ext>
            </a:extLst>
          </p:cNvPr>
          <p:cNvSpPr>
            <a:spLocks noGrp="1"/>
          </p:cNvSpPr>
          <p:nvPr>
            <p:ph idx="1"/>
          </p:nvPr>
        </p:nvSpPr>
        <p:spPr/>
        <p:txBody>
          <a:bodyPr/>
          <a:lstStyle/>
          <a:p>
            <a:r>
              <a:rPr lang="en-GB" dirty="0"/>
              <a:t>What is it ?</a:t>
            </a:r>
          </a:p>
          <a:p>
            <a:endParaRPr lang="en-GB" dirty="0"/>
          </a:p>
          <a:p>
            <a:r>
              <a:rPr lang="en-GB" dirty="0"/>
              <a:t>Do we need it in HTML ?</a:t>
            </a:r>
          </a:p>
        </p:txBody>
      </p:sp>
    </p:spTree>
    <p:extLst>
      <p:ext uri="{BB962C8B-B14F-4D97-AF65-F5344CB8AC3E}">
        <p14:creationId xmlns:p14="http://schemas.microsoft.com/office/powerpoint/2010/main" val="1278552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B272D-86C4-9DC5-3EDC-7BDED05201C4}"/>
              </a:ext>
            </a:extLst>
          </p:cNvPr>
          <p:cNvSpPr>
            <a:spLocks noGrp="1"/>
          </p:cNvSpPr>
          <p:nvPr>
            <p:ph idx="1"/>
          </p:nvPr>
        </p:nvSpPr>
        <p:spPr>
          <a:xfrm>
            <a:off x="238125" y="295274"/>
            <a:ext cx="11115675" cy="6429375"/>
          </a:xfrm>
        </p:spPr>
        <p:txBody>
          <a:bodyPr>
            <a:normAutofit fontScale="62500" lnSpcReduction="20000"/>
          </a:bodyPr>
          <a:lstStyle/>
          <a:p>
            <a:pPr algn="l" fontAlgn="base"/>
            <a:r>
              <a:rPr lang="en-GB" b="1" i="0" dirty="0">
                <a:solidFill>
                  <a:srgbClr val="333333"/>
                </a:solidFill>
                <a:effectLst/>
                <a:highlight>
                  <a:srgbClr val="FFFFFF"/>
                </a:highlight>
                <a:latin typeface="Raleway" pitchFamily="2" charset="0"/>
              </a:rPr>
              <a:t> Faster Page Speed</a:t>
            </a:r>
          </a:p>
          <a:p>
            <a:pPr marL="0" indent="0" algn="l" fontAlgn="base">
              <a:buNone/>
            </a:pPr>
            <a:r>
              <a:rPr lang="en-GB" b="0" i="0" dirty="0">
                <a:solidFill>
                  <a:srgbClr val="555555"/>
                </a:solidFill>
                <a:effectLst/>
                <a:highlight>
                  <a:srgbClr val="FFFFFF"/>
                </a:highlight>
                <a:latin typeface="Libre Franklin" pitchFamily="2" charset="0"/>
              </a:rPr>
              <a:t>	More code means slower page speed. And CSS enables you to use less code. CSS allows 	you to use one CSS rule and apply it to all occurrences of a certain tag within 	an HTML 	document.</a:t>
            </a:r>
          </a:p>
          <a:p>
            <a:pPr marL="0" indent="0" algn="l" fontAlgn="base">
              <a:buNone/>
            </a:pPr>
            <a:endParaRPr lang="en-GB" b="0" i="0" dirty="0">
              <a:solidFill>
                <a:srgbClr val="555555"/>
              </a:solidFill>
              <a:effectLst/>
              <a:highlight>
                <a:srgbClr val="FFFFFF"/>
              </a:highlight>
              <a:latin typeface="Libre Franklin" pitchFamily="2" charset="0"/>
            </a:endParaRPr>
          </a:p>
          <a:p>
            <a:pPr algn="l" fontAlgn="base"/>
            <a:r>
              <a:rPr lang="en-GB" b="1" i="0" dirty="0">
                <a:solidFill>
                  <a:srgbClr val="333333"/>
                </a:solidFill>
                <a:effectLst/>
                <a:highlight>
                  <a:srgbClr val="FFFFFF"/>
                </a:highlight>
                <a:latin typeface="Raleway" pitchFamily="2" charset="0"/>
              </a:rPr>
              <a:t>Better User Experience</a:t>
            </a:r>
          </a:p>
          <a:p>
            <a:pPr marL="0" indent="0" algn="l" fontAlgn="base">
              <a:buNone/>
            </a:pPr>
            <a:r>
              <a:rPr lang="en-GB" b="0" i="0" dirty="0">
                <a:solidFill>
                  <a:srgbClr val="555555"/>
                </a:solidFill>
                <a:effectLst/>
                <a:highlight>
                  <a:srgbClr val="FFFFFF"/>
                </a:highlight>
                <a:latin typeface="Libre Franklin" pitchFamily="2" charset="0"/>
              </a:rPr>
              <a:t>	CSS not only makes web pages easy on the eye, it also allows for user-friendly formatting. 	When buttons and text are in logical places and well organized, user experience improves.</a:t>
            </a:r>
          </a:p>
          <a:p>
            <a:pPr marL="0" indent="0" algn="l" fontAlgn="base">
              <a:buNone/>
            </a:pPr>
            <a:endParaRPr lang="en-GB" b="0" i="0" dirty="0">
              <a:solidFill>
                <a:srgbClr val="555555"/>
              </a:solidFill>
              <a:effectLst/>
              <a:highlight>
                <a:srgbClr val="FFFFFF"/>
              </a:highlight>
              <a:latin typeface="Libre Franklin" pitchFamily="2" charset="0"/>
            </a:endParaRPr>
          </a:p>
          <a:p>
            <a:pPr algn="l" fontAlgn="base"/>
            <a:r>
              <a:rPr lang="en-GB" b="1" i="0" dirty="0">
                <a:solidFill>
                  <a:srgbClr val="333333"/>
                </a:solidFill>
                <a:effectLst/>
                <a:highlight>
                  <a:srgbClr val="FFFFFF"/>
                </a:highlight>
                <a:latin typeface="Raleway" pitchFamily="2" charset="0"/>
              </a:rPr>
              <a:t>Quicker Development Time</a:t>
            </a:r>
          </a:p>
          <a:p>
            <a:pPr marL="0" indent="0" algn="l" fontAlgn="base">
              <a:buNone/>
            </a:pPr>
            <a:r>
              <a:rPr lang="en-GB" b="0" i="0" dirty="0">
                <a:solidFill>
                  <a:srgbClr val="555555"/>
                </a:solidFill>
                <a:effectLst/>
                <a:highlight>
                  <a:srgbClr val="FFFFFF"/>
                </a:highlight>
                <a:latin typeface="Libre Franklin" pitchFamily="2" charset="0"/>
              </a:rPr>
              <a:t>	With CSS, you can apply specific formatting rules and styles to multiple pages with one string 	of code. One cascading style sheet can be replicated across several website pages. If, for 	instance, you have product pages that should all have the same formatting, look, and feel, 	writing CSS rules for one page will suffice for all pages of that same type.</a:t>
            </a:r>
          </a:p>
          <a:p>
            <a:pPr marL="0" indent="0" algn="l" fontAlgn="base">
              <a:buNone/>
            </a:pPr>
            <a:endParaRPr lang="en-GB" b="0" i="0" dirty="0">
              <a:solidFill>
                <a:srgbClr val="555555"/>
              </a:solidFill>
              <a:effectLst/>
              <a:highlight>
                <a:srgbClr val="FFFFFF"/>
              </a:highlight>
              <a:latin typeface="Libre Franklin" pitchFamily="2" charset="0"/>
            </a:endParaRPr>
          </a:p>
          <a:p>
            <a:pPr algn="l" fontAlgn="base"/>
            <a:r>
              <a:rPr lang="en-GB" b="1" i="0" dirty="0">
                <a:solidFill>
                  <a:srgbClr val="333333"/>
                </a:solidFill>
                <a:effectLst/>
                <a:highlight>
                  <a:srgbClr val="FFFFFF"/>
                </a:highlight>
                <a:latin typeface="Raleway" pitchFamily="2" charset="0"/>
              </a:rPr>
              <a:t>Easy Formatting Changes</a:t>
            </a:r>
          </a:p>
          <a:p>
            <a:pPr marL="0" indent="0" algn="l" fontAlgn="base">
              <a:buNone/>
            </a:pPr>
            <a:r>
              <a:rPr lang="en-GB" b="0" i="0" dirty="0">
                <a:solidFill>
                  <a:srgbClr val="555555"/>
                </a:solidFill>
                <a:effectLst/>
                <a:highlight>
                  <a:srgbClr val="FFFFFF"/>
                </a:highlight>
                <a:latin typeface="Libre Franklin" pitchFamily="2" charset="0"/>
              </a:rPr>
              <a:t>	If you need to change the format of a specific set of pages, it’s easy to do so with CSS. There’s 	no need to fix every individual page. Just edit the corresponding CSS stylesheet and you’ll see 	changes applied to all the pages that are using that style sheet.</a:t>
            </a:r>
          </a:p>
          <a:p>
            <a:pPr marL="0" indent="0" algn="l" fontAlgn="base">
              <a:buNone/>
            </a:pPr>
            <a:endParaRPr lang="en-GB" b="0" i="0" dirty="0">
              <a:solidFill>
                <a:srgbClr val="555555"/>
              </a:solidFill>
              <a:effectLst/>
              <a:highlight>
                <a:srgbClr val="FFFFFF"/>
              </a:highlight>
              <a:latin typeface="Libre Franklin" pitchFamily="2" charset="0"/>
            </a:endParaRPr>
          </a:p>
          <a:p>
            <a:pPr algn="l" fontAlgn="base"/>
            <a:r>
              <a:rPr lang="en-GB" b="1" i="0" dirty="0">
                <a:solidFill>
                  <a:srgbClr val="333333"/>
                </a:solidFill>
                <a:effectLst/>
                <a:highlight>
                  <a:srgbClr val="FFFFFF"/>
                </a:highlight>
                <a:latin typeface="Raleway" pitchFamily="2" charset="0"/>
              </a:rPr>
              <a:t>Compatibility Across Devices</a:t>
            </a:r>
          </a:p>
          <a:p>
            <a:pPr marL="0" indent="0" algn="l" fontAlgn="base">
              <a:buNone/>
            </a:pPr>
            <a:r>
              <a:rPr lang="en-GB" b="0" i="0" dirty="0">
                <a:solidFill>
                  <a:srgbClr val="555555"/>
                </a:solidFill>
                <a:effectLst/>
                <a:highlight>
                  <a:srgbClr val="FFFFFF"/>
                </a:highlight>
                <a:latin typeface="Libre Franklin" pitchFamily="2" charset="0"/>
              </a:rPr>
              <a:t>	Responsive web design matters. In today’s day and age, web pages must be fully visible and 	easily navigable on all devices. Whether mobile or tablet, desktop, or even smart TV, CSS 	combines with HTML to make responsive design possible.</a:t>
            </a:r>
          </a:p>
          <a:p>
            <a:endParaRPr lang="en-GB" dirty="0"/>
          </a:p>
        </p:txBody>
      </p:sp>
    </p:spTree>
    <p:extLst>
      <p:ext uri="{BB962C8B-B14F-4D97-AF65-F5344CB8AC3E}">
        <p14:creationId xmlns:p14="http://schemas.microsoft.com/office/powerpoint/2010/main" val="233324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81DE-324B-0CD1-4278-A7A1AD35A9D7}"/>
              </a:ext>
            </a:extLst>
          </p:cNvPr>
          <p:cNvSpPr>
            <a:spLocks noGrp="1"/>
          </p:cNvSpPr>
          <p:nvPr>
            <p:ph type="title"/>
          </p:nvPr>
        </p:nvSpPr>
        <p:spPr/>
        <p:txBody>
          <a:bodyPr/>
          <a:lstStyle/>
          <a:p>
            <a:r>
              <a:rPr lang="en-GB" dirty="0"/>
              <a:t>3 ways to include CSS</a:t>
            </a:r>
          </a:p>
        </p:txBody>
      </p:sp>
      <p:sp>
        <p:nvSpPr>
          <p:cNvPr id="3" name="Content Placeholder 2">
            <a:extLst>
              <a:ext uri="{FF2B5EF4-FFF2-40B4-BE49-F238E27FC236}">
                <a16:creationId xmlns:a16="http://schemas.microsoft.com/office/drawing/2014/main" id="{BFD7688F-C537-FCC3-E47D-580E94B8D2E6}"/>
              </a:ext>
            </a:extLst>
          </p:cNvPr>
          <p:cNvSpPr>
            <a:spLocks noGrp="1"/>
          </p:cNvSpPr>
          <p:nvPr>
            <p:ph idx="1"/>
          </p:nvPr>
        </p:nvSpPr>
        <p:spPr/>
        <p:txBody>
          <a:bodyPr/>
          <a:lstStyle/>
          <a:p>
            <a:r>
              <a:rPr lang="en-GB" dirty="0"/>
              <a:t>Inline - by using the style attribute inside HTML elements.</a:t>
            </a:r>
          </a:p>
          <a:p>
            <a:endParaRPr lang="en-GB" dirty="0"/>
          </a:p>
          <a:p>
            <a:r>
              <a:rPr lang="en-GB" dirty="0"/>
              <a:t>Internal - by using a &lt;style&gt; element in the &lt;head&gt; section.</a:t>
            </a:r>
          </a:p>
          <a:p>
            <a:endParaRPr lang="en-GB" dirty="0"/>
          </a:p>
          <a:p>
            <a:r>
              <a:rPr lang="en-GB" dirty="0"/>
              <a:t>External - by using a &lt;link&gt; element to link to an external CSS file.</a:t>
            </a:r>
          </a:p>
          <a:p>
            <a:endParaRPr lang="en-GB" dirty="0"/>
          </a:p>
        </p:txBody>
      </p:sp>
    </p:spTree>
    <p:extLst>
      <p:ext uri="{BB962C8B-B14F-4D97-AF65-F5344CB8AC3E}">
        <p14:creationId xmlns:p14="http://schemas.microsoft.com/office/powerpoint/2010/main" val="426092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9A7C-95CB-30B7-A7FD-0A5DE199D3A4}"/>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889695FB-C5B3-9CD9-8730-68947D5C2BCF}"/>
              </a:ext>
            </a:extLst>
          </p:cNvPr>
          <p:cNvGraphicFramePr>
            <a:graphicFrameLocks noGrp="1"/>
          </p:cNvGraphicFramePr>
          <p:nvPr>
            <p:ph idx="1"/>
            <p:extLst>
              <p:ext uri="{D42A27DB-BD31-4B8C-83A1-F6EECF244321}">
                <p14:modId xmlns:p14="http://schemas.microsoft.com/office/powerpoint/2010/main" val="3219824575"/>
              </p:ext>
            </p:extLst>
          </p:nvPr>
        </p:nvGraphicFramePr>
        <p:xfrm>
          <a:off x="101600" y="177336"/>
          <a:ext cx="10718800" cy="6315539"/>
        </p:xfrm>
        <a:graphic>
          <a:graphicData uri="http://schemas.openxmlformats.org/drawingml/2006/table">
            <a:tbl>
              <a:tblPr firstRow="1" firstCol="1" bandRow="1">
                <a:tableStyleId>{5C22544A-7EE6-4342-B048-85BDC9FD1C3A}</a:tableStyleId>
              </a:tblPr>
              <a:tblGrid>
                <a:gridCol w="1453396">
                  <a:extLst>
                    <a:ext uri="{9D8B030D-6E8A-4147-A177-3AD203B41FA5}">
                      <a16:colId xmlns:a16="http://schemas.microsoft.com/office/drawing/2014/main" val="2782840059"/>
                    </a:ext>
                  </a:extLst>
                </a:gridCol>
                <a:gridCol w="3088468">
                  <a:extLst>
                    <a:ext uri="{9D8B030D-6E8A-4147-A177-3AD203B41FA5}">
                      <a16:colId xmlns:a16="http://schemas.microsoft.com/office/drawing/2014/main" val="1121289742"/>
                    </a:ext>
                  </a:extLst>
                </a:gridCol>
                <a:gridCol w="3088468">
                  <a:extLst>
                    <a:ext uri="{9D8B030D-6E8A-4147-A177-3AD203B41FA5}">
                      <a16:colId xmlns:a16="http://schemas.microsoft.com/office/drawing/2014/main" val="747700262"/>
                    </a:ext>
                  </a:extLst>
                </a:gridCol>
                <a:gridCol w="3088468">
                  <a:extLst>
                    <a:ext uri="{9D8B030D-6E8A-4147-A177-3AD203B41FA5}">
                      <a16:colId xmlns:a16="http://schemas.microsoft.com/office/drawing/2014/main" val="851523579"/>
                    </a:ext>
                  </a:extLst>
                </a:gridCol>
              </a:tblGrid>
              <a:tr h="526686">
                <a:tc>
                  <a:txBody>
                    <a:bodyPr/>
                    <a:lstStyle/>
                    <a:p>
                      <a:pPr algn="ctr">
                        <a:lnSpc>
                          <a:spcPct val="107000"/>
                        </a:lnSpc>
                        <a:spcAft>
                          <a:spcPts val="800"/>
                        </a:spcAft>
                      </a:pPr>
                      <a:r>
                        <a:rPr lang="en-GB" sz="1200" kern="0" spc="10">
                          <a:effectLst/>
                        </a:rPr>
                        <a:t>Feature</a:t>
                      </a:r>
                      <a:endParaRPr lang="en-GB"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2480" marR="32480" marT="50885" marB="50885" anchor="b"/>
                </a:tc>
                <a:tc>
                  <a:txBody>
                    <a:bodyPr/>
                    <a:lstStyle/>
                    <a:p>
                      <a:pPr algn="ctr">
                        <a:lnSpc>
                          <a:spcPct val="107000"/>
                        </a:lnSpc>
                        <a:spcAft>
                          <a:spcPts val="800"/>
                        </a:spcAft>
                      </a:pPr>
                      <a:r>
                        <a:rPr lang="en-GB" sz="1100" kern="0" spc="10">
                          <a:effectLst/>
                        </a:rPr>
                        <a:t>Inline CSS</a:t>
                      </a:r>
                      <a:endParaRPr lang="en-GB"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100" kern="0" spc="10" dirty="0">
                          <a:effectLst/>
                        </a:rPr>
                        <a:t>Internal CSS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100" kern="0" spc="10">
                          <a:effectLst/>
                        </a:rPr>
                        <a:t>External CSS</a:t>
                      </a:r>
                      <a:endParaRPr lang="en-GB"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extLst>
                  <a:ext uri="{0D108BD9-81ED-4DB2-BD59-A6C34878D82A}">
                    <a16:rowId xmlns:a16="http://schemas.microsoft.com/office/drawing/2014/main" val="3406629918"/>
                  </a:ext>
                </a:extLst>
              </a:tr>
              <a:tr h="762766">
                <a:tc>
                  <a:txBody>
                    <a:bodyPr/>
                    <a:lstStyle/>
                    <a:p>
                      <a:pPr algn="ctr">
                        <a:lnSpc>
                          <a:spcPct val="107000"/>
                        </a:lnSpc>
                        <a:spcAft>
                          <a:spcPts val="800"/>
                        </a:spcAft>
                      </a:pPr>
                      <a:r>
                        <a:rPr lang="en-GB" sz="1200" kern="0" spc="10">
                          <a:effectLst/>
                        </a:rPr>
                        <a:t>Location </a:t>
                      </a:r>
                      <a:endParaRPr lang="en-GB"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2480" marR="32480" marT="50885" marB="50885" anchor="b"/>
                </a:tc>
                <a:tc>
                  <a:txBody>
                    <a:bodyPr/>
                    <a:lstStyle/>
                    <a:p>
                      <a:pPr algn="ctr">
                        <a:lnSpc>
                          <a:spcPct val="107000"/>
                        </a:lnSpc>
                        <a:spcAft>
                          <a:spcPts val="800"/>
                        </a:spcAft>
                      </a:pPr>
                      <a:r>
                        <a:rPr lang="en-GB" sz="1600" kern="0" spc="10" dirty="0">
                          <a:effectLst/>
                        </a:rPr>
                        <a:t>It is used within HTML tag using the style attribute. </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600" kern="0" spc="10">
                          <a:effectLst/>
                        </a:rPr>
                        <a:t>It is used within &lt;head&gt; section of HTML document.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600" kern="0" spc="10">
                          <a:effectLst/>
                        </a:rPr>
                        <a:t>It is used in a separate .css file.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extLst>
                  <a:ext uri="{0D108BD9-81ED-4DB2-BD59-A6C34878D82A}">
                    <a16:rowId xmlns:a16="http://schemas.microsoft.com/office/drawing/2014/main" val="1452189771"/>
                  </a:ext>
                </a:extLst>
              </a:tr>
              <a:tr h="762766">
                <a:tc>
                  <a:txBody>
                    <a:bodyPr/>
                    <a:lstStyle/>
                    <a:p>
                      <a:pPr algn="ctr">
                        <a:lnSpc>
                          <a:spcPct val="107000"/>
                        </a:lnSpc>
                        <a:spcAft>
                          <a:spcPts val="800"/>
                        </a:spcAft>
                      </a:pPr>
                      <a:r>
                        <a:rPr lang="en-GB" sz="1200" kern="0" spc="10">
                          <a:effectLst/>
                        </a:rPr>
                        <a:t>Selector Scope </a:t>
                      </a:r>
                      <a:endParaRPr lang="en-GB"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2480" marR="32480" marT="50885" marB="50885" anchor="b"/>
                </a:tc>
                <a:tc>
                  <a:txBody>
                    <a:bodyPr/>
                    <a:lstStyle/>
                    <a:p>
                      <a:pPr algn="ctr">
                        <a:lnSpc>
                          <a:spcPct val="107000"/>
                        </a:lnSpc>
                        <a:spcAft>
                          <a:spcPts val="800"/>
                        </a:spcAft>
                      </a:pPr>
                      <a:r>
                        <a:rPr lang="en-GB" sz="1600" kern="0" spc="10" dirty="0">
                          <a:effectLst/>
                        </a:rPr>
                        <a:t>Affects a single element or a group of elements.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600" kern="0" spc="10">
                          <a:effectLst/>
                        </a:rPr>
                        <a:t>Affects multiple elements within the same HTML element.</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600" kern="0" spc="10">
                          <a:effectLst/>
                        </a:rPr>
                        <a:t>Affects multiple HTML documents or an entire website.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extLst>
                  <a:ext uri="{0D108BD9-81ED-4DB2-BD59-A6C34878D82A}">
                    <a16:rowId xmlns:a16="http://schemas.microsoft.com/office/drawing/2014/main" val="2507241694"/>
                  </a:ext>
                </a:extLst>
              </a:tr>
              <a:tr h="762766">
                <a:tc>
                  <a:txBody>
                    <a:bodyPr/>
                    <a:lstStyle/>
                    <a:p>
                      <a:pPr algn="ctr">
                        <a:lnSpc>
                          <a:spcPct val="107000"/>
                        </a:lnSpc>
                        <a:spcAft>
                          <a:spcPts val="800"/>
                        </a:spcAft>
                      </a:pPr>
                      <a:r>
                        <a:rPr lang="en-GB" sz="1200" kern="0" spc="10">
                          <a:effectLst/>
                        </a:rPr>
                        <a:t>Reusability </a:t>
                      </a:r>
                      <a:endParaRPr lang="en-GB"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2480" marR="32480" marT="50885" marB="50885" anchor="b"/>
                </a:tc>
                <a:tc>
                  <a:txBody>
                    <a:bodyPr/>
                    <a:lstStyle/>
                    <a:p>
                      <a:pPr algn="ctr">
                        <a:lnSpc>
                          <a:spcPct val="107000"/>
                        </a:lnSpc>
                        <a:spcAft>
                          <a:spcPts val="800"/>
                        </a:spcAft>
                      </a:pPr>
                      <a:r>
                        <a:rPr lang="en-GB" sz="1600" kern="0" spc="10" dirty="0">
                          <a:effectLst/>
                        </a:rPr>
                        <a:t>Not reusable. Styles need to be repeated for each element.</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600" kern="0" spc="10">
                          <a:effectLst/>
                        </a:rPr>
                        <a:t>Can be reused on multiple elements within the same HTML document.</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600" kern="0" spc="10">
                          <a:effectLst/>
                        </a:rPr>
                        <a:t>Can be reused on multiple HTML documents or an entire website.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extLst>
                  <a:ext uri="{0D108BD9-81ED-4DB2-BD59-A6C34878D82A}">
                    <a16:rowId xmlns:a16="http://schemas.microsoft.com/office/drawing/2014/main" val="3308512098"/>
                  </a:ext>
                </a:extLst>
              </a:tr>
              <a:tr h="998846">
                <a:tc>
                  <a:txBody>
                    <a:bodyPr/>
                    <a:lstStyle/>
                    <a:p>
                      <a:pPr algn="ctr">
                        <a:lnSpc>
                          <a:spcPct val="107000"/>
                        </a:lnSpc>
                        <a:spcAft>
                          <a:spcPts val="800"/>
                        </a:spcAft>
                      </a:pPr>
                      <a:r>
                        <a:rPr lang="en-GB" sz="1200" kern="0" spc="10">
                          <a:effectLst/>
                        </a:rPr>
                        <a:t>Priority </a:t>
                      </a:r>
                      <a:endParaRPr lang="en-GB"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2480" marR="32480" marT="50885" marB="50885" anchor="b"/>
                </a:tc>
                <a:tc>
                  <a:txBody>
                    <a:bodyPr/>
                    <a:lstStyle/>
                    <a:p>
                      <a:pPr algn="ctr">
                        <a:lnSpc>
                          <a:spcPct val="107000"/>
                        </a:lnSpc>
                        <a:spcAft>
                          <a:spcPts val="800"/>
                        </a:spcAft>
                      </a:pPr>
                      <a:r>
                        <a:rPr lang="en-GB" sz="1600" kern="0" spc="10">
                          <a:effectLst/>
                        </a:rPr>
                        <a:t>Highest priority. Overrides internal and external styles.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600" kern="0" spc="10" dirty="0">
                          <a:effectLst/>
                        </a:rPr>
                        <a:t>Medium priority. Overrides external styles but can be overridden by inline styles.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600" kern="0" spc="10">
                          <a:effectLst/>
                        </a:rPr>
                        <a:t>Lowest priority. Can be overridden by both inline and internal styles.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extLst>
                  <a:ext uri="{0D108BD9-81ED-4DB2-BD59-A6C34878D82A}">
                    <a16:rowId xmlns:a16="http://schemas.microsoft.com/office/drawing/2014/main" val="3574575917"/>
                  </a:ext>
                </a:extLst>
              </a:tr>
              <a:tr h="998846">
                <a:tc>
                  <a:txBody>
                    <a:bodyPr/>
                    <a:lstStyle/>
                    <a:p>
                      <a:pPr algn="ctr">
                        <a:lnSpc>
                          <a:spcPct val="107000"/>
                        </a:lnSpc>
                        <a:spcAft>
                          <a:spcPts val="800"/>
                        </a:spcAft>
                      </a:pPr>
                      <a:r>
                        <a:rPr lang="en-GB" sz="1200" kern="0" spc="10">
                          <a:effectLst/>
                        </a:rPr>
                        <a:t>File Size </a:t>
                      </a:r>
                      <a:endParaRPr lang="en-GB"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2480" marR="32480" marT="50885" marB="50885" anchor="b"/>
                </a:tc>
                <a:tc>
                  <a:txBody>
                    <a:bodyPr/>
                    <a:lstStyle/>
                    <a:p>
                      <a:pPr algn="ctr">
                        <a:lnSpc>
                          <a:spcPct val="107000"/>
                        </a:lnSpc>
                        <a:spcAft>
                          <a:spcPts val="800"/>
                        </a:spcAft>
                      </a:pPr>
                      <a:r>
                        <a:rPr lang="en-GB" sz="1600" kern="0" spc="10">
                          <a:effectLst/>
                        </a:rPr>
                        <a:t>Inline styles increase the HTML file size, which can affect the page load time.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600" kern="0" spc="10" dirty="0">
                          <a:effectLst/>
                        </a:rPr>
                        <a:t>Internal styles are part of the HTML file, which increases the file size.</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600" kern="0" spc="10">
                          <a:effectLst/>
                        </a:rPr>
                        <a:t>External styles are in a separate file, which reduces the HTML file size and can be cached for faster page loads.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extLst>
                  <a:ext uri="{0D108BD9-81ED-4DB2-BD59-A6C34878D82A}">
                    <a16:rowId xmlns:a16="http://schemas.microsoft.com/office/drawing/2014/main" val="290223447"/>
                  </a:ext>
                </a:extLst>
              </a:tr>
              <a:tr h="998846">
                <a:tc>
                  <a:txBody>
                    <a:bodyPr/>
                    <a:lstStyle/>
                    <a:p>
                      <a:pPr algn="ctr">
                        <a:lnSpc>
                          <a:spcPct val="107000"/>
                        </a:lnSpc>
                        <a:spcAft>
                          <a:spcPts val="800"/>
                        </a:spcAft>
                      </a:pPr>
                      <a:r>
                        <a:rPr lang="en-GB" sz="1200" kern="0" spc="10">
                          <a:effectLst/>
                        </a:rPr>
                        <a:t>Maintainability </a:t>
                      </a:r>
                      <a:endParaRPr lang="en-GB"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2480" marR="32480" marT="50885" marB="50885" anchor="b"/>
                </a:tc>
                <a:tc>
                  <a:txBody>
                    <a:bodyPr/>
                    <a:lstStyle/>
                    <a:p>
                      <a:pPr algn="ctr">
                        <a:lnSpc>
                          <a:spcPct val="107000"/>
                        </a:lnSpc>
                        <a:spcAft>
                          <a:spcPts val="800"/>
                        </a:spcAft>
                      </a:pPr>
                      <a:r>
                        <a:rPr lang="en-GB" sz="1600" kern="0" spc="10">
                          <a:effectLst/>
                        </a:rPr>
                        <a:t>Not easy to maintain. Changes need to be made manually to each element.</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600" kern="0" spc="10" dirty="0">
                          <a:effectLst/>
                        </a:rPr>
                        <a:t>Relatively easy to maintain. Changes need to be made in one place in the &lt;head&gt; section.</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tc>
                  <a:txBody>
                    <a:bodyPr/>
                    <a:lstStyle/>
                    <a:p>
                      <a:pPr algn="ctr">
                        <a:lnSpc>
                          <a:spcPct val="107000"/>
                        </a:lnSpc>
                        <a:spcAft>
                          <a:spcPts val="800"/>
                        </a:spcAft>
                      </a:pPr>
                      <a:r>
                        <a:rPr lang="en-GB" sz="1600" kern="0" spc="10" dirty="0">
                          <a:effectLst/>
                        </a:rPr>
                        <a:t>Easiest to maintain. Changes need to be made in one place in the external .</a:t>
                      </a:r>
                      <a:r>
                        <a:rPr lang="en-GB" sz="1600" kern="0" spc="10" dirty="0" err="1">
                          <a:effectLst/>
                        </a:rPr>
                        <a:t>css</a:t>
                      </a:r>
                      <a:r>
                        <a:rPr lang="en-GB" sz="1600" kern="0" spc="10" dirty="0">
                          <a:effectLst/>
                        </a:rPr>
                        <a:t> file.</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200" marR="81200" marT="113680" marB="113680" anchor="ctr"/>
                </a:tc>
                <a:extLst>
                  <a:ext uri="{0D108BD9-81ED-4DB2-BD59-A6C34878D82A}">
                    <a16:rowId xmlns:a16="http://schemas.microsoft.com/office/drawing/2014/main" val="4083687223"/>
                  </a:ext>
                </a:extLst>
              </a:tr>
            </a:tbl>
          </a:graphicData>
        </a:graphic>
      </p:graphicFrame>
    </p:spTree>
    <p:extLst>
      <p:ext uri="{BB962C8B-B14F-4D97-AF65-F5344CB8AC3E}">
        <p14:creationId xmlns:p14="http://schemas.microsoft.com/office/powerpoint/2010/main" val="2547693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9D69-7CFA-E606-F8C8-2D7EDE00440F}"/>
              </a:ext>
            </a:extLst>
          </p:cNvPr>
          <p:cNvSpPr>
            <a:spLocks noGrp="1"/>
          </p:cNvSpPr>
          <p:nvPr>
            <p:ph type="title"/>
          </p:nvPr>
        </p:nvSpPr>
        <p:spPr>
          <a:xfrm>
            <a:off x="647700" y="146050"/>
            <a:ext cx="10515600" cy="1325563"/>
          </a:xfrm>
        </p:spPr>
        <p:txBody>
          <a:bodyPr/>
          <a:lstStyle/>
          <a:p>
            <a:pPr algn="ctr"/>
            <a:r>
              <a:rPr lang="en-GB" dirty="0"/>
              <a:t>CSS Selectors</a:t>
            </a:r>
          </a:p>
        </p:txBody>
      </p:sp>
      <p:sp>
        <p:nvSpPr>
          <p:cNvPr id="3" name="Content Placeholder 2">
            <a:extLst>
              <a:ext uri="{FF2B5EF4-FFF2-40B4-BE49-F238E27FC236}">
                <a16:creationId xmlns:a16="http://schemas.microsoft.com/office/drawing/2014/main" id="{54E12858-5AA2-3672-C882-7BD2C5128493}"/>
              </a:ext>
            </a:extLst>
          </p:cNvPr>
          <p:cNvSpPr>
            <a:spLocks noGrp="1"/>
          </p:cNvSpPr>
          <p:nvPr>
            <p:ph idx="1"/>
          </p:nvPr>
        </p:nvSpPr>
        <p:spPr>
          <a:xfrm>
            <a:off x="647700" y="1352550"/>
            <a:ext cx="10706100" cy="5140325"/>
          </a:xfrm>
        </p:spPr>
        <p:txBody>
          <a:bodyPr>
            <a:normAutofit fontScale="92500" lnSpcReduction="10000"/>
          </a:bodyPr>
          <a:lstStyle/>
          <a:p>
            <a:r>
              <a:rPr lang="en-GB" b="0" i="0" dirty="0">
                <a:solidFill>
                  <a:srgbClr val="213343"/>
                </a:solidFill>
                <a:effectLst/>
                <a:highlight>
                  <a:srgbClr val="F6F9FC"/>
                </a:highlight>
                <a:latin typeface="Lexend Deca"/>
              </a:rPr>
              <a:t>CSS selectors are used to define the elements you want to style with CSS. There are many different types of CSS selectors, each with their own unique syntax. These tell the browser which elements to apply CSS property values to.</a:t>
            </a:r>
          </a:p>
          <a:p>
            <a:endParaRPr lang="en-GB" dirty="0">
              <a:solidFill>
                <a:srgbClr val="213343"/>
              </a:solidFill>
              <a:highlight>
                <a:srgbClr val="F6F9FC"/>
              </a:highlight>
              <a:latin typeface="Lexend Deca"/>
            </a:endParaRPr>
          </a:p>
          <a:p>
            <a:r>
              <a:rPr lang="en-GB" dirty="0">
                <a:solidFill>
                  <a:srgbClr val="213343"/>
                </a:solidFill>
                <a:highlight>
                  <a:srgbClr val="F6F9FC"/>
                </a:highlight>
                <a:latin typeface="Lexend Deca"/>
              </a:rPr>
              <a:t>Class Selector</a:t>
            </a:r>
          </a:p>
          <a:p>
            <a:endParaRPr lang="en-GB" dirty="0">
              <a:solidFill>
                <a:srgbClr val="213343"/>
              </a:solidFill>
              <a:highlight>
                <a:srgbClr val="F6F9FC"/>
              </a:highlight>
              <a:latin typeface="Lexend Deca"/>
            </a:endParaRPr>
          </a:p>
          <a:p>
            <a:r>
              <a:rPr lang="en-GB" dirty="0">
                <a:solidFill>
                  <a:srgbClr val="213343"/>
                </a:solidFill>
                <a:highlight>
                  <a:srgbClr val="F6F9FC"/>
                </a:highlight>
                <a:latin typeface="Lexend Deca"/>
              </a:rPr>
              <a:t>ID Selector </a:t>
            </a:r>
          </a:p>
          <a:p>
            <a:endParaRPr lang="en-GB" dirty="0">
              <a:solidFill>
                <a:srgbClr val="213343"/>
              </a:solidFill>
              <a:highlight>
                <a:srgbClr val="F6F9FC"/>
              </a:highlight>
              <a:latin typeface="Lexend Deca"/>
            </a:endParaRPr>
          </a:p>
          <a:p>
            <a:r>
              <a:rPr lang="en-GB" dirty="0">
                <a:solidFill>
                  <a:srgbClr val="213343"/>
                </a:solidFill>
                <a:highlight>
                  <a:srgbClr val="F6F9FC"/>
                </a:highlight>
                <a:latin typeface="Lexend Deca"/>
              </a:rPr>
              <a:t>Element Selector</a:t>
            </a:r>
          </a:p>
          <a:p>
            <a:endParaRPr lang="en-GB" dirty="0">
              <a:solidFill>
                <a:srgbClr val="213343"/>
              </a:solidFill>
              <a:highlight>
                <a:srgbClr val="F6F9FC"/>
              </a:highlight>
              <a:latin typeface="Lexend Deca"/>
            </a:endParaRPr>
          </a:p>
          <a:p>
            <a:r>
              <a:rPr lang="en-GB" dirty="0">
                <a:solidFill>
                  <a:srgbClr val="FF0000"/>
                </a:solidFill>
                <a:highlight>
                  <a:srgbClr val="F6F9FC"/>
                </a:highlight>
                <a:latin typeface="Lexend Deca"/>
              </a:rPr>
              <a:t>Universal Selector ??</a:t>
            </a:r>
            <a:endParaRPr lang="en-GB" dirty="0">
              <a:solidFill>
                <a:srgbClr val="FF0000"/>
              </a:solidFill>
            </a:endParaRPr>
          </a:p>
        </p:txBody>
      </p:sp>
    </p:spTree>
    <p:extLst>
      <p:ext uri="{BB962C8B-B14F-4D97-AF65-F5344CB8AC3E}">
        <p14:creationId xmlns:p14="http://schemas.microsoft.com/office/powerpoint/2010/main" val="197314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111E-070B-089C-B31A-DEBADCEAB874}"/>
              </a:ext>
            </a:extLst>
          </p:cNvPr>
          <p:cNvSpPr>
            <a:spLocks noGrp="1"/>
          </p:cNvSpPr>
          <p:nvPr>
            <p:ph type="title"/>
          </p:nvPr>
        </p:nvSpPr>
        <p:spPr/>
        <p:txBody>
          <a:bodyPr/>
          <a:lstStyle/>
          <a:p>
            <a:pPr algn="ctr"/>
            <a:r>
              <a:rPr lang="en-GB" dirty="0"/>
              <a:t>Class &amp; ID </a:t>
            </a:r>
          </a:p>
        </p:txBody>
      </p:sp>
      <p:sp>
        <p:nvSpPr>
          <p:cNvPr id="3" name="Content Placeholder 2">
            <a:extLst>
              <a:ext uri="{FF2B5EF4-FFF2-40B4-BE49-F238E27FC236}">
                <a16:creationId xmlns:a16="http://schemas.microsoft.com/office/drawing/2014/main" id="{95748165-1820-2D7C-6DA6-FD5A3FA98D05}"/>
              </a:ext>
            </a:extLst>
          </p:cNvPr>
          <p:cNvSpPr>
            <a:spLocks noGrp="1"/>
          </p:cNvSpPr>
          <p:nvPr>
            <p:ph idx="1"/>
          </p:nvPr>
        </p:nvSpPr>
        <p:spPr/>
        <p:txBody>
          <a:bodyPr/>
          <a:lstStyle/>
          <a:p>
            <a:r>
              <a:rPr lang="en-GB" b="1" dirty="0"/>
              <a:t>The “id” attribute</a:t>
            </a:r>
            <a:r>
              <a:rPr lang="en-GB" dirty="0"/>
              <a:t> is employed to uniquely identify a specific element on a page. </a:t>
            </a:r>
          </a:p>
          <a:p>
            <a:endParaRPr lang="en-GB" dirty="0"/>
          </a:p>
          <a:p>
            <a:r>
              <a:rPr lang="en-GB" b="1" dirty="0"/>
              <a:t>The “class” attribute</a:t>
            </a:r>
            <a:r>
              <a:rPr lang="en-GB" dirty="0"/>
              <a:t> is utilised to categorize and apply styles or scripts to multiple elements, enabling the application of common styles to various parts of the page where the class is assigned.</a:t>
            </a:r>
          </a:p>
        </p:txBody>
      </p:sp>
    </p:spTree>
    <p:extLst>
      <p:ext uri="{BB962C8B-B14F-4D97-AF65-F5344CB8AC3E}">
        <p14:creationId xmlns:p14="http://schemas.microsoft.com/office/powerpoint/2010/main" val="19853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ED95-BDF6-090B-635A-A5178191C0AC}"/>
              </a:ext>
            </a:extLst>
          </p:cNvPr>
          <p:cNvSpPr>
            <a:spLocks noGrp="1"/>
          </p:cNvSpPr>
          <p:nvPr>
            <p:ph type="title"/>
          </p:nvPr>
        </p:nvSpPr>
        <p:spPr>
          <a:xfrm>
            <a:off x="3951051" y="2602487"/>
            <a:ext cx="3957537" cy="1325563"/>
          </a:xfrm>
        </p:spPr>
        <p:txBody>
          <a:bodyPr/>
          <a:lstStyle/>
          <a:p>
            <a:r>
              <a:rPr lang="en-US" dirty="0"/>
              <a:t>Any Questions?</a:t>
            </a:r>
          </a:p>
        </p:txBody>
      </p:sp>
    </p:spTree>
    <p:extLst>
      <p:ext uri="{BB962C8B-B14F-4D97-AF65-F5344CB8AC3E}">
        <p14:creationId xmlns:p14="http://schemas.microsoft.com/office/powerpoint/2010/main" val="28037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6CAC-99DD-9559-0460-D3A6B8BC7241}"/>
              </a:ext>
            </a:extLst>
          </p:cNvPr>
          <p:cNvSpPr>
            <a:spLocks noGrp="1"/>
          </p:cNvSpPr>
          <p:nvPr>
            <p:ph type="title"/>
          </p:nvPr>
        </p:nvSpPr>
        <p:spPr>
          <a:xfrm>
            <a:off x="3409950" y="2546350"/>
            <a:ext cx="5172075" cy="1325563"/>
          </a:xfrm>
        </p:spPr>
        <p:txBody>
          <a:bodyPr>
            <a:normAutofit/>
          </a:bodyPr>
          <a:lstStyle/>
          <a:p>
            <a:pPr algn="ctr"/>
            <a:r>
              <a:rPr lang="en-GB" sz="7200" dirty="0"/>
              <a:t>SBAR</a:t>
            </a:r>
          </a:p>
        </p:txBody>
      </p:sp>
    </p:spTree>
    <p:extLst>
      <p:ext uri="{BB962C8B-B14F-4D97-AF65-F5344CB8AC3E}">
        <p14:creationId xmlns:p14="http://schemas.microsoft.com/office/powerpoint/2010/main" val="51911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Different coloured organisers">
            <a:extLst>
              <a:ext uri="{FF2B5EF4-FFF2-40B4-BE49-F238E27FC236}">
                <a16:creationId xmlns:a16="http://schemas.microsoft.com/office/drawing/2014/main" id="{5CDAF854-CF61-80FB-E6C3-246BC8D2B87C}"/>
              </a:ext>
            </a:extLst>
          </p:cNvPr>
          <p:cNvPicPr>
            <a:picLocks noChangeAspect="1"/>
          </p:cNvPicPr>
          <p:nvPr/>
        </p:nvPicPr>
        <p:blipFill rotWithShape="1">
          <a:blip r:embed="rId2"/>
          <a:srcRect b="7025"/>
          <a:stretch/>
        </p:blipFill>
        <p:spPr>
          <a:xfrm>
            <a:off x="20" y="10"/>
            <a:ext cx="12191979" cy="6857990"/>
          </a:xfrm>
          <a:prstGeom prst="rect">
            <a:avLst/>
          </a:prstGeom>
        </p:spPr>
      </p:pic>
      <p:sp>
        <p:nvSpPr>
          <p:cNvPr id="25"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p:cNvSpPr>
            <a:spLocks noGrp="1"/>
          </p:cNvSpPr>
          <p:nvPr>
            <p:ph type="ctrTitle"/>
          </p:nvPr>
        </p:nvSpPr>
        <p:spPr>
          <a:xfrm>
            <a:off x="3325473" y="1924619"/>
            <a:ext cx="5541054" cy="1655378"/>
          </a:xfrm>
        </p:spPr>
        <p:txBody>
          <a:bodyPr vert="horz" lIns="91440" tIns="45720" rIns="91440" bIns="45720" rtlCol="0" anchor="b">
            <a:normAutofit/>
          </a:bodyPr>
          <a:lstStyle/>
          <a:p>
            <a:pPr algn="ctr"/>
            <a:r>
              <a:rPr lang="en-US" sz="5400" dirty="0"/>
              <a:t>File Management</a:t>
            </a:r>
          </a:p>
        </p:txBody>
      </p:sp>
      <p:sp>
        <p:nvSpPr>
          <p:cNvPr id="3" name="Subtitle 2"/>
          <p:cNvSpPr>
            <a:spLocks noGrp="1"/>
          </p:cNvSpPr>
          <p:nvPr>
            <p:ph type="subTitle" idx="1"/>
          </p:nvPr>
        </p:nvSpPr>
        <p:spPr>
          <a:xfrm>
            <a:off x="3880419" y="3668285"/>
            <a:ext cx="4431162" cy="1337967"/>
          </a:xfrm>
        </p:spPr>
        <p:txBody>
          <a:bodyPr vert="horz" lIns="91440" tIns="45720" rIns="91440" bIns="45720" rtlCol="0">
            <a:normAutofit/>
          </a:bodyPr>
          <a:lstStyle/>
          <a:p>
            <a:r>
              <a:rPr lang="en-US" sz="3600" dirty="0">
                <a:latin typeface="+mn-lt"/>
                <a:cs typeface="+mn-cs"/>
              </a:rPr>
              <a:t>Paths and Trees and Folders</a:t>
            </a:r>
          </a:p>
        </p:txBody>
      </p:sp>
    </p:spTree>
    <p:extLst>
      <p:ext uri="{BB962C8B-B14F-4D97-AF65-F5344CB8AC3E}">
        <p14:creationId xmlns:p14="http://schemas.microsoft.com/office/powerpoint/2010/main" val="355151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36B3CC-12CA-4468-9DFA-E53E9DCC56CA}"/>
              </a:ext>
            </a:extLst>
          </p:cNvPr>
          <p:cNvSpPr txBox="1"/>
          <p:nvPr/>
        </p:nvSpPr>
        <p:spPr>
          <a:xfrm>
            <a:off x="1093075" y="173420"/>
            <a:ext cx="10005849" cy="5909310"/>
          </a:xfrm>
          <a:prstGeom prst="rect">
            <a:avLst/>
          </a:prstGeom>
          <a:noFill/>
        </p:spPr>
        <p:txBody>
          <a:bodyPr wrap="square" rtlCol="0">
            <a:spAutoFit/>
          </a:bodyPr>
          <a:lstStyle/>
          <a:p>
            <a:r>
              <a:rPr lang="en-US" sz="5400" dirty="0"/>
              <a:t>Situation               :- </a:t>
            </a:r>
            <a:r>
              <a:rPr lang="ta-IN" sz="5400" dirty="0"/>
              <a:t>சூழ்நிலை</a:t>
            </a:r>
            <a:endParaRPr lang="en-US" sz="5400" dirty="0"/>
          </a:p>
          <a:p>
            <a:r>
              <a:rPr lang="en-US" sz="5400" dirty="0"/>
              <a:t>          </a:t>
            </a:r>
          </a:p>
          <a:p>
            <a:r>
              <a:rPr lang="en-US" sz="5400" dirty="0"/>
              <a:t>Background            :-  </a:t>
            </a:r>
            <a:r>
              <a:rPr lang="ta-IN" sz="5400" dirty="0"/>
              <a:t>பின்னணி</a:t>
            </a:r>
            <a:endParaRPr lang="en-US" sz="5400" dirty="0"/>
          </a:p>
          <a:p>
            <a:r>
              <a:rPr lang="en-US" sz="5400" dirty="0"/>
              <a:t> </a:t>
            </a:r>
          </a:p>
          <a:p>
            <a:r>
              <a:rPr lang="en-US" sz="5400" dirty="0"/>
              <a:t>Assessment            :- </a:t>
            </a:r>
            <a:r>
              <a:rPr lang="ta-IN" sz="5400" dirty="0"/>
              <a:t>மதிப்பீடு</a:t>
            </a:r>
            <a:endParaRPr lang="en-US" sz="5400" dirty="0"/>
          </a:p>
          <a:p>
            <a:r>
              <a:rPr lang="en-US" sz="5400" dirty="0"/>
              <a:t>    </a:t>
            </a:r>
            <a:r>
              <a:rPr lang="ta-IN" sz="5400" dirty="0"/>
              <a:t> </a:t>
            </a:r>
          </a:p>
          <a:p>
            <a:r>
              <a:rPr lang="en-US" sz="5400" dirty="0"/>
              <a:t>Recommendation:- </a:t>
            </a:r>
            <a:r>
              <a:rPr lang="ta-IN" sz="5400" dirty="0"/>
              <a:t>பரிந்துரை</a:t>
            </a:r>
            <a:r>
              <a:rPr lang="en-US" sz="5400" dirty="0"/>
              <a:t> </a:t>
            </a:r>
          </a:p>
        </p:txBody>
      </p:sp>
    </p:spTree>
    <p:extLst>
      <p:ext uri="{BB962C8B-B14F-4D97-AF65-F5344CB8AC3E}">
        <p14:creationId xmlns:p14="http://schemas.microsoft.com/office/powerpoint/2010/main" val="624206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B49D-8A81-584B-CC08-FEFD63912946}"/>
              </a:ext>
            </a:extLst>
          </p:cNvPr>
          <p:cNvSpPr>
            <a:spLocks noGrp="1"/>
          </p:cNvSpPr>
          <p:nvPr>
            <p:ph type="title"/>
          </p:nvPr>
        </p:nvSpPr>
        <p:spPr>
          <a:xfrm>
            <a:off x="742950" y="2555875"/>
            <a:ext cx="10515600" cy="1325563"/>
          </a:xfrm>
        </p:spPr>
        <p:txBody>
          <a:bodyPr/>
          <a:lstStyle/>
          <a:p>
            <a:r>
              <a:rPr lang="en-GB" dirty="0"/>
              <a:t>Let's have a go !!</a:t>
            </a:r>
          </a:p>
        </p:txBody>
      </p:sp>
    </p:spTree>
    <p:extLst>
      <p:ext uri="{BB962C8B-B14F-4D97-AF65-F5344CB8AC3E}">
        <p14:creationId xmlns:p14="http://schemas.microsoft.com/office/powerpoint/2010/main" val="3807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Files?</a:t>
            </a:r>
          </a:p>
        </p:txBody>
      </p:sp>
      <p:sp>
        <p:nvSpPr>
          <p:cNvPr id="3" name="Content Placeholder 2"/>
          <p:cNvSpPr>
            <a:spLocks noGrp="1"/>
          </p:cNvSpPr>
          <p:nvPr>
            <p:ph idx="1"/>
          </p:nvPr>
        </p:nvSpPr>
        <p:spPr/>
        <p:txBody>
          <a:bodyPr>
            <a:normAutofit/>
          </a:bodyPr>
          <a:lstStyle/>
          <a:p>
            <a:r>
              <a:rPr lang="en-US" dirty="0"/>
              <a:t>When you use an application to do work - e.g., write a paper, make a spreadsheet, or draw a picture, the work is stored in RAM (memory) first </a:t>
            </a:r>
          </a:p>
          <a:p>
            <a:r>
              <a:rPr lang="en-US" dirty="0"/>
              <a:t>It is in danger of being lost if the power goes off (RAM is </a:t>
            </a:r>
            <a:r>
              <a:rPr lang="en-US" b="1" dirty="0"/>
              <a:t>volatile</a:t>
            </a:r>
            <a:r>
              <a:rPr lang="en-US" dirty="0"/>
              <a:t>!)</a:t>
            </a:r>
          </a:p>
          <a:p>
            <a:r>
              <a:rPr lang="en-US" dirty="0"/>
              <a:t>When you save it, it is copied to a secondary storage device like the hard drive or a flash drive</a:t>
            </a:r>
          </a:p>
          <a:p>
            <a:r>
              <a:rPr lang="en-US" dirty="0"/>
              <a:t>It is saved as a FILE with a name, extension, time, date, size</a:t>
            </a:r>
          </a:p>
          <a:p>
            <a:pPr lvl="1"/>
            <a:r>
              <a:rPr lang="en-US" sz="2800" dirty="0"/>
              <a:t>The extension, if there is one, is at the right end of the name, with a period before it, like file1.abc</a:t>
            </a:r>
          </a:p>
          <a:p>
            <a:endParaRPr lang="en-US" sz="2400" dirty="0"/>
          </a:p>
        </p:txBody>
      </p:sp>
    </p:spTree>
    <p:extLst>
      <p:ext uri="{BB962C8B-B14F-4D97-AF65-F5344CB8AC3E}">
        <p14:creationId xmlns:p14="http://schemas.microsoft.com/office/powerpoint/2010/main" val="395586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dirty="0"/>
              <a:t>File Names and Extensions</a:t>
            </a:r>
          </a:p>
        </p:txBody>
      </p:sp>
      <p:sp>
        <p:nvSpPr>
          <p:cNvPr id="74754" name="Rectangle 3"/>
          <p:cNvSpPr>
            <a:spLocks noGrp="1" noChangeArrowheads="1"/>
          </p:cNvSpPr>
          <p:nvPr>
            <p:ph idx="1"/>
          </p:nvPr>
        </p:nvSpPr>
        <p:spPr/>
        <p:txBody>
          <a:bodyPr>
            <a:normAutofit lnSpcReduction="10000"/>
          </a:bodyPr>
          <a:lstStyle/>
          <a:p>
            <a:r>
              <a:rPr lang="en-US" sz="2400" dirty="0"/>
              <a:t>You must adhere to file-naming conventions when saving files</a:t>
            </a:r>
          </a:p>
          <a:p>
            <a:pPr lvl="1"/>
            <a:r>
              <a:rPr lang="en-US" sz="2000" dirty="0"/>
              <a:t>Case sensitivity – upper and lower case are different</a:t>
            </a:r>
          </a:p>
          <a:p>
            <a:pPr lvl="2"/>
            <a:r>
              <a:rPr lang="en-US" dirty="0"/>
              <a:t>True in Linux and Unix variations, not in Windows</a:t>
            </a:r>
          </a:p>
          <a:p>
            <a:pPr lvl="2"/>
            <a:r>
              <a:rPr lang="en-US" dirty="0"/>
              <a:t>If “ABC” and “</a:t>
            </a:r>
            <a:r>
              <a:rPr lang="en-US" dirty="0" err="1"/>
              <a:t>abc</a:t>
            </a:r>
            <a:r>
              <a:rPr lang="en-US" dirty="0"/>
              <a:t>” are different names, it IS case sensitive</a:t>
            </a:r>
          </a:p>
          <a:p>
            <a:pPr lvl="1"/>
            <a:r>
              <a:rPr lang="en-US" sz="2000" dirty="0">
                <a:solidFill>
                  <a:srgbClr val="FF0000"/>
                </a:solidFill>
              </a:rPr>
              <a:t>Maximum length ???</a:t>
            </a:r>
          </a:p>
          <a:p>
            <a:pPr lvl="1"/>
            <a:r>
              <a:rPr lang="en-US" sz="2000" dirty="0"/>
              <a:t>Spaces allowed – be careful if using multiple spaces, can you see the difference between 2 spaces and three spaces?</a:t>
            </a:r>
          </a:p>
          <a:p>
            <a:pPr lvl="1"/>
            <a:r>
              <a:rPr lang="en-US" sz="2000" dirty="0"/>
              <a:t>Digits allowed</a:t>
            </a:r>
          </a:p>
          <a:p>
            <a:pPr lvl="1"/>
            <a:r>
              <a:rPr lang="en-US" sz="2000" dirty="0"/>
              <a:t>\ / : * ? " &lt; &gt; |   not allowed</a:t>
            </a:r>
          </a:p>
          <a:p>
            <a:r>
              <a:rPr lang="en-US" sz="2400" dirty="0"/>
              <a:t>File extensions provide clues to the file contents</a:t>
            </a:r>
          </a:p>
          <a:p>
            <a:r>
              <a:rPr lang="en-US" dirty="0"/>
              <a:t>OS uses extensions to know which application created the file and the internal format of the file</a:t>
            </a:r>
            <a:endParaRPr lang="en-US" sz="2400" dirty="0"/>
          </a:p>
        </p:txBody>
      </p:sp>
    </p:spTree>
    <p:extLst>
      <p:ext uri="{BB962C8B-B14F-4D97-AF65-F5344CB8AC3E}">
        <p14:creationId xmlns:p14="http://schemas.microsoft.com/office/powerpoint/2010/main" val="213341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p:txBody>
          <a:bodyPr/>
          <a:lstStyle/>
          <a:p>
            <a:pPr eaLnBrk="1" hangingPunct="1"/>
            <a:r>
              <a:rPr lang="en-US" dirty="0"/>
              <a:t>Standard Filename Extensions</a:t>
            </a:r>
          </a:p>
        </p:txBody>
      </p:sp>
      <p:sp>
        <p:nvSpPr>
          <p:cNvPr id="2" name="Text Placeholder 1"/>
          <p:cNvSpPr>
            <a:spLocks noGrp="1"/>
          </p:cNvSpPr>
          <p:nvPr>
            <p:ph type="body" sz="half" idx="1"/>
          </p:nvPr>
        </p:nvSpPr>
        <p:spPr/>
        <p:txBody>
          <a:bodyPr/>
          <a:lstStyle/>
          <a:p>
            <a:r>
              <a:rPr lang="en-US" dirty="0"/>
              <a:t>  </a:t>
            </a:r>
          </a:p>
        </p:txBody>
      </p:sp>
      <p:graphicFrame>
        <p:nvGraphicFramePr>
          <p:cNvPr id="180283" name="Group 59"/>
          <p:cNvGraphicFramePr>
            <a:graphicFrameLocks noGrp="1"/>
          </p:cNvGraphicFramePr>
          <p:nvPr>
            <p:ph sz="half" idx="2"/>
          </p:nvPr>
        </p:nvGraphicFramePr>
        <p:xfrm>
          <a:off x="2971800" y="1752600"/>
          <a:ext cx="6707124" cy="4647252"/>
        </p:xfrm>
        <a:graphic>
          <a:graphicData uri="http://schemas.openxmlformats.org/drawingml/2006/table">
            <a:tbl>
              <a:tblPr/>
              <a:tblGrid>
                <a:gridCol w="1675130">
                  <a:extLst>
                    <a:ext uri="{9D8B030D-6E8A-4147-A177-3AD203B41FA5}">
                      <a16:colId xmlns:a16="http://schemas.microsoft.com/office/drawing/2014/main" val="20000"/>
                    </a:ext>
                  </a:extLst>
                </a:gridCol>
                <a:gridCol w="2872994">
                  <a:extLst>
                    <a:ext uri="{9D8B030D-6E8A-4147-A177-3AD203B41FA5}">
                      <a16:colId xmlns:a16="http://schemas.microsoft.com/office/drawing/2014/main" val="20001"/>
                    </a:ext>
                  </a:extLst>
                </a:gridCol>
                <a:gridCol w="2159000">
                  <a:extLst>
                    <a:ext uri="{9D8B030D-6E8A-4147-A177-3AD203B41FA5}">
                      <a16:colId xmlns:a16="http://schemas.microsoft.com/office/drawing/2014/main" val="20002"/>
                    </a:ext>
                  </a:extLst>
                </a:gridCol>
              </a:tblGrid>
              <a:tr h="36979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1" i="0" u="none" strike="noStrike" cap="none" normalizeH="0" baseline="0" dirty="0">
                          <a:ln>
                            <a:noFill/>
                          </a:ln>
                          <a:solidFill>
                            <a:srgbClr val="231F20"/>
                          </a:solidFill>
                          <a:effectLst/>
                          <a:latin typeface="Palatino-Roman" charset="0"/>
                        </a:rPr>
                        <a:t>Extension </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1" i="0" u="none" strike="noStrike" cap="none" normalizeH="0" baseline="0" dirty="0">
                          <a:ln>
                            <a:noFill/>
                          </a:ln>
                          <a:solidFill>
                            <a:srgbClr val="231F20"/>
                          </a:solidFill>
                          <a:effectLst/>
                          <a:latin typeface="Palatino-Roman" charset="0"/>
                        </a:rPr>
                        <a:t>Type of Document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1" i="0" u="none" strike="noStrike" cap="none" normalizeH="0" baseline="0" dirty="0">
                          <a:ln>
                            <a:noFill/>
                          </a:ln>
                          <a:solidFill>
                            <a:srgbClr val="231F20"/>
                          </a:solidFill>
                          <a:effectLst/>
                          <a:latin typeface="Palatino-Roman" charset="0"/>
                        </a:rPr>
                        <a:t>Application </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40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.doc or .docx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Word processing document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Word</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.xls or .xlsx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Workbook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Excel</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50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.ppt or .pptx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PowerPoint presentation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MS PowerPoint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a:t>
                      </a:r>
                      <a:r>
                        <a:rPr kumimoji="0" lang="en-US" sz="1700" b="0" i="0" u="none" strike="noStrike" cap="none" normalizeH="0" baseline="0" dirty="0" err="1">
                          <a:ln>
                            <a:noFill/>
                          </a:ln>
                          <a:solidFill>
                            <a:srgbClr val="231F20"/>
                          </a:solidFill>
                          <a:effectLst/>
                          <a:latin typeface="Palatino-Roman" charset="0"/>
                        </a:rPr>
                        <a:t>accdb</a:t>
                      </a:r>
                      <a:endParaRPr kumimoji="0" lang="en-US" sz="1700" b="0" i="0" u="none" strike="noStrike" cap="none" normalizeH="0" baseline="0" dirty="0">
                        <a:ln>
                          <a:noFill/>
                        </a:ln>
                        <a:solidFill>
                          <a:srgbClr val="231F20"/>
                        </a:solidFill>
                        <a:effectLst/>
                        <a:latin typeface="Palatino-Roman"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Database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Access</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.gif, .jpg, .</a:t>
                      </a:r>
                      <a:r>
                        <a:rPr kumimoji="0" lang="en-US" sz="1700" b="0" i="0" u="none" strike="noStrike" cap="none" normalizeH="0" baseline="0" dirty="0" err="1">
                          <a:ln>
                            <a:noFill/>
                          </a:ln>
                          <a:solidFill>
                            <a:srgbClr val="231F20"/>
                          </a:solidFill>
                          <a:effectLst/>
                          <a:latin typeface="Palatino-Roman" charset="0"/>
                        </a:rPr>
                        <a:t>png</a:t>
                      </a:r>
                      <a:endParaRPr kumimoji="0" lang="en-US" sz="1700" b="0" i="0" u="none" strike="noStrike" cap="none" normalizeH="0" baseline="0" dirty="0">
                        <a:ln>
                          <a:noFill/>
                        </a:ln>
                        <a:solidFill>
                          <a:srgbClr val="231F20"/>
                        </a:solidFill>
                        <a:effectLst/>
                        <a:latin typeface="Palatino-Roman"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Images</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Windows Image Viewer</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.mp4, .mp3</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Videos, audio</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Windows Media</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.zip</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Compressed file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WinZip</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095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.pdf</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Portable Document Format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Adobe Acrobat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4593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.htm or .html</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Web page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Hypertext Markup Language</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7531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1A60-73FE-BF78-BEA0-203045DB7B49}"/>
              </a:ext>
            </a:extLst>
          </p:cNvPr>
          <p:cNvSpPr>
            <a:spLocks noGrp="1"/>
          </p:cNvSpPr>
          <p:nvPr>
            <p:ph type="title"/>
          </p:nvPr>
        </p:nvSpPr>
        <p:spPr/>
        <p:txBody>
          <a:bodyPr>
            <a:normAutofit fontScale="90000"/>
          </a:bodyPr>
          <a:lstStyle/>
          <a:p>
            <a:r>
              <a:rPr lang="en-GB" sz="4900" b="1" i="0" dirty="0">
                <a:solidFill>
                  <a:srgbClr val="1E1E1E"/>
                </a:solidFill>
                <a:effectLst/>
                <a:highlight>
                  <a:srgbClr val="FFFFFF"/>
                </a:highlight>
                <a:latin typeface="Libre Franklin" pitchFamily="2" charset="0"/>
              </a:rPr>
              <a:t>What are file naming conventions?</a:t>
            </a:r>
            <a:br>
              <a:rPr lang="en-GB" b="1" i="0" dirty="0">
                <a:solidFill>
                  <a:srgbClr val="1E1E1E"/>
                </a:solidFill>
                <a:effectLst/>
                <a:highlight>
                  <a:srgbClr val="FFFFFF"/>
                </a:highlight>
                <a:latin typeface="Libre Franklin" pitchFamily="2" charset="0"/>
              </a:rPr>
            </a:br>
            <a:endParaRPr lang="en-GB" dirty="0"/>
          </a:p>
        </p:txBody>
      </p:sp>
      <p:sp>
        <p:nvSpPr>
          <p:cNvPr id="3" name="Text Placeholder 2">
            <a:extLst>
              <a:ext uri="{FF2B5EF4-FFF2-40B4-BE49-F238E27FC236}">
                <a16:creationId xmlns:a16="http://schemas.microsoft.com/office/drawing/2014/main" id="{C98C77A1-00E9-AE20-1195-DAFF3CF7568D}"/>
              </a:ext>
            </a:extLst>
          </p:cNvPr>
          <p:cNvSpPr>
            <a:spLocks noGrp="1"/>
          </p:cNvSpPr>
          <p:nvPr>
            <p:ph type="body" sz="half" idx="1"/>
          </p:nvPr>
        </p:nvSpPr>
        <p:spPr>
          <a:xfrm>
            <a:off x="4175760" y="1609898"/>
            <a:ext cx="7538720" cy="4614863"/>
          </a:xfrm>
        </p:spPr>
        <p:txBody>
          <a:bodyPr>
            <a:normAutofit lnSpcReduction="10000"/>
          </a:bodyPr>
          <a:lstStyle/>
          <a:p>
            <a:r>
              <a:rPr lang="en-GB" sz="2400" b="0" i="0" dirty="0">
                <a:solidFill>
                  <a:srgbClr val="1E1E1E"/>
                </a:solidFill>
                <a:effectLst/>
                <a:highlight>
                  <a:srgbClr val="FFFFFF"/>
                </a:highlight>
                <a:latin typeface="Arial" panose="020B0604020202020204" pitchFamily="34" charset="0"/>
                <a:cs typeface="Arial" panose="020B0604020202020204" pitchFamily="34" charset="0"/>
              </a:rPr>
              <a:t>A file naming convention is a framework for naming your files in a way that describes what they contain and how they relate to other files.</a:t>
            </a:r>
          </a:p>
          <a:p>
            <a:endParaRPr lang="en-GB" sz="2400" b="0" i="0" dirty="0">
              <a:solidFill>
                <a:srgbClr val="1E1E1E"/>
              </a:solidFill>
              <a:effectLst/>
              <a:highlight>
                <a:srgbClr val="FFFFFF"/>
              </a:highlight>
              <a:latin typeface="Arial" panose="020B0604020202020204" pitchFamily="34" charset="0"/>
              <a:cs typeface="Arial" panose="020B0604020202020204" pitchFamily="34" charset="0"/>
            </a:endParaRPr>
          </a:p>
          <a:p>
            <a:r>
              <a:rPr lang="en-GB" sz="2400" b="0" i="0" dirty="0">
                <a:solidFill>
                  <a:srgbClr val="1E1E1E"/>
                </a:solidFill>
                <a:effectLst/>
                <a:highlight>
                  <a:srgbClr val="FFFFFF"/>
                </a:highlight>
                <a:latin typeface="Arial" panose="020B0604020202020204" pitchFamily="34" charset="0"/>
                <a:cs typeface="Arial" panose="020B0604020202020204" pitchFamily="34" charset="0"/>
              </a:rPr>
              <a:t>File naming conventions help you stay organized and quickly identify your files. In a shared or collaborative group file-sharing setting, it will help others more easily navigate your work.</a:t>
            </a:r>
          </a:p>
          <a:p>
            <a:endParaRPr lang="en-GB" sz="2400" b="0" i="0" dirty="0">
              <a:solidFill>
                <a:srgbClr val="1E1E1E"/>
              </a:solidFill>
              <a:effectLst/>
              <a:highlight>
                <a:srgbClr val="FFFFFF"/>
              </a:highlight>
              <a:latin typeface="Arial" panose="020B0604020202020204" pitchFamily="34" charset="0"/>
              <a:cs typeface="Arial" panose="020B0604020202020204" pitchFamily="34" charset="0"/>
            </a:endParaRPr>
          </a:p>
          <a:p>
            <a:r>
              <a:rPr lang="en-GB" sz="2400" b="0" i="0" dirty="0">
                <a:solidFill>
                  <a:srgbClr val="1E1E1E"/>
                </a:solidFill>
                <a:effectLst/>
                <a:highlight>
                  <a:srgbClr val="FFFFFF"/>
                </a:highlight>
                <a:latin typeface="Arial" panose="020B0604020202020204" pitchFamily="34" charset="0"/>
                <a:cs typeface="Arial" panose="020B0604020202020204" pitchFamily="34" charset="0"/>
              </a:rPr>
              <a:t>It is </a:t>
            </a:r>
            <a:r>
              <a:rPr lang="en-GB" sz="2400" b="1" i="1" dirty="0">
                <a:solidFill>
                  <a:srgbClr val="1E1E1E"/>
                </a:solidFill>
                <a:effectLst/>
                <a:highlight>
                  <a:srgbClr val="FFFFFF"/>
                </a:highlight>
                <a:latin typeface="Arial" panose="020B0604020202020204" pitchFamily="34" charset="0"/>
                <a:cs typeface="Arial" panose="020B0604020202020204" pitchFamily="34" charset="0"/>
              </a:rPr>
              <a:t>essential</a:t>
            </a:r>
            <a:r>
              <a:rPr lang="en-GB" sz="2400" b="0" i="0" dirty="0">
                <a:solidFill>
                  <a:srgbClr val="1E1E1E"/>
                </a:solidFill>
                <a:effectLst/>
                <a:highlight>
                  <a:srgbClr val="FFFFFF"/>
                </a:highlight>
                <a:latin typeface="Arial" panose="020B0604020202020204" pitchFamily="34" charset="0"/>
                <a:cs typeface="Arial" panose="020B0604020202020204" pitchFamily="34" charset="0"/>
              </a:rPr>
              <a:t> to establish a convention </a:t>
            </a:r>
            <a:r>
              <a:rPr lang="en-GB" sz="2400" b="1" i="1" dirty="0">
                <a:solidFill>
                  <a:srgbClr val="1E1E1E"/>
                </a:solidFill>
                <a:effectLst/>
                <a:highlight>
                  <a:srgbClr val="FFFFFF"/>
                </a:highlight>
                <a:latin typeface="Arial" panose="020B0604020202020204" pitchFamily="34" charset="0"/>
                <a:cs typeface="Arial" panose="020B0604020202020204" pitchFamily="34" charset="0"/>
              </a:rPr>
              <a:t>before</a:t>
            </a:r>
            <a:r>
              <a:rPr lang="en-GB" sz="2400" b="0" i="0" dirty="0">
                <a:solidFill>
                  <a:srgbClr val="1E1E1E"/>
                </a:solidFill>
                <a:effectLst/>
                <a:highlight>
                  <a:srgbClr val="FFFFFF"/>
                </a:highlight>
                <a:latin typeface="Arial" panose="020B0604020202020204" pitchFamily="34" charset="0"/>
                <a:cs typeface="Arial" panose="020B0604020202020204" pitchFamily="34" charset="0"/>
              </a:rPr>
              <a:t> you begin collecting files or data in order to prevent a backlog of unorganized content that will lead to misplaced or lost data!</a:t>
            </a:r>
            <a:endParaRPr lang="en-GB" sz="2400" dirty="0">
              <a:latin typeface="Arial" panose="020B0604020202020204" pitchFamily="34" charset="0"/>
              <a:cs typeface="Arial" panose="020B0604020202020204" pitchFamily="34" charset="0"/>
            </a:endParaRPr>
          </a:p>
        </p:txBody>
      </p:sp>
      <p:pic>
        <p:nvPicPr>
          <p:cNvPr id="1026" name="Picture 2" descr="A stick figure saying Oh my god while looking over the shoulder of another stick figure using a computer. The numerous documents visible on the screen are all titled some variation of Untitled. The caption reads Protip never look in someone else's documents folder.">
            <a:extLst>
              <a:ext uri="{FF2B5EF4-FFF2-40B4-BE49-F238E27FC236}">
                <a16:creationId xmlns:a16="http://schemas.microsoft.com/office/drawing/2014/main" id="{381E4B18-1B86-4A0D-8DDF-58E61C8F8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14" y="1151254"/>
            <a:ext cx="3329305" cy="553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42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339</TotalTime>
  <Words>2819</Words>
  <Application>Microsoft Office PowerPoint</Application>
  <PresentationFormat>Widescreen</PresentationFormat>
  <Paragraphs>367</Paragraphs>
  <Slides>51</Slides>
  <Notes>12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51</vt:i4>
      </vt:variant>
    </vt:vector>
  </HeadingPairs>
  <TitlesOfParts>
    <vt:vector size="68" baseType="lpstr">
      <vt:lpstr>Abadi</vt:lpstr>
      <vt:lpstr>Aptos</vt:lpstr>
      <vt:lpstr>Aptos Display</vt:lpstr>
      <vt:lpstr>Arial</vt:lpstr>
      <vt:lpstr>Arial</vt:lpstr>
      <vt:lpstr>Calibri</vt:lpstr>
      <vt:lpstr>Google Sans</vt:lpstr>
      <vt:lpstr>Helvetica</vt:lpstr>
      <vt:lpstr>inherit</vt:lpstr>
      <vt:lpstr>Lexend Deca</vt:lpstr>
      <vt:lpstr>Libre Franklin</vt:lpstr>
      <vt:lpstr>Palatino-Roman</vt:lpstr>
      <vt:lpstr>Raleway</vt:lpstr>
      <vt:lpstr>Söhne</vt:lpstr>
      <vt:lpstr>Verdana</vt:lpstr>
      <vt:lpstr>Wingdings</vt:lpstr>
      <vt:lpstr>Office Theme</vt:lpstr>
      <vt:lpstr>Communication, Recap &amp; MS Office  Week commencing 01/04/2024</vt:lpstr>
      <vt:lpstr>Prerequisites</vt:lpstr>
      <vt:lpstr>Learning Objectives</vt:lpstr>
      <vt:lpstr>Purpose of Recap Sessions</vt:lpstr>
      <vt:lpstr>File Management</vt:lpstr>
      <vt:lpstr>Why Files?</vt:lpstr>
      <vt:lpstr>File Names and Extensions</vt:lpstr>
      <vt:lpstr>Standard Filename Extensions</vt:lpstr>
      <vt:lpstr>What are file naming conventions? </vt:lpstr>
      <vt:lpstr>PowerPoint Presentation</vt:lpstr>
      <vt:lpstr>PowerPoint Presentation</vt:lpstr>
      <vt:lpstr>File Systems – Drives</vt:lpstr>
      <vt:lpstr>File Systems – Drives</vt:lpstr>
      <vt:lpstr>Sample Disk Partition</vt:lpstr>
      <vt:lpstr>File Management</vt:lpstr>
      <vt:lpstr>A File System Tree (2 devices)</vt:lpstr>
      <vt:lpstr>File Management Metaphors</vt:lpstr>
      <vt:lpstr>File Directories and Folders</vt:lpstr>
      <vt:lpstr>Where is my Desktop??</vt:lpstr>
      <vt:lpstr>File Formats</vt:lpstr>
      <vt:lpstr>Applications and Files</vt:lpstr>
      <vt:lpstr>File Explorer</vt:lpstr>
      <vt:lpstr>Windows Explorer</vt:lpstr>
      <vt:lpstr>File Sizes and Dates</vt:lpstr>
      <vt:lpstr>File Sizes and Dates</vt:lpstr>
      <vt:lpstr>File Management Tips</vt:lpstr>
      <vt:lpstr>File Management Tips</vt:lpstr>
      <vt:lpstr>Shortcuts</vt:lpstr>
      <vt:lpstr>Introduction  to  Web Development  &amp;  Web Hosting  6th April 2024</vt:lpstr>
      <vt:lpstr>What are the 3 Types of Software</vt:lpstr>
      <vt:lpstr>Steps in the software development process (11)</vt:lpstr>
      <vt:lpstr>How long will each of these steps take ? (%)</vt:lpstr>
      <vt:lpstr>Development</vt:lpstr>
      <vt:lpstr>Best Practices</vt:lpstr>
      <vt:lpstr>Client-Server Architecture</vt:lpstr>
      <vt:lpstr>What are the 3 major components of client-server architecture? </vt:lpstr>
      <vt:lpstr>Thin client vs Thick Client  </vt:lpstr>
      <vt:lpstr>Some Jargon </vt:lpstr>
      <vt:lpstr>HTML  &amp;   CSS  7th April 2024</vt:lpstr>
      <vt:lpstr>Elements, Tags and Attributes ?</vt:lpstr>
      <vt:lpstr>Some more Jargon </vt:lpstr>
      <vt:lpstr>CSS</vt:lpstr>
      <vt:lpstr>PowerPoint Presentation</vt:lpstr>
      <vt:lpstr>3 ways to include CSS</vt:lpstr>
      <vt:lpstr>PowerPoint Presentation</vt:lpstr>
      <vt:lpstr>CSS Selectors</vt:lpstr>
      <vt:lpstr>Class &amp; ID </vt:lpstr>
      <vt:lpstr>Any Questions?</vt:lpstr>
      <vt:lpstr>SBAR</vt:lpstr>
      <vt:lpstr>PowerPoint Presentation</vt:lpstr>
      <vt:lpstr>Let's have a go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Neil Anthony-Pillai</dc:creator>
  <cp:lastModifiedBy>Neil Anthony-Pillai</cp:lastModifiedBy>
  <cp:revision>8</cp:revision>
  <dcterms:created xsi:type="dcterms:W3CDTF">2024-03-29T06:41:56Z</dcterms:created>
  <dcterms:modified xsi:type="dcterms:W3CDTF">2024-04-18T05:55:29Z</dcterms:modified>
</cp:coreProperties>
</file>