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3" r:id="rId3"/>
    <p:sldId id="264" r:id="rId4"/>
    <p:sldId id="329" r:id="rId5"/>
    <p:sldId id="307" r:id="rId6"/>
    <p:sldId id="262" r:id="rId7"/>
    <p:sldId id="270" r:id="rId8"/>
    <p:sldId id="308" r:id="rId9"/>
    <p:sldId id="309" r:id="rId10"/>
    <p:sldId id="330" r:id="rId11"/>
    <p:sldId id="306" r:id="rId12"/>
    <p:sldId id="304" r:id="rId13"/>
    <p:sldId id="323" r:id="rId14"/>
    <p:sldId id="324" r:id="rId15"/>
    <p:sldId id="325" r:id="rId16"/>
    <p:sldId id="282"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65A51-6779-4EDF-AEF9-B1D8EBCD7590}" type="datetimeFigureOut">
              <a:rPr lang="en-GB" smtClean="0"/>
              <a:t>01/05/2024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464CA-FDA3-404D-B185-C781E5C2EF07}" type="slidenum">
              <a:rPr lang="en-GB" smtClean="0"/>
              <a:t>‹#›</a:t>
            </a:fld>
            <a:endParaRPr lang="en-GB"/>
          </a:p>
        </p:txBody>
      </p:sp>
    </p:spTree>
    <p:extLst>
      <p:ext uri="{BB962C8B-B14F-4D97-AF65-F5344CB8AC3E}">
        <p14:creationId xmlns:p14="http://schemas.microsoft.com/office/powerpoint/2010/main" val="21325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highlight>
                  <a:srgbClr val="FFFFFF"/>
                </a:highlight>
                <a:latin typeface="arial" panose="020B0604020202020204" pitchFamily="34" charset="0"/>
              </a:rPr>
              <a:t>Web Content Accessibility Guidelines</a:t>
            </a:r>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4</a:t>
            </a:fld>
            <a:endParaRPr lang="en-US"/>
          </a:p>
        </p:txBody>
      </p:sp>
    </p:spTree>
    <p:extLst>
      <p:ext uri="{BB962C8B-B14F-4D97-AF65-F5344CB8AC3E}">
        <p14:creationId xmlns:p14="http://schemas.microsoft.com/office/powerpoint/2010/main" val="130505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highlight>
                  <a:srgbClr val="FFFFFF"/>
                </a:highlight>
                <a:latin typeface="arial" panose="020B0604020202020204" pitchFamily="34" charset="0"/>
              </a:rPr>
              <a:t>Web Content Accessibility Guidelines</a:t>
            </a:r>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6</a:t>
            </a:fld>
            <a:endParaRPr lang="en-US"/>
          </a:p>
        </p:txBody>
      </p:sp>
    </p:spTree>
    <p:extLst>
      <p:ext uri="{BB962C8B-B14F-4D97-AF65-F5344CB8AC3E}">
        <p14:creationId xmlns:p14="http://schemas.microsoft.com/office/powerpoint/2010/main" val="20935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Client:</a:t>
            </a:r>
            <a:r>
              <a:rPr lang="en-US" b="0" i="0" dirty="0">
                <a:solidFill>
                  <a:srgbClr val="0D0D0D"/>
                </a:solidFill>
                <a:effectLst/>
                <a:latin typeface="Söhne"/>
              </a:rPr>
              <a:t> A client is typically a web browser (like Chrome, Firefox, Safari) or a mobile app that requests resources or services from a server.</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Server:</a:t>
            </a:r>
            <a:r>
              <a:rPr lang="en-US" b="0" i="0" dirty="0">
                <a:solidFill>
                  <a:srgbClr val="0D0D0D"/>
                </a:solidFill>
                <a:effectLst/>
                <a:latin typeface="Söhne"/>
              </a:rPr>
              <a:t> A server is a remote computer or system that stores data, processes requests, and delivers resources or services to clients.</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7</a:t>
            </a:fld>
            <a:endParaRPr lang="en-US"/>
          </a:p>
        </p:txBody>
      </p:sp>
    </p:spTree>
    <p:extLst>
      <p:ext uri="{BB962C8B-B14F-4D97-AF65-F5344CB8AC3E}">
        <p14:creationId xmlns:p14="http://schemas.microsoft.com/office/powerpoint/2010/main" val="70291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highlight>
                  <a:srgbClr val="FFFFFF"/>
                </a:highlight>
                <a:latin typeface="arial" panose="020B0604020202020204" pitchFamily="34" charset="0"/>
              </a:rPr>
              <a:t>Web Content Accessibility Guidelines</a:t>
            </a:r>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10</a:t>
            </a:fld>
            <a:endParaRPr lang="en-US"/>
          </a:p>
        </p:txBody>
      </p:sp>
    </p:spTree>
    <p:extLst>
      <p:ext uri="{BB962C8B-B14F-4D97-AF65-F5344CB8AC3E}">
        <p14:creationId xmlns:p14="http://schemas.microsoft.com/office/powerpoint/2010/main" val="285859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161616"/>
                </a:solidFill>
                <a:effectLst/>
                <a:latin typeface="inherit"/>
              </a:rPr>
              <a:t>Selecting a methodology </a:t>
            </a:r>
            <a:r>
              <a:rPr lang="en-US" b="0" i="0" dirty="0">
                <a:solidFill>
                  <a:srgbClr val="161616"/>
                </a:solidFill>
                <a:effectLst/>
                <a:latin typeface="inherit"/>
              </a:rPr>
              <a:t>to establish a framework in which the steps of software development are applied. It describes an overall work process or roadmap for the project. Methodologies can include Agile development, DevOps, Rapid Application Development (RAD), Scaled Agile Framework (</a:t>
            </a:r>
            <a:r>
              <a:rPr lang="en-US" b="0" i="0" dirty="0" err="1">
                <a:solidFill>
                  <a:srgbClr val="161616"/>
                </a:solidFill>
                <a:effectLst/>
                <a:latin typeface="inherit"/>
              </a:rPr>
              <a:t>SAFe</a:t>
            </a:r>
            <a:r>
              <a:rPr lang="en-US" b="0" i="0" dirty="0">
                <a:solidFill>
                  <a:srgbClr val="161616"/>
                </a:solidFill>
                <a:effectLst/>
                <a:latin typeface="inherit"/>
              </a:rPr>
              <a:t>), Waterfall, and others.</a:t>
            </a:r>
          </a:p>
          <a:p>
            <a:pPr algn="l" fontAlgn="base">
              <a:buFont typeface="Arial" panose="020B0604020202020204" pitchFamily="34" charset="0"/>
              <a:buChar char="•"/>
            </a:pPr>
            <a:r>
              <a:rPr lang="en-US" b="1" i="0" dirty="0">
                <a:solidFill>
                  <a:srgbClr val="161616"/>
                </a:solidFill>
                <a:effectLst/>
                <a:latin typeface="inherit"/>
              </a:rPr>
              <a:t>Gathering requirements</a:t>
            </a:r>
            <a:r>
              <a:rPr lang="en-US" b="0" i="0" dirty="0">
                <a:solidFill>
                  <a:srgbClr val="161616"/>
                </a:solidFill>
                <a:effectLst/>
                <a:latin typeface="inherit"/>
              </a:rPr>
              <a:t> to understand and document what is required by users and other stakeholders.</a:t>
            </a:r>
          </a:p>
          <a:p>
            <a:pPr algn="l" fontAlgn="base">
              <a:buFont typeface="Arial" panose="020B0604020202020204" pitchFamily="34" charset="0"/>
              <a:buChar char="•"/>
            </a:pPr>
            <a:r>
              <a:rPr lang="en-US" b="1" i="0" dirty="0">
                <a:solidFill>
                  <a:srgbClr val="161616"/>
                </a:solidFill>
                <a:effectLst/>
                <a:latin typeface="inherit"/>
              </a:rPr>
              <a:t>Choosing or building an architecture</a:t>
            </a:r>
            <a:r>
              <a:rPr lang="en-US" b="0" i="0" dirty="0">
                <a:solidFill>
                  <a:srgbClr val="161616"/>
                </a:solidFill>
                <a:effectLst/>
                <a:latin typeface="inherit"/>
              </a:rPr>
              <a:t> as the underlying structure within which the software will operate.</a:t>
            </a:r>
          </a:p>
          <a:p>
            <a:pPr algn="l" fontAlgn="base">
              <a:buFont typeface="Arial" panose="020B0604020202020204" pitchFamily="34" charset="0"/>
              <a:buChar char="•"/>
            </a:pPr>
            <a:r>
              <a:rPr lang="en-US" b="1" i="0" dirty="0">
                <a:solidFill>
                  <a:srgbClr val="161616"/>
                </a:solidFill>
                <a:effectLst/>
                <a:latin typeface="inherit"/>
              </a:rPr>
              <a:t>Developing a design </a:t>
            </a:r>
            <a:r>
              <a:rPr lang="en-US" b="0" i="0" dirty="0">
                <a:solidFill>
                  <a:srgbClr val="161616"/>
                </a:solidFill>
                <a:effectLst/>
                <a:latin typeface="inherit"/>
              </a:rPr>
              <a:t>around solutions to the problems presented by requirements, often involving process models and storyboards.</a:t>
            </a:r>
          </a:p>
          <a:p>
            <a:pPr algn="l" fontAlgn="base">
              <a:buFont typeface="Arial" panose="020B0604020202020204" pitchFamily="34" charset="0"/>
              <a:buChar char="•"/>
            </a:pPr>
            <a:r>
              <a:rPr lang="en-US" b="1" i="0" dirty="0">
                <a:solidFill>
                  <a:srgbClr val="161616"/>
                </a:solidFill>
                <a:effectLst/>
                <a:latin typeface="inherit"/>
              </a:rPr>
              <a:t>Building a model</a:t>
            </a:r>
            <a:r>
              <a:rPr lang="en-US" b="0" i="0" dirty="0">
                <a:solidFill>
                  <a:srgbClr val="161616"/>
                </a:solidFill>
                <a:effectLst/>
                <a:latin typeface="inherit"/>
              </a:rPr>
              <a:t> with a modeling tool that uses a modeling language like </a:t>
            </a:r>
            <a:r>
              <a:rPr lang="en-US" b="0" i="0" dirty="0" err="1">
                <a:solidFill>
                  <a:srgbClr val="161616"/>
                </a:solidFill>
                <a:effectLst/>
                <a:latin typeface="inherit"/>
              </a:rPr>
              <a:t>SysML</a:t>
            </a:r>
            <a:r>
              <a:rPr lang="en-US" b="0" i="0" dirty="0">
                <a:solidFill>
                  <a:srgbClr val="161616"/>
                </a:solidFill>
                <a:effectLst/>
                <a:latin typeface="inherit"/>
              </a:rPr>
              <a:t> or UML to conduct early validation, prototyping, and simulation of the design.</a:t>
            </a:r>
          </a:p>
          <a:p>
            <a:pPr algn="l" fontAlgn="base">
              <a:buFont typeface="Arial" panose="020B0604020202020204" pitchFamily="34" charset="0"/>
              <a:buChar char="•"/>
            </a:pPr>
            <a:r>
              <a:rPr lang="en-US" b="1" i="0" dirty="0">
                <a:solidFill>
                  <a:srgbClr val="161616"/>
                </a:solidFill>
                <a:effectLst/>
                <a:latin typeface="inherit"/>
              </a:rPr>
              <a:t>Constructing code </a:t>
            </a:r>
            <a:r>
              <a:rPr lang="en-US" b="0" i="0" dirty="0">
                <a:solidFill>
                  <a:srgbClr val="161616"/>
                </a:solidFill>
                <a:effectLst/>
                <a:latin typeface="inherit"/>
              </a:rPr>
              <a:t>in the appropriate programming language. Involves peer and team review to eliminate problems early and produce quality software faster.</a:t>
            </a:r>
          </a:p>
          <a:p>
            <a:pPr algn="l" fontAlgn="base">
              <a:buFont typeface="Arial" panose="020B0604020202020204" pitchFamily="34" charset="0"/>
              <a:buChar char="•"/>
            </a:pPr>
            <a:r>
              <a:rPr lang="en-US" b="1" i="0" dirty="0">
                <a:solidFill>
                  <a:srgbClr val="161616"/>
                </a:solidFill>
                <a:effectLst/>
                <a:latin typeface="inherit"/>
              </a:rPr>
              <a:t>Testing</a:t>
            </a:r>
            <a:r>
              <a:rPr lang="en-US" b="0" i="0" dirty="0">
                <a:solidFill>
                  <a:srgbClr val="161616"/>
                </a:solidFill>
                <a:effectLst/>
                <a:latin typeface="inherit"/>
              </a:rPr>
              <a:t> with pre-planned scenarios as part of software design and coding — and conducting performance testing to simulate load testing on the application.</a:t>
            </a:r>
          </a:p>
          <a:p>
            <a:pPr algn="l" fontAlgn="base">
              <a:buFont typeface="Arial" panose="020B0604020202020204" pitchFamily="34" charset="0"/>
              <a:buChar char="•"/>
            </a:pPr>
            <a:r>
              <a:rPr lang="en-US" b="1" i="0" dirty="0">
                <a:solidFill>
                  <a:srgbClr val="161616"/>
                </a:solidFill>
                <a:effectLst/>
                <a:latin typeface="inherit"/>
              </a:rPr>
              <a:t>Managing configuration and defects</a:t>
            </a:r>
            <a:r>
              <a:rPr lang="en-US" b="0" i="0" dirty="0">
                <a:solidFill>
                  <a:srgbClr val="161616"/>
                </a:solidFill>
                <a:effectLst/>
                <a:latin typeface="inherit"/>
              </a:rPr>
              <a:t> to understand all the software artifacts (requirements, design, code, test) and build distinct versions of the software. Establish quality assurance priorities and release criteria to address and track defects.</a:t>
            </a:r>
          </a:p>
          <a:p>
            <a:pPr algn="l" fontAlgn="base">
              <a:buFont typeface="Arial" panose="020B0604020202020204" pitchFamily="34" charset="0"/>
              <a:buChar char="•"/>
            </a:pPr>
            <a:r>
              <a:rPr lang="en-US" b="1" i="0" dirty="0">
                <a:solidFill>
                  <a:srgbClr val="161616"/>
                </a:solidFill>
                <a:effectLst/>
                <a:latin typeface="inherit"/>
              </a:rPr>
              <a:t>Deploying</a:t>
            </a:r>
            <a:r>
              <a:rPr lang="en-US" b="0" i="0" dirty="0">
                <a:solidFill>
                  <a:srgbClr val="161616"/>
                </a:solidFill>
                <a:effectLst/>
                <a:latin typeface="inherit"/>
              </a:rPr>
              <a:t> the software for use and responding to and resolving user problems.</a:t>
            </a:r>
          </a:p>
          <a:p>
            <a:pPr algn="l" fontAlgn="base">
              <a:buFont typeface="Arial" panose="020B0604020202020204" pitchFamily="34" charset="0"/>
              <a:buChar char="•"/>
            </a:pPr>
            <a:r>
              <a:rPr lang="en-US" b="1" i="0" dirty="0">
                <a:solidFill>
                  <a:srgbClr val="161616"/>
                </a:solidFill>
                <a:effectLst/>
                <a:latin typeface="inherit"/>
              </a:rPr>
              <a:t>Migrating data</a:t>
            </a:r>
            <a:r>
              <a:rPr lang="en-US" b="0" i="0" dirty="0">
                <a:solidFill>
                  <a:srgbClr val="161616"/>
                </a:solidFill>
                <a:effectLst/>
                <a:latin typeface="inherit"/>
              </a:rPr>
              <a:t> to the new or updated software from existing applications or data sources if necessary.</a:t>
            </a:r>
          </a:p>
          <a:p>
            <a:pPr algn="l" fontAlgn="base">
              <a:buFont typeface="Arial" panose="020B0604020202020204" pitchFamily="34" charset="0"/>
              <a:buChar char="•"/>
            </a:pPr>
            <a:r>
              <a:rPr lang="en-US" b="1" i="0" dirty="0">
                <a:solidFill>
                  <a:srgbClr val="161616"/>
                </a:solidFill>
                <a:effectLst/>
                <a:latin typeface="inherit"/>
              </a:rPr>
              <a:t>Managing and measuring the projec</a:t>
            </a:r>
            <a:r>
              <a:rPr lang="en-US" b="0" i="0" dirty="0">
                <a:solidFill>
                  <a:srgbClr val="161616"/>
                </a:solidFill>
                <a:effectLst/>
                <a:latin typeface="inherit"/>
              </a:rPr>
              <a:t>t to maintain quality and delivery over the application lifecycle, and to evaluate the development process with models such as the Capability Maturity Model (CMM)</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11</a:t>
            </a:fld>
            <a:endParaRPr lang="en-US"/>
          </a:p>
        </p:txBody>
      </p:sp>
    </p:spTree>
    <p:extLst>
      <p:ext uri="{BB962C8B-B14F-4D97-AF65-F5344CB8AC3E}">
        <p14:creationId xmlns:p14="http://schemas.microsoft.com/office/powerpoint/2010/main" val="2260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2CCE98-6927-AD77-1408-3D91942AD513}"/>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863FECFB-59DE-E462-3ED2-A4F787441B70}"/>
              </a:ext>
            </a:extLst>
          </p:cNvPr>
          <p:cNvSpPr>
            <a:spLocks noGrp="1"/>
          </p:cNvSpPr>
          <p:nvPr>
            <p:ph type="dt" sz="half" idx="10"/>
          </p:nvPr>
        </p:nvSpPr>
        <p:spPr/>
        <p:txBody>
          <a:bodyPr/>
          <a:lstStyle/>
          <a:p>
            <a:fld id="{616CCE96-CB2B-4E84-AAC8-2B2DC267F518}" type="datetimeFigureOut">
              <a:rPr lang="en-GB" smtClean="0"/>
              <a:t>01/05/2024</a:t>
            </a:fld>
            <a:endParaRPr lang="en-GB" dirty="0"/>
          </a:p>
        </p:txBody>
      </p:sp>
      <p:sp>
        <p:nvSpPr>
          <p:cNvPr id="5" name="Footer Placeholder 4">
            <a:extLst>
              <a:ext uri="{FF2B5EF4-FFF2-40B4-BE49-F238E27FC236}">
                <a16:creationId xmlns:a16="http://schemas.microsoft.com/office/drawing/2014/main" id="{34D33FF3-A1C8-C8FD-67C3-E03AC87927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4DF0DA-6AB9-994F-E054-BA8ED8982C05}"/>
              </a:ext>
            </a:extLst>
          </p:cNvPr>
          <p:cNvSpPr>
            <a:spLocks noGrp="1"/>
          </p:cNvSpPr>
          <p:nvPr>
            <p:ph type="sldNum" sz="quarter" idx="12"/>
          </p:nvPr>
        </p:nvSpPr>
        <p:spPr/>
        <p:txBody>
          <a:bodyPr/>
          <a:lstStyle/>
          <a:p>
            <a:fld id="{683ADCF3-9013-4858-B3B4-4FCE4DC205C4}" type="slidenum">
              <a:rPr lang="en-GB" smtClean="0"/>
              <a:t>‹#›</a:t>
            </a:fld>
            <a:endParaRPr lang="en-GB"/>
          </a:p>
        </p:txBody>
      </p:sp>
      <p:sp>
        <p:nvSpPr>
          <p:cNvPr id="10" name="Title 9">
            <a:extLst>
              <a:ext uri="{FF2B5EF4-FFF2-40B4-BE49-F238E27FC236}">
                <a16:creationId xmlns:a16="http://schemas.microsoft.com/office/drawing/2014/main" id="{33019395-D76E-C1CD-AC4B-551D47E88851}"/>
              </a:ext>
            </a:extLst>
          </p:cNvPr>
          <p:cNvSpPr>
            <a:spLocks noGrp="1"/>
          </p:cNvSpPr>
          <p:nvPr>
            <p:ph type="title"/>
          </p:nvPr>
        </p:nvSpPr>
        <p:spPr>
          <a:xfrm>
            <a:off x="247790" y="522497"/>
            <a:ext cx="10515600" cy="1325563"/>
          </a:xfrm>
        </p:spPr>
        <p:txBody>
          <a:bodyPr/>
          <a:lstStyle/>
          <a:p>
            <a:r>
              <a:rPr lang="en-US"/>
              <a:t>Click to edit Master title style</a:t>
            </a:r>
            <a:endParaRPr lang="en-GB"/>
          </a:p>
        </p:txBody>
      </p:sp>
    </p:spTree>
    <p:extLst>
      <p:ext uri="{BB962C8B-B14F-4D97-AF65-F5344CB8AC3E}">
        <p14:creationId xmlns:p14="http://schemas.microsoft.com/office/powerpoint/2010/main" val="76906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8CDE-BC51-C96A-1E67-3F5143762C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3C3394-22AE-2206-8892-66312FD1D5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B67267-568B-D9FD-09EA-1AE67718CB6C}"/>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5" name="Footer Placeholder 4">
            <a:extLst>
              <a:ext uri="{FF2B5EF4-FFF2-40B4-BE49-F238E27FC236}">
                <a16:creationId xmlns:a16="http://schemas.microsoft.com/office/drawing/2014/main" id="{8ECFAE8C-ACEF-52C4-C634-4CAF15FD8B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793EF-8116-A844-094E-D2D7E8E1BE4B}"/>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82773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B3438-8851-1B9C-1CC7-F1BD285865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F10A24-0DBE-9C5A-64C0-8CE3CA4F3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AFA9F7-3A24-E3C5-709D-40F46A782EAB}"/>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5" name="Footer Placeholder 4">
            <a:extLst>
              <a:ext uri="{FF2B5EF4-FFF2-40B4-BE49-F238E27FC236}">
                <a16:creationId xmlns:a16="http://schemas.microsoft.com/office/drawing/2014/main" id="{8D0D2B52-5D96-520A-8EAF-CE92A5D1A5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1D43FD-6A21-00E5-0147-54784DEF6887}"/>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92980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7569-5732-6FB1-27DA-77DA70FF64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0688AF-6F15-DA0F-4F07-4674B7D57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4E2769-49AB-FAD6-02C4-9C9F66492D9C}"/>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5" name="Footer Placeholder 4">
            <a:extLst>
              <a:ext uri="{FF2B5EF4-FFF2-40B4-BE49-F238E27FC236}">
                <a16:creationId xmlns:a16="http://schemas.microsoft.com/office/drawing/2014/main" id="{072C7E65-24AA-0A2A-3FA0-A9C4DD86FE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FD2028-6B3E-2131-9D58-6CBCB2ACB77F}"/>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68361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DA6D-3263-EC4C-A3D3-AB174EFCD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335EB3-1246-F1E9-8CA9-689B1C6978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0F64B-FBD4-115A-9B06-A5C892319240}"/>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5" name="Footer Placeholder 4">
            <a:extLst>
              <a:ext uri="{FF2B5EF4-FFF2-40B4-BE49-F238E27FC236}">
                <a16:creationId xmlns:a16="http://schemas.microsoft.com/office/drawing/2014/main" id="{0D0D247F-2177-6C6E-AF42-D409B0C524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CD146D-F47A-0C93-1FED-576131146632}"/>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93395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F7B7-5CA5-3204-E32F-CB6019DF3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FA39BB-92F2-3B64-9719-B7120D307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88FF01-31D6-9889-73E4-812C5D075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DFDEAC1-368B-CF01-83A8-FC157CFAB69E}"/>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6" name="Footer Placeholder 5">
            <a:extLst>
              <a:ext uri="{FF2B5EF4-FFF2-40B4-BE49-F238E27FC236}">
                <a16:creationId xmlns:a16="http://schemas.microsoft.com/office/drawing/2014/main" id="{62482A45-7FDA-BAE0-88B7-F386F599E0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5F3341-1FE2-C7D4-40B0-86598FD5D917}"/>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7987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67F4-F092-C500-626E-F8F0EAE429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294417-184D-7F59-FD25-D51761C96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0D98E-9E61-57B1-4896-A2492FAE9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C81E88-4271-FAD4-6D20-86A8AAC89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EB9DA-5A4A-78B3-09DF-A767A4F43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136E73-C5AB-C018-DF8E-4E8DA61AE69D}"/>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8" name="Footer Placeholder 7">
            <a:extLst>
              <a:ext uri="{FF2B5EF4-FFF2-40B4-BE49-F238E27FC236}">
                <a16:creationId xmlns:a16="http://schemas.microsoft.com/office/drawing/2014/main" id="{C24D564B-2E0F-C93B-1B26-453F82018B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493360B-3FDA-B188-874C-6E68D0837342}"/>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54781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9E8D-A511-BD42-EB51-FB1D3F6345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07A905-AB5A-8C97-9798-D7041F068723}"/>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4" name="Footer Placeholder 3">
            <a:extLst>
              <a:ext uri="{FF2B5EF4-FFF2-40B4-BE49-F238E27FC236}">
                <a16:creationId xmlns:a16="http://schemas.microsoft.com/office/drawing/2014/main" id="{472EEE6D-8BD2-2DA4-565C-22BFCE2BDF4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920969-F32A-6120-0255-DC38C1E4A4CC}"/>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201611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2D762-AA5E-17D5-AA39-21F930B40E61}"/>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3" name="Footer Placeholder 2">
            <a:extLst>
              <a:ext uri="{FF2B5EF4-FFF2-40B4-BE49-F238E27FC236}">
                <a16:creationId xmlns:a16="http://schemas.microsoft.com/office/drawing/2014/main" id="{DD003F9B-491D-76F2-A7B4-2053B1A274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EFCFDD-2CFB-90E8-50FE-DBA507244883}"/>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33814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F684-4D3F-920A-908D-2EF8D4405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886EC6-0BEE-A3B9-1AA9-A9AB468E5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2AD6F5-A445-9452-03F5-A7C55AA3A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0A86F-1E84-C10D-0621-89C0A9D49BF3}"/>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6" name="Footer Placeholder 5">
            <a:extLst>
              <a:ext uri="{FF2B5EF4-FFF2-40B4-BE49-F238E27FC236}">
                <a16:creationId xmlns:a16="http://schemas.microsoft.com/office/drawing/2014/main" id="{EB113511-42E4-BB67-5402-22099DB676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A69983-2672-5103-FF5E-5E17B229193C}"/>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58316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CD93-EB07-2F60-E351-A1C71BCAC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431C91-B844-3249-2DE1-37B342FFD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1C95DA-3DC3-55EE-E547-4854D5F98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75CB6-1991-76EB-EF0C-46D243B4A4B4}"/>
              </a:ext>
            </a:extLst>
          </p:cNvPr>
          <p:cNvSpPr>
            <a:spLocks noGrp="1"/>
          </p:cNvSpPr>
          <p:nvPr>
            <p:ph type="dt" sz="half" idx="10"/>
          </p:nvPr>
        </p:nvSpPr>
        <p:spPr/>
        <p:txBody>
          <a:bodyPr/>
          <a:lstStyle/>
          <a:p>
            <a:fld id="{616CCE96-CB2B-4E84-AAC8-2B2DC267F518}" type="datetimeFigureOut">
              <a:rPr lang="en-GB" smtClean="0"/>
              <a:t>01/05/2024</a:t>
            </a:fld>
            <a:endParaRPr lang="en-GB"/>
          </a:p>
        </p:txBody>
      </p:sp>
      <p:sp>
        <p:nvSpPr>
          <p:cNvPr id="6" name="Footer Placeholder 5">
            <a:extLst>
              <a:ext uri="{FF2B5EF4-FFF2-40B4-BE49-F238E27FC236}">
                <a16:creationId xmlns:a16="http://schemas.microsoft.com/office/drawing/2014/main" id="{83F8BE69-60F8-44CC-C72B-DDEC876C12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9FEC01-1DA9-0966-A6EE-35B27A7AC2B8}"/>
              </a:ext>
            </a:extLst>
          </p:cNvPr>
          <p:cNvSpPr>
            <a:spLocks noGrp="1"/>
          </p:cNvSpPr>
          <p:nvPr>
            <p:ph type="sldNum" sz="quarter" idx="12"/>
          </p:nvPr>
        </p:nvSpPr>
        <p:spPr/>
        <p:txBody>
          <a:bodyPr/>
          <a:lstStyle/>
          <a:p>
            <a:fld id="{683ADCF3-9013-4858-B3B4-4FCE4DC205C4}" type="slidenum">
              <a:rPr lang="en-GB" smtClean="0"/>
              <a:t>‹#›</a:t>
            </a:fld>
            <a:endParaRPr lang="en-GB"/>
          </a:p>
        </p:txBody>
      </p:sp>
    </p:spTree>
    <p:extLst>
      <p:ext uri="{BB962C8B-B14F-4D97-AF65-F5344CB8AC3E}">
        <p14:creationId xmlns:p14="http://schemas.microsoft.com/office/powerpoint/2010/main" val="372508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996AB-8D80-CD1A-119E-AA0A0D669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86017E-723E-B1C9-BDB5-266E1B637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34BF5-CA57-B24D-B4E0-7D2B5D955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6CCE96-CB2B-4E84-AAC8-2B2DC267F518}" type="datetimeFigureOut">
              <a:rPr lang="en-GB" smtClean="0"/>
              <a:t>01/05/2024</a:t>
            </a:fld>
            <a:endParaRPr lang="en-GB"/>
          </a:p>
        </p:txBody>
      </p:sp>
      <p:sp>
        <p:nvSpPr>
          <p:cNvPr id="5" name="Footer Placeholder 4">
            <a:extLst>
              <a:ext uri="{FF2B5EF4-FFF2-40B4-BE49-F238E27FC236}">
                <a16:creationId xmlns:a16="http://schemas.microsoft.com/office/drawing/2014/main" id="{3D817BB0-D445-2222-6720-2237336A1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D63E308-C923-76BA-953A-F3F12AE68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3ADCF3-9013-4858-B3B4-4FCE4DC205C4}" type="slidenum">
              <a:rPr lang="en-GB" smtClean="0"/>
              <a:t>‹#›</a:t>
            </a:fld>
            <a:endParaRPr lang="en-GB"/>
          </a:p>
        </p:txBody>
      </p:sp>
      <p:sp>
        <p:nvSpPr>
          <p:cNvPr id="7" name="Rectangle: Rounded Corners 6">
            <a:extLst>
              <a:ext uri="{FF2B5EF4-FFF2-40B4-BE49-F238E27FC236}">
                <a16:creationId xmlns:a16="http://schemas.microsoft.com/office/drawing/2014/main" id="{68C511FB-3135-3F7B-AEE9-15062A66146A}"/>
              </a:ext>
            </a:extLst>
          </p:cNvPr>
          <p:cNvSpPr/>
          <p:nvPr userDrawn="1"/>
        </p:nvSpPr>
        <p:spPr>
          <a:xfrm rot="2048515">
            <a:off x="10539329" y="391475"/>
            <a:ext cx="1630680" cy="579120"/>
          </a:xfrm>
          <a:prstGeom prst="roundRect">
            <a:avLst>
              <a:gd name="adj" fmla="val 23991"/>
            </a:avLst>
          </a:prstGeom>
          <a:blipFill dpi="0" rotWithShape="1">
            <a:blip r:embed="rId1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6311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46DD-04CE-ABCE-69E2-D26F40DFBCA3}"/>
              </a:ext>
            </a:extLst>
          </p:cNvPr>
          <p:cNvSpPr>
            <a:spLocks noGrp="1"/>
          </p:cNvSpPr>
          <p:nvPr>
            <p:ph type="ctrTitle"/>
          </p:nvPr>
        </p:nvSpPr>
        <p:spPr>
          <a:xfrm>
            <a:off x="923925" y="1449238"/>
            <a:ext cx="10038715" cy="3976202"/>
          </a:xfrm>
        </p:spPr>
        <p:txBody>
          <a:bodyPr anchor="ctr">
            <a:normAutofit/>
          </a:bodyPr>
          <a:lstStyle/>
          <a:p>
            <a:r>
              <a:rPr lang="en-GB" sz="4800" dirty="0">
                <a:latin typeface="Abadi" panose="020B0604020104020204" pitchFamily="34" charset="0"/>
              </a:rPr>
              <a:t>Introduction to Business Analysis </a:t>
            </a:r>
            <a:br>
              <a:rPr lang="en-GB" sz="4800" dirty="0">
                <a:latin typeface="Abadi" panose="020B0604020104020204" pitchFamily="34" charset="0"/>
              </a:rPr>
            </a:br>
            <a:br>
              <a:rPr lang="en-GB" sz="4800" dirty="0">
                <a:latin typeface="Abadi" panose="020B0604020104020204" pitchFamily="34" charset="0"/>
              </a:rPr>
            </a:br>
            <a:r>
              <a:rPr lang="en-GB" sz="4800" dirty="0">
                <a:latin typeface="Abadi" panose="020B0604020104020204" pitchFamily="34" charset="0"/>
              </a:rPr>
              <a:t>Week commencing 29/04/2024</a:t>
            </a:r>
          </a:p>
        </p:txBody>
      </p:sp>
      <p:sp>
        <p:nvSpPr>
          <p:cNvPr id="3" name="Subtitle 2">
            <a:extLst>
              <a:ext uri="{FF2B5EF4-FFF2-40B4-BE49-F238E27FC236}">
                <a16:creationId xmlns:a16="http://schemas.microsoft.com/office/drawing/2014/main" id="{6C963BAA-C1BF-6EF0-D598-BCADF514B5A0}"/>
              </a:ext>
            </a:extLst>
          </p:cNvPr>
          <p:cNvSpPr>
            <a:spLocks noGrp="1"/>
          </p:cNvSpPr>
          <p:nvPr>
            <p:ph type="subTitle" idx="1"/>
          </p:nvPr>
        </p:nvSpPr>
        <p:spPr>
          <a:xfrm>
            <a:off x="8402320" y="5425440"/>
            <a:ext cx="3667760" cy="1254760"/>
          </a:xfrm>
        </p:spPr>
        <p:txBody>
          <a:bodyPr/>
          <a:lstStyle/>
          <a:p>
            <a:r>
              <a:rPr lang="en-GB" dirty="0">
                <a:latin typeface="Abadi" panose="020B0604020104020204" pitchFamily="34" charset="0"/>
              </a:rPr>
              <a:t>Unicom TIC</a:t>
            </a:r>
          </a:p>
          <a:p>
            <a:r>
              <a:rPr lang="en-GB" dirty="0">
                <a:latin typeface="Abadi" panose="020B0604020104020204" pitchFamily="34" charset="0"/>
              </a:rPr>
              <a:t>May 2024</a:t>
            </a:r>
          </a:p>
        </p:txBody>
      </p:sp>
    </p:spTree>
    <p:extLst>
      <p:ext uri="{BB962C8B-B14F-4D97-AF65-F5344CB8AC3E}">
        <p14:creationId xmlns:p14="http://schemas.microsoft.com/office/powerpoint/2010/main" val="415590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4A3E-8D51-8E83-928A-96C98ED98B26}"/>
              </a:ext>
            </a:extLst>
          </p:cNvPr>
          <p:cNvSpPr>
            <a:spLocks noGrp="1"/>
          </p:cNvSpPr>
          <p:nvPr>
            <p:ph type="title"/>
          </p:nvPr>
        </p:nvSpPr>
        <p:spPr/>
        <p:txBody>
          <a:bodyPr/>
          <a:lstStyle/>
          <a:p>
            <a:r>
              <a:rPr lang="en-GB" dirty="0"/>
              <a:t>Software Development Cycle</a:t>
            </a:r>
          </a:p>
        </p:txBody>
      </p:sp>
      <p:sp>
        <p:nvSpPr>
          <p:cNvPr id="3" name="Content Placeholder 2">
            <a:extLst>
              <a:ext uri="{FF2B5EF4-FFF2-40B4-BE49-F238E27FC236}">
                <a16:creationId xmlns:a16="http://schemas.microsoft.com/office/drawing/2014/main" id="{F4B7B146-8753-74CC-6B10-8D302DAFE0A0}"/>
              </a:ext>
            </a:extLst>
          </p:cNvPr>
          <p:cNvSpPr>
            <a:spLocks noGrp="1"/>
          </p:cNvSpPr>
          <p:nvPr>
            <p:ph idx="1"/>
          </p:nvPr>
        </p:nvSpPr>
        <p:spPr/>
        <p:txBody>
          <a:bodyPr>
            <a:normAutofit/>
          </a:bodyPr>
          <a:lstStyle/>
          <a:p>
            <a:pPr marL="514350" indent="-514350">
              <a:buFont typeface="+mj-lt"/>
              <a:buAutoNum type="arabicPeriod"/>
            </a:pPr>
            <a:r>
              <a:rPr lang="en-GB" sz="3200" dirty="0"/>
              <a:t>Planning (PM)</a:t>
            </a:r>
          </a:p>
          <a:p>
            <a:pPr marL="514350" indent="-514350">
              <a:buFont typeface="+mj-lt"/>
              <a:buAutoNum type="arabicPeriod"/>
            </a:pPr>
            <a:r>
              <a:rPr lang="en-GB" sz="3200" dirty="0">
                <a:highlight>
                  <a:srgbClr val="00FF00"/>
                </a:highlight>
              </a:rPr>
              <a:t>Business Analysis (BA)</a:t>
            </a:r>
          </a:p>
          <a:p>
            <a:pPr marL="514350" indent="-514350">
              <a:buFont typeface="+mj-lt"/>
              <a:buAutoNum type="arabicPeriod"/>
            </a:pPr>
            <a:r>
              <a:rPr lang="en-GB" sz="3200" dirty="0"/>
              <a:t>Design (UI/UX)</a:t>
            </a:r>
          </a:p>
          <a:p>
            <a:pPr marL="514350" indent="-514350">
              <a:buFont typeface="+mj-lt"/>
              <a:buAutoNum type="arabicPeriod"/>
            </a:pPr>
            <a:r>
              <a:rPr lang="en-GB" sz="3200" dirty="0"/>
              <a:t>Implementation (Coding/Developer testing)</a:t>
            </a:r>
          </a:p>
          <a:p>
            <a:pPr marL="514350" indent="-514350">
              <a:buFont typeface="+mj-lt"/>
              <a:buAutoNum type="arabicPeriod"/>
            </a:pPr>
            <a:r>
              <a:rPr lang="en-GB" sz="3200" dirty="0"/>
              <a:t>Testing (QA)</a:t>
            </a:r>
          </a:p>
          <a:p>
            <a:pPr marL="514350" indent="-514350">
              <a:buFont typeface="+mj-lt"/>
              <a:buAutoNum type="arabicPeriod"/>
            </a:pPr>
            <a:r>
              <a:rPr lang="en-GB" sz="3200" dirty="0"/>
              <a:t>Deployment (Cloud)</a:t>
            </a:r>
          </a:p>
          <a:p>
            <a:pPr marL="514350" indent="-514350">
              <a:buFont typeface="+mj-lt"/>
              <a:buAutoNum type="arabicPeriod"/>
            </a:pPr>
            <a:r>
              <a:rPr lang="en-GB" sz="3200" dirty="0"/>
              <a:t>Maintenance (Bugs/Enhancements/Support)</a:t>
            </a:r>
          </a:p>
        </p:txBody>
      </p:sp>
    </p:spTree>
    <p:extLst>
      <p:ext uri="{BB962C8B-B14F-4D97-AF65-F5344CB8AC3E}">
        <p14:creationId xmlns:p14="http://schemas.microsoft.com/office/powerpoint/2010/main" val="267304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6B28-04DB-9C11-BABF-28FCC2DB5DDA}"/>
              </a:ext>
            </a:extLst>
          </p:cNvPr>
          <p:cNvSpPr>
            <a:spLocks noGrp="1"/>
          </p:cNvSpPr>
          <p:nvPr>
            <p:ph type="title"/>
          </p:nvPr>
        </p:nvSpPr>
        <p:spPr/>
        <p:txBody>
          <a:bodyPr/>
          <a:lstStyle/>
          <a:p>
            <a:pPr algn="ctr"/>
            <a:r>
              <a:rPr lang="en-US" b="1" dirty="0">
                <a:solidFill>
                  <a:srgbClr val="161616"/>
                </a:solidFill>
              </a:rPr>
              <a:t>Purpose of Business Analysis (BA)</a:t>
            </a:r>
            <a:endParaRPr lang="en-US" b="1" dirty="0"/>
          </a:p>
        </p:txBody>
      </p:sp>
      <p:sp>
        <p:nvSpPr>
          <p:cNvPr id="3" name="Content Placeholder 2">
            <a:extLst>
              <a:ext uri="{FF2B5EF4-FFF2-40B4-BE49-F238E27FC236}">
                <a16:creationId xmlns:a16="http://schemas.microsoft.com/office/drawing/2014/main" id="{0355E2B2-43C0-7F41-0482-759A239902BD}"/>
              </a:ext>
            </a:extLst>
          </p:cNvPr>
          <p:cNvSpPr>
            <a:spLocks noGrp="1"/>
          </p:cNvSpPr>
          <p:nvPr>
            <p:ph idx="1"/>
          </p:nvPr>
        </p:nvSpPr>
        <p:spPr>
          <a:xfrm>
            <a:off x="982038" y="2141537"/>
            <a:ext cx="10515600" cy="4351338"/>
          </a:xfrm>
        </p:spPr>
        <p:txBody>
          <a:bodyPr>
            <a:normAutofit/>
          </a:bodyPr>
          <a:lstStyle/>
          <a:p>
            <a:r>
              <a:rPr lang="en-GB" sz="3200" dirty="0"/>
              <a:t>The purpose of business analysis is to identify business needs, problems, and opportunities and to recommend appropriate solutions and changes to address them.</a:t>
            </a:r>
          </a:p>
          <a:p>
            <a:endParaRPr lang="en-GB" sz="3200" dirty="0"/>
          </a:p>
          <a:p>
            <a:r>
              <a:rPr lang="en-GB" sz="3200" dirty="0"/>
              <a:t>Business analysis involves examining the structure, processes, and systems within an organisation to understand how it operates and how it can be improved to achieve its goals more effectively.</a:t>
            </a:r>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157484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397-3248-82E4-105E-8D9D86DAB7F1}"/>
              </a:ext>
            </a:extLst>
          </p:cNvPr>
          <p:cNvSpPr>
            <a:spLocks noGrp="1"/>
          </p:cNvSpPr>
          <p:nvPr>
            <p:ph type="title"/>
          </p:nvPr>
        </p:nvSpPr>
        <p:spPr/>
        <p:txBody>
          <a:bodyPr/>
          <a:lstStyle/>
          <a:p>
            <a:r>
              <a:rPr lang="en-GB" b="1" i="0" dirty="0">
                <a:solidFill>
                  <a:srgbClr val="0D0D0D"/>
                </a:solidFill>
                <a:effectLst/>
                <a:latin typeface="Söhne"/>
              </a:rPr>
              <a:t>1. Understanding Business Needs</a:t>
            </a:r>
            <a:r>
              <a:rPr lang="en-GB" b="0" i="0" dirty="0">
                <a:solidFill>
                  <a:srgbClr val="0D0D0D"/>
                </a:solidFill>
                <a:effectLst/>
                <a:latin typeface="Söhne"/>
              </a:rPr>
              <a:t>: </a:t>
            </a:r>
            <a:endParaRPr lang="en-GB" dirty="0"/>
          </a:p>
        </p:txBody>
      </p:sp>
      <p:sp>
        <p:nvSpPr>
          <p:cNvPr id="4" name="Content Placeholder 2">
            <a:extLst>
              <a:ext uri="{FF2B5EF4-FFF2-40B4-BE49-F238E27FC236}">
                <a16:creationId xmlns:a16="http://schemas.microsoft.com/office/drawing/2014/main" id="{CC11AC1D-57FD-C378-41DB-1DDD50E18ED7}"/>
              </a:ext>
            </a:extLst>
          </p:cNvPr>
          <p:cNvSpPr txBox="1">
            <a:spLocks/>
          </p:cNvSpPr>
          <p:nvPr/>
        </p:nvSpPr>
        <p:spPr>
          <a:xfrm>
            <a:off x="761999" y="1690688"/>
            <a:ext cx="10906125" cy="469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0" i="0" dirty="0">
                <a:solidFill>
                  <a:srgbClr val="0D0D0D"/>
                </a:solidFill>
                <a:effectLst/>
                <a:latin typeface="Söhne"/>
              </a:rPr>
              <a:t>Business analysts work to understand the needs and objectives of a business or organisation. </a:t>
            </a:r>
          </a:p>
          <a:p>
            <a:endParaRPr lang="en-GB" sz="3200" dirty="0">
              <a:solidFill>
                <a:srgbClr val="0D0D0D"/>
              </a:solidFill>
              <a:latin typeface="Söhne"/>
            </a:endParaRPr>
          </a:p>
          <a:p>
            <a:r>
              <a:rPr lang="en-GB" sz="3200" b="0" i="0" dirty="0">
                <a:solidFill>
                  <a:srgbClr val="0D0D0D"/>
                </a:solidFill>
                <a:effectLst/>
                <a:latin typeface="Söhne"/>
              </a:rPr>
              <a:t>This involves gathering requirements from stakeholders, including customers, employees, and management, to ensure that proposed solutions align with business goals.</a:t>
            </a:r>
            <a:endParaRPr lang="en-US" sz="3200" dirty="0"/>
          </a:p>
          <a:p>
            <a:endParaRPr lang="en-US" dirty="0"/>
          </a:p>
          <a:p>
            <a:endParaRPr lang="en-US" dirty="0"/>
          </a:p>
          <a:p>
            <a:endParaRPr lang="en-US" dirty="0"/>
          </a:p>
        </p:txBody>
      </p:sp>
    </p:spTree>
    <p:extLst>
      <p:ext uri="{BB962C8B-B14F-4D97-AF65-F5344CB8AC3E}">
        <p14:creationId xmlns:p14="http://schemas.microsoft.com/office/powerpoint/2010/main" val="282911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397-3248-82E4-105E-8D9D86DAB7F1}"/>
              </a:ext>
            </a:extLst>
          </p:cNvPr>
          <p:cNvSpPr>
            <a:spLocks noGrp="1"/>
          </p:cNvSpPr>
          <p:nvPr>
            <p:ph type="title"/>
          </p:nvPr>
        </p:nvSpPr>
        <p:spPr/>
        <p:txBody>
          <a:bodyPr/>
          <a:lstStyle/>
          <a:p>
            <a:r>
              <a:rPr lang="en-GB" b="1" i="0" dirty="0">
                <a:solidFill>
                  <a:srgbClr val="0D0D0D"/>
                </a:solidFill>
                <a:effectLst/>
                <a:latin typeface="Söhne"/>
              </a:rPr>
              <a:t>2. Identifying Problems and Opportunities</a:t>
            </a:r>
            <a:r>
              <a:rPr lang="en-GB" b="0" i="0" dirty="0">
                <a:solidFill>
                  <a:srgbClr val="0D0D0D"/>
                </a:solidFill>
                <a:effectLst/>
                <a:latin typeface="Söhne"/>
              </a:rPr>
              <a:t>:</a:t>
            </a:r>
            <a:endParaRPr lang="en-GB" dirty="0"/>
          </a:p>
        </p:txBody>
      </p:sp>
      <p:sp>
        <p:nvSpPr>
          <p:cNvPr id="4" name="Content Placeholder 2">
            <a:extLst>
              <a:ext uri="{FF2B5EF4-FFF2-40B4-BE49-F238E27FC236}">
                <a16:creationId xmlns:a16="http://schemas.microsoft.com/office/drawing/2014/main" id="{CC11AC1D-57FD-C378-41DB-1DDD50E18ED7}"/>
              </a:ext>
            </a:extLst>
          </p:cNvPr>
          <p:cNvSpPr txBox="1">
            <a:spLocks/>
          </p:cNvSpPr>
          <p:nvPr/>
        </p:nvSpPr>
        <p:spPr>
          <a:xfrm>
            <a:off x="761999" y="1690688"/>
            <a:ext cx="10906125" cy="469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0" i="0" dirty="0">
                <a:solidFill>
                  <a:srgbClr val="0D0D0D"/>
                </a:solidFill>
                <a:effectLst/>
                <a:latin typeface="Söhne"/>
              </a:rPr>
              <a:t>By analysing current processes and systems, business analysts can identify areas where inefficiencies exist or where opportunities for improvement or innovation may arise. </a:t>
            </a:r>
          </a:p>
          <a:p>
            <a:endParaRPr lang="en-GB" sz="3200" dirty="0">
              <a:solidFill>
                <a:srgbClr val="0D0D0D"/>
              </a:solidFill>
              <a:latin typeface="Söhne"/>
            </a:endParaRPr>
          </a:p>
          <a:p>
            <a:r>
              <a:rPr lang="en-GB" sz="3200" b="0" i="0" dirty="0">
                <a:solidFill>
                  <a:srgbClr val="0D0D0D"/>
                </a:solidFill>
                <a:effectLst/>
                <a:latin typeface="Söhne"/>
              </a:rPr>
              <a:t>This could involve identifying bottlenecks in workflows, areas of high cost, or areas where customer satisfaction could be improved.</a:t>
            </a:r>
            <a:endParaRPr lang="en-US" sz="3200" dirty="0"/>
          </a:p>
          <a:p>
            <a:endParaRPr lang="en-US" sz="3200" dirty="0"/>
          </a:p>
          <a:p>
            <a:endParaRPr lang="en-US" dirty="0"/>
          </a:p>
        </p:txBody>
      </p:sp>
    </p:spTree>
    <p:extLst>
      <p:ext uri="{BB962C8B-B14F-4D97-AF65-F5344CB8AC3E}">
        <p14:creationId xmlns:p14="http://schemas.microsoft.com/office/powerpoint/2010/main" val="305859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397-3248-82E4-105E-8D9D86DAB7F1}"/>
              </a:ext>
            </a:extLst>
          </p:cNvPr>
          <p:cNvSpPr>
            <a:spLocks noGrp="1"/>
          </p:cNvSpPr>
          <p:nvPr>
            <p:ph type="title"/>
          </p:nvPr>
        </p:nvSpPr>
        <p:spPr/>
        <p:txBody>
          <a:bodyPr/>
          <a:lstStyle/>
          <a:p>
            <a:r>
              <a:rPr lang="en-GB" b="1" i="0" dirty="0">
                <a:solidFill>
                  <a:srgbClr val="0D0D0D"/>
                </a:solidFill>
                <a:effectLst/>
                <a:latin typeface="Söhne"/>
              </a:rPr>
              <a:t>3. Developing Solutions</a:t>
            </a:r>
            <a:r>
              <a:rPr lang="en-GB" b="0" i="0" dirty="0">
                <a:solidFill>
                  <a:srgbClr val="0D0D0D"/>
                </a:solidFill>
                <a:effectLst/>
                <a:latin typeface="Söhne"/>
              </a:rPr>
              <a:t>:</a:t>
            </a:r>
            <a:endParaRPr lang="en-GB" dirty="0"/>
          </a:p>
        </p:txBody>
      </p:sp>
      <p:sp>
        <p:nvSpPr>
          <p:cNvPr id="4" name="Content Placeholder 2">
            <a:extLst>
              <a:ext uri="{FF2B5EF4-FFF2-40B4-BE49-F238E27FC236}">
                <a16:creationId xmlns:a16="http://schemas.microsoft.com/office/drawing/2014/main" id="{CC11AC1D-57FD-C378-41DB-1DDD50E18ED7}"/>
              </a:ext>
            </a:extLst>
          </p:cNvPr>
          <p:cNvSpPr txBox="1">
            <a:spLocks/>
          </p:cNvSpPr>
          <p:nvPr/>
        </p:nvSpPr>
        <p:spPr>
          <a:xfrm>
            <a:off x="761999" y="1690688"/>
            <a:ext cx="10906125" cy="469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a:solidFill>
                  <a:srgbClr val="0D0D0D"/>
                </a:solidFill>
                <a:latin typeface="Söhne"/>
              </a:rPr>
              <a:t>B</a:t>
            </a:r>
            <a:r>
              <a:rPr lang="en-GB" sz="3200" b="0" i="0" dirty="0">
                <a:solidFill>
                  <a:srgbClr val="0D0D0D"/>
                </a:solidFill>
                <a:effectLst/>
                <a:latin typeface="Söhne"/>
              </a:rPr>
              <a:t>usiness analysts propose solutions to address identified needs, problems, and opportunities. </a:t>
            </a:r>
          </a:p>
          <a:p>
            <a:endParaRPr lang="en-GB" sz="3200" dirty="0">
              <a:solidFill>
                <a:srgbClr val="0D0D0D"/>
              </a:solidFill>
              <a:latin typeface="Söhne"/>
            </a:endParaRPr>
          </a:p>
          <a:p>
            <a:r>
              <a:rPr lang="en-GB" sz="3200" b="0" i="0" dirty="0">
                <a:solidFill>
                  <a:srgbClr val="0D0D0D"/>
                </a:solidFill>
                <a:effectLst/>
                <a:latin typeface="Söhne"/>
              </a:rPr>
              <a:t>This could involve recommending changes to processes, implementing new technologies, or developing new products or services.</a:t>
            </a:r>
            <a:endParaRPr lang="en-US" sz="3200" dirty="0"/>
          </a:p>
          <a:p>
            <a:endParaRPr lang="en-US" dirty="0"/>
          </a:p>
          <a:p>
            <a:endParaRPr lang="en-US" dirty="0"/>
          </a:p>
        </p:txBody>
      </p:sp>
    </p:spTree>
    <p:extLst>
      <p:ext uri="{BB962C8B-B14F-4D97-AF65-F5344CB8AC3E}">
        <p14:creationId xmlns:p14="http://schemas.microsoft.com/office/powerpoint/2010/main" val="224665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97397-3248-82E4-105E-8D9D86DAB7F1}"/>
              </a:ext>
            </a:extLst>
          </p:cNvPr>
          <p:cNvSpPr>
            <a:spLocks noGrp="1"/>
          </p:cNvSpPr>
          <p:nvPr>
            <p:ph type="title"/>
          </p:nvPr>
        </p:nvSpPr>
        <p:spPr/>
        <p:txBody>
          <a:bodyPr/>
          <a:lstStyle/>
          <a:p>
            <a:r>
              <a:rPr lang="en-GB" b="1" i="0" dirty="0">
                <a:solidFill>
                  <a:srgbClr val="0D0D0D"/>
                </a:solidFill>
                <a:effectLst/>
                <a:latin typeface="Söhne"/>
              </a:rPr>
              <a:t>4. Facilitating Change Management</a:t>
            </a:r>
            <a:r>
              <a:rPr lang="en-GB" b="0" i="0" dirty="0">
                <a:solidFill>
                  <a:srgbClr val="0D0D0D"/>
                </a:solidFill>
                <a:effectLst/>
                <a:latin typeface="Söhne"/>
              </a:rPr>
              <a:t>:</a:t>
            </a:r>
            <a:endParaRPr lang="en-GB" dirty="0"/>
          </a:p>
        </p:txBody>
      </p:sp>
      <p:sp>
        <p:nvSpPr>
          <p:cNvPr id="4" name="Content Placeholder 2">
            <a:extLst>
              <a:ext uri="{FF2B5EF4-FFF2-40B4-BE49-F238E27FC236}">
                <a16:creationId xmlns:a16="http://schemas.microsoft.com/office/drawing/2014/main" id="{CC11AC1D-57FD-C378-41DB-1DDD50E18ED7}"/>
              </a:ext>
            </a:extLst>
          </p:cNvPr>
          <p:cNvSpPr txBox="1">
            <a:spLocks/>
          </p:cNvSpPr>
          <p:nvPr/>
        </p:nvSpPr>
        <p:spPr>
          <a:xfrm>
            <a:off x="761999" y="1690688"/>
            <a:ext cx="10906125" cy="469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0" i="0" dirty="0">
                <a:solidFill>
                  <a:srgbClr val="0D0D0D"/>
                </a:solidFill>
                <a:effectLst/>
                <a:latin typeface="Söhne"/>
              </a:rPr>
              <a:t>Implementing changes within an organisation can be complex and challenging. </a:t>
            </a:r>
          </a:p>
          <a:p>
            <a:endParaRPr lang="en-GB" sz="3200" dirty="0">
              <a:solidFill>
                <a:srgbClr val="0D0D0D"/>
              </a:solidFill>
              <a:latin typeface="Söhne"/>
            </a:endParaRPr>
          </a:p>
          <a:p>
            <a:r>
              <a:rPr lang="en-GB" sz="3200" b="0" i="0" dirty="0">
                <a:solidFill>
                  <a:srgbClr val="0D0D0D"/>
                </a:solidFill>
                <a:effectLst/>
                <a:latin typeface="Söhne"/>
              </a:rPr>
              <a:t>Business analysts help facilitate this process by working with stakeholders to understand their concerns, managing expectations, and helping to ensure that changes are effectively communicated and implemented.</a:t>
            </a:r>
            <a:endParaRPr lang="en-US" sz="3200" dirty="0"/>
          </a:p>
          <a:p>
            <a:endParaRPr lang="en-US" dirty="0"/>
          </a:p>
          <a:p>
            <a:endParaRPr lang="en-US" dirty="0"/>
          </a:p>
        </p:txBody>
      </p:sp>
    </p:spTree>
    <p:extLst>
      <p:ext uri="{BB962C8B-B14F-4D97-AF65-F5344CB8AC3E}">
        <p14:creationId xmlns:p14="http://schemas.microsoft.com/office/powerpoint/2010/main" val="61405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ED95-BDF6-090B-635A-A5178191C0AC}"/>
              </a:ext>
            </a:extLst>
          </p:cNvPr>
          <p:cNvSpPr>
            <a:spLocks noGrp="1"/>
          </p:cNvSpPr>
          <p:nvPr>
            <p:ph type="title"/>
          </p:nvPr>
        </p:nvSpPr>
        <p:spPr>
          <a:xfrm>
            <a:off x="3951051" y="2602487"/>
            <a:ext cx="3957537" cy="1325563"/>
          </a:xfrm>
        </p:spPr>
        <p:txBody>
          <a:bodyPr/>
          <a:lstStyle/>
          <a:p>
            <a:r>
              <a:rPr lang="en-US" dirty="0"/>
              <a:t>Any Questions?</a:t>
            </a:r>
          </a:p>
        </p:txBody>
      </p:sp>
    </p:spTree>
    <p:extLst>
      <p:ext uri="{BB962C8B-B14F-4D97-AF65-F5344CB8AC3E}">
        <p14:creationId xmlns:p14="http://schemas.microsoft.com/office/powerpoint/2010/main" val="2803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B49D-8A81-584B-CC08-FEFD63912946}"/>
              </a:ext>
            </a:extLst>
          </p:cNvPr>
          <p:cNvSpPr>
            <a:spLocks noGrp="1"/>
          </p:cNvSpPr>
          <p:nvPr>
            <p:ph type="title"/>
          </p:nvPr>
        </p:nvSpPr>
        <p:spPr>
          <a:xfrm>
            <a:off x="742950" y="2555875"/>
            <a:ext cx="10515600" cy="1325563"/>
          </a:xfrm>
        </p:spPr>
        <p:txBody>
          <a:bodyPr/>
          <a:lstStyle/>
          <a:p>
            <a:r>
              <a:rPr lang="en-GB" dirty="0"/>
              <a:t>Let's have a go !!</a:t>
            </a:r>
          </a:p>
        </p:txBody>
      </p:sp>
    </p:spTree>
    <p:extLst>
      <p:ext uri="{BB962C8B-B14F-4D97-AF65-F5344CB8AC3E}">
        <p14:creationId xmlns:p14="http://schemas.microsoft.com/office/powerpoint/2010/main" val="3807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1833-B859-34DE-07DD-3B5334E5417D}"/>
              </a:ext>
            </a:extLst>
          </p:cNvPr>
          <p:cNvSpPr>
            <a:spLocks noGrp="1"/>
          </p:cNvSpPr>
          <p:nvPr>
            <p:ph type="title"/>
          </p:nvPr>
        </p:nvSpPr>
        <p:spPr/>
        <p:txBody>
          <a:bodyPr>
            <a:normAutofit/>
          </a:bodyPr>
          <a:lstStyle/>
          <a:p>
            <a:pPr algn="ctr"/>
            <a:r>
              <a:rPr lang="en-GB" dirty="0">
                <a:latin typeface="Abadi" panose="020B0604020104020204" pitchFamily="34" charset="0"/>
              </a:rPr>
              <a:t>Prerequisites</a:t>
            </a:r>
          </a:p>
        </p:txBody>
      </p:sp>
      <p:sp>
        <p:nvSpPr>
          <p:cNvPr id="3" name="Content Placeholder 2">
            <a:extLst>
              <a:ext uri="{FF2B5EF4-FFF2-40B4-BE49-F238E27FC236}">
                <a16:creationId xmlns:a16="http://schemas.microsoft.com/office/drawing/2014/main" id="{BB133EA5-7970-7D87-5231-E2C41FA68C1A}"/>
              </a:ext>
            </a:extLst>
          </p:cNvPr>
          <p:cNvSpPr>
            <a:spLocks noGrp="1"/>
          </p:cNvSpPr>
          <p:nvPr>
            <p:ph idx="1"/>
          </p:nvPr>
        </p:nvSpPr>
        <p:spPr/>
        <p:txBody>
          <a:bodyPr>
            <a:normAutofit/>
          </a:bodyPr>
          <a:lstStyle/>
          <a:p>
            <a:r>
              <a:rPr lang="en-GB" dirty="0">
                <a:latin typeface="Abadi" panose="020B0604020104020204" pitchFamily="34" charset="0"/>
              </a:rPr>
              <a:t>Attended the sessions on web development</a:t>
            </a:r>
          </a:p>
          <a:p>
            <a:endParaRPr lang="en-GB" dirty="0">
              <a:latin typeface="Abadi" panose="020B0604020104020204" pitchFamily="34" charset="0"/>
            </a:endParaRPr>
          </a:p>
          <a:p>
            <a:r>
              <a:rPr lang="en-GB" dirty="0">
                <a:latin typeface="Abadi" panose="020B0604020104020204" pitchFamily="34" charset="0"/>
              </a:rPr>
              <a:t>Attempted to complete the related practical work</a:t>
            </a:r>
          </a:p>
          <a:p>
            <a:endParaRPr lang="en-GB" dirty="0">
              <a:latin typeface="Abadi" panose="020B0604020104020204" pitchFamily="34" charset="0"/>
            </a:endParaRPr>
          </a:p>
          <a:p>
            <a:r>
              <a:rPr lang="en-GB" dirty="0">
                <a:latin typeface="Abadi" panose="020B0604020104020204" pitchFamily="34" charset="0"/>
              </a:rPr>
              <a:t>Understanding of the Learning Objectives</a:t>
            </a:r>
          </a:p>
          <a:p>
            <a:endParaRPr lang="en-GB" dirty="0">
              <a:latin typeface="Abadi" panose="020B0604020104020204" pitchFamily="34" charset="0"/>
            </a:endParaRPr>
          </a:p>
          <a:p>
            <a:r>
              <a:rPr lang="en-GB" dirty="0">
                <a:latin typeface="Abadi" panose="020B0604020104020204" pitchFamily="34" charset="0"/>
              </a:rPr>
              <a:t>Identified Learning Outcomes and established whether they have been achieved</a:t>
            </a:r>
          </a:p>
        </p:txBody>
      </p:sp>
    </p:spTree>
    <p:extLst>
      <p:ext uri="{BB962C8B-B14F-4D97-AF65-F5344CB8AC3E}">
        <p14:creationId xmlns:p14="http://schemas.microsoft.com/office/powerpoint/2010/main" val="238831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3CD4-B291-AB07-A759-86FFC9B91E23}"/>
              </a:ext>
            </a:extLst>
          </p:cNvPr>
          <p:cNvSpPr>
            <a:spLocks noGrp="1"/>
          </p:cNvSpPr>
          <p:nvPr>
            <p:ph type="title"/>
          </p:nvPr>
        </p:nvSpPr>
        <p:spPr/>
        <p:txBody>
          <a:bodyPr/>
          <a:lstStyle/>
          <a:p>
            <a:pPr algn="ctr"/>
            <a:r>
              <a:rPr lang="en-GB" dirty="0">
                <a:latin typeface="Abadi" panose="020B0604020104020204" pitchFamily="34" charset="0"/>
              </a:rPr>
              <a:t>Learning Objectives</a:t>
            </a:r>
          </a:p>
        </p:txBody>
      </p:sp>
      <p:sp>
        <p:nvSpPr>
          <p:cNvPr id="3" name="Content Placeholder 2">
            <a:extLst>
              <a:ext uri="{FF2B5EF4-FFF2-40B4-BE49-F238E27FC236}">
                <a16:creationId xmlns:a16="http://schemas.microsoft.com/office/drawing/2014/main" id="{AB8D3F6E-32E1-6B7D-6E7B-098FEAF7C6D3}"/>
              </a:ext>
            </a:extLst>
          </p:cNvPr>
          <p:cNvSpPr>
            <a:spLocks noGrp="1"/>
          </p:cNvSpPr>
          <p:nvPr>
            <p:ph idx="1"/>
          </p:nvPr>
        </p:nvSpPr>
        <p:spPr>
          <a:xfrm>
            <a:off x="1352811" y="1690688"/>
            <a:ext cx="9557360" cy="4802187"/>
          </a:xfrm>
        </p:spPr>
        <p:txBody>
          <a:bodyPr>
            <a:normAutofit/>
          </a:bodyPr>
          <a:lstStyle/>
          <a:p>
            <a:pPr>
              <a:lnSpc>
                <a:spcPct val="150000"/>
              </a:lnSpc>
            </a:pPr>
            <a:r>
              <a:rPr lang="en-GB" sz="3600" dirty="0">
                <a:latin typeface="+mj-lt"/>
              </a:rPr>
              <a:t>Able to identify the problems</a:t>
            </a:r>
          </a:p>
          <a:p>
            <a:pPr>
              <a:lnSpc>
                <a:spcPct val="150000"/>
              </a:lnSpc>
            </a:pPr>
            <a:r>
              <a:rPr lang="en-GB" sz="3600" dirty="0">
                <a:latin typeface="+mj-lt"/>
              </a:rPr>
              <a:t>Understand requirement gathering </a:t>
            </a:r>
          </a:p>
          <a:p>
            <a:pPr>
              <a:lnSpc>
                <a:spcPct val="150000"/>
              </a:lnSpc>
            </a:pPr>
            <a:r>
              <a:rPr lang="en-GB" sz="3600" dirty="0">
                <a:latin typeface="+mj-lt"/>
              </a:rPr>
              <a:t>Able to come up with the solution </a:t>
            </a:r>
          </a:p>
          <a:p>
            <a:pPr>
              <a:lnSpc>
                <a:spcPct val="150000"/>
              </a:lnSpc>
            </a:pPr>
            <a:r>
              <a:rPr lang="en-GB" sz="3600" dirty="0">
                <a:latin typeface="+mj-lt"/>
              </a:rPr>
              <a:t> Overall design to achieve the solution</a:t>
            </a:r>
          </a:p>
          <a:p>
            <a:pPr>
              <a:lnSpc>
                <a:spcPct val="150000"/>
              </a:lnSpc>
            </a:pPr>
            <a:endParaRPr lang="en-GB" dirty="0">
              <a:latin typeface="+mj-lt"/>
            </a:endParaRPr>
          </a:p>
          <a:p>
            <a:pPr>
              <a:lnSpc>
                <a:spcPct val="150000"/>
              </a:lnSpc>
            </a:pPr>
            <a:endParaRPr lang="en-GB" dirty="0">
              <a:latin typeface="+mj-lt"/>
            </a:endParaRPr>
          </a:p>
          <a:p>
            <a:pPr>
              <a:lnSpc>
                <a:spcPct val="150000"/>
              </a:lnSpc>
            </a:pPr>
            <a:endParaRPr lang="en-GB" dirty="0">
              <a:latin typeface="+mj-lt"/>
            </a:endParaRPr>
          </a:p>
          <a:p>
            <a:endParaRPr lang="en-GB" dirty="0">
              <a:latin typeface="Abadi" panose="020B0604020104020204" pitchFamily="34" charset="0"/>
            </a:endParaRPr>
          </a:p>
        </p:txBody>
      </p:sp>
    </p:spTree>
    <p:extLst>
      <p:ext uri="{BB962C8B-B14F-4D97-AF65-F5344CB8AC3E}">
        <p14:creationId xmlns:p14="http://schemas.microsoft.com/office/powerpoint/2010/main" val="14804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4A3E-8D51-8E83-928A-96C98ED98B26}"/>
              </a:ext>
            </a:extLst>
          </p:cNvPr>
          <p:cNvSpPr>
            <a:spLocks noGrp="1"/>
          </p:cNvSpPr>
          <p:nvPr>
            <p:ph type="title"/>
          </p:nvPr>
        </p:nvSpPr>
        <p:spPr/>
        <p:txBody>
          <a:bodyPr/>
          <a:lstStyle/>
          <a:p>
            <a:r>
              <a:rPr lang="en-GB" dirty="0"/>
              <a:t>Software Development Cycle</a:t>
            </a:r>
          </a:p>
        </p:txBody>
      </p:sp>
      <p:sp>
        <p:nvSpPr>
          <p:cNvPr id="3" name="Content Placeholder 2">
            <a:extLst>
              <a:ext uri="{FF2B5EF4-FFF2-40B4-BE49-F238E27FC236}">
                <a16:creationId xmlns:a16="http://schemas.microsoft.com/office/drawing/2014/main" id="{F4B7B146-8753-74CC-6B10-8D302DAFE0A0}"/>
              </a:ext>
            </a:extLst>
          </p:cNvPr>
          <p:cNvSpPr>
            <a:spLocks noGrp="1"/>
          </p:cNvSpPr>
          <p:nvPr>
            <p:ph idx="1"/>
          </p:nvPr>
        </p:nvSpPr>
        <p:spPr/>
        <p:txBody>
          <a:bodyPr>
            <a:normAutofit/>
          </a:bodyPr>
          <a:lstStyle/>
          <a:p>
            <a:pPr marL="514350" indent="-514350">
              <a:buFont typeface="+mj-lt"/>
              <a:buAutoNum type="arabicPeriod"/>
            </a:pPr>
            <a:r>
              <a:rPr lang="en-GB" sz="3200" dirty="0"/>
              <a:t>Planning (PM)</a:t>
            </a:r>
          </a:p>
          <a:p>
            <a:pPr marL="514350" indent="-514350">
              <a:buFont typeface="+mj-lt"/>
              <a:buAutoNum type="arabicPeriod"/>
            </a:pPr>
            <a:r>
              <a:rPr lang="en-GB" sz="3200" dirty="0"/>
              <a:t>Business Analysis (BA)</a:t>
            </a:r>
          </a:p>
          <a:p>
            <a:pPr marL="514350" indent="-514350">
              <a:buFont typeface="+mj-lt"/>
              <a:buAutoNum type="arabicPeriod"/>
            </a:pPr>
            <a:r>
              <a:rPr lang="en-GB" sz="3200" dirty="0"/>
              <a:t>Design (UI/UX)</a:t>
            </a:r>
          </a:p>
          <a:p>
            <a:pPr marL="514350" indent="-514350">
              <a:buFont typeface="+mj-lt"/>
              <a:buAutoNum type="arabicPeriod"/>
            </a:pPr>
            <a:r>
              <a:rPr lang="en-GB" sz="3200" dirty="0">
                <a:highlight>
                  <a:srgbClr val="00FF00"/>
                </a:highlight>
              </a:rPr>
              <a:t>Implementation (Coding/Developer testing)</a:t>
            </a:r>
          </a:p>
          <a:p>
            <a:pPr marL="514350" indent="-514350">
              <a:buFont typeface="+mj-lt"/>
              <a:buAutoNum type="arabicPeriod"/>
            </a:pPr>
            <a:r>
              <a:rPr lang="en-GB" sz="3200" dirty="0"/>
              <a:t>Testing (QA)</a:t>
            </a:r>
          </a:p>
          <a:p>
            <a:pPr marL="514350" indent="-514350">
              <a:buFont typeface="+mj-lt"/>
              <a:buAutoNum type="arabicPeriod"/>
            </a:pPr>
            <a:r>
              <a:rPr lang="en-GB" sz="3200" dirty="0"/>
              <a:t>Deployment (Cloud)</a:t>
            </a:r>
          </a:p>
          <a:p>
            <a:pPr marL="514350" indent="-514350">
              <a:buFont typeface="+mj-lt"/>
              <a:buAutoNum type="arabicPeriod"/>
            </a:pPr>
            <a:r>
              <a:rPr lang="en-GB" sz="3200" dirty="0"/>
              <a:t>Maintenance (Bugs/Enhancements/Support)</a:t>
            </a:r>
          </a:p>
        </p:txBody>
      </p:sp>
    </p:spTree>
    <p:extLst>
      <p:ext uri="{BB962C8B-B14F-4D97-AF65-F5344CB8AC3E}">
        <p14:creationId xmlns:p14="http://schemas.microsoft.com/office/powerpoint/2010/main" val="140225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C1B0-3510-03D4-FEBA-00AD487E3E66}"/>
              </a:ext>
            </a:extLst>
          </p:cNvPr>
          <p:cNvSpPr>
            <a:spLocks noGrp="1"/>
          </p:cNvSpPr>
          <p:nvPr>
            <p:ph type="title"/>
          </p:nvPr>
        </p:nvSpPr>
        <p:spPr/>
        <p:txBody>
          <a:bodyPr>
            <a:normAutofit fontScale="90000"/>
          </a:bodyPr>
          <a:lstStyle/>
          <a:p>
            <a:r>
              <a:rPr lang="en-GB" dirty="0"/>
              <a:t>Recap - </a:t>
            </a:r>
            <a:r>
              <a:rPr lang="en-GB" sz="4400" dirty="0"/>
              <a:t>Implementation (Coding/Developer testing)</a:t>
            </a:r>
            <a:br>
              <a:rPr lang="en-GB" sz="4400" dirty="0"/>
            </a:br>
            <a:r>
              <a:rPr lang="en-GB" dirty="0"/>
              <a:t>  </a:t>
            </a:r>
          </a:p>
        </p:txBody>
      </p:sp>
      <p:sp>
        <p:nvSpPr>
          <p:cNvPr id="3" name="Content Placeholder 2">
            <a:extLst>
              <a:ext uri="{FF2B5EF4-FFF2-40B4-BE49-F238E27FC236}">
                <a16:creationId xmlns:a16="http://schemas.microsoft.com/office/drawing/2014/main" id="{C8178589-1417-2699-614A-CC51D986A753}"/>
              </a:ext>
            </a:extLst>
          </p:cNvPr>
          <p:cNvSpPr>
            <a:spLocks noGrp="1"/>
          </p:cNvSpPr>
          <p:nvPr>
            <p:ph idx="1"/>
          </p:nvPr>
        </p:nvSpPr>
        <p:spPr/>
        <p:txBody>
          <a:bodyPr>
            <a:normAutofit lnSpcReduction="10000"/>
          </a:bodyPr>
          <a:lstStyle/>
          <a:p>
            <a:r>
              <a:rPr lang="en-GB" dirty="0"/>
              <a:t>Web Development</a:t>
            </a:r>
          </a:p>
          <a:p>
            <a:pPr marL="0" indent="0">
              <a:buNone/>
            </a:pPr>
            <a:endParaRPr lang="en-GB" dirty="0"/>
          </a:p>
          <a:p>
            <a:r>
              <a:rPr lang="en-GB" dirty="0"/>
              <a:t>Web Hosting </a:t>
            </a:r>
          </a:p>
          <a:p>
            <a:pPr marL="0" indent="0">
              <a:buNone/>
            </a:pPr>
            <a:endParaRPr lang="en-GB" dirty="0"/>
          </a:p>
          <a:p>
            <a:r>
              <a:rPr lang="en-GB" dirty="0"/>
              <a:t>Milestone 1:- HTML/CSS/Bootstrap/JavaScript </a:t>
            </a:r>
          </a:p>
          <a:p>
            <a:endParaRPr lang="en-GB" dirty="0"/>
          </a:p>
          <a:p>
            <a:r>
              <a:rPr lang="en-GB" dirty="0"/>
              <a:t>Milestone 2:- Front End </a:t>
            </a:r>
          </a:p>
          <a:p>
            <a:endParaRPr lang="en-GB" dirty="0"/>
          </a:p>
          <a:p>
            <a:r>
              <a:rPr lang="en-GB" dirty="0"/>
              <a:t>Millstone 3:- Back End</a:t>
            </a:r>
          </a:p>
          <a:p>
            <a:endParaRPr lang="en-GB" dirty="0"/>
          </a:p>
        </p:txBody>
      </p:sp>
    </p:spTree>
    <p:extLst>
      <p:ext uri="{BB962C8B-B14F-4D97-AF65-F5344CB8AC3E}">
        <p14:creationId xmlns:p14="http://schemas.microsoft.com/office/powerpoint/2010/main" val="162421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4A3E-8D51-8E83-928A-96C98ED98B26}"/>
              </a:ext>
            </a:extLst>
          </p:cNvPr>
          <p:cNvSpPr>
            <a:spLocks noGrp="1"/>
          </p:cNvSpPr>
          <p:nvPr>
            <p:ph type="title"/>
          </p:nvPr>
        </p:nvSpPr>
        <p:spPr/>
        <p:txBody>
          <a:bodyPr/>
          <a:lstStyle/>
          <a:p>
            <a:r>
              <a:rPr lang="en-GB" dirty="0"/>
              <a:t>Recap - Best Practices</a:t>
            </a:r>
          </a:p>
        </p:txBody>
      </p:sp>
      <p:sp>
        <p:nvSpPr>
          <p:cNvPr id="3" name="Content Placeholder 2">
            <a:extLst>
              <a:ext uri="{FF2B5EF4-FFF2-40B4-BE49-F238E27FC236}">
                <a16:creationId xmlns:a16="http://schemas.microsoft.com/office/drawing/2014/main" id="{F4B7B146-8753-74CC-6B10-8D302DAFE0A0}"/>
              </a:ext>
            </a:extLst>
          </p:cNvPr>
          <p:cNvSpPr>
            <a:spLocks noGrp="1"/>
          </p:cNvSpPr>
          <p:nvPr>
            <p:ph idx="1"/>
          </p:nvPr>
        </p:nvSpPr>
        <p:spPr/>
        <p:txBody>
          <a:bodyPr>
            <a:normAutofit fontScale="85000" lnSpcReduction="20000"/>
          </a:bodyPr>
          <a:lstStyle/>
          <a:p>
            <a:r>
              <a:rPr lang="en-US" b="1" dirty="0"/>
              <a:t>Responsive Design</a:t>
            </a:r>
          </a:p>
          <a:p>
            <a:endParaRPr lang="en-US" dirty="0"/>
          </a:p>
          <a:p>
            <a:r>
              <a:rPr lang="en-US" b="1" dirty="0"/>
              <a:t>Performance </a:t>
            </a:r>
            <a:r>
              <a:rPr lang="en-US" b="1" dirty="0" err="1"/>
              <a:t>Optimisation</a:t>
            </a:r>
            <a:endParaRPr lang="en-US" b="1" dirty="0"/>
          </a:p>
          <a:p>
            <a:endParaRPr lang="en-US" b="1" dirty="0"/>
          </a:p>
          <a:p>
            <a:r>
              <a:rPr lang="en-US" b="1" dirty="0"/>
              <a:t>Scalability</a:t>
            </a:r>
          </a:p>
          <a:p>
            <a:endParaRPr lang="en-US" b="1" dirty="0"/>
          </a:p>
          <a:p>
            <a:r>
              <a:rPr lang="en-US" b="1" dirty="0"/>
              <a:t>Accessibility </a:t>
            </a:r>
          </a:p>
          <a:p>
            <a:endParaRPr lang="en-US" b="1" dirty="0"/>
          </a:p>
          <a:p>
            <a:r>
              <a:rPr lang="en-US" b="1" dirty="0"/>
              <a:t>Compliance </a:t>
            </a:r>
          </a:p>
          <a:p>
            <a:endParaRPr lang="en-US" b="1" dirty="0"/>
          </a:p>
          <a:p>
            <a:r>
              <a:rPr lang="en-US" b="1" dirty="0"/>
              <a:t>Security</a:t>
            </a:r>
            <a:endParaRPr lang="en-GB" dirty="0"/>
          </a:p>
        </p:txBody>
      </p:sp>
    </p:spTree>
    <p:extLst>
      <p:ext uri="{BB962C8B-B14F-4D97-AF65-F5344CB8AC3E}">
        <p14:creationId xmlns:p14="http://schemas.microsoft.com/office/powerpoint/2010/main" val="103968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90B-F91A-F1A7-24C0-19D522DA3E79}"/>
              </a:ext>
            </a:extLst>
          </p:cNvPr>
          <p:cNvSpPr>
            <a:spLocks noGrp="1"/>
          </p:cNvSpPr>
          <p:nvPr>
            <p:ph type="title"/>
          </p:nvPr>
        </p:nvSpPr>
        <p:spPr/>
        <p:txBody>
          <a:bodyPr/>
          <a:lstStyle/>
          <a:p>
            <a:r>
              <a:rPr lang="en-US" b="0" i="0" dirty="0">
                <a:solidFill>
                  <a:srgbClr val="0D0D0D"/>
                </a:solidFill>
                <a:effectLst/>
                <a:latin typeface="+mn-lt"/>
              </a:rPr>
              <a:t>Recap - Client-Server Architecture</a:t>
            </a:r>
            <a:endParaRPr lang="en-GB" dirty="0">
              <a:latin typeface="+mn-lt"/>
            </a:endParaRPr>
          </a:p>
        </p:txBody>
      </p:sp>
      <p:pic>
        <p:nvPicPr>
          <p:cNvPr id="1026" name="Picture 2" descr="What Is Client-Server Architecture? | Liquid Web">
            <a:extLst>
              <a:ext uri="{FF2B5EF4-FFF2-40B4-BE49-F238E27FC236}">
                <a16:creationId xmlns:a16="http://schemas.microsoft.com/office/drawing/2014/main" id="{3B4A6788-FFA2-D153-F154-7CA7ED62F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648" y="1856172"/>
            <a:ext cx="5695227" cy="3629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ient-Server Architecture | EN.601.421: Object-Oriented Software  Engineering (OOSE)">
            <a:extLst>
              <a:ext uri="{FF2B5EF4-FFF2-40B4-BE49-F238E27FC236}">
                <a16:creationId xmlns:a16="http://schemas.microsoft.com/office/drawing/2014/main" id="{83864C3E-D435-68E6-AB4D-48D4C1991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4" y="1856172"/>
            <a:ext cx="5248275" cy="212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7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F0C7-C4EE-94D0-2460-1EF99ECF0708}"/>
              </a:ext>
            </a:extLst>
          </p:cNvPr>
          <p:cNvSpPr>
            <a:spLocks noGrp="1"/>
          </p:cNvSpPr>
          <p:nvPr>
            <p:ph type="title"/>
          </p:nvPr>
        </p:nvSpPr>
        <p:spPr/>
        <p:txBody>
          <a:bodyPr>
            <a:normAutofit fontScale="90000"/>
          </a:bodyPr>
          <a:lstStyle/>
          <a:p>
            <a:pPr algn="ctr"/>
            <a:r>
              <a:rPr lang="en-GB" dirty="0"/>
              <a:t>Recap - What are the 3 major components of client-server architecture?</a:t>
            </a:r>
            <a:br>
              <a:rPr lang="en-GB" dirty="0"/>
            </a:br>
            <a:endParaRPr lang="en-GB" dirty="0"/>
          </a:p>
        </p:txBody>
      </p:sp>
      <p:sp>
        <p:nvSpPr>
          <p:cNvPr id="3" name="Content Placeholder 2">
            <a:extLst>
              <a:ext uri="{FF2B5EF4-FFF2-40B4-BE49-F238E27FC236}">
                <a16:creationId xmlns:a16="http://schemas.microsoft.com/office/drawing/2014/main" id="{F1E9CB04-A02B-954C-995D-AEFC63DA9915}"/>
              </a:ext>
            </a:extLst>
          </p:cNvPr>
          <p:cNvSpPr>
            <a:spLocks noGrp="1"/>
          </p:cNvSpPr>
          <p:nvPr>
            <p:ph idx="1"/>
          </p:nvPr>
        </p:nvSpPr>
        <p:spPr/>
        <p:txBody>
          <a:bodyPr/>
          <a:lstStyle/>
          <a:p>
            <a:r>
              <a:rPr lang="en-GB" dirty="0"/>
              <a:t>Presentation</a:t>
            </a:r>
          </a:p>
          <a:p>
            <a:endParaRPr lang="en-GB" dirty="0"/>
          </a:p>
          <a:p>
            <a:r>
              <a:rPr lang="en-GB" dirty="0"/>
              <a:t>Application logic</a:t>
            </a:r>
          </a:p>
          <a:p>
            <a:endParaRPr lang="en-GB" dirty="0"/>
          </a:p>
          <a:p>
            <a:r>
              <a:rPr lang="en-GB" dirty="0"/>
              <a:t>Data storage. </a:t>
            </a:r>
          </a:p>
          <a:p>
            <a:endParaRPr lang="en-GB" dirty="0"/>
          </a:p>
        </p:txBody>
      </p:sp>
      <p:pic>
        <p:nvPicPr>
          <p:cNvPr id="4" name="Picture 2" descr="What Is Client-Server Architecture? | Liquid Web">
            <a:extLst>
              <a:ext uri="{FF2B5EF4-FFF2-40B4-BE49-F238E27FC236}">
                <a16:creationId xmlns:a16="http://schemas.microsoft.com/office/drawing/2014/main" id="{35D4A788-A9D3-708B-BB84-A4C0D2331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475" y="1815176"/>
            <a:ext cx="4511039" cy="28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5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0D6C-BB52-B57A-FBC4-4A3C9FFBE22D}"/>
              </a:ext>
            </a:extLst>
          </p:cNvPr>
          <p:cNvSpPr>
            <a:spLocks noGrp="1"/>
          </p:cNvSpPr>
          <p:nvPr>
            <p:ph type="title"/>
          </p:nvPr>
        </p:nvSpPr>
        <p:spPr/>
        <p:txBody>
          <a:bodyPr/>
          <a:lstStyle/>
          <a:p>
            <a:pPr algn="ctr"/>
            <a:r>
              <a:rPr lang="en-GB" dirty="0"/>
              <a:t>Recap - Thin client vs Thick Client </a:t>
            </a:r>
            <a:br>
              <a:rPr lang="en-GB" dirty="0"/>
            </a:br>
            <a:endParaRPr lang="en-GB" dirty="0"/>
          </a:p>
        </p:txBody>
      </p:sp>
      <p:sp>
        <p:nvSpPr>
          <p:cNvPr id="3" name="Content Placeholder 2">
            <a:extLst>
              <a:ext uri="{FF2B5EF4-FFF2-40B4-BE49-F238E27FC236}">
                <a16:creationId xmlns:a16="http://schemas.microsoft.com/office/drawing/2014/main" id="{8337A05F-5AC6-F18E-8093-27BF78F89686}"/>
              </a:ext>
            </a:extLst>
          </p:cNvPr>
          <p:cNvSpPr>
            <a:spLocks noGrp="1"/>
          </p:cNvSpPr>
          <p:nvPr>
            <p:ph idx="1"/>
          </p:nvPr>
        </p:nvSpPr>
        <p:spPr/>
        <p:txBody>
          <a:bodyPr/>
          <a:lstStyle/>
          <a:p>
            <a:endParaRPr lang="en-GB" dirty="0"/>
          </a:p>
        </p:txBody>
      </p:sp>
      <p:pic>
        <p:nvPicPr>
          <p:cNvPr id="2050" name="Picture 2" descr="Thin client vs Thick client - Myriad ...">
            <a:extLst>
              <a:ext uri="{FF2B5EF4-FFF2-40B4-BE49-F238E27FC236}">
                <a16:creationId xmlns:a16="http://schemas.microsoft.com/office/drawing/2014/main" id="{91337FBB-1EDA-9ECF-BA9D-B566889FB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47" y="1461806"/>
            <a:ext cx="3960226" cy="1961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in Client vs Thick Client: Pros and Cons | Blog | Itirra">
            <a:extLst>
              <a:ext uri="{FF2B5EF4-FFF2-40B4-BE49-F238E27FC236}">
                <a16:creationId xmlns:a16="http://schemas.microsoft.com/office/drawing/2014/main" id="{510DA96C-BAFE-C006-25BD-683688B49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426" y="1586864"/>
            <a:ext cx="7227247" cy="407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01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2319</TotalTime>
  <Words>838</Words>
  <Application>Microsoft Office PowerPoint</Application>
  <PresentationFormat>Widescreen</PresentationFormat>
  <Paragraphs>110</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vt:lpstr>
      <vt:lpstr>Aptos</vt:lpstr>
      <vt:lpstr>Aptos Display</vt:lpstr>
      <vt:lpstr>Arial</vt:lpstr>
      <vt:lpstr>Arial</vt:lpstr>
      <vt:lpstr>inherit</vt:lpstr>
      <vt:lpstr>Söhne</vt:lpstr>
      <vt:lpstr>Office Theme</vt:lpstr>
      <vt:lpstr>Introduction to Business Analysis   Week commencing 29/04/2024</vt:lpstr>
      <vt:lpstr>Prerequisites</vt:lpstr>
      <vt:lpstr>Learning Objectives</vt:lpstr>
      <vt:lpstr>Software Development Cycle</vt:lpstr>
      <vt:lpstr>Recap - Implementation (Coding/Developer testing)   </vt:lpstr>
      <vt:lpstr>Recap - Best Practices</vt:lpstr>
      <vt:lpstr>Recap - Client-Server Architecture</vt:lpstr>
      <vt:lpstr>Recap - What are the 3 major components of client-server architecture? </vt:lpstr>
      <vt:lpstr>Recap - Thin client vs Thick Client  </vt:lpstr>
      <vt:lpstr>Software Development Cycle</vt:lpstr>
      <vt:lpstr>Purpose of Business Analysis (BA)</vt:lpstr>
      <vt:lpstr>1. Understanding Business Needs: </vt:lpstr>
      <vt:lpstr>2. Identifying Problems and Opportunities:</vt:lpstr>
      <vt:lpstr>3. Developing Solutions:</vt:lpstr>
      <vt:lpstr>4. Facilitating Change Management:</vt:lpstr>
      <vt:lpstr>Any Questions?</vt:lpstr>
      <vt:lpstr>Let's have a go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Neil Anthony-Pillai</dc:creator>
  <cp:lastModifiedBy>Shantha Ruban</cp:lastModifiedBy>
  <cp:revision>11</cp:revision>
  <dcterms:created xsi:type="dcterms:W3CDTF">2024-03-29T06:41:56Z</dcterms:created>
  <dcterms:modified xsi:type="dcterms:W3CDTF">2024-05-03T03:26:51Z</dcterms:modified>
</cp:coreProperties>
</file>