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4" r:id="rId3"/>
    <p:sldId id="258" r:id="rId4"/>
    <p:sldId id="261" r:id="rId5"/>
    <p:sldId id="263" r:id="rId6"/>
    <p:sldId id="264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3" r:id="rId26"/>
  </p:sldIdLst>
  <p:sldSz cx="18288000" cy="10287000"/>
  <p:notesSz cx="6858000" cy="9144000"/>
  <p:embeddedFontLst>
    <p:embeddedFont>
      <p:font typeface="Playfair Display" panose="00000500000000000000" pitchFamily="2" charset="0"/>
      <p:regular r:id="rId27"/>
      <p:bold r:id="rId28"/>
      <p:italic r:id="rId29"/>
      <p:boldItalic r:id="rId30"/>
    </p:embeddedFont>
    <p:embeddedFont>
      <p:font typeface="Public Sans" panose="020B0604020202020204" charset="0"/>
      <p:regular r:id="rId31"/>
    </p:embeddedFont>
    <p:embeddedFont>
      <p:font typeface="Public Sans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8" autoAdjust="0"/>
  </p:normalViewPr>
  <p:slideViewPr>
    <p:cSldViewPr>
      <p:cViewPr varScale="1">
        <p:scale>
          <a:sx n="69" d="100"/>
          <a:sy n="69" d="100"/>
        </p:scale>
        <p:origin x="92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06882" y="4728792"/>
            <a:ext cx="16230600" cy="60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components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974" y="2332416"/>
            <a:ext cx="16408332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 dirty="0">
                <a:solidFill>
                  <a:srgbClr val="2B2C30"/>
                </a:solidFill>
                <a:latin typeface="Playfair Display"/>
              </a:rPr>
              <a:t>Bootstrap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72801" y="7424018"/>
            <a:ext cx="1034530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3000" dirty="0">
                <a:solidFill>
                  <a:srgbClr val="2B2C30"/>
                </a:solidFill>
                <a:latin typeface="Public Sans"/>
              </a:rPr>
              <a:t>Kanchana </a:t>
            </a:r>
            <a:r>
              <a:rPr lang="en-US" sz="3000" dirty="0" err="1">
                <a:solidFill>
                  <a:srgbClr val="2B2C30"/>
                </a:solidFill>
                <a:latin typeface="Public Sans"/>
              </a:rPr>
              <a:t>Jayendran</a:t>
            </a:r>
            <a:endParaRPr lang="en-US" sz="3000" dirty="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dirty="0" err="1">
                <a:solidFill>
                  <a:srgbClr val="212529"/>
                </a:solidFill>
                <a:latin typeface="Playfair Display" pitchFamily="2" charset="77"/>
                <a:cs typeface="Public Sans" panose="020B0604020202020204" charset="0"/>
              </a:rPr>
              <a:t>Readonly</a:t>
            </a:r>
            <a:endParaRPr lang="en-US" sz="6000" b="0" i="0" dirty="0">
              <a:solidFill>
                <a:srgbClr val="212529"/>
              </a:solidFill>
              <a:effectLst/>
              <a:latin typeface="Playfair Display" pitchFamily="2" charset="77"/>
              <a:cs typeface="Public Sans" panose="020B0604020202020204" charset="0"/>
            </a:endParaRPr>
          </a:p>
        </p:txBody>
      </p:sp>
      <p:sp>
        <p:nvSpPr>
          <p:cNvPr id="5" name="AutoShape 5"/>
          <p:cNvSpPr/>
          <p:nvPr/>
        </p:nvSpPr>
        <p:spPr>
          <a:xfrm flipV="1">
            <a:off x="1006877" y="182734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754B7-62D2-47C5-8716-21A41FBBBF1E}"/>
              </a:ext>
            </a:extLst>
          </p:cNvPr>
          <p:cNvSpPr txBox="1"/>
          <p:nvPr/>
        </p:nvSpPr>
        <p:spPr>
          <a:xfrm>
            <a:off x="1295400" y="2209193"/>
            <a:ext cx="12690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layfair Display" pitchFamily="2" charset="77"/>
              </a:rPr>
              <a:t>Add the </a:t>
            </a:r>
            <a:r>
              <a:rPr lang="en-US" sz="4000" dirty="0" err="1">
                <a:latin typeface="Playfair Display" pitchFamily="2" charset="77"/>
              </a:rPr>
              <a:t>readonly</a:t>
            </a:r>
            <a:r>
              <a:rPr lang="en-US" sz="4000" dirty="0">
                <a:latin typeface="Playfair Display" pitchFamily="2" charset="77"/>
              </a:rPr>
              <a:t> </a:t>
            </a:r>
            <a:r>
              <a:rPr lang="en-US" sz="4000" dirty="0" err="1">
                <a:latin typeface="Playfair Display" pitchFamily="2" charset="77"/>
              </a:rPr>
              <a:t>boolean</a:t>
            </a:r>
            <a:r>
              <a:rPr lang="en-US" sz="4000" dirty="0">
                <a:latin typeface="Playfair Display" pitchFamily="2" charset="77"/>
              </a:rPr>
              <a:t> attribute on an input to prevent modification of the input’s value.</a:t>
            </a:r>
          </a:p>
          <a:p>
            <a:endParaRPr lang="en-US" sz="4000" dirty="0">
              <a:latin typeface="Playfair Display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D74FE-699C-4AB9-B091-BA470B29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35" y="4305300"/>
            <a:ext cx="15496672" cy="45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dirty="0">
                <a:solidFill>
                  <a:srgbClr val="212529"/>
                </a:solidFill>
                <a:latin typeface="Playfair Display" panose="00000500000000000000" pitchFamily="2" charset="0"/>
                <a:cs typeface="Public Sans" panose="020B0604020202020204" charset="0"/>
              </a:rPr>
              <a:t>File input</a:t>
            </a:r>
            <a:endParaRPr lang="en-US" sz="6000" b="0" i="0" dirty="0">
              <a:solidFill>
                <a:srgbClr val="212529"/>
              </a:solidFill>
              <a:effectLst/>
              <a:latin typeface="Playfair Display" panose="00000500000000000000" pitchFamily="2" charset="0"/>
              <a:cs typeface="Public Sans" panose="020B0604020202020204" charset="0"/>
            </a:endParaRPr>
          </a:p>
        </p:txBody>
      </p:sp>
      <p:sp>
        <p:nvSpPr>
          <p:cNvPr id="5" name="AutoShape 5"/>
          <p:cNvSpPr/>
          <p:nvPr/>
        </p:nvSpPr>
        <p:spPr>
          <a:xfrm flipV="1">
            <a:off x="1006871" y="187096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Playfair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268D7-3EC9-4257-9942-B9C87689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55455"/>
            <a:ext cx="13716000" cy="71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6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Select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688" y="2227065"/>
            <a:ext cx="1680211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Custom &lt;select&gt; menus need only a custom class, .form-select to trigger the custom styles.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  <a:latin typeface="Playfair Display" panose="00000500000000000000" pitchFamily="2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Custom styles are limited to the &lt;select&gt;’s initial appearance and cannot modify the &lt;option&gt;s due to browser limitations.</a:t>
            </a:r>
          </a:p>
          <a:p>
            <a:pPr algn="l"/>
            <a:endParaRPr lang="en-US" sz="4000" b="0" i="0" dirty="0">
              <a:solidFill>
                <a:srgbClr val="000000"/>
              </a:solidFill>
              <a:effectLst/>
              <a:latin typeface="Playfair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0DAC6-BE6C-4D8B-A3F1-42C25816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05" y="5372100"/>
            <a:ext cx="12196973" cy="44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Select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688" y="2227065"/>
            <a:ext cx="16802112" cy="6078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Sizing</a:t>
            </a:r>
          </a:p>
          <a:p>
            <a:pPr algn="l"/>
            <a:r>
              <a:rPr lang="en-US" sz="4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You may also choose from small and large custom selects to match our similarly sized text inputs.</a:t>
            </a:r>
          </a:p>
          <a:p>
            <a:pPr algn="l"/>
            <a:endParaRPr lang="en-US" sz="4000" dirty="0">
              <a:solidFill>
                <a:srgbClr val="212529"/>
              </a:solidFill>
              <a:latin typeface="Playfair Display" panose="00000500000000000000" pitchFamily="2" charset="0"/>
              <a:cs typeface="Public Sans" panose="020B06040202020202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Disabled</a:t>
            </a:r>
          </a:p>
          <a:p>
            <a:pPr algn="l"/>
            <a:r>
              <a:rPr lang="en-US" sz="4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Add the disabled </a:t>
            </a:r>
            <a:r>
              <a:rPr lang="en-US" sz="4000" b="0" i="0" dirty="0" err="1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boolean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 attribute on a select to give it a grayed out appearance and remove pointer events.</a:t>
            </a:r>
          </a:p>
          <a:p>
            <a:pPr algn="l"/>
            <a:endParaRPr lang="en-US" sz="4000" dirty="0">
              <a:solidFill>
                <a:srgbClr val="212529"/>
              </a:solidFill>
              <a:latin typeface="Playfair Display" panose="00000500000000000000" pitchFamily="2" charset="0"/>
              <a:cs typeface="Public Sans" panose="020B0604020202020204" charset="0"/>
            </a:endParaRPr>
          </a:p>
          <a:p>
            <a:pPr algn="l"/>
            <a:endParaRPr lang="en-US" sz="4000" b="0" i="0" dirty="0">
              <a:solidFill>
                <a:srgbClr val="212529"/>
              </a:solidFill>
              <a:effectLst/>
              <a:latin typeface="Playfair Display" panose="00000500000000000000" pitchFamily="2" charset="0"/>
              <a:cs typeface="Public Sans" panose="020B0604020202020204" charset="0"/>
            </a:endParaRPr>
          </a:p>
          <a:p>
            <a:pPr algn="l">
              <a:lnSpc>
                <a:spcPts val="4199"/>
              </a:lnSpc>
            </a:pPr>
            <a:endParaRPr lang="en-US" sz="4000" b="0" i="0" dirty="0">
              <a:solidFill>
                <a:srgbClr val="000000"/>
              </a:solidFill>
              <a:effectLst/>
              <a:latin typeface="Playfair Display" panose="00000500000000000000" pitchFamily="2" charset="0"/>
              <a:cs typeface="Public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6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Checks &amp; Radios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EFE1-9F8D-40C7-8CC5-F470E220B690}"/>
              </a:ext>
            </a:extLst>
          </p:cNvPr>
          <p:cNvSpPr txBox="1"/>
          <p:nvPr/>
        </p:nvSpPr>
        <p:spPr>
          <a:xfrm>
            <a:off x="2286000" y="2628900"/>
            <a:ext cx="14097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layfair Display" panose="00000500000000000000" pitchFamily="2" charset="0"/>
              </a:rPr>
              <a:t>Bootstrap provides wrapper class .form-check for improved layout and behavior of browser default checkboxes and radios elements. It also allows greater customization and cross browser consistency.</a:t>
            </a:r>
          </a:p>
          <a:p>
            <a:endParaRPr lang="en-US" sz="4000" dirty="0">
              <a:latin typeface="Playfair Display" panose="00000500000000000000" pitchFamily="2" charset="0"/>
            </a:endParaRPr>
          </a:p>
          <a:p>
            <a:r>
              <a:rPr lang="en-US" sz="4000" dirty="0">
                <a:latin typeface="Playfair Display" panose="00000500000000000000" pitchFamily="2" charset="0"/>
              </a:rPr>
              <a:t>.form-check-label class is used to show checkbox labels.</a:t>
            </a:r>
          </a:p>
          <a:p>
            <a:endParaRPr lang="en-US" sz="4000" dirty="0">
              <a:latin typeface="Playfair Display" panose="00000500000000000000" pitchFamily="2" charset="0"/>
            </a:endParaRPr>
          </a:p>
          <a:p>
            <a:r>
              <a:rPr lang="en-US" sz="4000" dirty="0">
                <a:latin typeface="Playfair Display" panose="00000500000000000000" pitchFamily="2" charset="0"/>
              </a:rPr>
              <a:t>.form-check-input class is used for input type checkbox.</a:t>
            </a:r>
          </a:p>
        </p:txBody>
      </p:sp>
    </p:spTree>
    <p:extLst>
      <p:ext uri="{BB962C8B-B14F-4D97-AF65-F5344CB8AC3E}">
        <p14:creationId xmlns:p14="http://schemas.microsoft.com/office/powerpoint/2010/main" val="56764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Checks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AE939-57F1-48E9-869B-018E2806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00300"/>
            <a:ext cx="11734800" cy="63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7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Radios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4CC19-27DE-4F90-9F06-DB7FB3DA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7" y="2171700"/>
            <a:ext cx="10430427" cy="66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Card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23758-38D1-45F0-8986-E92C88C9B05F}"/>
              </a:ext>
            </a:extLst>
          </p:cNvPr>
          <p:cNvSpPr txBox="1"/>
          <p:nvPr/>
        </p:nvSpPr>
        <p:spPr>
          <a:xfrm>
            <a:off x="1447800" y="2026073"/>
            <a:ext cx="9372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Playfair Display" panose="00000500000000000000" pitchFamily="2" charset="0"/>
              </a:rPr>
              <a:t>To create a basic card use the class .card. Use spacing utilities when required because cards don't come with margins.</a:t>
            </a:r>
          </a:p>
          <a:p>
            <a:endParaRPr lang="en-US" sz="3600" dirty="0">
              <a:latin typeface="Playfair Display" panose="00000500000000000000" pitchFamily="2" charset="0"/>
            </a:endParaRPr>
          </a:p>
          <a:p>
            <a:r>
              <a:rPr lang="en-US" sz="3600" dirty="0">
                <a:latin typeface="Playfair Display" panose="00000500000000000000" pitchFamily="2" charset="0"/>
              </a:rPr>
              <a:t>The basic card with mixed content and a fixed width is demonstrated here. Cards naturally cover the entire width of their parent element since they have no fixed width. With many sizing choices, this is easily customizable.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5DCBC-2C6C-4293-BAE9-592D7260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9" y="2628900"/>
            <a:ext cx="5655071" cy="71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6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Model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703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D7C28-4DA0-4743-A8EB-8AD1E6C1BE8E}"/>
              </a:ext>
            </a:extLst>
          </p:cNvPr>
          <p:cNvSpPr txBox="1"/>
          <p:nvPr/>
        </p:nvSpPr>
        <p:spPr>
          <a:xfrm>
            <a:off x="800092" y="2324100"/>
            <a:ext cx="1668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Modals are a type of component that are used to display content or messages in a customizable dialog box that overlays the current page.</a:t>
            </a:r>
            <a:endParaRPr lang="en-US" sz="3600" dirty="0">
              <a:latin typeface="Playfair Display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514222-6DE8-423F-AC59-44166881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340582"/>
            <a:ext cx="10898755" cy="41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1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Model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E4B02-FA35-4FE9-B150-AD790ABE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372" y="2768486"/>
            <a:ext cx="9309256" cy="64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  <a:cs typeface="Public Sans" panose="020B0604020202020204" charset="0"/>
              </a:rPr>
              <a:t>PREREQUISITES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853F5D-8570-4068-BE4C-0BA9FCCE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158153"/>
            <a:ext cx="12192000" cy="7229475"/>
          </a:xfrm>
        </p:spPr>
        <p:txBody>
          <a:bodyPr>
            <a:normAutofit/>
          </a:bodyPr>
          <a:lstStyle/>
          <a:p>
            <a:pPr marL="16509" lvl="1" indent="0" algn="l">
              <a:lnSpc>
                <a:spcPts val="5235"/>
              </a:lnSpc>
              <a:buNone/>
            </a:pPr>
            <a:endParaRPr lang="en-US" sz="4400" dirty="0">
              <a:solidFill>
                <a:srgbClr val="2B2C30"/>
              </a:solidFill>
              <a:latin typeface="Playfair Display" panose="00000500000000000000" pitchFamily="2" charset="0"/>
              <a:cs typeface="Public Sans" panose="020B060402020202020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dirty="0">
                <a:latin typeface="Playfair Display" panose="00000500000000000000" pitchFamily="2" charset="0"/>
                <a:cs typeface="Public Sans" panose="020B0604020202020204" charset="0"/>
              </a:rPr>
              <a:t>Basic idea about web development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dirty="0">
                <a:latin typeface="Playfair Display" panose="00000500000000000000" pitchFamily="2" charset="0"/>
                <a:cs typeface="Public Sans" panose="020B0604020202020204" charset="0"/>
              </a:rPr>
              <a:t>Knowledge about HTML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dirty="0">
                <a:latin typeface="Playfair Display" panose="00000500000000000000" pitchFamily="2" charset="0"/>
                <a:cs typeface="Public Sans" panose="020B0604020202020204" charset="0"/>
              </a:rPr>
              <a:t>Basic and Advanced concept/idea of CSS.</a:t>
            </a:r>
          </a:p>
          <a:p>
            <a:endParaRPr lang="en-US" sz="3200" dirty="0">
              <a:latin typeface="Playfair Display" panose="00000500000000000000" pitchFamily="2" charset="0"/>
              <a:cs typeface="Public Sans" panose="020B0604020202020204" charset="0"/>
            </a:endParaRPr>
          </a:p>
          <a:p>
            <a:endParaRPr lang="en-US" sz="4400" dirty="0">
              <a:latin typeface="Playfair Display" panose="00000500000000000000" pitchFamily="2" charset="0"/>
              <a:cs typeface="Public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Nav Bar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10B00-EF28-4CFF-8DDA-19D51CF607A0}"/>
              </a:ext>
            </a:extLst>
          </p:cNvPr>
          <p:cNvSpPr txBox="1"/>
          <p:nvPr/>
        </p:nvSpPr>
        <p:spPr>
          <a:xfrm>
            <a:off x="1676400" y="2084317"/>
            <a:ext cx="14020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Bootstrap's navbar is a powerful and responsive navigation header. </a:t>
            </a: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A navigation bar is a navigation header located at the top of the page.</a:t>
            </a:r>
            <a:endParaRPr lang="en-US" sz="4000" dirty="0">
              <a:latin typeface="Playfair Display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D1F5C-F5C6-4966-BDAC-163A4BC4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905500"/>
            <a:ext cx="14873034" cy="19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Display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10B00-EF28-4CFF-8DDA-19D51CF607A0}"/>
              </a:ext>
            </a:extLst>
          </p:cNvPr>
          <p:cNvSpPr txBox="1"/>
          <p:nvPr/>
        </p:nvSpPr>
        <p:spPr>
          <a:xfrm>
            <a:off x="1676400" y="2084317"/>
            <a:ext cx="14020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The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display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 property is used to control the visibility and behavior of elements. </a:t>
            </a: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It allows you to define how an element should be rendered and positioned within the document layout.</a:t>
            </a:r>
            <a:endParaRPr lang="en-US" sz="4000" dirty="0">
              <a:latin typeface="Playfair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8844F-FD80-4BAC-AAE3-0423A708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923909"/>
            <a:ext cx="10464252" cy="2128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3CBE8-A0DE-449A-B29F-90118821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64" y="7276812"/>
            <a:ext cx="1044298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2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Flex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8CCBF-40BC-4620-B968-6115DCB7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2" y="4116345"/>
            <a:ext cx="7773485" cy="5125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551DE-92C0-4E68-AF97-12B97A0ACE33}"/>
              </a:ext>
            </a:extLst>
          </p:cNvPr>
          <p:cNvSpPr txBox="1"/>
          <p:nvPr/>
        </p:nvSpPr>
        <p:spPr>
          <a:xfrm>
            <a:off x="1600199" y="2177353"/>
            <a:ext cx="152791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The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.flex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 utility classes are helpful in quickly managing the layout, alignment and sizing of grid columns, navigation, components and much more</a:t>
            </a:r>
            <a:endParaRPr lang="en-US" sz="4000" dirty="0">
              <a:latin typeface="Playfair Display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4DAB4-4B64-45ED-9736-D9562CD2F26C}"/>
              </a:ext>
            </a:extLst>
          </p:cNvPr>
          <p:cNvSpPr txBox="1"/>
          <p:nvPr/>
        </p:nvSpPr>
        <p:spPr>
          <a:xfrm>
            <a:off x="2590800" y="4323995"/>
            <a:ext cx="5029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Direction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Playfair Display" panose="00000500000000000000" pitchFamily="2" charset="0"/>
              </a:rPr>
              <a:t>Justify content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Playfair Display" panose="00000500000000000000" pitchFamily="2" charset="0"/>
              </a:rPr>
              <a:t>Align item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Playfair Display" panose="00000500000000000000" pitchFamily="2" charset="0"/>
              </a:rPr>
              <a:t>Align self</a:t>
            </a:r>
          </a:p>
          <a:p>
            <a:endParaRPr lang="en-US" sz="4000" dirty="0"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Border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703" y="179070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551DE-92C0-4E68-AF97-12B97A0ACE33}"/>
              </a:ext>
            </a:extLst>
          </p:cNvPr>
          <p:cNvSpPr txBox="1"/>
          <p:nvPr/>
        </p:nvSpPr>
        <p:spPr>
          <a:xfrm>
            <a:off x="1600199" y="2177353"/>
            <a:ext cx="146304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Use border utilities to add or remove an element’s borders. Choose from all borders or one at a time.</a:t>
            </a:r>
            <a:endParaRPr lang="en-US" sz="4000" dirty="0">
              <a:latin typeface="Playfair Display" panose="00000500000000000000" pitchFamily="2" charset="0"/>
              <a:cs typeface="Public Sa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694F2-271F-4554-9B2C-527F406B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4152900"/>
            <a:ext cx="9063536" cy="4859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4BEC0-5443-473C-9AA4-32DDD7C1AFC6}"/>
              </a:ext>
            </a:extLst>
          </p:cNvPr>
          <p:cNvSpPr txBox="1"/>
          <p:nvPr/>
        </p:nvSpPr>
        <p:spPr>
          <a:xfrm>
            <a:off x="1833064" y="4762500"/>
            <a:ext cx="609173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Border Color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Playfair Display" panose="00000500000000000000" pitchFamily="2" charset="0"/>
              </a:rPr>
              <a:t>Border width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Playfair Display" panose="00000500000000000000" pitchFamily="2" charset="0"/>
              </a:rPr>
              <a:t>Border Radius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Playfair Display" panose="00000500000000000000" pitchFamily="2" charset="0"/>
              </a:rPr>
              <a:t>Border sizes</a:t>
            </a:r>
          </a:p>
          <a:p>
            <a:endParaRPr lang="en-US" sz="4000" dirty="0"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7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66800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Shadow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551DE-92C0-4E68-AF97-12B97A0ACE33}"/>
              </a:ext>
            </a:extLst>
          </p:cNvPr>
          <p:cNvSpPr txBox="1"/>
          <p:nvPr/>
        </p:nvSpPr>
        <p:spPr>
          <a:xfrm>
            <a:off x="1600199" y="2177353"/>
            <a:ext cx="146304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Bootstrap provides a set of CSS classes that allows you to apply different types of box shadows to elements.</a:t>
            </a:r>
            <a:endParaRPr lang="en-US" sz="4000" dirty="0">
              <a:latin typeface="Playfair Display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A065C-1C05-4D02-B2CC-8F7A31B5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45" y="4348231"/>
            <a:ext cx="846570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850962" y="2430682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 dirty="0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LEARNING OBJECTIVE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3" y="179070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853F5D-8570-4068-BE4C-0BA9FCCE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158153"/>
            <a:ext cx="9561333" cy="7229475"/>
          </a:xfrm>
        </p:spPr>
        <p:txBody>
          <a:bodyPr>
            <a:normAutofit/>
          </a:bodyPr>
          <a:lstStyle/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FORMS</a:t>
            </a:r>
          </a:p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CARD</a:t>
            </a:r>
          </a:p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MODEL</a:t>
            </a:r>
          </a:p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NAV BAR</a:t>
            </a:r>
          </a:p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DISPLAY</a:t>
            </a:r>
          </a:p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BORDER</a:t>
            </a:r>
          </a:p>
          <a:p>
            <a:pPr marL="604519" lvl="1" indent="-302260" algn="l">
              <a:buFont typeface="Arial"/>
              <a:buChar char="•"/>
            </a:pPr>
            <a:r>
              <a:rPr lang="en-US" sz="4400" dirty="0">
                <a:solidFill>
                  <a:srgbClr val="2B2C30"/>
                </a:solidFill>
                <a:latin typeface="Playfair Display" panose="00000500000000000000" pitchFamily="2" charset="0"/>
              </a:rPr>
              <a:t>SHADOW</a:t>
            </a:r>
          </a:p>
          <a:p>
            <a:pPr marL="302259" lvl="1" algn="l"/>
            <a:endParaRPr lang="en-US" sz="4400" dirty="0">
              <a:solidFill>
                <a:srgbClr val="2B2C30"/>
              </a:solidFill>
              <a:latin typeface="Playfair Display" panose="00000500000000000000" pitchFamily="2" charset="0"/>
            </a:endParaRPr>
          </a:p>
          <a:p>
            <a:endParaRPr lang="en-US" sz="4400" dirty="0">
              <a:latin typeface="Playfair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6000" spc="843" dirty="0">
                <a:solidFill>
                  <a:srgbClr val="2B2C30"/>
                </a:solidFill>
                <a:latin typeface="Playfair Display" panose="00000500000000000000" pitchFamily="2" charset="0"/>
              </a:rPr>
              <a:t>Forms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688" y="2227065"/>
            <a:ext cx="16802112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 A form facilitate user to enter data such as name, email address, password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etc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, which can then be sent to server for processing.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  <a:latin typeface="Playfair Display" panose="00000500000000000000" pitchFamily="2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Playfair Display" panose="00000500000000000000" pitchFamily="2" charset="0"/>
              </a:rPr>
              <a:t>Bootstrap provides classes to create a variety of forms with varied styles, layouts and custom components.</a:t>
            </a:r>
            <a:endParaRPr lang="en-US" sz="4000" dirty="0">
              <a:solidFill>
                <a:srgbClr val="2B2C30"/>
              </a:solidFill>
              <a:latin typeface="Playfair Display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5107B-E7BF-425A-9044-CD2BFEBE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6133219"/>
            <a:ext cx="8915400" cy="34712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Form text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548274" y="1847828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65397" y="2617056"/>
            <a:ext cx="1571347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000" dirty="0">
                <a:solidFill>
                  <a:srgbClr val="2B2C30"/>
                </a:solidFill>
                <a:latin typeface="Playfair Display" panose="00000500000000000000" pitchFamily="2" charset="0"/>
              </a:rPr>
              <a:t>Form text below inputs can be styled with .form-text. If a block-level element will be used, a top margin is added for easy spacing from the inputs above.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82BBFC-68AB-4A38-B6FC-F86EEC52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39" y="4610100"/>
            <a:ext cx="7983064" cy="5157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Disabled</a:t>
            </a:r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</a:rPr>
              <a:t> </a:t>
            </a:r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forms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703" y="1631429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Playfair Display" panose="00000500000000000000" pitchFamily="2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689" y="2248496"/>
            <a:ext cx="16954511" cy="1292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799" dirty="0">
                <a:solidFill>
                  <a:srgbClr val="2B2C30"/>
                </a:solidFill>
                <a:latin typeface="Playfair Display" panose="00000500000000000000" pitchFamily="2" charset="0"/>
              </a:rPr>
              <a:t>Add the disabled attribute to a &lt;</a:t>
            </a:r>
            <a:r>
              <a:rPr lang="en-US" sz="2799" dirty="0" err="1">
                <a:solidFill>
                  <a:srgbClr val="2B2C30"/>
                </a:solidFill>
                <a:latin typeface="Playfair Display" panose="00000500000000000000" pitchFamily="2" charset="0"/>
              </a:rPr>
              <a:t>fieldset</a:t>
            </a:r>
            <a:r>
              <a:rPr lang="en-US" sz="2799" dirty="0">
                <a:solidFill>
                  <a:srgbClr val="2B2C30"/>
                </a:solidFill>
                <a:latin typeface="Playfair Display" panose="00000500000000000000" pitchFamily="2" charset="0"/>
              </a:rPr>
              <a:t>&gt; to disable all the controls within. Browsers treat all native form controls (&lt;input&gt;, &lt;select&gt;, and &lt;button&gt; elements) inside a &lt;</a:t>
            </a:r>
            <a:r>
              <a:rPr lang="en-US" sz="2799" dirty="0" err="1">
                <a:solidFill>
                  <a:srgbClr val="2B2C30"/>
                </a:solidFill>
                <a:latin typeface="Playfair Display" panose="00000500000000000000" pitchFamily="2" charset="0"/>
              </a:rPr>
              <a:t>fieldset</a:t>
            </a:r>
            <a:r>
              <a:rPr lang="en-US" sz="2799" dirty="0">
                <a:solidFill>
                  <a:srgbClr val="2B2C30"/>
                </a:solidFill>
                <a:latin typeface="Playfair Display" panose="00000500000000000000" pitchFamily="2" charset="0"/>
              </a:rPr>
              <a:t> disabled&gt; as disabled, preventing both keyboard and mouse interactions on them.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FFC19E-99C7-4DCD-85E2-4C7A1AB1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40" y="3924300"/>
            <a:ext cx="11009461" cy="5687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Form Control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693234" y="177254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Playfair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DA981-D286-4F45-92ED-D7641FB2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695700"/>
            <a:ext cx="13335000" cy="5867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C5B7A7-C914-49F0-953C-609D481E3CE8}"/>
              </a:ext>
            </a:extLst>
          </p:cNvPr>
          <p:cNvSpPr txBox="1"/>
          <p:nvPr/>
        </p:nvSpPr>
        <p:spPr>
          <a:xfrm>
            <a:off x="2463487" y="2026321"/>
            <a:ext cx="13348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Playfair Display" panose="00000500000000000000" pitchFamily="2" charset="0"/>
              </a:rPr>
              <a:t>Give textual form controls like &lt;input&gt;s and &lt;</a:t>
            </a:r>
            <a:r>
              <a:rPr lang="en-US" sz="3600" dirty="0" err="1">
                <a:latin typeface="Playfair Display" panose="00000500000000000000" pitchFamily="2" charset="0"/>
              </a:rPr>
              <a:t>textarea</a:t>
            </a:r>
            <a:r>
              <a:rPr lang="en-US" sz="3600" dirty="0">
                <a:latin typeface="Playfair Display" panose="00000500000000000000" pitchFamily="2" charset="0"/>
              </a:rPr>
              <a:t>&gt;s an upgrade with custom styles, sizing, focus states, and more.</a:t>
            </a:r>
          </a:p>
        </p:txBody>
      </p:sp>
    </p:spTree>
    <p:extLst>
      <p:ext uri="{BB962C8B-B14F-4D97-AF65-F5344CB8AC3E}">
        <p14:creationId xmlns:p14="http://schemas.microsoft.com/office/powerpoint/2010/main" val="298108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Sizing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36614" y="1647283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Playfair Display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57984-A2AE-4A43-9BF0-74DCE1D8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3998167"/>
            <a:ext cx="16841806" cy="534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AC87D-6666-4AB4-8933-2461F16FED33}"/>
              </a:ext>
            </a:extLst>
          </p:cNvPr>
          <p:cNvSpPr txBox="1"/>
          <p:nvPr/>
        </p:nvSpPr>
        <p:spPr>
          <a:xfrm>
            <a:off x="1371600" y="2219415"/>
            <a:ext cx="13182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layfair Display" panose="00000500000000000000" pitchFamily="2" charset="0"/>
              </a:rPr>
              <a:t>Set heights using classes like .form-control-lg and .form-control-sm.</a:t>
            </a:r>
          </a:p>
        </p:txBody>
      </p:sp>
    </p:spTree>
    <p:extLst>
      <p:ext uri="{BB962C8B-B14F-4D97-AF65-F5344CB8AC3E}">
        <p14:creationId xmlns:p14="http://schemas.microsoft.com/office/powerpoint/2010/main" val="242332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6871" y="942975"/>
            <a:ext cx="16230600" cy="67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6000" b="0" i="0" dirty="0">
                <a:solidFill>
                  <a:srgbClr val="212529"/>
                </a:solidFill>
                <a:effectLst/>
                <a:latin typeface="Playfair Display" panose="00000500000000000000" pitchFamily="2" charset="0"/>
                <a:cs typeface="Public Sans" panose="020B0604020202020204" charset="0"/>
              </a:rPr>
              <a:t>Disabled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06871" y="182734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Playfair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9C942-4DCF-4BFF-B788-7942B113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92" y="3854987"/>
            <a:ext cx="16745415" cy="5489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754B7-62D2-47C5-8716-21A41FBBBF1E}"/>
              </a:ext>
            </a:extLst>
          </p:cNvPr>
          <p:cNvSpPr txBox="1"/>
          <p:nvPr/>
        </p:nvSpPr>
        <p:spPr>
          <a:xfrm>
            <a:off x="1295400" y="2209193"/>
            <a:ext cx="12690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layfair Display" panose="00000500000000000000" pitchFamily="2" charset="0"/>
              </a:rPr>
              <a:t>Add the disabled </a:t>
            </a:r>
            <a:r>
              <a:rPr lang="en-US" sz="4000" dirty="0" err="1">
                <a:latin typeface="Playfair Display" panose="00000500000000000000" pitchFamily="2" charset="0"/>
              </a:rPr>
              <a:t>boolean</a:t>
            </a:r>
            <a:r>
              <a:rPr lang="en-US" sz="4000" dirty="0">
                <a:latin typeface="Playfair Display" panose="00000500000000000000" pitchFamily="2" charset="0"/>
              </a:rPr>
              <a:t> attribute on an input to give it a grayed out appearance and remove pointer events.</a:t>
            </a:r>
          </a:p>
          <a:p>
            <a:endParaRPr lang="en-US" sz="4000" dirty="0"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9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629</Words>
  <Application>Microsoft Office PowerPoint</Application>
  <PresentationFormat>Custom</PresentationFormat>
  <Paragraphs>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IM/2018/001 - AARURAN L.</cp:lastModifiedBy>
  <cp:revision>13</cp:revision>
  <dcterms:created xsi:type="dcterms:W3CDTF">2006-08-16T00:00:00Z</dcterms:created>
  <dcterms:modified xsi:type="dcterms:W3CDTF">2024-05-05T01:49:29Z</dcterms:modified>
  <dc:identifier>DAGELEt4bO4</dc:identifier>
</cp:coreProperties>
</file>