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308" r:id="rId4"/>
    <p:sldId id="318" r:id="rId5"/>
    <p:sldId id="340" r:id="rId6"/>
    <p:sldId id="341" r:id="rId7"/>
    <p:sldId id="342" r:id="rId8"/>
    <p:sldId id="331" r:id="rId9"/>
    <p:sldId id="311" r:id="rId10"/>
    <p:sldId id="343" r:id="rId11"/>
    <p:sldId id="330" r:id="rId12"/>
    <p:sldId id="333" r:id="rId13"/>
    <p:sldId id="313" r:id="rId14"/>
    <p:sldId id="334" r:id="rId15"/>
    <p:sldId id="347" r:id="rId16"/>
    <p:sldId id="323" r:id="rId17"/>
    <p:sldId id="344" r:id="rId18"/>
    <p:sldId id="345" r:id="rId19"/>
    <p:sldId id="348" r:id="rId20"/>
    <p:sldId id="346" r:id="rId21"/>
    <p:sldId id="309" r:id="rId22"/>
  </p:sldIdLst>
  <p:sldSz cx="9144000" cy="5143500" type="screen16x9"/>
  <p:notesSz cx="6858000" cy="9144000"/>
  <p:embeddedFontLst>
    <p:embeddedFont>
      <p:font typeface="Nunito" panose="020B0604020202020204" charset="0"/>
      <p:regular r:id="rId24"/>
      <p:bold r:id="rId25"/>
      <p:italic r:id="rId26"/>
      <p:boldItalic r:id="rId27"/>
    </p:embeddedFont>
    <p:embeddedFont>
      <p:font typeface="Maven Pro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94437C-D779-4BD4-AAD2-3A2544384D5B}">
  <a:tblStyle styleId="{7994437C-D779-4BD4-AAD2-3A2544384D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6004" autoAdjust="0"/>
  </p:normalViewPr>
  <p:slideViewPr>
    <p:cSldViewPr snapToGrid="0">
      <p:cViewPr varScale="1">
        <p:scale>
          <a:sx n="115" d="100"/>
          <a:sy n="115" d="100"/>
        </p:scale>
        <p:origin x="51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fd1d4cb4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cfd1d4cb4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fd1d4cb4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cfd1d4cb4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070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FFD52A-E3F9-45A2-AC7D-A840F4C6E2F6}"/>
              </a:ext>
            </a:extLst>
          </p:cNvPr>
          <p:cNvSpPr/>
          <p:nvPr userDrawn="1"/>
        </p:nvSpPr>
        <p:spPr>
          <a:xfrm rot="19497900">
            <a:off x="1371224" y="1689396"/>
            <a:ext cx="6202846" cy="1721733"/>
          </a:xfrm>
          <a:prstGeom prst="rect">
            <a:avLst/>
          </a:prstGeom>
          <a:blipFill dpi="0"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2444250" y="143855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 algn="ctr"/>
            <a:r>
              <a:rPr lang="en-US" dirty="0">
                <a:solidFill>
                  <a:schemeClr val="bg2"/>
                </a:solidFill>
              </a:rPr>
              <a:t>Data Types and Data Structures</a:t>
            </a:r>
            <a:endParaRPr sz="4400" dirty="0">
              <a:solidFill>
                <a:schemeClr val="bg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79250" y="4404836"/>
            <a:ext cx="236475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Suvansan S.</a:t>
            </a:r>
          </a:p>
          <a:p>
            <a:r>
              <a:rPr lang="en-US" b="1" dirty="0" smtClean="0">
                <a:solidFill>
                  <a:schemeClr val="bg2"/>
                </a:solidFill>
              </a:rPr>
              <a:t>Senior Software Engineer</a:t>
            </a:r>
          </a:p>
          <a:p>
            <a:r>
              <a:rPr lang="en-US" b="1" dirty="0" smtClean="0">
                <a:solidFill>
                  <a:schemeClr val="bg2"/>
                </a:solidFill>
              </a:rPr>
              <a:t>Unicom SD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8" name="Rectangle: Rounded Corners 8">
            <a:extLst>
              <a:ext uri="{FF2B5EF4-FFF2-40B4-BE49-F238E27FC236}">
                <a16:creationId xmlns:a16="http://schemas.microsoft.com/office/drawing/2014/main" id="{4EE539C9-EE1D-4C4E-8A9E-7B50AFC0F1B8}"/>
              </a:ext>
            </a:extLst>
          </p:cNvPr>
          <p:cNvSpPr/>
          <p:nvPr/>
        </p:nvSpPr>
        <p:spPr>
          <a:xfrm rot="2537471">
            <a:off x="7741653" y="380503"/>
            <a:ext cx="1437284" cy="554165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00" y="598575"/>
            <a:ext cx="7030500" cy="719685"/>
          </a:xfrm>
        </p:spPr>
        <p:txBody>
          <a:bodyPr>
            <a:normAutofit/>
          </a:bodyPr>
          <a:lstStyle/>
          <a:p>
            <a:r>
              <a:rPr lang="en-US" sz="2400" dirty="0"/>
              <a:t>Number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318260"/>
            <a:ext cx="7191300" cy="3825240"/>
          </a:xfrm>
        </p:spPr>
        <p:txBody>
          <a:bodyPr/>
          <a:lstStyle/>
          <a:p>
            <a:r>
              <a:rPr lang="en-US" b="1" dirty="0"/>
              <a:t>toString()</a:t>
            </a:r>
            <a:r>
              <a:rPr lang="en-US" dirty="0"/>
              <a:t>: Returns a number as a string</a:t>
            </a:r>
            <a:r>
              <a:rPr lang="en-US" dirty="0" smtClean="0"/>
              <a:t>.</a:t>
            </a:r>
          </a:p>
          <a:p>
            <a:pPr marL="146050" indent="0">
              <a:buNone/>
            </a:pPr>
            <a:r>
              <a:rPr lang="en-US" dirty="0"/>
              <a:t>const num = 42; </a:t>
            </a:r>
            <a:endParaRPr lang="en-US" dirty="0" smtClean="0"/>
          </a:p>
          <a:p>
            <a:pPr marL="146050" indent="0">
              <a:buNone/>
            </a:pPr>
            <a:r>
              <a:rPr lang="en-US" dirty="0" smtClean="0"/>
              <a:t>console.log(num.toString</a:t>
            </a:r>
            <a:r>
              <a:rPr lang="en-US" dirty="0"/>
              <a:t>()); // Output: "</a:t>
            </a:r>
            <a:r>
              <a:rPr lang="en-US" dirty="0" smtClean="0"/>
              <a:t>42“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b="1" dirty="0"/>
              <a:t>toFixed()</a:t>
            </a:r>
            <a:r>
              <a:rPr lang="en-US" dirty="0"/>
              <a:t>: Returns a number written with a fixed number of decimals</a:t>
            </a:r>
            <a:r>
              <a:rPr lang="en-US" dirty="0" smtClean="0"/>
              <a:t>.</a:t>
            </a:r>
          </a:p>
          <a:p>
            <a:pPr marL="146050" indent="0">
              <a:buNone/>
            </a:pPr>
            <a:r>
              <a:rPr lang="en-US" dirty="0"/>
              <a:t>const num = 3.14159; </a:t>
            </a:r>
            <a:endParaRPr lang="en-US" dirty="0" smtClean="0"/>
          </a:p>
          <a:p>
            <a:pPr marL="146050" indent="0">
              <a:buNone/>
            </a:pPr>
            <a:r>
              <a:rPr lang="en-US" dirty="0" smtClean="0"/>
              <a:t>console.log(num.toFixed(2</a:t>
            </a:r>
            <a:r>
              <a:rPr lang="en-US" dirty="0"/>
              <a:t>)); // Output: "3.14"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/>
              <a:t>toPrecision()</a:t>
            </a:r>
            <a:r>
              <a:rPr lang="en-US" dirty="0"/>
              <a:t>: Returns a number written with a specified length</a:t>
            </a:r>
            <a:r>
              <a:rPr lang="en-US" dirty="0" smtClean="0"/>
              <a:t>.</a:t>
            </a:r>
          </a:p>
          <a:p>
            <a:pPr marL="146050" indent="0">
              <a:buNone/>
            </a:pPr>
            <a:r>
              <a:rPr lang="en-US" dirty="0"/>
              <a:t>const num = 3.14159; </a:t>
            </a:r>
            <a:endParaRPr lang="en-US" dirty="0" smtClean="0"/>
          </a:p>
          <a:p>
            <a:pPr marL="146050" indent="0">
              <a:buNone/>
            </a:pPr>
            <a:r>
              <a:rPr lang="en-US" dirty="0" smtClean="0"/>
              <a:t>console.log(num.toPrecision(3</a:t>
            </a:r>
            <a:r>
              <a:rPr lang="en-US" dirty="0"/>
              <a:t>)); // Output: "</a:t>
            </a:r>
            <a:r>
              <a:rPr lang="en-US" dirty="0" smtClean="0"/>
              <a:t>3.14“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b="1" dirty="0"/>
              <a:t>valueOf()</a:t>
            </a:r>
            <a:r>
              <a:rPr lang="en-US" dirty="0"/>
              <a:t>: Returns a number as a primitive value (number</a:t>
            </a:r>
            <a:r>
              <a:rPr lang="en-US" dirty="0" smtClean="0"/>
              <a:t>).</a:t>
            </a:r>
          </a:p>
          <a:p>
            <a:pPr marL="146050" indent="0">
              <a:buNone/>
            </a:pPr>
            <a:r>
              <a:rPr lang="en-US" dirty="0" smtClean="0"/>
              <a:t>const num = 42; </a:t>
            </a:r>
          </a:p>
          <a:p>
            <a:pPr marL="146050" indent="0">
              <a:buNone/>
            </a:pPr>
            <a:r>
              <a:rPr lang="en-US" dirty="0" smtClean="0"/>
              <a:t>console.log(num.valueOf()); // Output: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68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69385F-DE5A-4DBF-B132-0C369026A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01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C4F2AE4-10F8-449A-A49E-3E00CC9FF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32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009BD-B1FD-48F1-BA72-DC2214A1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D1375-55BE-4423-8988-C320B9050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597874"/>
            <a:ext cx="7030500" cy="2933775"/>
          </a:xfrm>
        </p:spPr>
        <p:txBody>
          <a:bodyPr>
            <a:normAutofit/>
          </a:bodyPr>
          <a:lstStyle/>
          <a:p>
            <a:r>
              <a:rPr lang="en-US" sz="1600" dirty="0"/>
              <a:t>Represents a logical value indicating either true or false.</a:t>
            </a:r>
          </a:p>
          <a:p>
            <a:r>
              <a:rPr lang="en-US" sz="1600" dirty="0"/>
              <a:t>data type that can only have one of two values, like</a:t>
            </a:r>
          </a:p>
          <a:p>
            <a:pPr marL="146050" indent="0">
              <a:buNone/>
            </a:pPr>
            <a:endParaRPr lang="en-US" sz="1600" dirty="0"/>
          </a:p>
          <a:p>
            <a:pPr lvl="1"/>
            <a:r>
              <a:rPr lang="en-US" sz="1400" dirty="0"/>
              <a:t>YES / NO</a:t>
            </a:r>
          </a:p>
          <a:p>
            <a:pPr lvl="1"/>
            <a:r>
              <a:rPr lang="en-US" sz="1400" dirty="0"/>
              <a:t>ON / OFF</a:t>
            </a:r>
          </a:p>
          <a:p>
            <a:pPr lvl="1"/>
            <a:r>
              <a:rPr lang="en-US" sz="1400" dirty="0"/>
              <a:t>TRUE / FALSE</a:t>
            </a:r>
          </a:p>
          <a:p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For this, JavaScript has a </a:t>
            </a:r>
            <a:r>
              <a:rPr lang="en-US" sz="1600" b="1" dirty="0"/>
              <a:t>Boolean</a:t>
            </a:r>
            <a:r>
              <a:rPr lang="en-US" sz="1600" dirty="0"/>
              <a:t> data type. It can only take the values </a:t>
            </a:r>
            <a:r>
              <a:rPr lang="en-US" sz="1600" b="1" dirty="0"/>
              <a:t>true</a:t>
            </a:r>
            <a:r>
              <a:rPr lang="en-US" sz="1600" dirty="0"/>
              <a:t> or </a:t>
            </a:r>
            <a:r>
              <a:rPr lang="en-US" sz="1600" b="1" dirty="0"/>
              <a:t>false</a:t>
            </a:r>
            <a:r>
              <a:rPr lang="en-US" sz="1600" dirty="0"/>
              <a:t>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61958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BC7B24-6639-4638-9C67-49F5F97BB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48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00" y="1417320"/>
            <a:ext cx="7030500" cy="3726180"/>
          </a:xfrm>
        </p:spPr>
        <p:txBody>
          <a:bodyPr/>
          <a:lstStyle/>
          <a:p>
            <a:pPr marL="146050" indent="0">
              <a:buNone/>
            </a:pPr>
            <a:r>
              <a:rPr lang="en-US" dirty="0"/>
              <a:t>JavaScript supports several built-in data structures that can be used to organize and manipulate data efficiently. Here's an overview of some common data structures in JavaScript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Arrays</a:t>
            </a:r>
          </a:p>
          <a:p>
            <a:pPr lvl="1"/>
            <a:r>
              <a:rPr lang="en-US" dirty="0" smtClean="0"/>
              <a:t>const array </a:t>
            </a:r>
            <a:r>
              <a:rPr lang="en-US" dirty="0"/>
              <a:t>= [1, 2, 3];</a:t>
            </a:r>
            <a:endParaRPr lang="en-US" b="1" dirty="0" smtClean="0"/>
          </a:p>
          <a:p>
            <a:r>
              <a:rPr lang="en-US" b="1" dirty="0" smtClean="0"/>
              <a:t>Objects</a:t>
            </a:r>
          </a:p>
          <a:p>
            <a:pPr lvl="1"/>
            <a:r>
              <a:rPr lang="en-US" dirty="0"/>
              <a:t>const person = { name: "John", age: 30, city: "New York" };</a:t>
            </a:r>
            <a:endParaRPr lang="en-US" b="1" dirty="0" smtClean="0"/>
          </a:p>
          <a:p>
            <a:r>
              <a:rPr lang="en-US" b="1" dirty="0" smtClean="0"/>
              <a:t>Sets</a:t>
            </a:r>
          </a:p>
          <a:p>
            <a:pPr lvl="1"/>
            <a:r>
              <a:rPr lang="en-US" dirty="0"/>
              <a:t>const set = new Set([1, 2, 3, 2, 1]);</a:t>
            </a:r>
          </a:p>
          <a:p>
            <a:r>
              <a:rPr lang="en-US" b="1" dirty="0" smtClean="0"/>
              <a:t>Maps</a:t>
            </a:r>
          </a:p>
          <a:p>
            <a:pPr lvl="1"/>
            <a:r>
              <a:rPr lang="en-US" dirty="0"/>
              <a:t>const map = new Map(); </a:t>
            </a:r>
            <a:endParaRPr lang="en-US" dirty="0" smtClean="0"/>
          </a:p>
          <a:p>
            <a:pPr lvl="1"/>
            <a:r>
              <a:rPr lang="en-US" dirty="0" smtClean="0"/>
              <a:t>map.set</a:t>
            </a:r>
            <a:r>
              <a:rPr lang="en-US" dirty="0"/>
              <a:t>("name", "John"); </a:t>
            </a:r>
            <a:endParaRPr lang="en-US" dirty="0" smtClean="0"/>
          </a:p>
          <a:p>
            <a:pPr lvl="1"/>
            <a:r>
              <a:rPr lang="en-US" dirty="0" smtClean="0"/>
              <a:t>map.set</a:t>
            </a:r>
            <a:r>
              <a:rPr lang="en-US" dirty="0"/>
              <a:t>("age", 30</a:t>
            </a:r>
            <a:r>
              <a:rPr lang="en-US" dirty="0" smtClean="0"/>
              <a:t>);</a:t>
            </a:r>
          </a:p>
          <a:p>
            <a:r>
              <a:rPr lang="en-US" b="1" dirty="0" smtClean="0"/>
              <a:t>Stacks</a:t>
            </a:r>
          </a:p>
          <a:p>
            <a:r>
              <a:rPr lang="en-US" b="1" dirty="0" smtClean="0"/>
              <a:t>Queues</a:t>
            </a:r>
          </a:p>
          <a:p>
            <a:r>
              <a:rPr lang="en-US" b="1" dirty="0"/>
              <a:t>Linked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721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F9D14-2CD7-4556-A499-8D412FE65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AD091-39E1-4DA6-A905-F9D6242C2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158240"/>
            <a:ext cx="7030500" cy="3985260"/>
          </a:xfrm>
        </p:spPr>
        <p:txBody>
          <a:bodyPr>
            <a:normAutofit/>
          </a:bodyPr>
          <a:lstStyle/>
          <a:p>
            <a:r>
              <a:rPr lang="en-US" sz="1600" dirty="0"/>
              <a:t>Arrays in JavaScript are used to store multiple values in a single variable. They are declared using square brackets []. </a:t>
            </a:r>
            <a:endParaRPr lang="en-US" sz="1600" dirty="0" smtClean="0"/>
          </a:p>
          <a:p>
            <a:pPr marL="146050" indent="0">
              <a:buNone/>
            </a:pPr>
            <a:r>
              <a:rPr lang="en-US" sz="1400" dirty="0"/>
              <a:t>const cars = ["Saab", "Volvo", "BMW</a:t>
            </a:r>
            <a:r>
              <a:rPr lang="en-US" sz="1400" dirty="0" smtClean="0"/>
              <a:t>"];</a:t>
            </a:r>
          </a:p>
          <a:p>
            <a:pPr marL="146050" indent="0">
              <a:buNone/>
            </a:pPr>
            <a:endParaRPr lang="en-US" sz="1400" dirty="0" smtClean="0"/>
          </a:p>
          <a:p>
            <a:pPr marL="146050" indent="0">
              <a:buNone/>
            </a:pPr>
            <a:r>
              <a:rPr lang="en-US" sz="1400" dirty="0"/>
              <a:t>const cars = new Array("Saab", "Volvo", "BMW</a:t>
            </a:r>
            <a:r>
              <a:rPr lang="en-US" sz="1400" dirty="0" smtClean="0"/>
              <a:t>");</a:t>
            </a:r>
          </a:p>
          <a:p>
            <a:pPr marL="146050" indent="0">
              <a:buNone/>
            </a:pPr>
            <a:endParaRPr lang="en-US" sz="1400" dirty="0"/>
          </a:p>
          <a:p>
            <a:pPr marL="146050" indent="0">
              <a:buNone/>
            </a:pPr>
            <a:r>
              <a:rPr lang="en-US" sz="1400" dirty="0"/>
              <a:t>const fruits = ["Banana", "Orange", "Apple", "Mango"];</a:t>
            </a:r>
          </a:p>
          <a:p>
            <a:pPr marL="146050" indent="0">
              <a:buNone/>
            </a:pPr>
            <a:r>
              <a:rPr lang="en-US" sz="1400" dirty="0"/>
              <a:t>document.getElementById("demo").innerHTML = fruits.toString</a:t>
            </a:r>
            <a:r>
              <a:rPr lang="en-US" sz="1400" dirty="0" smtClean="0"/>
              <a:t>();</a:t>
            </a:r>
          </a:p>
          <a:p>
            <a:pPr marL="146050" indent="0">
              <a:buNone/>
            </a:pPr>
            <a:endParaRPr lang="en-US" sz="1400" dirty="0"/>
          </a:p>
          <a:p>
            <a:pPr marL="146050" indent="0">
              <a:buNone/>
            </a:pPr>
            <a:endParaRPr lang="en-US" sz="1400" dirty="0" smtClean="0"/>
          </a:p>
          <a:p>
            <a:pPr marL="14605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1976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7760" y="327660"/>
            <a:ext cx="7206540" cy="4762500"/>
          </a:xfrm>
        </p:spPr>
        <p:txBody>
          <a:bodyPr/>
          <a:lstStyle/>
          <a:p>
            <a:r>
              <a:rPr lang="en-US" b="1" dirty="0"/>
              <a:t>Array length</a:t>
            </a:r>
            <a:r>
              <a:rPr lang="en-US" dirty="0"/>
              <a:t>: Returns the number of elements in an array</a:t>
            </a:r>
            <a:r>
              <a:rPr lang="en-US" dirty="0" smtClean="0"/>
              <a:t>.</a:t>
            </a:r>
          </a:p>
          <a:p>
            <a:pPr marL="146050" indent="0">
              <a:buNone/>
            </a:pPr>
            <a:r>
              <a:rPr lang="en-US" dirty="0"/>
              <a:t>const array = [1, 2, 3, 4, 5]; </a:t>
            </a:r>
            <a:endParaRPr lang="en-US" dirty="0" smtClean="0"/>
          </a:p>
          <a:p>
            <a:pPr marL="146050" indent="0">
              <a:buNone/>
            </a:pPr>
            <a:r>
              <a:rPr lang="en-US" dirty="0" smtClean="0"/>
              <a:t>console.log(array.length</a:t>
            </a:r>
            <a:r>
              <a:rPr lang="en-US" dirty="0"/>
              <a:t>); // Output: </a:t>
            </a:r>
            <a:r>
              <a:rPr lang="en-US" dirty="0" smtClean="0"/>
              <a:t>5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b="1" dirty="0"/>
              <a:t>Array toString()</a:t>
            </a:r>
            <a:r>
              <a:rPr lang="en-US" dirty="0"/>
              <a:t>: Converts an array to a string by joining all elements with commas</a:t>
            </a:r>
            <a:r>
              <a:rPr lang="en-US" dirty="0" smtClean="0"/>
              <a:t>.</a:t>
            </a:r>
          </a:p>
          <a:p>
            <a:pPr marL="146050" indent="0">
              <a:buNone/>
            </a:pPr>
            <a:r>
              <a:rPr lang="en-US" dirty="0"/>
              <a:t>const array = [1, 2, 3]; </a:t>
            </a:r>
            <a:endParaRPr lang="en-US" dirty="0" smtClean="0"/>
          </a:p>
          <a:p>
            <a:pPr marL="146050" indent="0">
              <a:buNone/>
            </a:pPr>
            <a:r>
              <a:rPr lang="en-US" dirty="0" smtClean="0"/>
              <a:t>console.log(array.toString</a:t>
            </a:r>
            <a:r>
              <a:rPr lang="en-US" dirty="0"/>
              <a:t>()); // Output: "</a:t>
            </a:r>
            <a:r>
              <a:rPr lang="en-US" dirty="0" smtClean="0"/>
              <a:t>1,2,3“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b="1" dirty="0"/>
              <a:t>Array at()</a:t>
            </a:r>
            <a:r>
              <a:rPr lang="en-US" dirty="0"/>
              <a:t>: There's no Array.at() method in JavaScript. It seems you might have mistaken it with other methods like Array[index] for accessing an element at a specific index</a:t>
            </a:r>
            <a:r>
              <a:rPr lang="en-US" dirty="0" smtClean="0"/>
              <a:t>.</a:t>
            </a:r>
          </a:p>
          <a:p>
            <a:pPr marL="146050" indent="0">
              <a:buNone/>
            </a:pPr>
            <a:r>
              <a:rPr lang="en-US" dirty="0"/>
              <a:t>const array = ["apple", "banana", "orange"]; // Accessing the element at index 1 console.log(array[1]); // Output: "</a:t>
            </a:r>
            <a:r>
              <a:rPr lang="en-US" dirty="0" smtClean="0"/>
              <a:t>banana“</a:t>
            </a:r>
          </a:p>
          <a:p>
            <a:pPr marL="146050" indent="0">
              <a:buNone/>
            </a:pPr>
            <a:r>
              <a:rPr lang="en-US" dirty="0"/>
              <a:t>console.log(array.at(1)); // Output: "</a:t>
            </a:r>
            <a:r>
              <a:rPr lang="en-US" dirty="0" smtClean="0"/>
              <a:t>banana“</a:t>
            </a:r>
          </a:p>
          <a:p>
            <a:pPr marL="146050" indent="0">
              <a:buNone/>
            </a:pPr>
            <a:endParaRPr lang="en-US" dirty="0" smtClean="0"/>
          </a:p>
          <a:p>
            <a:r>
              <a:rPr lang="en-US" b="1" dirty="0"/>
              <a:t>Array join()</a:t>
            </a:r>
            <a:r>
              <a:rPr lang="en-US" dirty="0"/>
              <a:t>: Joins all elements of an array into a string using a specified separator</a:t>
            </a:r>
            <a:r>
              <a:rPr lang="en-US" dirty="0" smtClean="0"/>
              <a:t>.</a:t>
            </a:r>
          </a:p>
          <a:p>
            <a:pPr marL="146050" indent="0">
              <a:buNone/>
            </a:pPr>
            <a:r>
              <a:rPr lang="en-US" dirty="0"/>
              <a:t>const array = ["apple", "banana", "orange"]; </a:t>
            </a:r>
            <a:endParaRPr lang="en-US" dirty="0" smtClean="0"/>
          </a:p>
          <a:p>
            <a:pPr marL="146050" indent="0">
              <a:buNone/>
            </a:pPr>
            <a:r>
              <a:rPr lang="en-US" dirty="0" smtClean="0"/>
              <a:t>console.log(array.join</a:t>
            </a:r>
            <a:r>
              <a:rPr lang="en-US" dirty="0"/>
              <a:t>(" - ")); // Output: "apple - banana - </a:t>
            </a:r>
            <a:r>
              <a:rPr lang="en-US" dirty="0" smtClean="0"/>
              <a:t>orange</a:t>
            </a:r>
            <a:r>
              <a:rPr lang="en-US" dirty="0" smtClean="0"/>
              <a:t>“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 smtClean="0"/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 smtClean="0"/>
          </a:p>
          <a:p>
            <a:pPr marL="1460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013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0620" y="91440"/>
            <a:ext cx="7183680" cy="505206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Array pop()</a:t>
            </a:r>
            <a:r>
              <a:rPr lang="en-US" dirty="0"/>
              <a:t>: Removes the last element from an array and returns that element</a:t>
            </a:r>
            <a:r>
              <a:rPr lang="en-US" dirty="0" smtClean="0"/>
              <a:t>.</a:t>
            </a:r>
          </a:p>
          <a:p>
            <a:pPr marL="146050" indent="0">
              <a:buNone/>
            </a:pPr>
            <a:r>
              <a:rPr lang="en-US" dirty="0"/>
              <a:t>const array = ["apple", "banana", "orange"]; </a:t>
            </a:r>
          </a:p>
          <a:p>
            <a:pPr marL="146050" indent="0">
              <a:buNone/>
            </a:pPr>
            <a:r>
              <a:rPr lang="en-US" dirty="0" smtClean="0"/>
              <a:t>array.pop(); </a:t>
            </a:r>
          </a:p>
          <a:p>
            <a:pPr marL="146050" indent="0">
              <a:buNone/>
            </a:pPr>
            <a:r>
              <a:rPr lang="en-US" dirty="0" smtClean="0"/>
              <a:t>console.log(array</a:t>
            </a:r>
            <a:r>
              <a:rPr lang="en-US" dirty="0"/>
              <a:t>); // Output: ["apple", "banana</a:t>
            </a:r>
            <a:r>
              <a:rPr lang="en-US" dirty="0" smtClean="0"/>
              <a:t>"]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b="1" dirty="0"/>
              <a:t>Array push()</a:t>
            </a:r>
            <a:r>
              <a:rPr lang="en-US" dirty="0"/>
              <a:t>: Adds one or more elements to the end of an array and returns the new length of the array</a:t>
            </a:r>
            <a:r>
              <a:rPr lang="en-US" dirty="0" smtClean="0"/>
              <a:t>.</a:t>
            </a:r>
            <a:endParaRPr lang="en-US" dirty="0"/>
          </a:p>
          <a:p>
            <a:pPr marL="146050" indent="0">
              <a:buNone/>
            </a:pPr>
            <a:r>
              <a:rPr lang="en-US" dirty="0"/>
              <a:t>const array = ["apple", "banana"]; </a:t>
            </a:r>
            <a:endParaRPr lang="en-US" dirty="0" smtClean="0"/>
          </a:p>
          <a:p>
            <a:pPr marL="146050" indent="0">
              <a:buNone/>
            </a:pPr>
            <a:r>
              <a:rPr lang="en-US" dirty="0" smtClean="0"/>
              <a:t>array.push</a:t>
            </a:r>
            <a:r>
              <a:rPr lang="en-US" dirty="0"/>
              <a:t>("orange", "grape</a:t>
            </a:r>
            <a:r>
              <a:rPr lang="en-US" dirty="0" smtClean="0"/>
              <a:t>");</a:t>
            </a:r>
          </a:p>
          <a:p>
            <a:pPr marL="146050" indent="0">
              <a:buNone/>
            </a:pPr>
            <a:r>
              <a:rPr lang="en-US" dirty="0" smtClean="0"/>
              <a:t>console.log(array</a:t>
            </a:r>
            <a:r>
              <a:rPr lang="en-US" dirty="0"/>
              <a:t>); // Output: ["apple", "banana", "orange", "grape</a:t>
            </a:r>
            <a:r>
              <a:rPr lang="en-US" dirty="0" smtClean="0"/>
              <a:t>"]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b="1" dirty="0"/>
              <a:t>Array splice()</a:t>
            </a:r>
            <a:r>
              <a:rPr lang="en-US" dirty="0"/>
              <a:t>: Changes the contents of an array by removing or replacing existing elements and/or adding new elements in place</a:t>
            </a:r>
            <a:r>
              <a:rPr lang="en-US" dirty="0" smtClean="0"/>
              <a:t>.</a:t>
            </a:r>
          </a:p>
          <a:p>
            <a:pPr marL="146050" indent="0">
              <a:buNone/>
            </a:pPr>
            <a:r>
              <a:rPr lang="en-US" dirty="0"/>
              <a:t>const array = [1, 2, 3, 4, 5]; </a:t>
            </a:r>
            <a:endParaRPr lang="en-US" dirty="0" smtClean="0"/>
          </a:p>
          <a:p>
            <a:pPr marL="146050" indent="0">
              <a:buNone/>
            </a:pPr>
            <a:r>
              <a:rPr lang="en-US" dirty="0" smtClean="0"/>
              <a:t>console.log(array.splice(1</a:t>
            </a:r>
            <a:r>
              <a:rPr lang="en-US" dirty="0"/>
              <a:t>, 2)); // Output: [2, 3] </a:t>
            </a:r>
            <a:endParaRPr lang="en-US" dirty="0" smtClean="0"/>
          </a:p>
          <a:p>
            <a:pPr marL="146050" indent="0">
              <a:buNone/>
            </a:pPr>
            <a:r>
              <a:rPr lang="en-US" dirty="0" smtClean="0"/>
              <a:t>console.log(array</a:t>
            </a:r>
            <a:r>
              <a:rPr lang="en-US" dirty="0"/>
              <a:t>); // Output: [1, 4, 5]</a:t>
            </a:r>
            <a:endParaRPr lang="en-US" dirty="0" smtClean="0"/>
          </a:p>
          <a:p>
            <a:pPr marL="146050" indent="0">
              <a:buNone/>
            </a:pPr>
            <a:endParaRPr lang="en-US" dirty="0"/>
          </a:p>
          <a:p>
            <a:r>
              <a:rPr lang="en-US" b="1" dirty="0"/>
              <a:t>Array delete()</a:t>
            </a:r>
            <a:r>
              <a:rPr lang="en-US" dirty="0"/>
              <a:t>: There isn't an Array.delete() method in JavaScript. Instead, you can use the delete operator to delete elements from an array, but it leaves a gap</a:t>
            </a:r>
            <a:r>
              <a:rPr lang="en-US" dirty="0" smtClean="0"/>
              <a:t>.</a:t>
            </a:r>
          </a:p>
          <a:p>
            <a:pPr marL="146050" indent="0">
              <a:buNone/>
            </a:pPr>
            <a:r>
              <a:rPr lang="en-US" dirty="0"/>
              <a:t>const array = [1, 2, 3]; </a:t>
            </a:r>
            <a:endParaRPr lang="en-US" dirty="0" smtClean="0"/>
          </a:p>
          <a:p>
            <a:pPr marL="146050" indent="0">
              <a:buNone/>
            </a:pPr>
            <a:r>
              <a:rPr lang="en-US" dirty="0" smtClean="0"/>
              <a:t>delete </a:t>
            </a:r>
            <a:r>
              <a:rPr lang="en-US" dirty="0"/>
              <a:t>array[1]; </a:t>
            </a:r>
            <a:endParaRPr lang="en-US" dirty="0" smtClean="0"/>
          </a:p>
          <a:p>
            <a:pPr marL="146050" indent="0">
              <a:buNone/>
            </a:pPr>
            <a:r>
              <a:rPr lang="en-US" dirty="0" smtClean="0"/>
              <a:t>console.log(array</a:t>
            </a:r>
            <a:r>
              <a:rPr lang="en-US" dirty="0"/>
              <a:t>); // Output: [1, empty, 3</a:t>
            </a:r>
            <a:r>
              <a:rPr lang="en-US" dirty="0" smtClean="0"/>
              <a:t>]</a:t>
            </a:r>
          </a:p>
          <a:p>
            <a:pPr marL="1460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634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00" y="225287"/>
            <a:ext cx="7030500" cy="491821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Array slice()</a:t>
            </a:r>
            <a:r>
              <a:rPr lang="en-US" dirty="0"/>
              <a:t>: Returns a shallow copy of a portion of an array into a new array object</a:t>
            </a:r>
            <a:r>
              <a:rPr lang="en-US" dirty="0" smtClean="0"/>
              <a:t>.</a:t>
            </a:r>
          </a:p>
          <a:p>
            <a:pPr marL="146050" indent="0">
              <a:buNone/>
            </a:pPr>
            <a:r>
              <a:rPr lang="en-US" dirty="0"/>
              <a:t>const array = [1, 2, 3, 4, 5]; </a:t>
            </a:r>
            <a:endParaRPr lang="en-US" dirty="0" smtClean="0"/>
          </a:p>
          <a:p>
            <a:pPr marL="146050" indent="0">
              <a:buNone/>
            </a:pPr>
            <a:r>
              <a:rPr lang="en-US" dirty="0" smtClean="0"/>
              <a:t>console.log(array.slice(1</a:t>
            </a:r>
            <a:r>
              <a:rPr lang="en-US" dirty="0"/>
              <a:t>, 3)); // Output: [2, 3]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Array </a:t>
            </a:r>
            <a:r>
              <a:rPr lang="en-US" b="1" dirty="0"/>
              <a:t>concat()</a:t>
            </a:r>
            <a:r>
              <a:rPr lang="en-US" dirty="0"/>
              <a:t>: Combines two or more arrays.</a:t>
            </a:r>
          </a:p>
          <a:p>
            <a:pPr marL="146050" indent="0">
              <a:buNone/>
            </a:pPr>
            <a:r>
              <a:rPr lang="en-US" dirty="0"/>
              <a:t>const array1 = [1, 2]; </a:t>
            </a:r>
          </a:p>
          <a:p>
            <a:pPr marL="146050" indent="0">
              <a:buNone/>
            </a:pPr>
            <a:r>
              <a:rPr lang="en-US" dirty="0"/>
              <a:t>const array2 = [3, 4]; </a:t>
            </a:r>
          </a:p>
          <a:p>
            <a:pPr marL="146050" indent="0">
              <a:buNone/>
            </a:pPr>
            <a:r>
              <a:rPr lang="en-US" dirty="0"/>
              <a:t>const newArray = array1.concat(array2); </a:t>
            </a:r>
          </a:p>
          <a:p>
            <a:pPr marL="146050" indent="0">
              <a:buNone/>
            </a:pPr>
            <a:r>
              <a:rPr lang="en-US" dirty="0"/>
              <a:t>console.log(newArray); // Output: [1, 2, 3, 4]</a:t>
            </a:r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Array </a:t>
            </a:r>
            <a:r>
              <a:rPr lang="en-US" b="1" dirty="0"/>
              <a:t>indexOf()</a:t>
            </a:r>
            <a:r>
              <a:rPr lang="en-US" dirty="0"/>
              <a:t>: Returns the first index at which a given element can be found in the array, or -1 if it is not present. It searches the array from the beginning</a:t>
            </a:r>
            <a:r>
              <a:rPr lang="en-US" dirty="0" smtClean="0"/>
              <a:t>.</a:t>
            </a:r>
          </a:p>
          <a:p>
            <a:pPr marL="146050" indent="0">
              <a:buNone/>
            </a:pPr>
            <a:r>
              <a:rPr lang="en-US" dirty="0"/>
              <a:t>const array = [1, 2, 3, 4, 5]; </a:t>
            </a:r>
            <a:endParaRPr lang="en-US" dirty="0" smtClean="0"/>
          </a:p>
          <a:p>
            <a:pPr marL="146050" indent="0">
              <a:buNone/>
            </a:pPr>
            <a:r>
              <a:rPr lang="en-US" dirty="0" smtClean="0"/>
              <a:t>console.log(array.indexOf(3</a:t>
            </a:r>
            <a:r>
              <a:rPr lang="en-US" dirty="0"/>
              <a:t>)); // Output: 2 </a:t>
            </a:r>
            <a:endParaRPr lang="en-US" dirty="0" smtClean="0"/>
          </a:p>
          <a:p>
            <a:pPr marL="146050" indent="0">
              <a:buNone/>
            </a:pPr>
            <a:r>
              <a:rPr lang="en-US" dirty="0" smtClean="0"/>
              <a:t>console.log(array.indexOf(6</a:t>
            </a:r>
            <a:r>
              <a:rPr lang="en-US" dirty="0"/>
              <a:t>)); // Output: -1 (not found</a:t>
            </a:r>
            <a:r>
              <a:rPr lang="en-US" dirty="0" smtClean="0"/>
              <a:t>)</a:t>
            </a:r>
          </a:p>
          <a:p>
            <a:pPr marL="146050" indent="0">
              <a:buNone/>
            </a:pPr>
            <a:endParaRPr lang="en-US" b="1" dirty="0"/>
          </a:p>
          <a:p>
            <a:r>
              <a:rPr lang="en-US" b="1" dirty="0"/>
              <a:t>Array includes()</a:t>
            </a:r>
            <a:r>
              <a:rPr lang="en-US" dirty="0"/>
              <a:t>: Determines whether an array includes a certain value among its elements, returning true or false as appropriate</a:t>
            </a:r>
            <a:r>
              <a:rPr lang="en-US" dirty="0" smtClean="0"/>
              <a:t>.</a:t>
            </a:r>
          </a:p>
          <a:p>
            <a:pPr marL="146050" indent="0">
              <a:buNone/>
            </a:pPr>
            <a:r>
              <a:rPr lang="en-US" dirty="0"/>
              <a:t>const array = [1, 2, 3, 4, 5]; </a:t>
            </a:r>
            <a:endParaRPr lang="en-US" dirty="0" smtClean="0"/>
          </a:p>
          <a:p>
            <a:pPr marL="146050" indent="0">
              <a:buNone/>
            </a:pPr>
            <a:r>
              <a:rPr lang="en-US" dirty="0" smtClean="0"/>
              <a:t>console.log(array.includes(3</a:t>
            </a:r>
            <a:r>
              <a:rPr lang="en-US" dirty="0"/>
              <a:t>)); // Output: true </a:t>
            </a:r>
            <a:endParaRPr lang="en-US" dirty="0" smtClean="0"/>
          </a:p>
          <a:p>
            <a:pPr marL="146050" indent="0">
              <a:buNone/>
            </a:pPr>
            <a:r>
              <a:rPr lang="en-US" dirty="0" smtClean="0"/>
              <a:t>console.log(array.includes(6</a:t>
            </a:r>
            <a:r>
              <a:rPr lang="en-US" dirty="0"/>
              <a:t>)); // Output: </a:t>
            </a:r>
            <a:r>
              <a:rPr lang="en-US" dirty="0" smtClean="0"/>
              <a:t>false</a:t>
            </a:r>
          </a:p>
          <a:p>
            <a:pPr marL="146050" indent="0">
              <a:buNone/>
            </a:pPr>
            <a:endParaRPr lang="en-US" b="1" dirty="0"/>
          </a:p>
          <a:p>
            <a:pPr marL="14605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052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GB" sz="3000" dirty="0">
                <a:latin typeface="Nunito"/>
                <a:ea typeface="Nunito"/>
                <a:cs typeface="Nunito"/>
                <a:sym typeface="Nunito"/>
              </a:rPr>
              <a:t>Prerequisites</a:t>
            </a:r>
            <a:endParaRPr sz="30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14"/>
          <p:cNvSpPr txBox="1">
            <a:spLocks noGrp="1"/>
          </p:cNvSpPr>
          <p:nvPr>
            <p:ph type="body" idx="1"/>
          </p:nvPr>
        </p:nvSpPr>
        <p:spPr>
          <a:xfrm>
            <a:off x="4748800" y="1383825"/>
            <a:ext cx="2926200" cy="30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" name="Google Shape;292;p15"/>
          <p:cNvSpPr txBox="1">
            <a:spLocks/>
          </p:cNvSpPr>
          <p:nvPr/>
        </p:nvSpPr>
        <p:spPr>
          <a:xfrm>
            <a:off x="1112850" y="1335027"/>
            <a:ext cx="7412400" cy="3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Basic idea about web </a:t>
            </a:r>
            <a:r>
              <a:rPr lang="en-US" sz="2000" dirty="0" smtClean="0"/>
              <a:t>development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Basic knowledge about HTML</a:t>
            </a:r>
            <a:endParaRPr lang="en-US" sz="2000" dirty="0"/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Basic knowledge </a:t>
            </a:r>
            <a:r>
              <a:rPr lang="en-US" sz="2000" dirty="0"/>
              <a:t>about Java script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buFont typeface="Nunito"/>
              <a:buNone/>
            </a:pPr>
            <a:endParaRPr lang="en-GB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00" y="190500"/>
            <a:ext cx="7030500" cy="4953000"/>
          </a:xfrm>
        </p:spPr>
        <p:txBody>
          <a:bodyPr/>
          <a:lstStyle/>
          <a:p>
            <a:r>
              <a:rPr lang="en-US" b="1" dirty="0"/>
              <a:t>Array sort()</a:t>
            </a:r>
            <a:r>
              <a:rPr lang="en-US" dirty="0"/>
              <a:t>: Sorts the elements of an array in place and returns the sorted array. By default, the elements are sorted as strings in ascending order</a:t>
            </a:r>
            <a:r>
              <a:rPr lang="en-US" dirty="0" smtClean="0"/>
              <a:t>.</a:t>
            </a:r>
          </a:p>
          <a:p>
            <a:pPr marL="146050" indent="0">
              <a:buNone/>
            </a:pPr>
            <a:r>
              <a:rPr lang="en-US" dirty="0"/>
              <a:t>const array = [3, 1, 2]; </a:t>
            </a:r>
            <a:endParaRPr lang="en-US" dirty="0" smtClean="0"/>
          </a:p>
          <a:p>
            <a:pPr marL="146050" indent="0">
              <a:buNone/>
            </a:pPr>
            <a:r>
              <a:rPr lang="en-US" dirty="0" smtClean="0"/>
              <a:t>array.sort</a:t>
            </a:r>
            <a:r>
              <a:rPr lang="en-US" dirty="0"/>
              <a:t>(); </a:t>
            </a:r>
            <a:endParaRPr lang="en-US" dirty="0" smtClean="0"/>
          </a:p>
          <a:p>
            <a:pPr marL="146050" indent="0">
              <a:buNone/>
            </a:pPr>
            <a:r>
              <a:rPr lang="en-US" dirty="0" smtClean="0"/>
              <a:t>console.log(array</a:t>
            </a:r>
            <a:r>
              <a:rPr lang="en-US" dirty="0"/>
              <a:t>); // Output: [1, 2, 3</a:t>
            </a:r>
            <a:r>
              <a:rPr lang="en-US" dirty="0" smtClean="0"/>
              <a:t>]</a:t>
            </a:r>
          </a:p>
          <a:p>
            <a:pPr marL="146050" indent="0">
              <a:buNone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You can also provide a compare function to define the sorting order</a:t>
            </a:r>
            <a:r>
              <a:rPr lang="en-US" dirty="0" smtClean="0"/>
              <a:t>: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const array = [3, 1, 2]; </a:t>
            </a:r>
            <a:endParaRPr lang="en-US" dirty="0" smtClean="0"/>
          </a:p>
          <a:p>
            <a:pPr marL="146050" indent="0">
              <a:buNone/>
            </a:pPr>
            <a:r>
              <a:rPr lang="en-US" dirty="0" smtClean="0"/>
              <a:t>array.sort</a:t>
            </a:r>
            <a:r>
              <a:rPr lang="en-US" dirty="0"/>
              <a:t>((a, b) =&gt; a - b); // Ascending order </a:t>
            </a:r>
            <a:endParaRPr lang="en-US" dirty="0" smtClean="0"/>
          </a:p>
          <a:p>
            <a:pPr marL="146050" indent="0">
              <a:buNone/>
            </a:pPr>
            <a:r>
              <a:rPr lang="en-US" dirty="0" smtClean="0"/>
              <a:t>console.log(array</a:t>
            </a:r>
            <a:r>
              <a:rPr lang="en-US" dirty="0"/>
              <a:t>); // Output: [1, 2, 3] </a:t>
            </a:r>
            <a:endParaRPr lang="en-US" dirty="0" smtClean="0"/>
          </a:p>
          <a:p>
            <a:pPr marL="146050" indent="0">
              <a:buNone/>
            </a:pPr>
            <a:endParaRPr lang="en-US" dirty="0" smtClean="0"/>
          </a:p>
          <a:p>
            <a:pPr marL="146050" indent="0">
              <a:buNone/>
            </a:pPr>
            <a:r>
              <a:rPr lang="en-US" dirty="0" smtClean="0"/>
              <a:t>array.sort</a:t>
            </a:r>
            <a:r>
              <a:rPr lang="en-US" dirty="0"/>
              <a:t>((a, b) =&gt; b - a); // Descending order </a:t>
            </a:r>
            <a:endParaRPr lang="en-US" dirty="0" smtClean="0"/>
          </a:p>
          <a:p>
            <a:pPr marL="146050" indent="0">
              <a:buNone/>
            </a:pPr>
            <a:r>
              <a:rPr lang="en-US" dirty="0" smtClean="0"/>
              <a:t>console.log(array</a:t>
            </a:r>
            <a:r>
              <a:rPr lang="en-US" dirty="0"/>
              <a:t>); // Output: [3, 2, 1</a:t>
            </a:r>
            <a:r>
              <a:rPr lang="en-US" dirty="0" smtClean="0"/>
              <a:t>]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b="1" dirty="0"/>
              <a:t>Array reverse()</a:t>
            </a:r>
            <a:r>
              <a:rPr lang="en-US" dirty="0"/>
              <a:t>: Reverses the elements of an array in place and returns the reversed array</a:t>
            </a:r>
            <a:r>
              <a:rPr lang="en-US" dirty="0" smtClean="0"/>
              <a:t>.</a:t>
            </a:r>
          </a:p>
          <a:p>
            <a:pPr marL="146050" indent="0">
              <a:buNone/>
            </a:pPr>
            <a:r>
              <a:rPr lang="en-US" dirty="0"/>
              <a:t>const array = [1, 2, 3]; </a:t>
            </a:r>
            <a:endParaRPr lang="en-US" dirty="0" smtClean="0"/>
          </a:p>
          <a:p>
            <a:pPr marL="146050" indent="0">
              <a:buNone/>
            </a:pPr>
            <a:r>
              <a:rPr lang="en-US" dirty="0" smtClean="0"/>
              <a:t>array.reverse</a:t>
            </a:r>
            <a:r>
              <a:rPr lang="en-US" dirty="0"/>
              <a:t>(); </a:t>
            </a:r>
            <a:endParaRPr lang="en-US" dirty="0" smtClean="0"/>
          </a:p>
          <a:p>
            <a:pPr marL="146050" indent="0">
              <a:buNone/>
            </a:pPr>
            <a:r>
              <a:rPr lang="en-US" dirty="0" smtClean="0"/>
              <a:t>console.log(array</a:t>
            </a:r>
            <a:r>
              <a:rPr lang="en-US" dirty="0"/>
              <a:t>); // Output: [3, 2, 1]</a:t>
            </a:r>
          </a:p>
        </p:txBody>
      </p:sp>
    </p:spTree>
    <p:extLst>
      <p:ext uri="{BB962C8B-B14F-4D97-AF65-F5344CB8AC3E}">
        <p14:creationId xmlns:p14="http://schemas.microsoft.com/office/powerpoint/2010/main" val="51420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2839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Nunito"/>
                <a:ea typeface="Nunito"/>
                <a:cs typeface="Nunito"/>
                <a:sym typeface="Nunito"/>
              </a:rPr>
              <a:t>Learning Objective</a:t>
            </a:r>
            <a:endParaRPr sz="30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606900" y="1584725"/>
            <a:ext cx="3141900" cy="30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65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85" name="Google Shape;285;p14"/>
          <p:cNvSpPr txBox="1">
            <a:spLocks noGrp="1"/>
          </p:cNvSpPr>
          <p:nvPr>
            <p:ph type="body" idx="1"/>
          </p:nvPr>
        </p:nvSpPr>
        <p:spPr>
          <a:xfrm>
            <a:off x="4748800" y="1383825"/>
            <a:ext cx="2926200" cy="30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286" name="Google Shape;286;p14"/>
          <p:cNvGraphicFramePr/>
          <p:nvPr>
            <p:extLst>
              <p:ext uri="{D42A27DB-BD31-4B8C-83A1-F6EECF244321}">
                <p14:modId xmlns:p14="http://schemas.microsoft.com/office/powerpoint/2010/main" val="1133171985"/>
              </p:ext>
            </p:extLst>
          </p:nvPr>
        </p:nvGraphicFramePr>
        <p:xfrm>
          <a:off x="1363750" y="1669774"/>
          <a:ext cx="7239000" cy="2949777"/>
        </p:xfrm>
        <a:graphic>
          <a:graphicData uri="http://schemas.openxmlformats.org/drawingml/2006/table">
            <a:tbl>
              <a:tblPr>
                <a:noFill/>
                <a:tableStyleId>{7994437C-D779-4BD4-AAD2-3A2544384D5B}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9777">
                <a:tc>
                  <a:txBody>
                    <a:bodyPr/>
                    <a:lstStyle/>
                    <a:p>
                      <a:pPr marL="457200" lvl="6" indent="-333863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8"/>
                        <a:buFont typeface="Wingdings" panose="05000000000000000000" pitchFamily="2" charset="2"/>
                        <a:buChar char="Ø"/>
                      </a:pPr>
                      <a:r>
                        <a:rPr lang="en-US" sz="16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 lang="en-US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457200" lvl="6" indent="-333863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8"/>
                        <a:buFont typeface="Wingdings" panose="05000000000000000000" pitchFamily="2" charset="2"/>
                        <a:buChar char="Ø"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Number </a:t>
                      </a:r>
                    </a:p>
                    <a:p>
                      <a:pPr marL="457200" lvl="6" indent="-333863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8"/>
                        <a:buFont typeface="Wingdings" panose="05000000000000000000" pitchFamily="2" charset="2"/>
                        <a:buChar char="Ø"/>
                      </a:pP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BigInt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pPr marL="457200" lvl="6" indent="-333863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8"/>
                        <a:buFont typeface="Wingdings" panose="05000000000000000000" pitchFamily="2" charset="2"/>
                        <a:buChar char="Ø"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Boolean </a:t>
                      </a:r>
                    </a:p>
                    <a:p>
                      <a:pPr marL="457200" lvl="6" indent="-333863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8"/>
                        <a:buFont typeface="Wingdings" panose="05000000000000000000" pitchFamily="2" charset="2"/>
                        <a:buChar char="Ø"/>
                      </a:pPr>
                      <a:r>
                        <a:rPr lang="en-US" sz="16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Nunito"/>
                          <a:cs typeface="Arial"/>
                          <a:sym typeface="Arial"/>
                        </a:rPr>
                        <a:t>Array</a:t>
                      </a:r>
                    </a:p>
                    <a:p>
                      <a:pPr marL="123337" lvl="6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8"/>
                        <a:buFont typeface="Wingdings" panose="05000000000000000000" pitchFamily="2" charset="2"/>
                        <a:buNone/>
                      </a:pPr>
                      <a:endParaRPr lang="en-US" sz="1600" dirty="0" smtClean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23337" lvl="6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8"/>
                        <a:buFont typeface="Wingdings" panose="05000000000000000000" pitchFamily="2" charset="2"/>
                        <a:buNone/>
                      </a:pPr>
                      <a:endParaRPr lang="en-US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6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90C5-E971-4866-8EE0-9F0D65BAC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B7850-5AE3-417B-AE14-AE8EE1078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0140" y="1120140"/>
            <a:ext cx="7214160" cy="4023360"/>
          </a:xfrm>
        </p:spPr>
        <p:txBody>
          <a:bodyPr>
            <a:normAutofit/>
          </a:bodyPr>
          <a:lstStyle/>
          <a:p>
            <a:r>
              <a:rPr lang="en-US" sz="1600" dirty="0"/>
              <a:t>Represents textual data enclosed within single or double quotes</a:t>
            </a:r>
            <a:r>
              <a:rPr lang="en-US" sz="1600" dirty="0" smtClean="0"/>
              <a:t>.</a:t>
            </a:r>
          </a:p>
          <a:p>
            <a:pPr marL="146050" indent="0">
              <a:buNone/>
            </a:pPr>
            <a:endParaRPr lang="en-US" dirty="0" smtClean="0"/>
          </a:p>
          <a:p>
            <a:pPr marL="146050" indent="0">
              <a:buNone/>
            </a:pPr>
            <a:r>
              <a:rPr lang="en-US" sz="2400" b="1" dirty="0" smtClean="0">
                <a:latin typeface="Maven Pro" panose="020B0604020202020204" charset="0"/>
              </a:rPr>
              <a:t>String Methods</a:t>
            </a:r>
          </a:p>
          <a:p>
            <a:pPr marL="146050" indent="0">
              <a:buNone/>
            </a:pPr>
            <a:endParaRPr lang="en-US" sz="1100" b="1" dirty="0">
              <a:latin typeface="Maven Pro" panose="020B0604020202020204" charset="0"/>
            </a:endParaRPr>
          </a:p>
          <a:p>
            <a:r>
              <a:rPr lang="en-US" b="1" dirty="0"/>
              <a:t>String length</a:t>
            </a:r>
            <a:r>
              <a:rPr lang="en-US" dirty="0"/>
              <a:t>: Returns the length of a string</a:t>
            </a:r>
            <a:r>
              <a:rPr lang="en-US" dirty="0" smtClean="0"/>
              <a:t>.</a:t>
            </a:r>
          </a:p>
          <a:p>
            <a:pPr marL="146050" indent="0">
              <a:buNone/>
            </a:pPr>
            <a:r>
              <a:rPr lang="en-US" dirty="0"/>
              <a:t>const str = "Hello, world!"; </a:t>
            </a:r>
            <a:endParaRPr lang="en-US" dirty="0" smtClean="0"/>
          </a:p>
          <a:p>
            <a:pPr marL="146050" indent="0">
              <a:buNone/>
            </a:pPr>
            <a:r>
              <a:rPr lang="en-US" dirty="0" smtClean="0"/>
              <a:t>console.log(str.length</a:t>
            </a:r>
            <a:r>
              <a:rPr lang="en-US" dirty="0"/>
              <a:t>); // Output: </a:t>
            </a:r>
            <a:r>
              <a:rPr lang="en-US" dirty="0" smtClean="0"/>
              <a:t>13</a:t>
            </a:r>
          </a:p>
          <a:p>
            <a:pPr marL="146050" indent="0">
              <a:buNone/>
            </a:pPr>
            <a:endParaRPr lang="en-US" sz="1600" dirty="0"/>
          </a:p>
          <a:p>
            <a:r>
              <a:rPr lang="en-US" b="1" dirty="0"/>
              <a:t>String charAt</a:t>
            </a:r>
            <a:r>
              <a:rPr lang="en-US" b="1" dirty="0" smtClean="0"/>
              <a:t>() / </a:t>
            </a:r>
            <a:r>
              <a:rPr lang="en-US" b="1" dirty="0"/>
              <a:t>String at</a:t>
            </a:r>
            <a:r>
              <a:rPr lang="en-US" b="1" dirty="0" smtClean="0"/>
              <a:t>() / </a:t>
            </a:r>
            <a:r>
              <a:rPr lang="en-US" b="1" dirty="0"/>
              <a:t>String [ ]</a:t>
            </a:r>
            <a:r>
              <a:rPr lang="en-US" dirty="0" smtClean="0"/>
              <a:t>: </a:t>
            </a:r>
            <a:r>
              <a:rPr lang="en-US" dirty="0"/>
              <a:t>Returns the character at a specified index in a string</a:t>
            </a:r>
            <a:r>
              <a:rPr lang="en-US" dirty="0" smtClean="0"/>
              <a:t>.</a:t>
            </a:r>
          </a:p>
          <a:p>
            <a:pPr marL="146050" indent="0">
              <a:buNone/>
            </a:pPr>
            <a:r>
              <a:rPr lang="en-US" dirty="0"/>
              <a:t>const str = "Hello"; </a:t>
            </a:r>
            <a:endParaRPr lang="en-US" dirty="0" smtClean="0"/>
          </a:p>
          <a:p>
            <a:pPr marL="146050" indent="0">
              <a:buNone/>
            </a:pPr>
            <a:r>
              <a:rPr lang="en-US" dirty="0" smtClean="0"/>
              <a:t>console.log(str.charAt(1</a:t>
            </a:r>
            <a:r>
              <a:rPr lang="en-US" dirty="0"/>
              <a:t>)); // Output: "</a:t>
            </a:r>
            <a:r>
              <a:rPr lang="en-US" dirty="0" smtClean="0"/>
              <a:t>e“</a:t>
            </a:r>
          </a:p>
          <a:p>
            <a:pPr marL="146050" indent="0">
              <a:buNone/>
            </a:pPr>
            <a:r>
              <a:rPr lang="en-US" dirty="0"/>
              <a:t>console.log(str.at(1)); // Output: "</a:t>
            </a:r>
            <a:r>
              <a:rPr lang="en-US" dirty="0" smtClean="0"/>
              <a:t>e“</a:t>
            </a:r>
          </a:p>
          <a:p>
            <a:pPr marL="146050" indent="0">
              <a:buNone/>
            </a:pPr>
            <a:r>
              <a:rPr lang="en-US" dirty="0"/>
              <a:t>console.log(str[1]); // Output: "e"</a:t>
            </a:r>
          </a:p>
          <a:p>
            <a:pPr marL="146050" indent="0">
              <a:buNone/>
            </a:pPr>
            <a:endParaRPr lang="en-US" dirty="0" smtClean="0"/>
          </a:p>
          <a:p>
            <a:pPr marL="146050" indent="0">
              <a:buNone/>
            </a:pPr>
            <a:endParaRPr lang="en-US" sz="1600" dirty="0"/>
          </a:p>
          <a:p>
            <a:pPr marL="146050" indent="0">
              <a:buNone/>
            </a:pPr>
            <a:endParaRPr lang="en-US" sz="1600" dirty="0"/>
          </a:p>
          <a:p>
            <a:pPr marL="14605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918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00" y="358140"/>
            <a:ext cx="7030500" cy="4785360"/>
          </a:xfrm>
        </p:spPr>
        <p:txBody>
          <a:bodyPr>
            <a:normAutofit/>
          </a:bodyPr>
          <a:lstStyle/>
          <a:p>
            <a:r>
              <a:rPr lang="en-US" b="1" dirty="0"/>
              <a:t>String slice</a:t>
            </a:r>
            <a:r>
              <a:rPr lang="en-US" b="1" dirty="0" smtClean="0"/>
              <a:t>() / </a:t>
            </a:r>
            <a:r>
              <a:rPr lang="en-US" b="1" dirty="0"/>
              <a:t>String substring</a:t>
            </a:r>
            <a:r>
              <a:rPr lang="en-US" b="1" dirty="0" smtClean="0"/>
              <a:t>() / </a:t>
            </a:r>
            <a:r>
              <a:rPr lang="en-US" b="1" dirty="0"/>
              <a:t>String substr()</a:t>
            </a:r>
            <a:r>
              <a:rPr lang="en-US" dirty="0" smtClean="0"/>
              <a:t>: </a:t>
            </a:r>
            <a:r>
              <a:rPr lang="en-US" dirty="0"/>
              <a:t>Extracts a section of a string and returns it as a new string</a:t>
            </a:r>
            <a:r>
              <a:rPr lang="en-US" dirty="0" smtClean="0"/>
              <a:t>.</a:t>
            </a:r>
          </a:p>
          <a:p>
            <a:pPr marL="146050" indent="0">
              <a:buNone/>
            </a:pPr>
            <a:r>
              <a:rPr lang="en-US" dirty="0"/>
              <a:t>const str = "Hello, world!"; </a:t>
            </a:r>
            <a:endParaRPr lang="en-US" dirty="0" smtClean="0"/>
          </a:p>
          <a:p>
            <a:pPr marL="146050" indent="0">
              <a:buNone/>
            </a:pPr>
            <a:r>
              <a:rPr lang="en-US" dirty="0" smtClean="0"/>
              <a:t>console.log(str.slice(0</a:t>
            </a:r>
            <a:r>
              <a:rPr lang="en-US" dirty="0"/>
              <a:t>, 5</a:t>
            </a:r>
            <a:r>
              <a:rPr lang="en-US" dirty="0" smtClean="0"/>
              <a:t>)); </a:t>
            </a:r>
            <a:r>
              <a:rPr lang="en-US" dirty="0"/>
              <a:t>// Output: "</a:t>
            </a:r>
            <a:r>
              <a:rPr lang="en-US" dirty="0" smtClean="0"/>
              <a:t>Hello“</a:t>
            </a:r>
          </a:p>
          <a:p>
            <a:pPr marL="146050" indent="0">
              <a:buNone/>
            </a:pPr>
            <a:r>
              <a:rPr lang="en-US" dirty="0"/>
              <a:t>console.log(str.substring(0, 5)); // Output: "</a:t>
            </a:r>
            <a:r>
              <a:rPr lang="en-US" dirty="0" smtClean="0"/>
              <a:t>Hello“</a:t>
            </a:r>
          </a:p>
          <a:p>
            <a:pPr marL="146050" indent="0">
              <a:buNone/>
            </a:pPr>
            <a:r>
              <a:rPr lang="en-US" dirty="0"/>
              <a:t>console.log(str.substr(0, 5)); // Output: "</a:t>
            </a:r>
            <a:r>
              <a:rPr lang="en-US" dirty="0" smtClean="0"/>
              <a:t>Hello“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b="1" dirty="0"/>
              <a:t>String toUpperCase()</a:t>
            </a:r>
            <a:r>
              <a:rPr lang="en-US" dirty="0"/>
              <a:t>: Converts a string to uppercase.</a:t>
            </a:r>
            <a:endParaRPr lang="en-US" dirty="0" smtClean="0"/>
          </a:p>
          <a:p>
            <a:pPr marL="146050" indent="0">
              <a:buNone/>
            </a:pPr>
            <a:r>
              <a:rPr lang="en-US" dirty="0"/>
              <a:t>const str = "hello"; </a:t>
            </a:r>
            <a:endParaRPr lang="en-US" dirty="0" smtClean="0"/>
          </a:p>
          <a:p>
            <a:pPr marL="146050" indent="0">
              <a:buNone/>
            </a:pPr>
            <a:r>
              <a:rPr lang="en-US" dirty="0" smtClean="0"/>
              <a:t>console.log(str.toUpperCase</a:t>
            </a:r>
            <a:r>
              <a:rPr lang="en-US" dirty="0"/>
              <a:t>()); // Output: "</a:t>
            </a:r>
            <a:r>
              <a:rPr lang="en-US" dirty="0" smtClean="0"/>
              <a:t>HELLO“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b="1" dirty="0"/>
              <a:t>String toLowerCase()</a:t>
            </a:r>
            <a:r>
              <a:rPr lang="en-US" dirty="0"/>
              <a:t>: Converts a string to </a:t>
            </a:r>
            <a:r>
              <a:rPr lang="en-US" dirty="0" smtClean="0"/>
              <a:t>lowercase.</a:t>
            </a:r>
          </a:p>
          <a:p>
            <a:pPr marL="146050" indent="0">
              <a:buNone/>
            </a:pPr>
            <a:r>
              <a:rPr lang="en-US" dirty="0"/>
              <a:t>const str = "HELLO"; </a:t>
            </a:r>
            <a:endParaRPr lang="en-US" dirty="0" smtClean="0"/>
          </a:p>
          <a:p>
            <a:pPr marL="146050" indent="0">
              <a:buNone/>
            </a:pPr>
            <a:r>
              <a:rPr lang="en-US" dirty="0" smtClean="0"/>
              <a:t>console.log(str.toLowerCase</a:t>
            </a:r>
            <a:r>
              <a:rPr lang="en-US" dirty="0"/>
              <a:t>()); // Output: "</a:t>
            </a:r>
            <a:r>
              <a:rPr lang="en-US" dirty="0" smtClean="0"/>
              <a:t>hello“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b="1" dirty="0"/>
              <a:t>String concat()</a:t>
            </a:r>
            <a:r>
              <a:rPr lang="en-US" dirty="0"/>
              <a:t>: Concatenates one or more strings and returns a new string</a:t>
            </a:r>
            <a:r>
              <a:rPr lang="en-US" dirty="0" smtClean="0"/>
              <a:t>.</a:t>
            </a:r>
          </a:p>
          <a:p>
            <a:pPr marL="146050" indent="0">
              <a:buNone/>
            </a:pPr>
            <a:r>
              <a:rPr lang="en-US" dirty="0"/>
              <a:t>const str1 = "Hello"; </a:t>
            </a:r>
            <a:endParaRPr lang="en-US" dirty="0" smtClean="0"/>
          </a:p>
          <a:p>
            <a:pPr marL="146050" indent="0">
              <a:buNone/>
            </a:pPr>
            <a:r>
              <a:rPr lang="en-US" dirty="0" smtClean="0"/>
              <a:t>const </a:t>
            </a:r>
            <a:r>
              <a:rPr lang="en-US" dirty="0"/>
              <a:t>str2 = "World"; </a:t>
            </a:r>
            <a:endParaRPr lang="en-US" dirty="0" smtClean="0"/>
          </a:p>
          <a:p>
            <a:pPr marL="146050" indent="0">
              <a:buNone/>
            </a:pPr>
            <a:r>
              <a:rPr lang="en-US" dirty="0" smtClean="0"/>
              <a:t>console.log(str1.concat</a:t>
            </a:r>
            <a:r>
              <a:rPr lang="en-US" dirty="0"/>
              <a:t>(", ", str2)); // Output: "Hello, World"</a:t>
            </a:r>
          </a:p>
          <a:p>
            <a:pPr marL="1460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80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00" y="388620"/>
            <a:ext cx="7030500" cy="4754880"/>
          </a:xfrm>
        </p:spPr>
        <p:txBody>
          <a:bodyPr/>
          <a:lstStyle/>
          <a:p>
            <a:r>
              <a:rPr lang="en-US" b="1" dirty="0"/>
              <a:t>String trim()</a:t>
            </a:r>
            <a:r>
              <a:rPr lang="en-US" dirty="0"/>
              <a:t>: Removes whitespace from both ends of a string</a:t>
            </a:r>
            <a:r>
              <a:rPr lang="en-US" dirty="0" smtClean="0"/>
              <a:t>.</a:t>
            </a:r>
          </a:p>
          <a:p>
            <a:pPr marL="146050" indent="0">
              <a:buNone/>
            </a:pPr>
            <a:r>
              <a:rPr lang="en-US" dirty="0"/>
              <a:t>const str = " Hello, world! "; </a:t>
            </a:r>
            <a:endParaRPr lang="en-US" dirty="0" smtClean="0"/>
          </a:p>
          <a:p>
            <a:pPr marL="146050" indent="0">
              <a:buNone/>
            </a:pPr>
            <a:r>
              <a:rPr lang="en-US" dirty="0" smtClean="0"/>
              <a:t>console.log(str.trim</a:t>
            </a:r>
            <a:r>
              <a:rPr lang="en-US" dirty="0"/>
              <a:t>()); // Output: "Hello, world</a:t>
            </a:r>
            <a:r>
              <a:rPr lang="en-US" dirty="0" smtClean="0"/>
              <a:t>!“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b="1" dirty="0"/>
              <a:t>String repeat()</a:t>
            </a:r>
            <a:r>
              <a:rPr lang="en-US" dirty="0"/>
              <a:t>: Returns a new string containing the specified number of copies of the original string</a:t>
            </a:r>
            <a:r>
              <a:rPr lang="en-US" dirty="0" smtClean="0"/>
              <a:t>.</a:t>
            </a:r>
          </a:p>
          <a:p>
            <a:pPr marL="146050" indent="0">
              <a:buNone/>
            </a:pPr>
            <a:r>
              <a:rPr lang="en-US" dirty="0"/>
              <a:t>const str = "Hello"; </a:t>
            </a:r>
            <a:endParaRPr lang="en-US" dirty="0" smtClean="0"/>
          </a:p>
          <a:p>
            <a:pPr marL="146050" indent="0">
              <a:buNone/>
            </a:pPr>
            <a:r>
              <a:rPr lang="en-US" dirty="0" smtClean="0"/>
              <a:t>console.log(str.repeat(3</a:t>
            </a:r>
            <a:r>
              <a:rPr lang="en-US" dirty="0"/>
              <a:t>)); // Output: "</a:t>
            </a:r>
            <a:r>
              <a:rPr lang="en-US" dirty="0" smtClean="0"/>
              <a:t>HelloHelloHello“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b="1" dirty="0"/>
              <a:t>String replace()</a:t>
            </a:r>
            <a:r>
              <a:rPr lang="en-US" dirty="0"/>
              <a:t>: Replaces a specified value or pattern in a string with another value</a:t>
            </a:r>
            <a:r>
              <a:rPr lang="en-US" dirty="0" smtClean="0"/>
              <a:t>.</a:t>
            </a:r>
          </a:p>
          <a:p>
            <a:pPr marL="146050" indent="0">
              <a:buNone/>
            </a:pPr>
            <a:r>
              <a:rPr lang="en-US" dirty="0"/>
              <a:t>const str = "Hello, world!"; </a:t>
            </a:r>
            <a:endParaRPr lang="en-US" dirty="0" smtClean="0"/>
          </a:p>
          <a:p>
            <a:pPr marL="146050" indent="0">
              <a:buNone/>
            </a:pPr>
            <a:r>
              <a:rPr lang="en-US" dirty="0" smtClean="0"/>
              <a:t>console.log(str.replace</a:t>
            </a:r>
            <a:r>
              <a:rPr lang="en-US" dirty="0"/>
              <a:t>("world", "Universe")); // Output: "Hello, Universe</a:t>
            </a:r>
            <a:r>
              <a:rPr lang="en-US" dirty="0" smtClean="0"/>
              <a:t>!“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b="1" dirty="0"/>
              <a:t>String split()</a:t>
            </a:r>
            <a:r>
              <a:rPr lang="en-US" dirty="0"/>
              <a:t>: Splits a string into an array of substrings based on a specified separator</a:t>
            </a:r>
            <a:r>
              <a:rPr lang="en-US" dirty="0" smtClean="0"/>
              <a:t>.</a:t>
            </a:r>
          </a:p>
          <a:p>
            <a:pPr marL="146050" indent="0">
              <a:buNone/>
            </a:pPr>
            <a:r>
              <a:rPr lang="en-US" dirty="0"/>
              <a:t>const str = "apple,banana,grape"; </a:t>
            </a:r>
            <a:endParaRPr lang="en-US" dirty="0" smtClean="0"/>
          </a:p>
          <a:p>
            <a:pPr marL="146050" indent="0">
              <a:buNone/>
            </a:pPr>
            <a:r>
              <a:rPr lang="en-US" dirty="0" smtClean="0"/>
              <a:t>console.log(str.split</a:t>
            </a:r>
            <a:r>
              <a:rPr lang="en-US" dirty="0"/>
              <a:t>(",")); // Output: ["apple", "banana", "grape"]</a:t>
            </a:r>
          </a:p>
        </p:txBody>
      </p:sp>
    </p:spTree>
    <p:extLst>
      <p:ext uri="{BB962C8B-B14F-4D97-AF65-F5344CB8AC3E}">
        <p14:creationId xmlns:p14="http://schemas.microsoft.com/office/powerpoint/2010/main" val="3735989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00" y="248055"/>
            <a:ext cx="7030500" cy="658725"/>
          </a:xfrm>
        </p:spPr>
        <p:txBody>
          <a:bodyPr/>
          <a:lstStyle/>
          <a:p>
            <a:pPr marL="146050" indent="0"/>
            <a:r>
              <a:rPr lang="en-US" sz="2400" dirty="0" smtClean="0">
                <a:latin typeface="Maven Pro" panose="020B0604020202020204" charset="0"/>
              </a:rPr>
              <a:t>String</a:t>
            </a:r>
            <a:r>
              <a:rPr lang="en-US" dirty="0" smtClean="0">
                <a:latin typeface="Maven Pro" panose="020B0604020202020204" charset="0"/>
              </a:rPr>
              <a:t> </a:t>
            </a:r>
            <a:r>
              <a:rPr lang="en-US" sz="2400" dirty="0" smtClean="0">
                <a:latin typeface="Maven Pro" panose="020B0604020202020204" charset="0"/>
              </a:rPr>
              <a:t>Search</a:t>
            </a:r>
            <a:endParaRPr lang="en-US" dirty="0">
              <a:latin typeface="Maven Pro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00" y="906780"/>
            <a:ext cx="7030500" cy="4236720"/>
          </a:xfrm>
        </p:spPr>
        <p:txBody>
          <a:bodyPr/>
          <a:lstStyle/>
          <a:p>
            <a:r>
              <a:rPr lang="en-US" b="1" dirty="0"/>
              <a:t>String indexOf</a:t>
            </a:r>
            <a:r>
              <a:rPr lang="en-US" b="1" dirty="0" smtClean="0"/>
              <a:t>() / </a:t>
            </a:r>
            <a:r>
              <a:rPr lang="en-US" b="1" dirty="0"/>
              <a:t>String search()</a:t>
            </a:r>
            <a:r>
              <a:rPr lang="en-US" dirty="0"/>
              <a:t>: </a:t>
            </a:r>
            <a:r>
              <a:rPr lang="en-US" dirty="0" smtClean="0"/>
              <a:t>: </a:t>
            </a:r>
            <a:r>
              <a:rPr lang="en-US" dirty="0"/>
              <a:t>Returns the index within the calling String object of the first occurrence of the specified value, starting the search at fromIndex. Returns -1 if the value is not found.</a:t>
            </a:r>
          </a:p>
          <a:p>
            <a:pPr marL="146050" indent="0">
              <a:buNone/>
            </a:pPr>
            <a:r>
              <a:rPr lang="en-US" dirty="0"/>
              <a:t>const str = "Hello, world!"; </a:t>
            </a:r>
            <a:endParaRPr lang="en-US" dirty="0" smtClean="0"/>
          </a:p>
          <a:p>
            <a:pPr marL="146050" indent="0">
              <a:buNone/>
            </a:pPr>
            <a:r>
              <a:rPr lang="en-US" dirty="0" smtClean="0"/>
              <a:t>console.log(str.indexOf</a:t>
            </a:r>
            <a:r>
              <a:rPr lang="en-US" dirty="0"/>
              <a:t>("world")); // Output: </a:t>
            </a:r>
            <a:r>
              <a:rPr lang="en-US" dirty="0" smtClean="0"/>
              <a:t>7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b="1" dirty="0"/>
              <a:t>String includes()</a:t>
            </a:r>
            <a:r>
              <a:rPr lang="en-US" dirty="0"/>
              <a:t>: Determines whether one string may be found within another string.</a:t>
            </a:r>
          </a:p>
          <a:p>
            <a:pPr marL="146050" indent="0">
              <a:buNone/>
            </a:pPr>
            <a:r>
              <a:rPr lang="en-US" dirty="0"/>
              <a:t>const str = "Hello, world!"; </a:t>
            </a:r>
            <a:endParaRPr lang="en-US" dirty="0" smtClean="0"/>
          </a:p>
          <a:p>
            <a:pPr marL="146050" indent="0">
              <a:buNone/>
            </a:pPr>
            <a:r>
              <a:rPr lang="en-US" dirty="0" smtClean="0"/>
              <a:t>console.log(str.includes</a:t>
            </a:r>
            <a:r>
              <a:rPr lang="en-US" dirty="0"/>
              <a:t>("world")); // Output: true</a:t>
            </a:r>
          </a:p>
          <a:p>
            <a:pPr marL="146050" indent="0">
              <a:buNone/>
            </a:pPr>
            <a:endParaRPr lang="en-US" dirty="0" smtClean="0"/>
          </a:p>
          <a:p>
            <a:r>
              <a:rPr lang="en-US" b="1" dirty="0"/>
              <a:t>String startsWith()</a:t>
            </a:r>
            <a:r>
              <a:rPr lang="en-US" dirty="0"/>
              <a:t>: Determines whether a string begins with the characters of another string, returning true or false as appropriate.</a:t>
            </a:r>
          </a:p>
          <a:p>
            <a:pPr marL="146050" indent="0">
              <a:buNone/>
            </a:pPr>
            <a:r>
              <a:rPr lang="en-US" dirty="0"/>
              <a:t>const str = "Hello, world!"; </a:t>
            </a:r>
            <a:endParaRPr lang="en-US" dirty="0" smtClean="0"/>
          </a:p>
          <a:p>
            <a:pPr marL="146050" indent="0">
              <a:buNone/>
            </a:pPr>
            <a:r>
              <a:rPr lang="en-US" dirty="0" smtClean="0"/>
              <a:t>console.log(str.startsWith</a:t>
            </a:r>
            <a:r>
              <a:rPr lang="en-US" dirty="0"/>
              <a:t>("Hello")); // Output: true</a:t>
            </a:r>
          </a:p>
          <a:p>
            <a:pPr marL="1460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77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ED8C7C-AFE6-4D88-9F2E-C90FAE234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88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9807-45DF-45C7-980A-F9EF8AFE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847E2-F151-4013-BFE3-8B9F6F3E1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597876"/>
            <a:ext cx="7030500" cy="2933774"/>
          </a:xfrm>
        </p:spPr>
        <p:txBody>
          <a:bodyPr>
            <a:normAutofit/>
          </a:bodyPr>
          <a:lstStyle/>
          <a:p>
            <a:r>
              <a:rPr lang="en-US" sz="1600" dirty="0"/>
              <a:t>Represents numeric data, including integers and floating-point numbers</a:t>
            </a:r>
            <a:r>
              <a:rPr lang="en-US" sz="1600" dirty="0" smtClean="0"/>
              <a:t>.</a:t>
            </a:r>
          </a:p>
          <a:p>
            <a:pPr marL="146050" indent="0">
              <a:buNone/>
            </a:pPr>
            <a:endParaRPr lang="en-US" sz="1600" dirty="0"/>
          </a:p>
          <a:p>
            <a:pPr marL="146050" indent="0">
              <a:buNone/>
            </a:pPr>
            <a:r>
              <a:rPr lang="en-US" dirty="0"/>
              <a:t>let x = 3.14;    // A number with decimals</a:t>
            </a:r>
            <a:br>
              <a:rPr lang="en-US" dirty="0"/>
            </a:br>
            <a:r>
              <a:rPr lang="en-US" dirty="0"/>
              <a:t>let y = 3;       // </a:t>
            </a:r>
            <a:r>
              <a:rPr lang="en-US" dirty="0" smtClean="0"/>
              <a:t>A </a:t>
            </a:r>
            <a:r>
              <a:rPr lang="en-US" dirty="0"/>
              <a:t>number without </a:t>
            </a:r>
            <a:r>
              <a:rPr lang="en-US" dirty="0" smtClean="0"/>
              <a:t>decimals</a:t>
            </a:r>
          </a:p>
          <a:p>
            <a:pPr marL="146050" indent="0">
              <a:buNone/>
            </a:pPr>
            <a:endParaRPr lang="en-US" sz="1600" dirty="0"/>
          </a:p>
          <a:p>
            <a:pPr marL="146050" indent="0">
              <a:buNone/>
            </a:pPr>
            <a:r>
              <a:rPr lang="en-US" dirty="0"/>
              <a:t>let y = </a:t>
            </a:r>
            <a:r>
              <a:rPr lang="en-US" dirty="0" smtClean="0"/>
              <a:t>(0.2*10 </a:t>
            </a:r>
            <a:r>
              <a:rPr lang="en-US" dirty="0"/>
              <a:t>+ </a:t>
            </a:r>
            <a:r>
              <a:rPr lang="en-US" dirty="0" smtClean="0"/>
              <a:t>0.1*10) </a:t>
            </a:r>
            <a:r>
              <a:rPr lang="en-US" dirty="0"/>
              <a:t>/ 10;</a:t>
            </a:r>
          </a:p>
          <a:p>
            <a:pPr marL="146050" indent="0">
              <a:buNone/>
            </a:pPr>
            <a:r>
              <a:rPr lang="en-US" dirty="0"/>
              <a:t>console.log(y);</a:t>
            </a:r>
          </a:p>
        </p:txBody>
      </p:sp>
    </p:spTree>
    <p:extLst>
      <p:ext uri="{BB962C8B-B14F-4D97-AF65-F5344CB8AC3E}">
        <p14:creationId xmlns:p14="http://schemas.microsoft.com/office/powerpoint/2010/main" val="1381891718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</TotalTime>
  <Words>1701</Words>
  <Application>Microsoft Office PowerPoint</Application>
  <PresentationFormat>On-screen Show (16:9)</PresentationFormat>
  <Paragraphs>209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Nunito</vt:lpstr>
      <vt:lpstr>Arial</vt:lpstr>
      <vt:lpstr>Wingdings</vt:lpstr>
      <vt:lpstr>Maven Pro</vt:lpstr>
      <vt:lpstr>Courier New</vt:lpstr>
      <vt:lpstr>Momentum</vt:lpstr>
      <vt:lpstr>Data Types and Data Structures</vt:lpstr>
      <vt:lpstr>Prerequisites</vt:lpstr>
      <vt:lpstr>Learning Objective</vt:lpstr>
      <vt:lpstr>String</vt:lpstr>
      <vt:lpstr>PowerPoint Presentation</vt:lpstr>
      <vt:lpstr>PowerPoint Presentation</vt:lpstr>
      <vt:lpstr>String Search</vt:lpstr>
      <vt:lpstr>PowerPoint Presentation</vt:lpstr>
      <vt:lpstr>Number</vt:lpstr>
      <vt:lpstr>Number Methods</vt:lpstr>
      <vt:lpstr>PowerPoint Presentation</vt:lpstr>
      <vt:lpstr>PowerPoint Presentation</vt:lpstr>
      <vt:lpstr>Boolean</vt:lpstr>
      <vt:lpstr>PowerPoint Presentation</vt:lpstr>
      <vt:lpstr>Data Structure </vt:lpstr>
      <vt:lpstr>Arrays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suventhiran suvansan</dc:creator>
  <cp:lastModifiedBy>User</cp:lastModifiedBy>
  <cp:revision>165</cp:revision>
  <dcterms:modified xsi:type="dcterms:W3CDTF">2024-05-11T10:46:43Z</dcterms:modified>
</cp:coreProperties>
</file>