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5" r:id="rId3"/>
    <p:sldId id="266" r:id="rId4"/>
    <p:sldId id="267" r:id="rId5"/>
    <p:sldId id="277" r:id="rId6"/>
    <p:sldId id="269" r:id="rId7"/>
    <p:sldId id="284" r:id="rId8"/>
    <p:sldId id="268" r:id="rId9"/>
    <p:sldId id="260" r:id="rId10"/>
    <p:sldId id="278" r:id="rId11"/>
    <p:sldId id="261" r:id="rId12"/>
    <p:sldId id="279" r:id="rId13"/>
    <p:sldId id="262" r:id="rId14"/>
    <p:sldId id="263" r:id="rId15"/>
    <p:sldId id="264" r:id="rId16"/>
    <p:sldId id="270" r:id="rId17"/>
    <p:sldId id="271" r:id="rId18"/>
    <p:sldId id="258" r:id="rId19"/>
    <p:sldId id="273" r:id="rId20"/>
    <p:sldId id="274" r:id="rId21"/>
    <p:sldId id="280" r:id="rId22"/>
    <p:sldId id="276" r:id="rId23"/>
    <p:sldId id="282" r:id="rId24"/>
    <p:sldId id="281" r:id="rId25"/>
    <p:sldId id="285" r:id="rId26"/>
    <p:sldId id="259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8631-E6D9-AC7D-DC39-B8E8EB549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46832-A44D-6202-41E5-618E6A0B2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3B9E8-DDAE-7B71-B879-3D232DE2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B3F2-FB79-4D57-A1A5-7B7D245ED762}" type="datetimeFigureOut">
              <a:rPr lang="en-US" smtClean="0"/>
              <a:t>11-May-2024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F3680-776F-F22E-9094-54F78F80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C654-BA50-F472-FB2A-DC36D819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189A-618A-4FED-BC8C-93E879C50B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D7E1C9-29E5-5DB5-B222-96D265733A61}"/>
              </a:ext>
            </a:extLst>
          </p:cNvPr>
          <p:cNvSpPr/>
          <p:nvPr userDrawn="1"/>
        </p:nvSpPr>
        <p:spPr>
          <a:xfrm rot="19497900">
            <a:off x="1431125" y="2063112"/>
            <a:ext cx="8864907" cy="2474509"/>
          </a:xfrm>
          <a:prstGeom prst="rect">
            <a:avLst/>
          </a:prstGeom>
          <a:blipFill dpi="0"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3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B1A1-388A-87EB-BCF4-A4350C1C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06BA8-851D-DD85-54B2-356D4063C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D0946-DCCE-E797-46E9-E0017191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B3F2-FB79-4D57-A1A5-7B7D245ED762}" type="datetimeFigureOut">
              <a:rPr lang="en-US" smtClean="0"/>
              <a:t>11-May-2024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6E6BC-ADF3-6871-5706-C4DE7900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368D5-6075-42E1-E711-A4CF8C54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189A-618A-4FED-BC8C-93E879C5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8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9FEA0E-C1EC-FFCF-A437-2E08F58E3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51159-B335-0153-3C6B-03DBF3175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7B6BB-AD01-4124-C6DA-EB3F98C8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B3F2-FB79-4D57-A1A5-7B7D245ED762}" type="datetimeFigureOut">
              <a:rPr lang="en-US" smtClean="0"/>
              <a:t>11-May-2024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00555-7F57-BF9A-F55F-3743E746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387B4-5B4E-24E0-A674-400EBCD7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189A-618A-4FED-BC8C-93E879C5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9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1EC8-7299-98B7-10A0-3DA385ED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81E65-7B53-CE8C-16F3-4E00EBCD9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50E62-7D03-8755-91D8-5ABDA7B9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B3F2-FB79-4D57-A1A5-7B7D245ED762}" type="datetimeFigureOut">
              <a:rPr lang="en-US" smtClean="0"/>
              <a:t>11-May-2024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C3906-91A5-6D0F-74AC-EFB3FB65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AAFDE-C0A3-109C-3A55-C8B84075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189A-618A-4FED-BC8C-93E879C5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4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44A7-9236-0745-EA9F-E16018E2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6F4B4-738C-6098-4358-547D72279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0520D-5BC7-A7C1-84A6-272D033A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B3F2-FB79-4D57-A1A5-7B7D245ED762}" type="datetimeFigureOut">
              <a:rPr lang="en-US" smtClean="0"/>
              <a:t>11-May-2024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3B46D-657E-B8E7-81DC-E65649E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F3F50-E1E1-75B7-A7DC-C1FE8973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189A-618A-4FED-BC8C-93E879C5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6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B86C-57DB-4C76-3CAC-CDD3E66C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20230-1749-CA37-BB0D-D94493FD6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96BA-AC57-CB2D-8876-987E2F032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94A6C-2EFD-9316-E470-C36CFFB2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B3F2-FB79-4D57-A1A5-7B7D245ED762}" type="datetimeFigureOut">
              <a:rPr lang="en-US" smtClean="0"/>
              <a:t>11-May-2024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12F80-169C-4118-81D3-67993343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11E0E-5FB7-87AD-7CBD-68FE88CF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189A-618A-4FED-BC8C-93E879C5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9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95A4-F2D3-2B51-A0B2-E1E59761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0864B-9727-2CC5-DF5A-D454C3A0C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466A9-718C-7AE8-6D98-2BD118341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6F1C0-9C49-98D7-AD46-A2807D851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2D0BA-75CB-BF04-643F-67D1227DA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79616-7C9B-01B9-0EF0-5779918A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B3F2-FB79-4D57-A1A5-7B7D245ED762}" type="datetimeFigureOut">
              <a:rPr lang="en-US" smtClean="0"/>
              <a:t>11-May-2024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F92B7-5599-FAA9-62EE-DDD5F81B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FEBD3A-001B-55A2-62E0-8D5944F9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189A-618A-4FED-BC8C-93E879C5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5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94C8-3B55-6410-A1E8-AA5A2519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8B7B0-C7C5-1CF0-8B52-54A29322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B3F2-FB79-4D57-A1A5-7B7D245ED762}" type="datetimeFigureOut">
              <a:rPr lang="en-US" smtClean="0"/>
              <a:t>11-May-2024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1FD28-518F-0296-8CEE-24C4C557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5F349-2E12-1D19-6E2A-D8727B45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189A-618A-4FED-BC8C-93E879C5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843BE-CE16-FBFC-79E7-5D67DF36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B3F2-FB79-4D57-A1A5-7B7D245ED762}" type="datetimeFigureOut">
              <a:rPr lang="en-US" smtClean="0"/>
              <a:t>11-May-2024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80C12B-64E4-C6F3-12BF-27E1E13D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7D75F-4194-4773-778A-38598262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189A-618A-4FED-BC8C-93E879C5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9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296C-0FE0-A2CD-B1CE-EF60AE47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B4ED2-9EED-4E3D-5CC1-3A239C82D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5153C-9AEC-09BA-B052-D9E3C1CF6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15AEF-8426-A1E7-7650-9116821A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B3F2-FB79-4D57-A1A5-7B7D245ED762}" type="datetimeFigureOut">
              <a:rPr lang="en-US" smtClean="0"/>
              <a:t>11-May-2024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BA533-FE46-DBB7-4DED-BF339F2A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45ED4-74C3-DB98-2CA2-34692AC8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189A-618A-4FED-BC8C-93E879C5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8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7029-AF2A-BE6B-4B71-43A93E73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43F61-3E49-D418-9948-D8479E8CB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1B6E1-6DC2-ADE8-42C8-DA2F9E2D1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8D081-219A-480B-F534-31B7DD79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B3F2-FB79-4D57-A1A5-7B7D245ED762}" type="datetimeFigureOut">
              <a:rPr lang="en-US" smtClean="0"/>
              <a:t>11-May-2024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56A14-F712-4F26-62EA-35E641C3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5E36A-2F31-BBE7-72C3-F978D3F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189A-618A-4FED-BC8C-93E879C5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4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A2EEE-5D68-8236-DC89-BF115877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99A71-7E7C-9A6F-69AC-E4D77E17F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1C1B1-BA59-FCDE-7ED6-5AB071331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B9B3F2-FB79-4D57-A1A5-7B7D245ED762}" type="datetimeFigureOut">
              <a:rPr lang="en-US" smtClean="0"/>
              <a:t>11-May-2024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46CDE-4F4C-8C38-9709-A677E4883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07D35-9C66-B023-E6C3-7C250A098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AF189A-618A-4FED-BC8C-93E879C5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4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E539C9-EE1D-4C4E-8A9E-7B50AFC0F1B8}"/>
              </a:ext>
            </a:extLst>
          </p:cNvPr>
          <p:cNvSpPr/>
          <p:nvPr/>
        </p:nvSpPr>
        <p:spPr>
          <a:xfrm rot="2537471">
            <a:off x="10322203" y="507336"/>
            <a:ext cx="1916379" cy="738887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4A7E5-8774-21FF-966E-47B0C5029EAF}"/>
              </a:ext>
            </a:extLst>
          </p:cNvPr>
          <p:cNvSpPr txBox="1">
            <a:spLocks/>
          </p:cNvSpPr>
          <p:nvPr/>
        </p:nvSpPr>
        <p:spPr>
          <a:xfrm>
            <a:off x="838200" y="2268792"/>
            <a:ext cx="10515600" cy="2320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>
                <a:latin typeface="+mn-lt"/>
              </a:rPr>
              <a:t>JavaScript 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+mn-lt"/>
              </a:rPr>
              <a:t>Basic Concepts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4EF8373-3839-7C4B-E5A4-1E54C6B438FD}"/>
              </a:ext>
            </a:extLst>
          </p:cNvPr>
          <p:cNvSpPr txBox="1">
            <a:spLocks/>
          </p:cNvSpPr>
          <p:nvPr/>
        </p:nvSpPr>
        <p:spPr>
          <a:xfrm>
            <a:off x="258793" y="5768015"/>
            <a:ext cx="3785462" cy="918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b="1" dirty="0">
                <a:latin typeface="+mn-lt"/>
              </a:rPr>
              <a:t>Mayooran</a:t>
            </a:r>
          </a:p>
          <a:p>
            <a:pPr>
              <a:lnSpc>
                <a:spcPct val="100000"/>
              </a:lnSpc>
            </a:pPr>
            <a:r>
              <a:rPr lang="en-US" sz="2800" b="1" dirty="0">
                <a:latin typeface="+mn-lt"/>
              </a:rPr>
              <a:t>Tech Lead, Unicom SD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C7B03F-F5A1-2C95-0D34-B3A9F9A801B5}"/>
              </a:ext>
            </a:extLst>
          </p:cNvPr>
          <p:cNvSpPr txBox="1">
            <a:spLocks/>
          </p:cNvSpPr>
          <p:nvPr/>
        </p:nvSpPr>
        <p:spPr>
          <a:xfrm>
            <a:off x="9144000" y="5768015"/>
            <a:ext cx="2957962" cy="918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b="1" dirty="0">
                <a:latin typeface="+mn-lt"/>
              </a:rPr>
              <a:t>Unicom TIC</a:t>
            </a:r>
          </a:p>
          <a:p>
            <a:pPr>
              <a:lnSpc>
                <a:spcPct val="100000"/>
              </a:lnSpc>
            </a:pPr>
            <a:r>
              <a:rPr lang="en-US" sz="2800" b="1" dirty="0">
                <a:latin typeface="+mn-lt"/>
              </a:rPr>
              <a:t>11/05/2024</a:t>
            </a:r>
          </a:p>
        </p:txBody>
      </p:sp>
    </p:spTree>
    <p:extLst>
      <p:ext uri="{BB962C8B-B14F-4D97-AF65-F5344CB8AC3E}">
        <p14:creationId xmlns:p14="http://schemas.microsoft.com/office/powerpoint/2010/main" val="2853867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90442AB-90A9-0304-BC7A-8BFF442AB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658" y="4428518"/>
            <a:ext cx="4090718" cy="19052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057311-D924-61B2-8CDB-C6CD12207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032" y="4323417"/>
            <a:ext cx="4125160" cy="21154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CAFE97-37DF-421C-1C5C-B22639E35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624" y="189301"/>
            <a:ext cx="9376752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3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7FCF-E1D5-2A49-A9F2-C9FC688E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 Can Change HTML Attribute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0C2DF-1003-11C5-A6F2-059C46BEC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127" y="2524713"/>
            <a:ext cx="6239746" cy="29531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40CE1F-BBEB-7E17-AA7D-A604CB539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140" y="2540164"/>
            <a:ext cx="6763694" cy="297221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52EC0F7D-57C8-3FA6-291C-334EAB857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085" y="1863200"/>
            <a:ext cx="98944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changes the value of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(source) attribute of an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198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9BCE7E-69A4-BEAE-A907-9ED12158D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78" y="580627"/>
            <a:ext cx="8916644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49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F53E-3EC7-CB31-D340-148A4551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 Can Change HTML Styles (CSS)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83F0E-7F34-884C-2702-C8324E3E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Changing the style of an HTML element, is a variant of changing an HTML attribute.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"demo"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style.fontSize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= </a:t>
            </a:r>
            <a:r>
              <a:rPr lang="en-US" sz="2400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"35px"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4492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FAFF-9459-5815-0D0A-ACB3FA86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 Can Hide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3BA7-C8D7-D0B0-DA7B-D4368BCC1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4109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Hiding HTML elements can be done by changing the display style:</a:t>
            </a:r>
          </a:p>
          <a:p>
            <a:pPr marL="0" indent="0" algn="l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"demo"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style.display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"none"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8699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6F20-D75C-DE24-10A8-9A180BF9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 Can Show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8F5A-428F-5AB8-3222-D2CB2C1CD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Showing hidden HTML elements can also be done by changing the display style: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"demo"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style.display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= </a:t>
            </a:r>
            <a:r>
              <a:rPr lang="en-US" sz="2400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"block"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06188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BC76-83E7-0658-FA09-CAEE2B36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 Comments</a:t>
            </a: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3887-9BB1-3C80-17C3-AF2F6964A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 comments can be used to explain JavaScript code, and to make it more readable.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 line comments start with //.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Change paragraph: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myP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innerHTML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"My first paragraph."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99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00EF-455C-30A0-D2FC-270D2829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Multi-line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A501F-3055-C116-E825-A6454279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Multi-line comments start with /* and end with */.</a:t>
            </a:r>
          </a:p>
          <a:p>
            <a:endParaRPr lang="en-US" sz="3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 text between /* and */ will be ignored by JavaScript.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 code below will change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 heading with id = "</a:t>
            </a:r>
            <a:r>
              <a:rPr lang="en-US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myH</a:t>
            </a: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and the paragraph with id = "</a:t>
            </a:r>
            <a:r>
              <a:rPr lang="en-US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myP</a:t>
            </a: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 my web page: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myH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innerHTML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"My First Page"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myP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innerHTML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"My first paragraph."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5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6EBA-EA9D-A3FB-37A2-AF51D36F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86562-95F0-916B-BDB0-68A267955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Variables are Containers for Storing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 Variables can be declared in 4 ways: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Automatically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var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let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const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 descr="A screenshot of three 3-dimensional cardboard boxes demonstrating examples of JavaScript variables. Each box contains hypothetical values that represent various JavaScript data types. The sample values are &quot;Bob&quot;, true and 35 respectively.">
            <a:extLst>
              <a:ext uri="{FF2B5EF4-FFF2-40B4-BE49-F238E27FC236}">
                <a16:creationId xmlns:a16="http://schemas.microsoft.com/office/drawing/2014/main" id="{A3879694-0C93-DBFD-6DAA-FF78BD0A5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929" y="3905250"/>
            <a:ext cx="5806871" cy="240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64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81DC-EF93-DEA4-2E43-DD74D6E8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1736-4930-C849-1558-D39FA5286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first example, x, y, and z are undeclared variables.</a:t>
            </a:r>
          </a:p>
          <a:p>
            <a:pPr marL="0" indent="0">
              <a:buNone/>
            </a:pPr>
            <a:endParaRPr lang="en-US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are automatically declared when first used: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x = </a:t>
            </a:r>
            <a:r>
              <a:rPr lang="es-E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b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y = </a:t>
            </a:r>
            <a:r>
              <a:rPr lang="es-E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br>
              <a:rPr lang="es-ES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z = x + y;</a:t>
            </a:r>
          </a:p>
          <a:p>
            <a:pPr marL="0" indent="0">
              <a:buNone/>
            </a:pP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CC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Note: It is considered good programming practice to always declare variables before use.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9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0265-BF25-9A58-5714-62A2E90B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atin typeface="+mn-lt"/>
              </a:rPr>
              <a:t>Prerequisites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1B6E-6B68-654B-6FE9-8A8C84FC1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knowledge in HTML.</a:t>
            </a:r>
          </a:p>
          <a:p>
            <a:r>
              <a:rPr lang="en-US" dirty="0"/>
              <a:t>Ability to use some basic CSS properties and selectors.</a:t>
            </a:r>
          </a:p>
          <a:p>
            <a:r>
              <a:rPr lang="en-US" dirty="0"/>
              <a:t>Ability to create simple static website.</a:t>
            </a:r>
          </a:p>
          <a:p>
            <a:r>
              <a:rPr lang="en-US" dirty="0"/>
              <a:t>What is JavaScript?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40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3DE1-32ED-E774-9BC1-B59EBB60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079"/>
            <a:ext cx="4501551" cy="275904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using var</a:t>
            </a:r>
            <a:br>
              <a:rPr lang="en-US" sz="4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a-DK" sz="28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da-DK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x = </a:t>
            </a:r>
            <a:r>
              <a:rPr lang="da-DK" sz="28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da-DK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da-DK" sz="2800" dirty="0">
                <a:latin typeface="Consolas" panose="020B0609020204030204" pitchFamily="49" charset="0"/>
              </a:rPr>
            </a:br>
            <a:r>
              <a:rPr lang="da-DK" sz="28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da-DK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y = </a:t>
            </a:r>
            <a:r>
              <a:rPr lang="da-DK" sz="28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da-DK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da-DK" sz="2800" dirty="0">
                <a:latin typeface="Consolas" panose="020B0609020204030204" pitchFamily="49" charset="0"/>
              </a:rPr>
            </a:br>
            <a:r>
              <a:rPr lang="da-DK" sz="28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da-DK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z = x + y;</a:t>
            </a:r>
            <a:br>
              <a:rPr lang="da-DK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B1D3A8-2D21-5859-88FE-1E4E10FF8D7D}"/>
              </a:ext>
            </a:extLst>
          </p:cNvPr>
          <p:cNvSpPr txBox="1">
            <a:spLocks/>
          </p:cNvSpPr>
          <p:nvPr/>
        </p:nvSpPr>
        <p:spPr>
          <a:xfrm>
            <a:off x="6307347" y="483079"/>
            <a:ext cx="4173747" cy="622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using let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dirty="0">
              <a:solidFill>
                <a:srgbClr val="0000CD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x = </a:t>
            </a:r>
            <a:r>
              <a:rPr lang="da-DK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da-DK" dirty="0"/>
            </a:br>
            <a:r>
              <a:rPr lang="da-DK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y = </a:t>
            </a:r>
            <a:r>
              <a:rPr lang="da-DK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da-DK" dirty="0"/>
            </a:br>
            <a:r>
              <a:rPr lang="da-DK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z = x + y;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using let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err="1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x = </a:t>
            </a:r>
            <a:r>
              <a:rPr lang="es-E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s-ES" dirty="0"/>
            </a:br>
            <a:r>
              <a:rPr lang="es-ES" dirty="0" err="1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y = </a:t>
            </a:r>
            <a:r>
              <a:rPr lang="es-E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s-ES" dirty="0"/>
            </a:br>
            <a:r>
              <a:rPr lang="es-ES" dirty="0" err="1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z = x + y;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807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334325-D9D9-543A-4958-FDC275EB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2373-968D-A72D-721D-DE7A76950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0000CD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keyword was used in all JavaScript code from 1995 to 2015.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0000CD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0000CD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keywords were added to JavaScript in 2015.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0000CD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keyword should only be used in code written for older browsers.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10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870A-A4C6-5C94-9749-75068947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to Use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or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B65FC0D-75E0-A1BB-7AD1-E404648794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5337" y="1690688"/>
            <a:ext cx="10601325" cy="422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 declare variables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 use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if the value should not be changed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 use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if the type should not be changed (Arrays and Objects)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use</a:t>
            </a:r>
            <a:r>
              <a:rPr lang="en-US" altLang="en-US" b="1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can't use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use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if you MUST support old browsers.</a:t>
            </a:r>
            <a:endParaRPr lang="en-US" alt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98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53B4-F38F-9BEB-DFE1-81CE1E61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 variable naming </a:t>
            </a: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6F6E-F77F-EF0C-AF6E-BDE126948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Descriptive Names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camelCase</a:t>
            </a:r>
          </a:p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Consistent</a:t>
            </a:r>
          </a:p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Avoid Reserved Keywords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Avoid Single Letter Names</a:t>
            </a:r>
          </a:p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Meaningful Abbreviations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Consistent Casing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02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44FE-FBAD-4F6A-F31B-FC968948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947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 naming convention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1884C-8320-4117-1756-FCEA85789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974"/>
            <a:ext cx="10515600" cy="4813989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Variables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Use camelCase for variable names (e.g., </a:t>
            </a:r>
            <a:r>
              <a:rPr lang="en-US" b="0" i="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öhne"/>
              </a:rPr>
              <a:t>myVariable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).</a:t>
            </a:r>
          </a:p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Constants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Use all caps with underscores for constant names (e.g., </a:t>
            </a:r>
            <a:r>
              <a:rPr lang="en-US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öhne"/>
              </a:rPr>
              <a:t>MY_CONSTANT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).</a:t>
            </a:r>
          </a:p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Functions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Use camelCase for function names (e.g., </a:t>
            </a:r>
            <a:r>
              <a:rPr lang="en-US" b="0" i="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öhne"/>
              </a:rPr>
              <a:t>myFunction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).</a:t>
            </a:r>
          </a:p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Classes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Use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PascalCase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for class names (e.g., </a:t>
            </a:r>
            <a:r>
              <a:rPr lang="en-US" b="0" i="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öhne"/>
              </a:rPr>
              <a:t>MyClass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).</a:t>
            </a:r>
          </a:p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Constructor Functions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Use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PascalCase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for constructor functions (e.g., </a:t>
            </a:r>
            <a:r>
              <a:rPr lang="en-US" b="0" i="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öhne"/>
              </a:rPr>
              <a:t>MyConstructor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).</a:t>
            </a:r>
          </a:p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Private Variables/Functions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Prefix with an underscore (e.g., _</a:t>
            </a:r>
            <a:r>
              <a:rPr lang="en-US" b="0" i="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öhne"/>
              </a:rPr>
              <a:t>privateVariable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_</a:t>
            </a:r>
            <a:r>
              <a:rPr lang="en-US" b="0" i="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öhne"/>
              </a:rPr>
              <a:t>privateFunction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).</a:t>
            </a:r>
          </a:p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Global Variables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Avoid using global variables, but if needed, use descriptive names to minimize conflicts.</a:t>
            </a:r>
          </a:p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Meaningful Names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Choose descriptive and meaningful names to improve code clarity and understanding.</a:t>
            </a:r>
          </a:p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Avoid Reserved Keywords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Avoid using reserved keywords as variable or function names.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7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F2C7-0319-7CF8-1B00-8AFA7640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 built-in functions and methods for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08139-F2D1-16DB-6BFF-6055282C8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907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b="1" dirty="0"/>
              <a:t>String Length</a:t>
            </a:r>
            <a:r>
              <a:rPr lang="en-US" dirty="0"/>
              <a:t>: length</a:t>
            </a:r>
          </a:p>
          <a:p>
            <a:pPr>
              <a:lnSpc>
                <a:spcPct val="160000"/>
              </a:lnSpc>
            </a:pPr>
            <a:r>
              <a:rPr lang="en-US" b="1" dirty="0"/>
              <a:t>Accessing Characters</a:t>
            </a:r>
            <a:r>
              <a:rPr lang="en-US" dirty="0"/>
              <a:t>: You can access characters in a string using square brackets [].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Substring Extraction</a:t>
            </a:r>
            <a:r>
              <a:rPr lang="en-US" dirty="0"/>
              <a:t>: substring(</a:t>
            </a:r>
            <a:r>
              <a:rPr lang="en-US" dirty="0" err="1"/>
              <a:t>startIndex</a:t>
            </a:r>
            <a:r>
              <a:rPr lang="en-US" dirty="0"/>
              <a:t>, </a:t>
            </a:r>
            <a:r>
              <a:rPr lang="en-US" dirty="0" err="1"/>
              <a:t>endIndex</a:t>
            </a:r>
            <a:r>
              <a:rPr lang="en-US" dirty="0"/>
              <a:t>) or slice(</a:t>
            </a:r>
            <a:r>
              <a:rPr lang="en-US" dirty="0" err="1"/>
              <a:t>startIndex</a:t>
            </a:r>
            <a:r>
              <a:rPr lang="en-US" dirty="0"/>
              <a:t>, </a:t>
            </a:r>
            <a:r>
              <a:rPr lang="en-US" dirty="0" err="1"/>
              <a:t>endIndex</a:t>
            </a:r>
            <a:r>
              <a:rPr lang="en-US" dirty="0"/>
              <a:t>)</a:t>
            </a:r>
          </a:p>
          <a:p>
            <a:pPr>
              <a:lnSpc>
                <a:spcPct val="160000"/>
              </a:lnSpc>
            </a:pPr>
            <a:r>
              <a:rPr lang="en-US" b="1" dirty="0"/>
              <a:t>Substring Search</a:t>
            </a:r>
            <a:r>
              <a:rPr lang="en-US" dirty="0"/>
              <a:t>: </a:t>
            </a:r>
            <a:r>
              <a:rPr lang="en-US" dirty="0" err="1"/>
              <a:t>indexOf</a:t>
            </a:r>
            <a:r>
              <a:rPr lang="en-US" dirty="0"/>
              <a:t>(substring) or </a:t>
            </a:r>
            <a:r>
              <a:rPr lang="en-US" dirty="0" err="1"/>
              <a:t>lastIndexOf</a:t>
            </a:r>
            <a:r>
              <a:rPr lang="en-US" dirty="0"/>
              <a:t>(substring)</a:t>
            </a:r>
          </a:p>
          <a:p>
            <a:pPr>
              <a:lnSpc>
                <a:spcPct val="160000"/>
              </a:lnSpc>
            </a:pPr>
            <a:r>
              <a:rPr lang="en-US" b="1" dirty="0"/>
              <a:t>Changing Case</a:t>
            </a:r>
            <a:r>
              <a:rPr lang="en-US" dirty="0"/>
              <a:t>: </a:t>
            </a:r>
            <a:r>
              <a:rPr lang="en-US" dirty="0" err="1"/>
              <a:t>toUpperCase</a:t>
            </a:r>
            <a:r>
              <a:rPr lang="en-US" dirty="0"/>
              <a:t>() and </a:t>
            </a:r>
            <a:r>
              <a:rPr lang="en-US" dirty="0" err="1"/>
              <a:t>toLowerCase</a:t>
            </a:r>
            <a:r>
              <a:rPr lang="en-US" dirty="0"/>
              <a:t>()</a:t>
            </a:r>
          </a:p>
          <a:p>
            <a:pPr>
              <a:lnSpc>
                <a:spcPct val="160000"/>
              </a:lnSpc>
            </a:pPr>
            <a:r>
              <a:rPr lang="en-US" b="1" dirty="0"/>
              <a:t>Replacing Substrings</a:t>
            </a:r>
            <a:r>
              <a:rPr lang="en-US" dirty="0"/>
              <a:t>: replace(</a:t>
            </a:r>
            <a:r>
              <a:rPr lang="en-US" dirty="0" err="1"/>
              <a:t>oldSubstring</a:t>
            </a:r>
            <a:r>
              <a:rPr lang="en-US" dirty="0"/>
              <a:t>, </a:t>
            </a:r>
            <a:r>
              <a:rPr lang="en-US" dirty="0" err="1"/>
              <a:t>newSubstring</a:t>
            </a:r>
            <a:r>
              <a:rPr lang="en-US" dirty="0"/>
              <a:t>)</a:t>
            </a:r>
          </a:p>
          <a:p>
            <a:pPr>
              <a:lnSpc>
                <a:spcPct val="160000"/>
              </a:lnSpc>
            </a:pPr>
            <a:r>
              <a:rPr lang="en-US" b="1" dirty="0"/>
              <a:t>Trimming Whitespace</a:t>
            </a:r>
            <a:r>
              <a:rPr lang="en-US" dirty="0"/>
              <a:t>: trim()</a:t>
            </a:r>
          </a:p>
          <a:p>
            <a:pPr>
              <a:lnSpc>
                <a:spcPct val="160000"/>
              </a:lnSpc>
            </a:pPr>
            <a:r>
              <a:rPr lang="en-US" b="1" dirty="0"/>
              <a:t>Concatenation</a:t>
            </a:r>
            <a:r>
              <a:rPr lang="en-US" dirty="0"/>
              <a:t>: </a:t>
            </a:r>
            <a:r>
              <a:rPr lang="en-US" dirty="0" err="1"/>
              <a:t>concat</a:t>
            </a:r>
            <a:r>
              <a:rPr lang="en-US" dirty="0"/>
              <a:t>(string1, string2, ...)</a:t>
            </a:r>
          </a:p>
        </p:txBody>
      </p:sp>
    </p:spTree>
    <p:extLst>
      <p:ext uri="{BB962C8B-B14F-4D97-AF65-F5344CB8AC3E}">
        <p14:creationId xmlns:p14="http://schemas.microsoft.com/office/powerpoint/2010/main" val="2824214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4568-13D1-F952-2F3D-6B4113EF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C469D-3212-00E0-823A-F0F916377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449B33-F73B-19D6-40BC-D1E0A7346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50479"/>
            <a:ext cx="11266097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 uses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arithmetic operators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) to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values: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1511CF4-C792-7F13-7F2C-C37F2F24E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224451"/>
            <a:ext cx="10936858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 uses an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assignment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) to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values to variables: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0D5F78-7149-C0CA-3C24-41CC8E6EF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80" y="2941641"/>
            <a:ext cx="3562847" cy="876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2B9BD4-09D5-AB4C-C1D7-29343F321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80" y="4963874"/>
            <a:ext cx="4029637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31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ED95-BDF6-090B-635A-A5178191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051" y="2602487"/>
            <a:ext cx="3957537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803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E5F8-7DE4-0C4A-A733-703057CF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Learning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91C87-0FE0-D7AE-0200-9E154A03E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use JavaScript in Web Pages?</a:t>
            </a:r>
          </a:p>
          <a:p>
            <a:endParaRPr lang="en-US" dirty="0"/>
          </a:p>
          <a:p>
            <a:r>
              <a:rPr lang="en-US" dirty="0"/>
              <a:t>What is Function in JavaScript?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can JavaScript really do?</a:t>
            </a:r>
          </a:p>
          <a:p>
            <a:endParaRPr lang="en-US" dirty="0"/>
          </a:p>
          <a:p>
            <a:r>
              <a:rPr lang="en-US" dirty="0"/>
              <a:t>JavaScript Variables.</a:t>
            </a:r>
          </a:p>
          <a:p>
            <a:endParaRPr lang="en-US" dirty="0"/>
          </a:p>
          <a:p>
            <a:r>
              <a:rPr lang="en-US"/>
              <a:t>JavaScript Operators.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4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E5F8-7DE4-0C4A-A733-703057CF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How to Use JavaScript in Web Pages?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91C87-0FE0-D7AE-0200-9E154A03E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8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HTML, JavaScript code is inserted between 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dirty="0"/>
              <a:t>&gt;  and  &lt;/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dirty="0"/>
              <a:t>&gt; tags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// Your JavaScript goes here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&lt;/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Example: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"My First JavaScript"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0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9257-4C19-9F45-DFCC-9A86825F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How to Use JavaScript in Web Pages?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80F3-2835-3D28-6164-EF40EB5FA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place any number of scripts in an HTML document.</a:t>
            </a:r>
          </a:p>
          <a:p>
            <a:endParaRPr lang="en-US" dirty="0"/>
          </a:p>
          <a:p>
            <a:r>
              <a:rPr lang="en-US" dirty="0"/>
              <a:t>Scripts can be placed in the </a:t>
            </a:r>
            <a:r>
              <a:rPr lang="en-US" dirty="0">
                <a:solidFill>
                  <a:srgbClr val="C00000"/>
                </a:solidFill>
              </a:rPr>
              <a:t>&lt;body&gt;</a:t>
            </a:r>
            <a:r>
              <a:rPr lang="en-US" dirty="0"/>
              <a:t>, or in the </a:t>
            </a:r>
            <a:r>
              <a:rPr lang="en-US" dirty="0">
                <a:solidFill>
                  <a:srgbClr val="C00000"/>
                </a:solidFill>
              </a:rPr>
              <a:t>&lt;head&gt; </a:t>
            </a:r>
            <a:r>
              <a:rPr lang="en-US" dirty="0"/>
              <a:t>section of an HTML page, or in both.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CC"/>
                </a:highlight>
              </a:rPr>
              <a:t>Note: Placing 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CC"/>
                </a:highlight>
              </a:rPr>
              <a:t>scripts at the bottom of the &lt;body&gt; element improves the display speed, because script interpretation slows down the display.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318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E5F8-7DE4-0C4A-A733-703057CF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External 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91C87-0FE0-D7AE-0200-9E154A03E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Scripts can also be placed in external file: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myscript.js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myFunction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"demo"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innerHTML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= </a:t>
            </a:r>
            <a:r>
              <a:rPr lang="en-US" sz="2000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"Paragraph changed."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CC"/>
                </a:highlight>
              </a:rPr>
              <a:t>Placing scripts in external files has some advantages: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CC"/>
                </a:highlight>
              </a:rPr>
              <a:t>It separates HTML and code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CC"/>
                </a:highlight>
              </a:rPr>
              <a:t>It makes HTML and JavaScript easier to read and maintain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CC"/>
                </a:highlight>
              </a:rPr>
              <a:t>Cached JavaScript files can speed up page loads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57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E5F8-7DE4-0C4A-A733-703057CF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JavaScript Display Possibilities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91C87-0FE0-D7AE-0200-9E154A03E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JavaScript can "</a:t>
            </a:r>
            <a:r>
              <a:rPr lang="en-US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display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" data in different ways: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Writing into an HTML element, using </a:t>
            </a:r>
            <a:r>
              <a:rPr lang="en-US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innerHTML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Writing into the HTML output using </a:t>
            </a:r>
            <a:r>
              <a:rPr lang="en-US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document.write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Writing into an alert box, using </a:t>
            </a:r>
            <a:r>
              <a:rPr lang="en-US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window.alert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Writing into the browser console, using 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console.log().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50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E5F8-7DE4-0C4A-A733-703057CF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JavaScript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91C87-0FE0-D7AE-0200-9E154A03E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JavaScript </a:t>
            </a:r>
            <a:r>
              <a:rPr lang="en-US" b="1" dirty="0"/>
              <a:t>function</a:t>
            </a:r>
            <a:r>
              <a:rPr lang="en-US" dirty="0"/>
              <a:t> is a block of JavaScript code, that can be executed when "</a:t>
            </a:r>
            <a:r>
              <a:rPr lang="en-US" b="1" dirty="0"/>
              <a:t>called</a:t>
            </a:r>
            <a:r>
              <a:rPr lang="en-US" dirty="0"/>
              <a:t>" for.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For example, a function can be called when an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event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occurs, like when the user clicks a button.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checkGuess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alert("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I am a placeholder</a:t>
            </a:r>
            <a:r>
              <a:rPr lang="en-US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8118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8EAB-112A-5C33-0C8E-C3C2C59A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JavaScript</a:t>
            </a:r>
            <a:r>
              <a:rPr lang="en-US" b="1" dirty="0"/>
              <a:t> </a:t>
            </a:r>
            <a:r>
              <a:rPr lang="en-US" b="1" dirty="0">
                <a:latin typeface="+mn-lt"/>
              </a:rPr>
              <a:t>Can Change HTML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C93E-7B95-40D8-8F02-2FB04C80D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0374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One of many JavaScript HTML methods is </a:t>
            </a:r>
            <a:r>
              <a:rPr lang="en-US" sz="2400" dirty="0" err="1">
                <a:solidFill>
                  <a:srgbClr val="A52A2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getElementById</a:t>
            </a:r>
            <a:r>
              <a:rPr lang="en-US" sz="2400" dirty="0">
                <a:solidFill>
                  <a:srgbClr val="A52A2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pPr marL="0" indent="0" algn="l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"demo"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innerHTML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= </a:t>
            </a:r>
            <a:r>
              <a:rPr lang="en-US" sz="2400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"Hello JavaScript"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CC"/>
                </a:highlight>
              </a:rPr>
              <a:t>Note: JavaScript accepts both double and single quotes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735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</TotalTime>
  <Words>1196</Words>
  <Application>Microsoft Office PowerPoint</Application>
  <PresentationFormat>Widescreen</PresentationFormat>
  <Paragraphs>162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Söhne</vt:lpstr>
      <vt:lpstr>Verdana</vt:lpstr>
      <vt:lpstr>Office Theme</vt:lpstr>
      <vt:lpstr>PowerPoint Presentation</vt:lpstr>
      <vt:lpstr>Prerequisites</vt:lpstr>
      <vt:lpstr>Learning Objectives</vt:lpstr>
      <vt:lpstr>How to Use JavaScript in Web Pages?</vt:lpstr>
      <vt:lpstr>How to Use JavaScript in Web Pages?</vt:lpstr>
      <vt:lpstr>External JavaScript</vt:lpstr>
      <vt:lpstr>JavaScript Display Possibilities</vt:lpstr>
      <vt:lpstr>JavaScript Functions</vt:lpstr>
      <vt:lpstr>JavaScript Can Change HTML Content</vt:lpstr>
      <vt:lpstr>PowerPoint Presentation</vt:lpstr>
      <vt:lpstr>JavaScript Can Change HTML Attribute Values</vt:lpstr>
      <vt:lpstr>PowerPoint Presentation</vt:lpstr>
      <vt:lpstr>JavaScript Can Change HTML Styles (CSS)</vt:lpstr>
      <vt:lpstr>JavaScript Can Hide HTML Elements</vt:lpstr>
      <vt:lpstr>JavaScript Can Show HTML Elements</vt:lpstr>
      <vt:lpstr>JavaScript Comments</vt:lpstr>
      <vt:lpstr>Multi-line Comments</vt:lpstr>
      <vt:lpstr>JavaScript Variables</vt:lpstr>
      <vt:lpstr>Automatically</vt:lpstr>
      <vt:lpstr>Example using var  var x = 5; var y = 6; var z = x + y; </vt:lpstr>
      <vt:lpstr>JavaScript Variables</vt:lpstr>
      <vt:lpstr>When to Use var, let, or const?</vt:lpstr>
      <vt:lpstr>JavaScript variable naming </vt:lpstr>
      <vt:lpstr>JavaScript naming convention</vt:lpstr>
      <vt:lpstr>JavaScript built-in functions and methods for strings</vt:lpstr>
      <vt:lpstr>JavaScript Operators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Duwarahan Balakrishnan</dc:creator>
  <cp:lastModifiedBy>Mayooran</cp:lastModifiedBy>
  <cp:revision>108</cp:revision>
  <dcterms:created xsi:type="dcterms:W3CDTF">2024-05-05T02:22:53Z</dcterms:created>
  <dcterms:modified xsi:type="dcterms:W3CDTF">2024-05-11T00:49:17Z</dcterms:modified>
</cp:coreProperties>
</file>