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261" r:id="rId6"/>
    <p:sldId id="262" r:id="rId7"/>
    <p:sldId id="263" r:id="rId8"/>
    <p:sldId id="264" r:id="rId9"/>
    <p:sldId id="302" r:id="rId10"/>
    <p:sldId id="303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4" r:id="rId46"/>
    <p:sldId id="305" r:id="rId47"/>
    <p:sldId id="306" r:id="rId48"/>
    <p:sldId id="298" r:id="rId49"/>
  </p:sldIdLst>
  <p:sldSz cx="18288000" cy="10287000"/>
  <p:notesSz cx="6858000" cy="9144000"/>
  <p:embeddedFontLst>
    <p:embeddedFont>
      <p:font typeface="Abadi" panose="020B0604020104020204" pitchFamily="34" charset="0"/>
      <p:regular r:id="rId50"/>
    </p:embeddedFont>
    <p:embeddedFont>
      <p:font typeface="Canva Sans" panose="020B0604020202020204" charset="0"/>
      <p:regular r:id="rId51"/>
    </p:embeddedFont>
    <p:embeddedFont>
      <p:font typeface="Canva Sans Bold" panose="020B0604020202020204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eko Bold" panose="020B0604020202020204" charset="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22620">
            <a:off x="1035619" y="2040536"/>
            <a:ext cx="16216761" cy="6120877"/>
          </a:xfrm>
          <a:custGeom>
            <a:avLst/>
            <a:gdLst/>
            <a:ahLst/>
            <a:cxnLst/>
            <a:rect l="l" t="t" r="r" b="b"/>
            <a:pathLst>
              <a:path w="16216761" h="6120877">
                <a:moveTo>
                  <a:pt x="0" y="0"/>
                </a:moveTo>
                <a:lnTo>
                  <a:pt x="16216762" y="0"/>
                </a:lnTo>
                <a:lnTo>
                  <a:pt x="16216762" y="6120877"/>
                </a:lnTo>
                <a:lnTo>
                  <a:pt x="0" y="612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12581" y="2738070"/>
            <a:ext cx="7462838" cy="240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67"/>
              </a:lnSpc>
              <a:spcBef>
                <a:spcPct val="0"/>
              </a:spcBef>
            </a:pPr>
            <a:r>
              <a:rPr lang="en-US" sz="14048">
                <a:solidFill>
                  <a:srgbClr val="000000"/>
                </a:solidFill>
                <a:latin typeface="Teko Bold"/>
              </a:rPr>
              <a:t>JavaScript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7200" y="7353380"/>
            <a:ext cx="2508290" cy="12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01-06-2024</a:t>
            </a:r>
            <a:endParaRPr lang="en-US" sz="3500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38200"/>
            <a:ext cx="162306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Teko Bold"/>
              </a:rPr>
              <a:t>Binary Operator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5FFC9-3E31-4759-AE8F-1D41B46B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44566"/>
            <a:ext cx="108966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99005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30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15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64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55476"/>
            <a:ext cx="162306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The conditional (ternary) operator in JavaScript is a concise shorthand for an if-else statement.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It assigns values to variables based on a condition, returning one of two expressions depending on whether the condition evaluates to true or false.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95849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1806" y="5075815"/>
            <a:ext cx="12797494" cy="4182485"/>
          </a:xfrm>
          <a:custGeom>
            <a:avLst/>
            <a:gdLst/>
            <a:ahLst/>
            <a:cxnLst/>
            <a:rect l="l" t="t" r="r" b="b"/>
            <a:pathLst>
              <a:path w="12797494" h="4182485">
                <a:moveTo>
                  <a:pt x="0" y="0"/>
                </a:moveTo>
                <a:lnTo>
                  <a:pt x="12797494" y="0"/>
                </a:lnTo>
                <a:lnTo>
                  <a:pt x="12797494" y="4182485"/>
                </a:lnTo>
                <a:lnTo>
                  <a:pt x="0" y="418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Conditional (Ternary) Operator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313" y="2365194"/>
            <a:ext cx="14831374" cy="6893106"/>
            <a:chOff x="0" y="0"/>
            <a:chExt cx="19775165" cy="9190809"/>
          </a:xfrm>
        </p:grpSpPr>
        <p:sp>
          <p:nvSpPr>
            <p:cNvPr id="3" name="Freeform 3"/>
            <p:cNvSpPr/>
            <p:nvPr/>
          </p:nvSpPr>
          <p:spPr>
            <a:xfrm>
              <a:off x="2039173" y="0"/>
              <a:ext cx="5350684" cy="8172235"/>
            </a:xfrm>
            <a:custGeom>
              <a:avLst/>
              <a:gdLst/>
              <a:ahLst/>
              <a:cxnLst/>
              <a:rect l="l" t="t" r="r" b="b"/>
              <a:pathLst>
                <a:path w="5350684" h="8172235">
                  <a:moveTo>
                    <a:pt x="0" y="0"/>
                  </a:moveTo>
                  <a:lnTo>
                    <a:pt x="5350684" y="0"/>
                  </a:lnTo>
                  <a:lnTo>
                    <a:pt x="5350684" y="8172235"/>
                  </a:lnTo>
                  <a:lnTo>
                    <a:pt x="0" y="817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687" t="-12361" r="-3392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82305" y="2667751"/>
              <a:ext cx="2690160" cy="496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</a:pPr>
              <a:r>
                <a:rPr lang="en-US" sz="2227">
                  <a:solidFill>
                    <a:srgbClr val="000000"/>
                  </a:solidFill>
                  <a:latin typeface="Canva Sans"/>
                </a:rPr>
                <a:t>Pannai Beach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667751"/>
              <a:ext cx="3117511" cy="496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</a:pPr>
              <a:r>
                <a:rPr lang="en-US" sz="2227">
                  <a:solidFill>
                    <a:srgbClr val="000000"/>
                  </a:solidFill>
                  <a:latin typeface="Canva Sans"/>
                </a:rPr>
                <a:t>Veerasinkam hall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168629" y="3116425"/>
              <a:ext cx="3117511" cy="496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</a:pPr>
              <a:r>
                <a:rPr lang="en-US" sz="2227">
                  <a:solidFill>
                    <a:srgbClr val="000000"/>
                  </a:solidFill>
                  <a:latin typeface="Canva Sans"/>
                </a:rPr>
                <a:t>(Condition 2)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116425"/>
              <a:ext cx="3117511" cy="496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</a:pPr>
              <a:r>
                <a:rPr lang="en-US" sz="2227">
                  <a:solidFill>
                    <a:srgbClr val="000000"/>
                  </a:solidFill>
                  <a:latin typeface="Canva Sans"/>
                </a:rPr>
                <a:t>(Condition 1)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383023">
              <a:off x="4918890" y="6250538"/>
              <a:ext cx="724469" cy="1124951"/>
            </a:xfrm>
            <a:custGeom>
              <a:avLst/>
              <a:gdLst/>
              <a:ahLst/>
              <a:cxnLst/>
              <a:rect l="l" t="t" r="r" b="b"/>
              <a:pathLst>
                <a:path w="724469" h="1124951">
                  <a:moveTo>
                    <a:pt x="0" y="0"/>
                  </a:moveTo>
                  <a:lnTo>
                    <a:pt x="724469" y="0"/>
                  </a:lnTo>
                  <a:lnTo>
                    <a:pt x="724469" y="1124951"/>
                  </a:lnTo>
                  <a:lnTo>
                    <a:pt x="0" y="1124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284675" y="6919382"/>
              <a:ext cx="2376593" cy="557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5"/>
                </a:lnSpc>
                <a:spcBef>
                  <a:spcPct val="0"/>
                </a:spcBef>
              </a:pPr>
              <a:r>
                <a:rPr lang="en-US" sz="2532">
                  <a:solidFill>
                    <a:srgbClr val="000000"/>
                  </a:solidFill>
                  <a:latin typeface="Canva Sans"/>
                </a:rPr>
                <a:t>Unicom TIC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3414609">
              <a:off x="6206262" y="1203825"/>
              <a:ext cx="677955" cy="1052725"/>
            </a:xfrm>
            <a:custGeom>
              <a:avLst/>
              <a:gdLst/>
              <a:ahLst/>
              <a:cxnLst/>
              <a:rect l="l" t="t" r="r" b="b"/>
              <a:pathLst>
                <a:path w="677955" h="1052725">
                  <a:moveTo>
                    <a:pt x="0" y="0"/>
                  </a:moveTo>
                  <a:lnTo>
                    <a:pt x="677954" y="0"/>
                  </a:lnTo>
                  <a:lnTo>
                    <a:pt x="677954" y="1052724"/>
                  </a:lnTo>
                  <a:lnTo>
                    <a:pt x="0" y="1052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-3019780">
              <a:off x="2310950" y="980725"/>
              <a:ext cx="677955" cy="1052725"/>
            </a:xfrm>
            <a:custGeom>
              <a:avLst/>
              <a:gdLst/>
              <a:ahLst/>
              <a:cxnLst/>
              <a:rect l="l" t="t" r="r" b="b"/>
              <a:pathLst>
                <a:path w="677955" h="1052725">
                  <a:moveTo>
                    <a:pt x="0" y="0"/>
                  </a:moveTo>
                  <a:lnTo>
                    <a:pt x="677954" y="0"/>
                  </a:lnTo>
                  <a:lnTo>
                    <a:pt x="677954" y="1052724"/>
                  </a:lnTo>
                  <a:lnTo>
                    <a:pt x="0" y="1052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602930" y="0"/>
              <a:ext cx="8172235" cy="8172235"/>
            </a:xfrm>
            <a:custGeom>
              <a:avLst/>
              <a:gdLst/>
              <a:ahLst/>
              <a:cxnLst/>
              <a:rect l="l" t="t" r="r" b="b"/>
              <a:pathLst>
                <a:path w="8172235" h="8172235">
                  <a:moveTo>
                    <a:pt x="0" y="0"/>
                  </a:moveTo>
                  <a:lnTo>
                    <a:pt x="8172235" y="0"/>
                  </a:lnTo>
                  <a:lnTo>
                    <a:pt x="8172235" y="8172235"/>
                  </a:lnTo>
                  <a:lnTo>
                    <a:pt x="0" y="817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07163" y="8067460"/>
              <a:ext cx="4871815" cy="112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23"/>
                </a:lnSpc>
                <a:spcBef>
                  <a:spcPct val="0"/>
                </a:spcBef>
              </a:pPr>
              <a:r>
                <a:rPr lang="en-US" sz="5016">
                  <a:solidFill>
                    <a:srgbClr val="000000"/>
                  </a:solidFill>
                  <a:latin typeface="Canva Sans Bold"/>
                </a:rPr>
                <a:t>Conditional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426909" y="8067460"/>
              <a:ext cx="2524277" cy="112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23"/>
                </a:lnSpc>
                <a:spcBef>
                  <a:spcPct val="0"/>
                </a:spcBef>
              </a:pPr>
              <a:r>
                <a:rPr lang="en-US" sz="5016">
                  <a:solidFill>
                    <a:srgbClr val="000000"/>
                  </a:solidFill>
                  <a:latin typeface="Canva Sans Bold"/>
                </a:rPr>
                <a:t>Loops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Control flows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Control flows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84104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Control flow refers to the order in which statements in a program are executed.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It determines the path a program takes based on different conditions and decisions made during runtime.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666865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 simpler terms, control flow directs the flow of execution within a program, allowing it to respond dynamically to various situations.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Control flows primarily consist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conditional statements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and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loops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, which allow control of the flow of execution in their code based on different conditions and to iterate over data structures.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Types of Control Flows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467998"/>
            <a:ext cx="16230600" cy="2483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Conditional statements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Loops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Iterating over Data Structures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Conditional statements are used to execute different blocks of code based on specified conditions.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Conditional Statements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Types of Conditional Statements: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98210"/>
            <a:ext cx="16230600" cy="334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if statement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if...else statement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nested if...else statement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switch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Executes a block of code if a specified condition is true. If the condition evaluates to false, the code block is skipped.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25282" y="3805361"/>
            <a:ext cx="12134018" cy="5452939"/>
          </a:xfrm>
          <a:custGeom>
            <a:avLst/>
            <a:gdLst/>
            <a:ahLst/>
            <a:cxnLst/>
            <a:rect l="l" t="t" r="r" b="b"/>
            <a:pathLst>
              <a:path w="12134018" h="5452939">
                <a:moveTo>
                  <a:pt x="0" y="0"/>
                </a:moveTo>
                <a:lnTo>
                  <a:pt x="12134018" y="0"/>
                </a:lnTo>
                <a:lnTo>
                  <a:pt x="12134018" y="5452939"/>
                </a:lnTo>
                <a:lnTo>
                  <a:pt x="0" y="545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61545" y="2546366"/>
            <a:ext cx="10764910" cy="6711934"/>
          </a:xfrm>
          <a:custGeom>
            <a:avLst/>
            <a:gdLst/>
            <a:ahLst/>
            <a:cxnLst/>
            <a:rect l="l" t="t" r="r" b="b"/>
            <a:pathLst>
              <a:path w="10764910" h="6711934">
                <a:moveTo>
                  <a:pt x="0" y="0"/>
                </a:moveTo>
                <a:lnTo>
                  <a:pt x="10764910" y="0"/>
                </a:lnTo>
                <a:lnTo>
                  <a:pt x="10764910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Prerequisites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59430"/>
            <a:ext cx="16230600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07" lvl="1" indent="-421003" algn="l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 Bold"/>
              </a:rPr>
              <a:t>Basic JavaScript Syntax</a:t>
            </a:r>
            <a:r>
              <a:rPr lang="en-US" sz="3899">
                <a:solidFill>
                  <a:srgbClr val="000000"/>
                </a:solidFill>
                <a:latin typeface="Canva Sans"/>
              </a:rPr>
              <a:t>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841479"/>
            <a:ext cx="16230600" cy="4133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84014" lvl="2" indent="-561338" algn="l">
              <a:lnSpc>
                <a:spcPts val="6629"/>
              </a:lnSpc>
              <a:buFont typeface="Arial"/>
              <a:buChar char="⚬"/>
            </a:pPr>
            <a:r>
              <a:rPr lang="en-US" sz="3899">
                <a:solidFill>
                  <a:srgbClr val="000000"/>
                </a:solidFill>
                <a:latin typeface="Canva Sans"/>
              </a:rPr>
              <a:t>Variables</a:t>
            </a:r>
          </a:p>
          <a:p>
            <a:pPr marL="1684014" lvl="2" indent="-561338" algn="l">
              <a:lnSpc>
                <a:spcPts val="6629"/>
              </a:lnSpc>
              <a:buFont typeface="Arial"/>
              <a:buChar char="⚬"/>
            </a:pPr>
            <a:r>
              <a:rPr lang="en-US" sz="3899">
                <a:solidFill>
                  <a:srgbClr val="000000"/>
                </a:solidFill>
                <a:latin typeface="Canva Sans"/>
              </a:rPr>
              <a:t>Data types</a:t>
            </a:r>
          </a:p>
          <a:p>
            <a:pPr marL="1684014" lvl="2" indent="-561338" algn="l">
              <a:lnSpc>
                <a:spcPts val="6629"/>
              </a:lnSpc>
              <a:buFont typeface="Arial"/>
              <a:buChar char="⚬"/>
            </a:pPr>
            <a:r>
              <a:rPr lang="en-US" sz="3899">
                <a:solidFill>
                  <a:srgbClr val="000000"/>
                </a:solidFill>
                <a:latin typeface="Canva Sans"/>
              </a:rPr>
              <a:t>Operators</a:t>
            </a:r>
          </a:p>
          <a:p>
            <a:pPr marL="1684014" lvl="2" indent="-561338" algn="l">
              <a:lnSpc>
                <a:spcPts val="6629"/>
              </a:lnSpc>
              <a:buFont typeface="Arial"/>
              <a:buChar char="⚬"/>
            </a:pPr>
            <a:r>
              <a:rPr lang="en-US" sz="3899">
                <a:solidFill>
                  <a:srgbClr val="000000"/>
                </a:solidFill>
                <a:latin typeface="Canva Sans"/>
              </a:rPr>
              <a:t>Functions</a:t>
            </a:r>
          </a:p>
          <a:p>
            <a:pPr marL="1684014" lvl="2" indent="-561338" algn="l">
              <a:lnSpc>
                <a:spcPts val="6629"/>
              </a:lnSpc>
              <a:buFont typeface="Arial"/>
              <a:buChar char="⚬"/>
            </a:pPr>
            <a:r>
              <a:rPr lang="en-US" sz="3899">
                <a:solidFill>
                  <a:srgbClr val="000000"/>
                </a:solidFill>
                <a:latin typeface="Canva Sans"/>
              </a:rPr>
              <a:t>Basic syntax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Executes one block of code if a specified condition is true and another block of code if the condition is false.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if...else statement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70356" y="3100679"/>
            <a:ext cx="11888944" cy="6157621"/>
          </a:xfrm>
          <a:custGeom>
            <a:avLst/>
            <a:gdLst/>
            <a:ahLst/>
            <a:cxnLst/>
            <a:rect l="l" t="t" r="r" b="b"/>
            <a:pathLst>
              <a:path w="11888944" h="6157621">
                <a:moveTo>
                  <a:pt x="0" y="0"/>
                </a:moveTo>
                <a:lnTo>
                  <a:pt x="11888944" y="0"/>
                </a:lnTo>
                <a:lnTo>
                  <a:pt x="11888944" y="6157621"/>
                </a:lnTo>
                <a:lnTo>
                  <a:pt x="0" y="6157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if...else statement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16823" y="2546366"/>
            <a:ext cx="9054354" cy="6711934"/>
          </a:xfrm>
          <a:custGeom>
            <a:avLst/>
            <a:gdLst/>
            <a:ahLst/>
            <a:cxnLst/>
            <a:rect l="l" t="t" r="r" b="b"/>
            <a:pathLst>
              <a:path w="9054354" h="6711934">
                <a:moveTo>
                  <a:pt x="0" y="0"/>
                </a:moveTo>
                <a:lnTo>
                  <a:pt x="9054354" y="0"/>
                </a:lnTo>
                <a:lnTo>
                  <a:pt x="9054354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if...else statement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Allows for multiple conditions to be evaluated hierarchically, enabling more complex decision-making scenarios.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nested if...else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46078" y="3743686"/>
            <a:ext cx="12713222" cy="5514614"/>
          </a:xfrm>
          <a:custGeom>
            <a:avLst/>
            <a:gdLst/>
            <a:ahLst/>
            <a:cxnLst/>
            <a:rect l="l" t="t" r="r" b="b"/>
            <a:pathLst>
              <a:path w="12713222" h="5514614">
                <a:moveTo>
                  <a:pt x="0" y="0"/>
                </a:moveTo>
                <a:lnTo>
                  <a:pt x="12713222" y="0"/>
                </a:lnTo>
                <a:lnTo>
                  <a:pt x="12713222" y="5514614"/>
                </a:lnTo>
                <a:lnTo>
                  <a:pt x="0" y="5514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nested if...else statement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98261" y="2546366"/>
            <a:ext cx="7091478" cy="6711934"/>
          </a:xfrm>
          <a:custGeom>
            <a:avLst/>
            <a:gdLst/>
            <a:ahLst/>
            <a:cxnLst/>
            <a:rect l="l" t="t" r="r" b="b"/>
            <a:pathLst>
              <a:path w="7091478" h="6711934">
                <a:moveTo>
                  <a:pt x="0" y="0"/>
                </a:moveTo>
                <a:lnTo>
                  <a:pt x="7091478" y="0"/>
                </a:lnTo>
                <a:lnTo>
                  <a:pt x="7091478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nested if...else statement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 the switch statement to select one of many code blocks to be executed.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switch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76380" y="3066895"/>
            <a:ext cx="10882920" cy="6191405"/>
          </a:xfrm>
          <a:custGeom>
            <a:avLst/>
            <a:gdLst/>
            <a:ahLst/>
            <a:cxnLst/>
            <a:rect l="l" t="t" r="r" b="b"/>
            <a:pathLst>
              <a:path w="10882920" h="6191405">
                <a:moveTo>
                  <a:pt x="0" y="0"/>
                </a:moveTo>
                <a:lnTo>
                  <a:pt x="10882920" y="0"/>
                </a:lnTo>
                <a:lnTo>
                  <a:pt x="10882920" y="6191405"/>
                </a:lnTo>
                <a:lnTo>
                  <a:pt x="0" y="6191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switch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622053"/>
            <a:ext cx="1623060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switch expression is evaluated once.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value of the expression is compared with the values of each case.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If there is a match, the associated block of code is executed.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If there is no match, the default code block is executed.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switch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18266"/>
            <a:ext cx="63665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This is how it works: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29153" y="2546366"/>
            <a:ext cx="8829695" cy="6711934"/>
          </a:xfrm>
          <a:custGeom>
            <a:avLst/>
            <a:gdLst/>
            <a:ahLst/>
            <a:cxnLst/>
            <a:rect l="l" t="t" r="r" b="b"/>
            <a:pathLst>
              <a:path w="8829695" h="6711934">
                <a:moveTo>
                  <a:pt x="0" y="0"/>
                </a:moveTo>
                <a:lnTo>
                  <a:pt x="8829694" y="0"/>
                </a:lnTo>
                <a:lnTo>
                  <a:pt x="8829694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switch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Learning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8565"/>
            <a:ext cx="16230600" cy="5126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67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Operators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Comparison Operators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Logical Operators</a:t>
            </a:r>
          </a:p>
          <a:p>
            <a:pPr marL="734059" lvl="1" indent="-367030" algn="l">
              <a:lnSpc>
                <a:spcPts val="67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Control flows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Conditional statements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Loops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Loops are used to execute a block of code repeatedly.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Loops execute a block of code repeatedly until a specified condition is met.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Loops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026001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Types of Loops: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774815"/>
            <a:ext cx="16230600" cy="2483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for loop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while loop</a:t>
            </a:r>
          </a:p>
          <a:p>
            <a:pPr marL="1468119" lvl="2" indent="-489373" algn="l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do...while loop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for loop is used to iterate over a block of code a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specified number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of times.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for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It consists of an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initialization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, a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condition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, and an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iteration expression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731" y="3866546"/>
            <a:ext cx="11803569" cy="5391754"/>
          </a:xfrm>
          <a:custGeom>
            <a:avLst/>
            <a:gdLst/>
            <a:ahLst/>
            <a:cxnLst/>
            <a:rect l="l" t="t" r="r" b="b"/>
            <a:pathLst>
              <a:path w="11803569" h="5391754">
                <a:moveTo>
                  <a:pt x="0" y="0"/>
                </a:moveTo>
                <a:lnTo>
                  <a:pt x="11803569" y="0"/>
                </a:lnTo>
                <a:lnTo>
                  <a:pt x="11803569" y="5391754"/>
                </a:lnTo>
                <a:lnTo>
                  <a:pt x="0" y="5391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for loop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8375" y="2334264"/>
            <a:ext cx="11571250" cy="6924036"/>
          </a:xfrm>
          <a:custGeom>
            <a:avLst/>
            <a:gdLst/>
            <a:ahLst/>
            <a:cxnLst/>
            <a:rect l="l" t="t" r="r" b="b"/>
            <a:pathLst>
              <a:path w="11571250" h="6924036">
                <a:moveTo>
                  <a:pt x="0" y="0"/>
                </a:moveTo>
                <a:lnTo>
                  <a:pt x="11571250" y="0"/>
                </a:lnTo>
                <a:lnTo>
                  <a:pt x="11571250" y="6924036"/>
                </a:lnTo>
                <a:lnTo>
                  <a:pt x="0" y="6924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for loop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while loop executes a block of code as long as a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specified condition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is true.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while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It only has a condition expression.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0253" y="3013516"/>
            <a:ext cx="9339047" cy="6244784"/>
          </a:xfrm>
          <a:custGeom>
            <a:avLst/>
            <a:gdLst/>
            <a:ahLst/>
            <a:cxnLst/>
            <a:rect l="l" t="t" r="r" b="b"/>
            <a:pathLst>
              <a:path w="9339047" h="6244784">
                <a:moveTo>
                  <a:pt x="0" y="0"/>
                </a:moveTo>
                <a:lnTo>
                  <a:pt x="9339047" y="0"/>
                </a:lnTo>
                <a:lnTo>
                  <a:pt x="9339047" y="6244784"/>
                </a:lnTo>
                <a:lnTo>
                  <a:pt x="0" y="624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while loop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81309" y="2245399"/>
            <a:ext cx="7525382" cy="7012901"/>
          </a:xfrm>
          <a:custGeom>
            <a:avLst/>
            <a:gdLst/>
            <a:ahLst/>
            <a:cxnLst/>
            <a:rect l="l" t="t" r="r" b="b"/>
            <a:pathLst>
              <a:path w="7525382" h="7012901">
                <a:moveTo>
                  <a:pt x="0" y="0"/>
                </a:moveTo>
                <a:lnTo>
                  <a:pt x="7525382" y="0"/>
                </a:lnTo>
                <a:lnTo>
                  <a:pt x="7525382" y="7012901"/>
                </a:lnTo>
                <a:lnTo>
                  <a:pt x="0" y="7012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while loop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do...while loop is similar to the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while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loop but ensures that the block of code is executed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at least once before the condition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is checked.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do...while loop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18829" y="3213166"/>
            <a:ext cx="9040471" cy="6045134"/>
          </a:xfrm>
          <a:custGeom>
            <a:avLst/>
            <a:gdLst/>
            <a:ahLst/>
            <a:cxnLst/>
            <a:rect l="l" t="t" r="r" b="b"/>
            <a:pathLst>
              <a:path w="9040471" h="6045134">
                <a:moveTo>
                  <a:pt x="0" y="0"/>
                </a:moveTo>
                <a:lnTo>
                  <a:pt x="9040471" y="0"/>
                </a:lnTo>
                <a:lnTo>
                  <a:pt x="9040471" y="6045134"/>
                </a:lnTo>
                <a:lnTo>
                  <a:pt x="0" y="604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918266"/>
            <a:ext cx="21968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Syntax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do...while loop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42789" y="2546366"/>
            <a:ext cx="7202422" cy="6711934"/>
          </a:xfrm>
          <a:custGeom>
            <a:avLst/>
            <a:gdLst/>
            <a:ahLst/>
            <a:cxnLst/>
            <a:rect l="l" t="t" r="r" b="b"/>
            <a:pathLst>
              <a:path w="7202422" h="6711934">
                <a:moveTo>
                  <a:pt x="0" y="0"/>
                </a:moveTo>
                <a:lnTo>
                  <a:pt x="7202422" y="0"/>
                </a:lnTo>
                <a:lnTo>
                  <a:pt x="7202422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do...while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55476"/>
            <a:ext cx="16230600" cy="365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Operator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Operand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Expression/Operation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Teko Bold"/>
              </a:rPr>
              <a:t>Operator, Operand &amp; Operation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9D264-2A06-E5E6-EE53-04D18657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705100"/>
            <a:ext cx="8310904" cy="60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8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break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statement is used to exit the current loop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prematurely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, regardless of whether the loop's condition has been fulfilled.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break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55207" y="2546366"/>
            <a:ext cx="10777586" cy="6711934"/>
          </a:xfrm>
          <a:custGeom>
            <a:avLst/>
            <a:gdLst/>
            <a:ahLst/>
            <a:cxnLst/>
            <a:rect l="l" t="t" r="r" b="b"/>
            <a:pathLst>
              <a:path w="10777586" h="6711934">
                <a:moveTo>
                  <a:pt x="0" y="0"/>
                </a:moveTo>
                <a:lnTo>
                  <a:pt x="10777586" y="0"/>
                </a:lnTo>
                <a:lnTo>
                  <a:pt x="10777586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break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62960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continue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statement is used to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skip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the current iteration of the loop and proceed to the next iteration.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continue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09437" y="2546366"/>
            <a:ext cx="12269127" cy="6711934"/>
          </a:xfrm>
          <a:custGeom>
            <a:avLst/>
            <a:gdLst/>
            <a:ahLst/>
            <a:cxnLst/>
            <a:rect l="l" t="t" r="r" b="b"/>
            <a:pathLst>
              <a:path w="12269127" h="6711934">
                <a:moveTo>
                  <a:pt x="0" y="0"/>
                </a:moveTo>
                <a:lnTo>
                  <a:pt x="12269126" y="0"/>
                </a:lnTo>
                <a:lnTo>
                  <a:pt x="12269126" y="6711934"/>
                </a:lnTo>
                <a:lnTo>
                  <a:pt x="0" y="671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continue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Takeaway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9216"/>
            <a:ext cx="16230600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Understanding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Boolean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data types and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logical operations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is crucial for making decisions and controlling program flow.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Control flows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are fundamental for directing program execution and managing data effectively.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Conditional statements like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if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,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if...else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,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nested if...else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, and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switch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allow developers to execute specific code blocks based on varying conditions.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Loops like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for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,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while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, and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do...while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help developers automate repetitive tasks and navigate through data structures with ease.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Keywords like '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break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' and '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continue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' facilitate the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interruption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of loops or 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skipping</a:t>
            </a:r>
            <a:r>
              <a:rPr lang="en-US" sz="3000">
                <a:solidFill>
                  <a:srgbClr val="000000"/>
                </a:solidFill>
                <a:latin typeface="Canva Sans"/>
              </a:rPr>
              <a:t> of specific iterations as needed.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F502-D3C6-639C-DD3C-6940A5D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00100"/>
            <a:ext cx="17297400" cy="982662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Working with objects</a:t>
            </a:r>
            <a:endParaRPr lang="en-US" sz="6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432-B0B5-CBC1-135C-4CE4D7EC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28900"/>
            <a:ext cx="14859000" cy="7239000"/>
          </a:xfrm>
        </p:spPr>
        <p:txBody>
          <a:bodyPr/>
          <a:lstStyle/>
          <a:p>
            <a:r>
              <a:rPr lang="en-US" dirty="0"/>
              <a:t>An object is a collection of properties, and a property is an association between a name (or key) and a value.</a:t>
            </a:r>
          </a:p>
          <a:p>
            <a:endParaRPr lang="en-US" dirty="0"/>
          </a:p>
          <a:p>
            <a:r>
              <a:rPr lang="en-US" dirty="0"/>
              <a:t>For example. A cup is an object, with properties. A cup has a color, a design, weight, a material it is made of, etc. The same way, JavaScript objects can have properties, which define their characteristics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170BD-ED0A-320B-D4C9-FB46EACB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753100"/>
            <a:ext cx="15203674" cy="39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3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F502-D3C6-639C-DD3C-6940A5D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00100"/>
            <a:ext cx="17297400" cy="982662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Creating new objects</a:t>
            </a:r>
            <a:endParaRPr lang="en-US" sz="6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432-B0B5-CBC1-135C-4CE4D7EC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28900"/>
            <a:ext cx="14859000" cy="7239000"/>
          </a:xfrm>
        </p:spPr>
        <p:txBody>
          <a:bodyPr/>
          <a:lstStyle/>
          <a:p>
            <a:r>
              <a:rPr lang="en-US" dirty="0"/>
              <a:t>Using object initializers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170BD-ED0A-320B-D4C9-FB46EACB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45" y="3695700"/>
            <a:ext cx="15203674" cy="39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44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F502-D3C6-639C-DD3C-6940A5D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00100"/>
            <a:ext cx="17297400" cy="982662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Creating new objects</a:t>
            </a:r>
            <a:endParaRPr lang="en-US" sz="6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432-B0B5-CBC1-135C-4CE4D7EC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28900"/>
            <a:ext cx="14859000" cy="7239000"/>
          </a:xfrm>
        </p:spPr>
        <p:txBody>
          <a:bodyPr/>
          <a:lstStyle/>
          <a:p>
            <a:r>
              <a:rPr lang="en-US" dirty="0"/>
              <a:t>Using a constructor function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99010-33D7-2191-3FC8-A79B980D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67100"/>
            <a:ext cx="10430278" cy="4802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35D7E-1712-4674-3A23-3DBD65B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7980424"/>
            <a:ext cx="11394891" cy="2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22669"/>
            <a:ext cx="16230600" cy="2736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99"/>
              </a:lnSpc>
              <a:spcBef>
                <a:spcPct val="0"/>
              </a:spcBef>
            </a:pPr>
            <a:r>
              <a:rPr lang="en-US" sz="15999">
                <a:solidFill>
                  <a:srgbClr val="000000"/>
                </a:solidFill>
                <a:latin typeface="Teko Bold"/>
              </a:rPr>
              <a:t>Any 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Operators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55476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Operators are used to perform different types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mathematical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and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logical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computations.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77385"/>
            <a:ext cx="16230600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Operator types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Arithmetic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Assignment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Comparison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Logical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Unary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Ternary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Comparison Operators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55476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Comparison operators are used in logical statements to determine equality or difference between variables or values.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5738568" cy="347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Equal to: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== or ===</a:t>
            </a:r>
          </a:p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Not equal to: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!= or !==</a:t>
            </a:r>
          </a:p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Greater than: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&gt;</a:t>
            </a:r>
          </a:p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Less than: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&lt;</a:t>
            </a:r>
          </a:p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Greater than or equal to: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&gt;=</a:t>
            </a:r>
          </a:p>
          <a:p>
            <a:pPr marL="1423613" lvl="2" indent="-474538" algn="l">
              <a:lnSpc>
                <a:spcPts val="4615"/>
              </a:lnSpc>
              <a:buFont typeface="Arial"/>
              <a:buChar char="⚬"/>
            </a:pPr>
            <a:r>
              <a:rPr lang="en-US" sz="3296">
                <a:solidFill>
                  <a:srgbClr val="000000"/>
                </a:solidFill>
                <a:latin typeface="Canva Sans"/>
              </a:rPr>
              <a:t>Less than or equal to: </a:t>
            </a:r>
            <a:r>
              <a:rPr lang="en-US" sz="3296">
                <a:solidFill>
                  <a:srgbClr val="000000"/>
                </a:solidFill>
                <a:latin typeface="Canva Sans Bold"/>
              </a:rPr>
              <a:t>&lt;=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170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Teko Bold"/>
              </a:rPr>
              <a:t>Logical Operators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35844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Used to combine conditional statements.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76825"/>
            <a:ext cx="162306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Logical AND: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&amp;&amp;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Logical OR: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||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Logical NOT: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55476"/>
            <a:ext cx="16230600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Unary operators: which require one operand (Un)</a:t>
            </a:r>
          </a:p>
          <a:p>
            <a:pPr marL="367029" lvl="1"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Binary operators: which require two operands (Bi)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Ternary operators: which require three operands (Ter)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38200"/>
            <a:ext cx="162306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Teko Bold"/>
              </a:rPr>
              <a:t>Unary, Binary, and Ternary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38200"/>
            <a:ext cx="162306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Teko Bold"/>
              </a:rPr>
              <a:t>Unary Operator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DDE97C-2C5D-EEF4-8D9A-1A79EA31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90900"/>
            <a:ext cx="8962103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79C77D-98F1-6475-4749-12B020FCD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03" y="4226124"/>
            <a:ext cx="8991600" cy="3077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[ 2, 3, &lt;empty&gt; ]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CF3ABC-620D-A9CB-CE40-AC3E1B89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379" y="3381068"/>
            <a:ext cx="6646821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20 - number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0 - number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28A852-B518-E457-CA2B-81527951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8724900"/>
            <a:ext cx="11430000" cy="822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Abadi" panose="020B0604020104020204" pitchFamily="34" charset="0"/>
              </a:rPr>
              <a:t>increment ++, decrement ++, and Logical NOT !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0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1022</Words>
  <Application>Microsoft Office PowerPoint</Application>
  <PresentationFormat>Custom</PresentationFormat>
  <Paragraphs>175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Consolas</vt:lpstr>
      <vt:lpstr>Teko Bold</vt:lpstr>
      <vt:lpstr>Canva Sans Bold</vt:lpstr>
      <vt:lpstr>Abadi</vt:lpstr>
      <vt:lpstr>Arial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objects</vt:lpstr>
      <vt:lpstr>Creating new objects</vt:lpstr>
      <vt:lpstr>Creating new objects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JS-Control flows</dc:title>
  <cp:lastModifiedBy>Mayooran</cp:lastModifiedBy>
  <cp:revision>12</cp:revision>
  <dcterms:created xsi:type="dcterms:W3CDTF">2006-08-16T00:00:00Z</dcterms:created>
  <dcterms:modified xsi:type="dcterms:W3CDTF">2024-06-01T04:02:24Z</dcterms:modified>
  <dc:identifier>DAGE0_4joI4</dc:identifier>
</cp:coreProperties>
</file>