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4" r:id="rId3"/>
    <p:sldId id="291" r:id="rId4"/>
    <p:sldId id="292" r:id="rId5"/>
    <p:sldId id="29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5" r:id="rId41"/>
  </p:sldIdLst>
  <p:sldSz cx="10515600" cy="6248400"/>
  <p:notesSz cx="10515600" cy="624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81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8670" y="1937004"/>
            <a:ext cx="8938260" cy="1312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77340" y="3499104"/>
            <a:ext cx="7360920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5780" y="1437132"/>
            <a:ext cx="4574286" cy="4123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15534" y="1437132"/>
            <a:ext cx="4574286" cy="4123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1725" y="424764"/>
            <a:ext cx="8789035" cy="1017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1725" y="1743865"/>
            <a:ext cx="8676640" cy="396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75304" y="5811012"/>
            <a:ext cx="3364992" cy="31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5780" y="5811012"/>
            <a:ext cx="2418588" cy="31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71232" y="5811012"/>
            <a:ext cx="2418588" cy="31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95774"/>
            <a:ext cx="10515600" cy="2453005"/>
          </a:xfrm>
          <a:custGeom>
            <a:avLst/>
            <a:gdLst/>
            <a:ahLst/>
            <a:cxnLst/>
            <a:rect l="l" t="t" r="r" b="b"/>
            <a:pathLst>
              <a:path w="10515600" h="2453004">
                <a:moveTo>
                  <a:pt x="10515600" y="0"/>
                </a:moveTo>
                <a:lnTo>
                  <a:pt x="0" y="0"/>
                </a:lnTo>
                <a:lnTo>
                  <a:pt x="0" y="2452625"/>
                </a:lnTo>
                <a:lnTo>
                  <a:pt x="10515600" y="2452625"/>
                </a:lnTo>
                <a:lnTo>
                  <a:pt x="105156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3271520"/>
            <a:ext cx="10515600" cy="198120"/>
            <a:chOff x="0" y="3271520"/>
            <a:chExt cx="10515600" cy="198120"/>
          </a:xfrm>
        </p:grpSpPr>
        <p:sp>
          <p:nvSpPr>
            <p:cNvPr id="5" name="object 5"/>
            <p:cNvSpPr/>
            <p:nvPr/>
          </p:nvSpPr>
          <p:spPr>
            <a:xfrm>
              <a:off x="0" y="3271520"/>
              <a:ext cx="10515600" cy="109855"/>
            </a:xfrm>
            <a:custGeom>
              <a:avLst/>
              <a:gdLst/>
              <a:ahLst/>
              <a:cxnLst/>
              <a:rect l="l" t="t" r="r" b="b"/>
              <a:pathLst>
                <a:path w="10515600" h="109854">
                  <a:moveTo>
                    <a:pt x="10515600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515600" y="109727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7" y="3423920"/>
              <a:ext cx="10513060" cy="45720"/>
            </a:xfrm>
            <a:custGeom>
              <a:avLst/>
              <a:gdLst/>
              <a:ahLst/>
              <a:cxnLst/>
              <a:rect l="l" t="t" r="r" b="b"/>
              <a:pathLst>
                <a:path w="10513060" h="45720">
                  <a:moveTo>
                    <a:pt x="0" y="45720"/>
                  </a:moveTo>
                  <a:lnTo>
                    <a:pt x="10512552" y="45720"/>
                  </a:lnTo>
                  <a:lnTo>
                    <a:pt x="1051255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64510" y="2820873"/>
            <a:ext cx="40309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35" dirty="0" smtClean="0">
                <a:solidFill>
                  <a:srgbClr val="000000"/>
                </a:solidFill>
                <a:latin typeface="Arial"/>
                <a:cs typeface="Arial"/>
              </a:rPr>
              <a:t>Unicom TIC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0292" y="3801509"/>
            <a:ext cx="5331460" cy="138755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lang="en-US" sz="2700" b="1" dirty="0" err="1" smtClean="0">
                <a:solidFill>
                  <a:srgbClr val="FFC000"/>
                </a:solidFill>
                <a:latin typeface="Georgia"/>
                <a:cs typeface="Georgia"/>
              </a:rPr>
              <a:t>Dilujan.P</a:t>
            </a:r>
            <a:endParaRPr sz="2700" dirty="0">
              <a:latin typeface="Georgia"/>
              <a:cs typeface="Georgia"/>
            </a:endParaRPr>
          </a:p>
          <a:p>
            <a:pPr marL="2540" algn="ctr">
              <a:lnSpc>
                <a:spcPct val="100000"/>
              </a:lnSpc>
              <a:spcBef>
                <a:spcPts val="570"/>
              </a:spcBef>
            </a:pPr>
            <a:r>
              <a:rPr sz="1700" i="1" dirty="0" smtClean="0">
                <a:solidFill>
                  <a:srgbClr val="FFC000"/>
                </a:solidFill>
                <a:latin typeface="Georgia"/>
                <a:cs typeface="Georgia"/>
              </a:rPr>
              <a:t>B</a:t>
            </a:r>
            <a:r>
              <a:rPr lang="en-US" sz="1700" i="1" dirty="0" smtClean="0">
                <a:solidFill>
                  <a:srgbClr val="FFC000"/>
                </a:solidFill>
                <a:latin typeface="Georgia"/>
                <a:cs typeface="Georgia"/>
              </a:rPr>
              <a:t>ICT</a:t>
            </a:r>
            <a:r>
              <a:rPr sz="1700" i="1" dirty="0" smtClean="0">
                <a:solidFill>
                  <a:srgbClr val="FFC000"/>
                </a:solidFill>
                <a:latin typeface="Georgia"/>
                <a:cs typeface="Georgia"/>
              </a:rPr>
              <a:t>.</a:t>
            </a:r>
            <a:r>
              <a:rPr sz="1700" i="1" spc="-30" dirty="0" smtClean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1700" i="1" dirty="0">
                <a:solidFill>
                  <a:srgbClr val="FFC000"/>
                </a:solidFill>
                <a:latin typeface="Georgia"/>
                <a:cs typeface="Georgia"/>
              </a:rPr>
              <a:t>(Special)</a:t>
            </a:r>
            <a:r>
              <a:rPr sz="1700" i="1" spc="-15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1700" i="1" dirty="0">
                <a:solidFill>
                  <a:srgbClr val="FFC000"/>
                </a:solidFill>
                <a:latin typeface="Georgia"/>
                <a:cs typeface="Georgia"/>
              </a:rPr>
              <a:t>in</a:t>
            </a:r>
            <a:r>
              <a:rPr sz="1700" i="1" spc="-35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lang="en-US" sz="1700" i="1" dirty="0" smtClean="0">
                <a:solidFill>
                  <a:srgbClr val="FFC000"/>
                </a:solidFill>
                <a:latin typeface="Georgia"/>
                <a:cs typeface="Georgia"/>
              </a:rPr>
              <a:t>Software Eng.</a:t>
            </a:r>
            <a:endParaRPr sz="17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US" sz="2200" b="1" spc="-100" dirty="0" smtClean="0">
                <a:solidFill>
                  <a:srgbClr val="FFC000"/>
                </a:solidFill>
                <a:latin typeface="Georgia"/>
                <a:cs typeface="Georgia"/>
              </a:rPr>
              <a:t>Unicom SD</a:t>
            </a:r>
            <a:r>
              <a:rPr sz="2200" b="1" spc="-100" dirty="0" smtClean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FFC000"/>
                </a:solidFill>
                <a:latin typeface="Georgia"/>
                <a:cs typeface="Georgia"/>
              </a:rPr>
              <a:t>Software</a:t>
            </a:r>
            <a:r>
              <a:rPr sz="2200" b="1" spc="-75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2200" b="1" spc="-10" dirty="0" smtClean="0">
                <a:solidFill>
                  <a:srgbClr val="FFC000"/>
                </a:solidFill>
                <a:latin typeface="Georgia"/>
                <a:cs typeface="Georgia"/>
              </a:rPr>
              <a:t>Engineering</a:t>
            </a:r>
            <a:endParaRPr sz="2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5979" y="627380"/>
            <a:ext cx="6506209" cy="5125720"/>
          </a:xfrm>
          <a:custGeom>
            <a:avLst/>
            <a:gdLst/>
            <a:ahLst/>
            <a:cxnLst/>
            <a:rect l="l" t="t" r="r" b="b"/>
            <a:pathLst>
              <a:path w="6506209" h="5125720">
                <a:moveTo>
                  <a:pt x="0" y="5125212"/>
                </a:moveTo>
                <a:lnTo>
                  <a:pt x="6505956" y="5125212"/>
                </a:lnTo>
                <a:lnTo>
                  <a:pt x="6505956" y="0"/>
                </a:lnTo>
                <a:lnTo>
                  <a:pt x="0" y="0"/>
                </a:lnTo>
                <a:lnTo>
                  <a:pt x="0" y="5125212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3573" y="558037"/>
            <a:ext cx="5835650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2245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&lt;html&gt;&lt;head&gt;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&lt;script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type="text/javascript"&gt;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var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txt=“”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message()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spc="-5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spc="-25" dirty="0">
                <a:solidFill>
                  <a:srgbClr val="00AF50"/>
                </a:solidFill>
                <a:latin typeface="Calibri"/>
                <a:cs typeface="Calibri"/>
              </a:rPr>
              <a:t>try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1850"/>
              </a:lnSpc>
              <a:tabLst>
                <a:tab pos="913130" algn="l"/>
              </a:tabLst>
            </a:pPr>
            <a:r>
              <a:rPr sz="2200" spc="-50" dirty="0">
                <a:latin typeface="Calibri"/>
                <a:cs typeface="Calibri"/>
              </a:rPr>
              <a:t>{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adddlert("Welcome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guest!");</a:t>
            </a:r>
            <a:endParaRPr sz="2200">
              <a:latin typeface="Calibri"/>
              <a:cs typeface="Calibri"/>
            </a:endParaRPr>
          </a:p>
          <a:p>
            <a:pPr marL="762000">
              <a:lnSpc>
                <a:spcPts val="1850"/>
              </a:lnSpc>
            </a:pPr>
            <a:r>
              <a:rPr sz="2200" spc="-5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catch(err)</a:t>
            </a:r>
            <a:endParaRPr sz="22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395"/>
              </a:spcBef>
            </a:pPr>
            <a:r>
              <a:rPr sz="2200" dirty="0">
                <a:latin typeface="Calibri"/>
                <a:cs typeface="Calibri"/>
              </a:rPr>
              <a:t>{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txt="There </a:t>
            </a:r>
            <a:r>
              <a:rPr sz="2200" dirty="0">
                <a:latin typeface="Calibri"/>
                <a:cs typeface="Calibri"/>
              </a:rPr>
              <a:t>was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error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page.\n\n"; </a:t>
            </a:r>
            <a:r>
              <a:rPr sz="2200" dirty="0">
                <a:latin typeface="Calibri"/>
                <a:cs typeface="Calibri"/>
              </a:rPr>
              <a:t>txt+="Error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description: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err.message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1450"/>
              </a:lnSpc>
            </a:pPr>
            <a:r>
              <a:rPr sz="2200" spc="-10" dirty="0">
                <a:latin typeface="Calibri"/>
                <a:cs typeface="Calibri"/>
              </a:rPr>
              <a:t>"\n\n";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txt+="Click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continue.\n\n";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1850"/>
              </a:lnSpc>
            </a:pPr>
            <a:r>
              <a:rPr sz="2200" spc="-10" dirty="0">
                <a:latin typeface="Calibri"/>
                <a:cs typeface="Calibri"/>
              </a:rPr>
              <a:t>alert(txt);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1850"/>
              </a:lnSpc>
            </a:pPr>
            <a:r>
              <a:rPr sz="2200" spc="-5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spc="-5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spc="-10" dirty="0">
                <a:latin typeface="Calibri"/>
                <a:cs typeface="Calibri"/>
              </a:rPr>
              <a:t>&lt;/script&gt;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spc="-10" dirty="0">
                <a:latin typeface="Calibri"/>
                <a:cs typeface="Calibri"/>
              </a:rPr>
              <a:t>&lt;/head&gt;&lt;body&gt;</a:t>
            </a:r>
            <a:endParaRPr sz="2200">
              <a:latin typeface="Calibri"/>
              <a:cs typeface="Calibri"/>
            </a:endParaRPr>
          </a:p>
          <a:p>
            <a:pPr marL="12700" marR="727075" indent="13335">
              <a:lnSpc>
                <a:spcPct val="70000"/>
              </a:lnSpc>
              <a:spcBef>
                <a:spcPts val="400"/>
              </a:spcBef>
            </a:pPr>
            <a:r>
              <a:rPr sz="2200" dirty="0">
                <a:latin typeface="Calibri"/>
                <a:cs typeface="Calibri"/>
              </a:rPr>
              <a:t>&lt;input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type="button"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value="View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message" onclick="message()"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/&gt;</a:t>
            </a:r>
            <a:endParaRPr sz="2200">
              <a:latin typeface="Calibri"/>
              <a:cs typeface="Calibri"/>
            </a:endParaRPr>
          </a:p>
          <a:p>
            <a:pPr marL="26034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&lt;/body&gt;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&lt;/html&gt;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2244" y="2024888"/>
            <a:ext cx="6901180" cy="3732529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480"/>
              </a:lnSpc>
            </a:pPr>
            <a:r>
              <a:rPr sz="1400" spc="-10" dirty="0">
                <a:latin typeface="Calibri"/>
                <a:cs typeface="Calibri"/>
              </a:rPr>
              <a:t>&lt;html&gt;&lt;head&gt;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dirty="0">
                <a:latin typeface="Calibri"/>
                <a:cs typeface="Calibri"/>
              </a:rPr>
              <a:t>&lt;script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type="text/javascript"&gt;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dirty="0">
                <a:latin typeface="Calibri"/>
                <a:cs typeface="Calibri"/>
              </a:rPr>
              <a:t>var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txt="“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dirty="0">
                <a:latin typeface="Calibri"/>
                <a:cs typeface="Calibri"/>
              </a:rPr>
              <a:t>function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message()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try</a:t>
            </a:r>
            <a:r>
              <a:rPr sz="1400" spc="2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{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adddlert("Welcome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guest!");</a:t>
            </a:r>
            <a:endParaRPr sz="1400">
              <a:latin typeface="Calibri"/>
              <a:cs typeface="Calibri"/>
            </a:endParaRPr>
          </a:p>
          <a:p>
            <a:pPr marL="319405">
              <a:lnSpc>
                <a:spcPts val="1345"/>
              </a:lnSpc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catch(err)</a:t>
            </a:r>
            <a:r>
              <a:rPr sz="1400" spc="2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319405" marR="2952750">
              <a:lnSpc>
                <a:spcPct val="80000"/>
              </a:lnSpc>
              <a:spcBef>
                <a:spcPts val="165"/>
              </a:spcBef>
            </a:pPr>
            <a:r>
              <a:rPr sz="1400" spc="-10" dirty="0">
                <a:latin typeface="Calibri"/>
                <a:cs typeface="Calibri"/>
              </a:rPr>
              <a:t>txt="There</a:t>
            </a:r>
            <a:r>
              <a:rPr sz="1400" dirty="0">
                <a:latin typeface="Calibri"/>
                <a:cs typeface="Calibri"/>
              </a:rPr>
              <a:t> was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error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page.\n\n"; </a:t>
            </a:r>
            <a:r>
              <a:rPr sz="1400" dirty="0">
                <a:latin typeface="Calibri"/>
                <a:cs typeface="Calibri"/>
              </a:rPr>
              <a:t>txt+="Click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OK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continue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page,\n"; </a:t>
            </a:r>
            <a:r>
              <a:rPr sz="1400" dirty="0">
                <a:latin typeface="Calibri"/>
                <a:cs typeface="Calibri"/>
              </a:rPr>
              <a:t>txt+="or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Cancel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home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page.\n\n"; if(!confirm(txt))</a:t>
            </a:r>
            <a:endParaRPr sz="1400">
              <a:latin typeface="Calibri"/>
              <a:cs typeface="Calibri"/>
            </a:endParaRPr>
          </a:p>
          <a:p>
            <a:pPr marL="1005205">
              <a:lnSpc>
                <a:spcPts val="1175"/>
              </a:lnSpc>
              <a:tabLst>
                <a:tab pos="1220470" algn="l"/>
              </a:tabLst>
            </a:pPr>
            <a:r>
              <a:rPr sz="1400" spc="-50" dirty="0">
                <a:latin typeface="Calibri"/>
                <a:cs typeface="Calibri"/>
              </a:rPr>
              <a:t>{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10" dirty="0">
                <a:latin typeface="Calibri"/>
                <a:cs typeface="Calibri"/>
              </a:rPr>
              <a:t>document.location.href</a:t>
            </a:r>
            <a:r>
              <a:rPr sz="1400" spc="-10" dirty="0">
                <a:latin typeface="Calibri"/>
                <a:cs typeface="Calibri"/>
                <a:hlinkClick r:id="rId2"/>
              </a:rPr>
              <a:t>="h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  <a:hlinkClick r:id="rId2"/>
              </a:rPr>
              <a:t>tp</a:t>
            </a:r>
            <a:r>
              <a:rPr sz="1400" spc="-1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  <a:hlinkClick r:id="rId2"/>
              </a:rPr>
              <a:t>//www.w3schools.com/";</a:t>
            </a:r>
            <a:endParaRPr sz="1400">
              <a:latin typeface="Calibri"/>
              <a:cs typeface="Calibri"/>
            </a:endParaRPr>
          </a:p>
          <a:p>
            <a:pPr marL="1005205">
              <a:lnSpc>
                <a:spcPts val="1345"/>
              </a:lnSpc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03960">
              <a:lnSpc>
                <a:spcPts val="1345"/>
              </a:lnSpc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spc="-10" dirty="0">
                <a:latin typeface="Calibri"/>
                <a:cs typeface="Calibri"/>
              </a:rPr>
              <a:t>&lt;/script&gt;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spc="-10" dirty="0">
                <a:latin typeface="Calibri"/>
                <a:cs typeface="Calibri"/>
              </a:rPr>
              <a:t>&lt;/head&gt;&lt;body&gt;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345"/>
              </a:lnSpc>
            </a:pPr>
            <a:r>
              <a:rPr sz="1400" dirty="0">
                <a:latin typeface="Calibri"/>
                <a:cs typeface="Calibri"/>
              </a:rPr>
              <a:t>&lt;input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type="button"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value="View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message"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onclick="message()"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/&gt;</a:t>
            </a:r>
            <a:endParaRPr sz="1400">
              <a:latin typeface="Calibri"/>
              <a:cs typeface="Calibri"/>
            </a:endParaRPr>
          </a:p>
          <a:p>
            <a:pPr marL="90805">
              <a:lnSpc>
                <a:spcPts val="1510"/>
              </a:lnSpc>
            </a:pPr>
            <a:r>
              <a:rPr sz="1400" spc="-10" dirty="0">
                <a:latin typeface="Calibri"/>
                <a:cs typeface="Calibri"/>
              </a:rPr>
              <a:t>&lt;/body&gt;&lt;/html&gt;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2680" y="1228851"/>
            <a:ext cx="388048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-60" dirty="0">
                <a:solidFill>
                  <a:srgbClr val="00A7E1"/>
                </a:solidFill>
              </a:rPr>
              <a:t>Try...Catch</a:t>
            </a:r>
            <a:r>
              <a:rPr sz="2750" spc="-90" dirty="0">
                <a:solidFill>
                  <a:srgbClr val="00A7E1"/>
                </a:solidFill>
              </a:rPr>
              <a:t> </a:t>
            </a:r>
            <a:r>
              <a:rPr sz="2750" spc="-35" dirty="0">
                <a:solidFill>
                  <a:srgbClr val="00A7E1"/>
                </a:solidFill>
              </a:rPr>
              <a:t>Statement</a:t>
            </a:r>
            <a:r>
              <a:rPr sz="2750" spc="-85" dirty="0">
                <a:solidFill>
                  <a:srgbClr val="00A7E1"/>
                </a:solidFill>
              </a:rPr>
              <a:t> </a:t>
            </a:r>
            <a:r>
              <a:rPr sz="2750" spc="-10" dirty="0">
                <a:solidFill>
                  <a:srgbClr val="00AFEF"/>
                </a:solidFill>
              </a:rPr>
              <a:t>cont…</a:t>
            </a:r>
            <a:endParaRPr sz="27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65" dirty="0"/>
              <a:t> </a:t>
            </a:r>
            <a:r>
              <a:rPr spc="-45" dirty="0"/>
              <a:t>Throw</a:t>
            </a:r>
            <a:r>
              <a:rPr spc="-204" dirty="0"/>
              <a:t> </a:t>
            </a:r>
            <a:r>
              <a:rPr spc="-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80489"/>
            <a:ext cx="8547100" cy="40347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230504">
              <a:lnSpc>
                <a:spcPct val="90000"/>
              </a:lnSpc>
              <a:spcBef>
                <a:spcPts val="434"/>
              </a:spcBef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exception.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together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try...catch </a:t>
            </a:r>
            <a:r>
              <a:rPr sz="2800" spc="-20" dirty="0">
                <a:latin typeface="Calibri"/>
                <a:cs typeface="Calibri"/>
              </a:rPr>
              <a:t>statement,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flow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generate accurate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114681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EC7C30"/>
                </a:solidFill>
                <a:latin typeface="Calibri"/>
                <a:cs typeface="Calibri"/>
              </a:rPr>
              <a:t>throw</a:t>
            </a:r>
            <a:r>
              <a:rPr sz="2800" spc="-1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EC7C30"/>
                </a:solidFill>
                <a:latin typeface="Calibri"/>
                <a:cs typeface="Calibri"/>
              </a:rPr>
              <a:t>(exception)</a:t>
            </a:r>
            <a:endParaRPr sz="2800">
              <a:latin typeface="Calibri"/>
              <a:cs typeface="Calibri"/>
            </a:endParaRPr>
          </a:p>
          <a:p>
            <a:pPr marL="12700" marR="5080" indent="80645">
              <a:lnSpc>
                <a:spcPts val="3020"/>
              </a:lnSpc>
              <a:spcBef>
                <a:spcPts val="1060"/>
              </a:spcBef>
            </a:pPr>
            <a:r>
              <a:rPr sz="2800" b="1" dirty="0">
                <a:latin typeface="Calibri"/>
                <a:cs typeface="Calibri"/>
              </a:rPr>
              <a:t>Note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exception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integer,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Boolean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877316"/>
            <a:ext cx="7010400" cy="5181600"/>
          </a:xfrm>
          <a:custGeom>
            <a:avLst/>
            <a:gdLst/>
            <a:ahLst/>
            <a:cxnLst/>
            <a:rect l="l" t="t" r="r" b="b"/>
            <a:pathLst>
              <a:path w="7010400" h="5181600">
                <a:moveTo>
                  <a:pt x="0" y="5181600"/>
                </a:moveTo>
                <a:lnTo>
                  <a:pt x="7010400" y="5181600"/>
                </a:lnTo>
                <a:lnTo>
                  <a:pt x="7010400" y="0"/>
                </a:lnTo>
                <a:lnTo>
                  <a:pt x="0" y="0"/>
                </a:lnTo>
                <a:lnTo>
                  <a:pt x="0" y="518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1594" y="841755"/>
            <a:ext cx="6828155" cy="5213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&lt;html&gt;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&lt;body&gt;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&lt;script</a:t>
            </a:r>
            <a:r>
              <a:rPr sz="1600" b="1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type="text/javascript"&gt;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var</a:t>
            </a:r>
            <a:r>
              <a:rPr sz="16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x=prompt("Enter</a:t>
            </a:r>
            <a:r>
              <a:rPr sz="16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number</a:t>
            </a:r>
            <a:r>
              <a:rPr sz="16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between</a:t>
            </a:r>
            <a:r>
              <a:rPr sz="1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sz="1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10:","");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600" b="1" spc="-25" dirty="0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600" b="1" spc="-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84300" marR="384556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if(x&gt;10)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throw</a:t>
            </a:r>
            <a:r>
              <a:rPr sz="16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"Err1";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else</a:t>
            </a:r>
            <a:r>
              <a:rPr sz="16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if(x&lt;0)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throw</a:t>
            </a:r>
            <a:r>
              <a:rPr sz="16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"Err2";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b="1" spc="-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catch(er)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600" b="1" spc="-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if(er=="Err1")</a:t>
            </a:r>
            <a:endParaRPr sz="1600">
              <a:latin typeface="Courier New"/>
              <a:cs typeface="Courier New"/>
            </a:endParaRPr>
          </a:p>
          <a:p>
            <a:pPr marL="1384300" marR="78994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alert("Error!</a:t>
            </a:r>
            <a:r>
              <a:rPr sz="1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sz="16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16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too</a:t>
            </a:r>
            <a:r>
              <a:rPr sz="1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high");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if(er</a:t>
            </a:r>
            <a:r>
              <a:rPr sz="1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==</a:t>
            </a:r>
            <a:r>
              <a:rPr sz="1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"Err2")</a:t>
            </a:r>
            <a:endParaRPr sz="16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alert("Error!</a:t>
            </a:r>
            <a:r>
              <a:rPr sz="1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sz="16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16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too</a:t>
            </a:r>
            <a:r>
              <a:rPr sz="16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low");</a:t>
            </a:r>
            <a:endParaRPr sz="1600">
              <a:latin typeface="Courier New"/>
              <a:cs typeface="Courier New"/>
            </a:endParaRPr>
          </a:p>
          <a:p>
            <a:pPr marR="4844415" algn="ctr">
              <a:lnSpc>
                <a:spcPct val="100000"/>
              </a:lnSpc>
            </a:pPr>
            <a:r>
              <a:rPr sz="1600" b="1" spc="-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R="4782820" algn="ctr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&lt;/script&gt;</a:t>
            </a:r>
            <a:endParaRPr sz="1600">
              <a:latin typeface="Courier New"/>
              <a:cs typeface="Courier New"/>
            </a:endParaRPr>
          </a:p>
          <a:p>
            <a:pPr marR="5941060" algn="ctr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R="5941060" algn="ctr">
              <a:lnSpc>
                <a:spcPct val="100000"/>
              </a:lnSpc>
              <a:spcBef>
                <a:spcPts val="530"/>
              </a:spcBef>
            </a:pP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&lt;/html&gt;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3667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85" dirty="0"/>
              <a:t> </a:t>
            </a:r>
            <a:r>
              <a:rPr spc="-25" dirty="0"/>
              <a:t>Error</a:t>
            </a:r>
            <a:r>
              <a:rPr spc="-185" dirty="0"/>
              <a:t> </a:t>
            </a:r>
            <a:r>
              <a:rPr spc="-10" dirty="0"/>
              <a:t>Object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12445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has</a:t>
            </a:r>
            <a:r>
              <a:rPr spc="-6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built</a:t>
            </a:r>
            <a:r>
              <a:rPr spc="-4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error</a:t>
            </a:r>
            <a:r>
              <a:rPr spc="-65" dirty="0"/>
              <a:t> </a:t>
            </a:r>
            <a:r>
              <a:rPr dirty="0"/>
              <a:t>object</a:t>
            </a:r>
            <a:r>
              <a:rPr spc="-60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provides</a:t>
            </a:r>
            <a:r>
              <a:rPr spc="-45" dirty="0"/>
              <a:t> </a:t>
            </a:r>
            <a:r>
              <a:rPr spc="-10" dirty="0"/>
              <a:t>error 	information</a:t>
            </a:r>
            <a:r>
              <a:rPr spc="-80" dirty="0"/>
              <a:t> </a:t>
            </a:r>
            <a:r>
              <a:rPr dirty="0"/>
              <a:t>when</a:t>
            </a:r>
            <a:r>
              <a:rPr spc="-75" dirty="0"/>
              <a:t> </a:t>
            </a:r>
            <a:r>
              <a:rPr dirty="0"/>
              <a:t>an</a:t>
            </a:r>
            <a:r>
              <a:rPr spc="-90" dirty="0"/>
              <a:t> </a:t>
            </a:r>
            <a:r>
              <a:rPr dirty="0"/>
              <a:t>error</a:t>
            </a:r>
            <a:r>
              <a:rPr spc="-75" dirty="0"/>
              <a:t> </a:t>
            </a:r>
            <a:r>
              <a:rPr spc="-10" dirty="0"/>
              <a:t>occurs.</a:t>
            </a:r>
          </a:p>
          <a:p>
            <a:pPr marL="240029" marR="5080" indent="-227329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85" dirty="0"/>
              <a:t> </a:t>
            </a:r>
            <a:r>
              <a:rPr dirty="0"/>
              <a:t>error</a:t>
            </a:r>
            <a:r>
              <a:rPr spc="-75" dirty="0"/>
              <a:t> </a:t>
            </a:r>
            <a:r>
              <a:rPr dirty="0"/>
              <a:t>object</a:t>
            </a:r>
            <a:r>
              <a:rPr spc="-70" dirty="0"/>
              <a:t> </a:t>
            </a:r>
            <a:r>
              <a:rPr dirty="0"/>
              <a:t>provides</a:t>
            </a:r>
            <a:r>
              <a:rPr spc="-65" dirty="0"/>
              <a:t> </a:t>
            </a:r>
            <a:r>
              <a:rPr dirty="0"/>
              <a:t>two</a:t>
            </a:r>
            <a:r>
              <a:rPr spc="-85" dirty="0"/>
              <a:t> </a:t>
            </a:r>
            <a:r>
              <a:rPr dirty="0"/>
              <a:t>useful</a:t>
            </a:r>
            <a:r>
              <a:rPr spc="-65" dirty="0"/>
              <a:t> </a:t>
            </a:r>
            <a:r>
              <a:rPr dirty="0"/>
              <a:t>properties:</a:t>
            </a:r>
            <a:r>
              <a:rPr spc="-55" dirty="0"/>
              <a:t> </a:t>
            </a:r>
            <a:r>
              <a:rPr dirty="0"/>
              <a:t>name</a:t>
            </a:r>
            <a:r>
              <a:rPr spc="-85" dirty="0"/>
              <a:t> </a:t>
            </a:r>
            <a:r>
              <a:rPr spc="-25" dirty="0"/>
              <a:t>and 	</a:t>
            </a:r>
            <a:r>
              <a:rPr spc="-10" dirty="0"/>
              <a:t>message.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Error</a:t>
            </a:r>
            <a:r>
              <a:rPr spc="-225" dirty="0"/>
              <a:t> </a:t>
            </a:r>
            <a:r>
              <a:rPr spc="-10" dirty="0"/>
              <a:t>Object</a:t>
            </a:r>
            <a:r>
              <a:rPr spc="-215" dirty="0"/>
              <a:t> </a:t>
            </a:r>
            <a:r>
              <a:rPr spc="-35" dirty="0"/>
              <a:t>Properties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7929" y="1903857"/>
          <a:ext cx="7434580" cy="177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390"/>
                <a:gridCol w="5965190"/>
              </a:tblGrid>
              <a:tr h="59118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Property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59118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59118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message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message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string)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4123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Error</a:t>
            </a:r>
            <a:r>
              <a:rPr spc="-204" dirty="0"/>
              <a:t> </a:t>
            </a:r>
            <a:r>
              <a:rPr spc="-20" dirty="0"/>
              <a:t>Name</a:t>
            </a:r>
            <a:r>
              <a:rPr spc="-215" dirty="0"/>
              <a:t> </a:t>
            </a:r>
            <a:r>
              <a:rPr spc="-45" dirty="0"/>
              <a:t>Values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5962" y="1806575"/>
          <a:ext cx="9071610" cy="298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405"/>
                <a:gridCol w="6339205"/>
              </a:tblGrid>
              <a:tr h="42672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EvalError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occurred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eval()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RangeError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"out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range"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ReferenceError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reference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SyntaxError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syntax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TypeError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URIError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encodeURI()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4679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95" dirty="0"/>
              <a:t> </a:t>
            </a:r>
            <a:r>
              <a:rPr spc="-10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53057"/>
            <a:ext cx="8849360" cy="403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Programming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code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might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contain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syntax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errors,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logical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Many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difficult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diagnose.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15"/>
              </a:spcBef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241300" marR="510540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Often,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contains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errors,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nothing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will </a:t>
            </a:r>
            <a:r>
              <a:rPr sz="2600" dirty="0">
                <a:latin typeface="Calibri"/>
                <a:cs typeface="Calibri"/>
              </a:rPr>
              <a:t>happen.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There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error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messages,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get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no </a:t>
            </a:r>
            <a:r>
              <a:rPr sz="2600" dirty="0">
                <a:latin typeface="Calibri"/>
                <a:cs typeface="Calibri"/>
              </a:rPr>
              <a:t>indications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search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30"/>
              </a:spcBef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241300" marR="307975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Searching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fixing)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called </a:t>
            </a:r>
            <a:r>
              <a:rPr sz="2600" dirty="0">
                <a:latin typeface="Calibri"/>
                <a:cs typeface="Calibri"/>
              </a:rPr>
              <a:t>code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debugging.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95" dirty="0"/>
              <a:t> </a:t>
            </a:r>
            <a:r>
              <a:rPr spc="-30" dirty="0"/>
              <a:t>Debuggers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80489"/>
            <a:ext cx="8822055" cy="42906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Debugging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easy.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fortunately,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modern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browsers 	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built-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JavaScript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debugger.</a:t>
            </a:r>
            <a:endParaRPr sz="2800">
              <a:latin typeface="Calibri"/>
              <a:cs typeface="Calibri"/>
            </a:endParaRPr>
          </a:p>
          <a:p>
            <a:pPr marL="240029" marR="212725" indent="-227329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Built-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debuggers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turned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off,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forcing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errors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reported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user.</a:t>
            </a:r>
            <a:endParaRPr sz="2800">
              <a:latin typeface="Calibri"/>
              <a:cs typeface="Calibri"/>
            </a:endParaRPr>
          </a:p>
          <a:p>
            <a:pPr marL="240029" marR="854710" indent="-227329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debugger,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breakpoints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(places 	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stopped),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examine 	</a:t>
            </a:r>
            <a:r>
              <a:rPr sz="2800" dirty="0">
                <a:latin typeface="Calibri"/>
                <a:cs typeface="Calibri"/>
              </a:rPr>
              <a:t>variables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executing.</a:t>
            </a:r>
            <a:endParaRPr sz="2800">
              <a:latin typeface="Calibri"/>
              <a:cs typeface="Calibri"/>
            </a:endParaRPr>
          </a:p>
          <a:p>
            <a:pPr marL="240029" marR="132715" indent="-227329" algn="just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Normally,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otherwise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bottom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this 	</a:t>
            </a:r>
            <a:r>
              <a:rPr sz="2800" dirty="0">
                <a:latin typeface="Calibri"/>
                <a:cs typeface="Calibri"/>
              </a:rPr>
              <a:t>page,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debugging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browser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F12 	</a:t>
            </a:r>
            <a:r>
              <a:rPr sz="2800" spc="-60" dirty="0">
                <a:latin typeface="Calibri"/>
                <a:cs typeface="Calibri"/>
              </a:rPr>
              <a:t>key,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"Console"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debugger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menu.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60" dirty="0"/>
              <a:t> </a:t>
            </a:r>
            <a:r>
              <a:rPr spc="-40" dirty="0"/>
              <a:t>console.log()</a:t>
            </a:r>
            <a:r>
              <a:rPr spc="-16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80489"/>
            <a:ext cx="842645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browser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supports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debugging,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use 	</a:t>
            </a:r>
            <a:r>
              <a:rPr sz="2800" dirty="0">
                <a:latin typeface="Calibri"/>
                <a:cs typeface="Calibri"/>
              </a:rPr>
              <a:t>console.log()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display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debugger 	window: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25" y="424764"/>
            <a:ext cx="8789035" cy="67710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dirty="0">
                <a:latin typeface="Calibri"/>
                <a:cs typeface="Calibri"/>
              </a:rPr>
              <a:t>Prerequisites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25" y="1743865"/>
            <a:ext cx="8676640" cy="12926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Familiar with JS syntax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Building logic using 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Control flow loops</a:t>
            </a:r>
          </a:p>
        </p:txBody>
      </p:sp>
    </p:spTree>
    <p:extLst>
      <p:ext uri="{BB962C8B-B14F-4D97-AF65-F5344CB8AC3E}">
        <p14:creationId xmlns:p14="http://schemas.microsoft.com/office/powerpoint/2010/main" val="42470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Setting</a:t>
            </a:r>
            <a:r>
              <a:rPr spc="-195" dirty="0"/>
              <a:t> </a:t>
            </a:r>
            <a:r>
              <a:rPr spc="-40" dirty="0"/>
              <a:t>Breakpoints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80489"/>
            <a:ext cx="8507095" cy="36506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259079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debugger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window,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breakpoints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breakpoint,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stop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executing,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let 	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examine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1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marR="106680" indent="-227329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examining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resume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(typically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button).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" y="843788"/>
            <a:ext cx="10475976" cy="410717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44259" y="4194683"/>
          <a:ext cx="3283584" cy="1853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245"/>
                <a:gridCol w="1704339"/>
              </a:tblGrid>
              <a:tr h="370840">
                <a:tc gridSpan="2"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Stepping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Over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DC3E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Into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Continue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342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</a:t>
            </a:r>
            <a:r>
              <a:rPr spc="-180" dirty="0"/>
              <a:t> </a:t>
            </a:r>
            <a:r>
              <a:rPr dirty="0"/>
              <a:t>Class</a:t>
            </a:r>
            <a:r>
              <a:rPr spc="-165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513535"/>
            <a:ext cx="8660765" cy="173291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concatenate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(2)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display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alert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  <a:p>
            <a:pPr marL="240029" marR="544830" indent="-227329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debugging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track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how 	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4792" y="3355340"/>
            <a:ext cx="6219825" cy="2882265"/>
            <a:chOff x="1764792" y="3355340"/>
            <a:chExt cx="6219825" cy="28822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792" y="3932550"/>
              <a:ext cx="6219444" cy="23046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7292" y="3355340"/>
              <a:ext cx="4314444" cy="1266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345440"/>
            <a:ext cx="10259568" cy="50962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3641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9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JavaScript</a:t>
            </a:r>
            <a:r>
              <a:rPr spc="-40" dirty="0"/>
              <a:t> </a:t>
            </a:r>
            <a:r>
              <a:rPr dirty="0"/>
              <a:t>there</a:t>
            </a:r>
            <a:r>
              <a:rPr spc="-35" dirty="0"/>
              <a:t> </a:t>
            </a:r>
            <a:r>
              <a:rPr dirty="0"/>
              <a:t>are</a:t>
            </a:r>
            <a:r>
              <a:rPr spc="-65" dirty="0"/>
              <a:t> </a:t>
            </a:r>
            <a:r>
              <a:rPr dirty="0"/>
              <a:t>two</a:t>
            </a:r>
            <a:r>
              <a:rPr spc="-50" dirty="0"/>
              <a:t> </a:t>
            </a:r>
            <a:r>
              <a:rPr dirty="0"/>
              <a:t>types</a:t>
            </a:r>
            <a:r>
              <a:rPr spc="-4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scope:</a:t>
            </a:r>
          </a:p>
          <a:p>
            <a:pPr marL="469900" marR="6610984">
              <a:lnSpc>
                <a:spcPct val="107500"/>
              </a:lnSpc>
              <a:spcBef>
                <a:spcPts val="30"/>
              </a:spcBef>
            </a:pPr>
            <a:r>
              <a:rPr sz="2400" dirty="0"/>
              <a:t>Local</a:t>
            </a:r>
            <a:r>
              <a:rPr sz="2400" spc="-15" dirty="0"/>
              <a:t> </a:t>
            </a:r>
            <a:r>
              <a:rPr sz="2400" spc="-10" dirty="0"/>
              <a:t>scope </a:t>
            </a:r>
            <a:r>
              <a:rPr sz="2400" dirty="0"/>
              <a:t>Global </a:t>
            </a:r>
            <a:r>
              <a:rPr sz="2400" spc="-20" dirty="0"/>
              <a:t>scope</a:t>
            </a:r>
            <a:endParaRPr sz="2400"/>
          </a:p>
          <a:p>
            <a:pPr marL="240029" marR="5080" indent="-227329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JavaScript</a:t>
            </a:r>
            <a:r>
              <a:rPr spc="-80" dirty="0"/>
              <a:t> </a:t>
            </a:r>
            <a:r>
              <a:rPr dirty="0"/>
              <a:t>has</a:t>
            </a:r>
            <a:r>
              <a:rPr spc="-85" dirty="0"/>
              <a:t> </a:t>
            </a:r>
            <a:r>
              <a:rPr dirty="0"/>
              <a:t>function</a:t>
            </a:r>
            <a:r>
              <a:rPr spc="-65" dirty="0"/>
              <a:t> </a:t>
            </a:r>
            <a:r>
              <a:rPr dirty="0"/>
              <a:t>scope:</a:t>
            </a:r>
            <a:r>
              <a:rPr spc="-100" dirty="0"/>
              <a:t> </a:t>
            </a:r>
            <a:r>
              <a:rPr dirty="0"/>
              <a:t>Each</a:t>
            </a:r>
            <a:r>
              <a:rPr spc="-90" dirty="0"/>
              <a:t> </a:t>
            </a:r>
            <a:r>
              <a:rPr dirty="0"/>
              <a:t>function</a:t>
            </a:r>
            <a:r>
              <a:rPr spc="-65" dirty="0"/>
              <a:t> </a:t>
            </a:r>
            <a:r>
              <a:rPr spc="-10" dirty="0"/>
              <a:t>creates</a:t>
            </a:r>
            <a:r>
              <a:rPr spc="-10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spc="-25" dirty="0"/>
              <a:t>new 	</a:t>
            </a:r>
            <a:r>
              <a:rPr spc="-10" dirty="0"/>
              <a:t>scope.</a:t>
            </a:r>
          </a:p>
          <a:p>
            <a:pPr marL="240029" marR="753745" indent="-227329">
              <a:lnSpc>
                <a:spcPts val="302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Scope</a:t>
            </a:r>
            <a:r>
              <a:rPr spc="-80" dirty="0"/>
              <a:t> </a:t>
            </a:r>
            <a:r>
              <a:rPr dirty="0"/>
              <a:t>determines</a:t>
            </a:r>
            <a:r>
              <a:rPr spc="-7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accessibility</a:t>
            </a:r>
            <a:r>
              <a:rPr spc="-65" dirty="0"/>
              <a:t> </a:t>
            </a:r>
            <a:r>
              <a:rPr dirty="0"/>
              <a:t>(visibility)</a:t>
            </a:r>
            <a:r>
              <a:rPr spc="-8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these 	variables.</a:t>
            </a:r>
          </a:p>
          <a:p>
            <a:pPr marL="240029" marR="812800" indent="-227329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Variables</a:t>
            </a:r>
            <a:r>
              <a:rPr spc="-80" dirty="0"/>
              <a:t> </a:t>
            </a:r>
            <a:r>
              <a:rPr dirty="0"/>
              <a:t>defined</a:t>
            </a:r>
            <a:r>
              <a:rPr spc="-60" dirty="0"/>
              <a:t> </a:t>
            </a:r>
            <a:r>
              <a:rPr dirty="0"/>
              <a:t>inside</a:t>
            </a:r>
            <a:r>
              <a:rPr spc="-5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function</a:t>
            </a:r>
            <a:r>
              <a:rPr spc="-55" dirty="0"/>
              <a:t> </a:t>
            </a:r>
            <a:r>
              <a:rPr dirty="0"/>
              <a:t>are</a:t>
            </a:r>
            <a:r>
              <a:rPr spc="-80" dirty="0"/>
              <a:t> </a:t>
            </a:r>
            <a:r>
              <a:rPr dirty="0"/>
              <a:t>not</a:t>
            </a:r>
            <a:r>
              <a:rPr spc="-75" dirty="0"/>
              <a:t> </a:t>
            </a:r>
            <a:r>
              <a:rPr spc="-10" dirty="0"/>
              <a:t>accessible 	</a:t>
            </a:r>
            <a:r>
              <a:rPr dirty="0"/>
              <a:t>(visible)</a:t>
            </a:r>
            <a:r>
              <a:rPr spc="-50" dirty="0"/>
              <a:t> </a:t>
            </a:r>
            <a:r>
              <a:rPr dirty="0"/>
              <a:t>from</a:t>
            </a:r>
            <a:r>
              <a:rPr spc="-75" dirty="0"/>
              <a:t> </a:t>
            </a:r>
            <a:r>
              <a:rPr dirty="0"/>
              <a:t>outside</a:t>
            </a:r>
            <a:r>
              <a:rPr spc="-4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function.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Local</a:t>
            </a:r>
            <a:r>
              <a:rPr spc="-200" dirty="0"/>
              <a:t> </a:t>
            </a:r>
            <a:r>
              <a:rPr spc="-45" dirty="0"/>
              <a:t>JavaScript</a:t>
            </a:r>
            <a:r>
              <a:rPr spc="-190" dirty="0"/>
              <a:t> </a:t>
            </a:r>
            <a:r>
              <a:rPr spc="-3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80489"/>
            <a:ext cx="8256270" cy="173291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 	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240029" marR="278765" indent="-227329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scope: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 	</a:t>
            </a:r>
            <a:r>
              <a:rPr sz="2800" dirty="0">
                <a:latin typeface="Calibri"/>
                <a:cs typeface="Calibri"/>
              </a:rPr>
              <a:t>accessed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342" y="3767201"/>
            <a:ext cx="40366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can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use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carName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1800" spc="-7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myFunction()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var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carName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"Volvo"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CAN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use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carName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5847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Global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85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694141"/>
            <a:ext cx="8742045" cy="40347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outside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becomes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GLOBAL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global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scope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scripts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 	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page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117856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var</a:t>
            </a:r>
            <a:r>
              <a:rPr sz="1800" spc="-2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carName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"Volvo"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178560">
              <a:lnSpc>
                <a:spcPct val="100000"/>
              </a:lnSpc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can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use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carName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1178560">
              <a:lnSpc>
                <a:spcPct val="100000"/>
              </a:lnSpc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1800" spc="-6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myFunction()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1428115">
              <a:lnSpc>
                <a:spcPct val="100000"/>
              </a:lnSpc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can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also use</a:t>
            </a:r>
            <a:r>
              <a:rPr sz="1800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carName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178560">
              <a:lnSpc>
                <a:spcPct val="100000"/>
              </a:lnSpc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Automatically</a:t>
            </a:r>
            <a:r>
              <a:rPr spc="-170" dirty="0"/>
              <a:t> </a:t>
            </a:r>
            <a:r>
              <a:rPr spc="-10" dirty="0"/>
              <a:t>Global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46961"/>
            <a:ext cx="8903335" cy="42437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0029" marR="393700" indent="-227329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been 	</a:t>
            </a:r>
            <a:r>
              <a:rPr sz="2800" dirty="0">
                <a:latin typeface="Calibri"/>
                <a:cs typeface="Calibri"/>
              </a:rPr>
              <a:t>declared,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GLOBAL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 marL="240029" marR="374015" indent="-227329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carName, 	</a:t>
            </a:r>
            <a:r>
              <a:rPr sz="2800" dirty="0">
                <a:latin typeface="Calibri"/>
                <a:cs typeface="Calibri"/>
              </a:rPr>
              <a:t>even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"Strict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Mode",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undeclared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 	global.</a:t>
            </a:r>
            <a:endParaRPr sz="2800">
              <a:latin typeface="Calibri"/>
              <a:cs typeface="Calibri"/>
            </a:endParaRPr>
          </a:p>
          <a:p>
            <a:pPr marL="1642745">
              <a:lnSpc>
                <a:spcPts val="1460"/>
              </a:lnSpc>
            </a:pPr>
            <a:r>
              <a:rPr sz="1800" spc="-10" dirty="0">
                <a:latin typeface="Consolas"/>
                <a:cs typeface="Consolas"/>
              </a:rPr>
              <a:t>myFunction();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6427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can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use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carName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892935" marR="4369435" indent="-2501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1800" spc="-5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myFunction()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 </a:t>
            </a:r>
            <a:r>
              <a:rPr sz="1800" dirty="0">
                <a:latin typeface="Consolas"/>
                <a:cs typeface="Consolas"/>
              </a:rPr>
              <a:t>carName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"Volvo"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642745">
              <a:lnSpc>
                <a:spcPct val="100000"/>
              </a:lnSpc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95" dirty="0"/>
              <a:t> </a:t>
            </a:r>
            <a:r>
              <a:rPr spc="-20" dirty="0"/>
              <a:t>Hoisting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80489"/>
            <a:ext cx="8538210" cy="3011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1447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been 	</a:t>
            </a:r>
            <a:r>
              <a:rPr sz="2800" spc="-10" dirty="0"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  <a:p>
            <a:pPr marL="240029" marR="109220" indent="-227329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words;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before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been 	</a:t>
            </a:r>
            <a:r>
              <a:rPr sz="2800" spc="-10" dirty="0">
                <a:latin typeface="Calibri"/>
                <a:cs typeface="Calibri"/>
              </a:rPr>
              <a:t>declared.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Hoisting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JavaScript's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default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behavior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moving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all 	</a:t>
            </a:r>
            <a:r>
              <a:rPr sz="2800" spc="-10" dirty="0">
                <a:latin typeface="Calibri"/>
                <a:cs typeface="Calibri"/>
              </a:rPr>
              <a:t>declarations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current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scope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current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script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current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204" dirty="0"/>
              <a:t> </a:t>
            </a:r>
            <a:r>
              <a:rPr spc="-45" dirty="0"/>
              <a:t>Initializations</a:t>
            </a:r>
            <a:r>
              <a:rPr spc="-204" dirty="0"/>
              <a:t> </a:t>
            </a:r>
            <a:r>
              <a:rPr dirty="0"/>
              <a:t>are</a:t>
            </a:r>
            <a:r>
              <a:rPr spc="-200" dirty="0"/>
              <a:t> </a:t>
            </a:r>
            <a:r>
              <a:rPr dirty="0"/>
              <a:t>Not</a:t>
            </a:r>
            <a:r>
              <a:rPr spc="-204" dirty="0"/>
              <a:t> </a:t>
            </a:r>
            <a:r>
              <a:rPr spc="-10" dirty="0"/>
              <a:t>Hoisted</a:t>
            </a:r>
          </a:p>
        </p:txBody>
      </p:sp>
      <p:sp>
        <p:nvSpPr>
          <p:cNvPr id="3" name="object 3"/>
          <p:cNvSpPr/>
          <p:nvPr/>
        </p:nvSpPr>
        <p:spPr>
          <a:xfrm>
            <a:off x="722376" y="1464055"/>
            <a:ext cx="7477125" cy="2585085"/>
          </a:xfrm>
          <a:custGeom>
            <a:avLst/>
            <a:gdLst/>
            <a:ahLst/>
            <a:cxnLst/>
            <a:rect l="l" t="t" r="r" b="b"/>
            <a:pathLst>
              <a:path w="7477125" h="2585085">
                <a:moveTo>
                  <a:pt x="0" y="2584704"/>
                </a:moveTo>
                <a:lnTo>
                  <a:pt x="7476744" y="2584704"/>
                </a:lnTo>
                <a:lnTo>
                  <a:pt x="7476744" y="0"/>
                </a:lnTo>
                <a:lnTo>
                  <a:pt x="0" y="0"/>
                </a:lnTo>
                <a:lnTo>
                  <a:pt x="0" y="2584704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725" y="1482471"/>
            <a:ext cx="58972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28415">
              <a:lnSpc>
                <a:spcPct val="100000"/>
              </a:lnSpc>
              <a:spcBef>
                <a:spcPts val="100"/>
              </a:spcBef>
              <a:tabLst>
                <a:tab pos="668655" algn="l"/>
              </a:tabLst>
            </a:pPr>
            <a:r>
              <a:rPr sz="1800" dirty="0">
                <a:latin typeface="Calibri"/>
                <a:cs typeface="Calibri"/>
              </a:rPr>
              <a:t>var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Initialize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x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7;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//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Assign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libri"/>
                <a:cs typeface="Calibri"/>
              </a:rPr>
              <a:t>elem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document.getElementById("demo");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elem.innerHTML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25" y="2854325"/>
            <a:ext cx="162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//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25" y="3402660"/>
            <a:ext cx="11163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var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 y;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//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Declare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6954" y="3018282"/>
            <a:ext cx="6355715" cy="2599055"/>
            <a:chOff x="2806954" y="3018282"/>
            <a:chExt cx="6355715" cy="2599055"/>
          </a:xfrm>
        </p:grpSpPr>
        <p:sp>
          <p:nvSpPr>
            <p:cNvPr id="8" name="object 8"/>
            <p:cNvSpPr/>
            <p:nvPr/>
          </p:nvSpPr>
          <p:spPr>
            <a:xfrm>
              <a:off x="2813304" y="3024632"/>
              <a:ext cx="6343015" cy="2586355"/>
            </a:xfrm>
            <a:custGeom>
              <a:avLst/>
              <a:gdLst/>
              <a:ahLst/>
              <a:cxnLst/>
              <a:rect l="l" t="t" r="r" b="b"/>
              <a:pathLst>
                <a:path w="6343015" h="2586354">
                  <a:moveTo>
                    <a:pt x="6342888" y="0"/>
                  </a:moveTo>
                  <a:lnTo>
                    <a:pt x="0" y="0"/>
                  </a:lnTo>
                  <a:lnTo>
                    <a:pt x="0" y="2586228"/>
                  </a:lnTo>
                  <a:lnTo>
                    <a:pt x="6342888" y="2586228"/>
                  </a:lnTo>
                  <a:lnTo>
                    <a:pt x="6342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3304" y="3024632"/>
              <a:ext cx="6343015" cy="2586355"/>
            </a:xfrm>
            <a:custGeom>
              <a:avLst/>
              <a:gdLst/>
              <a:ahLst/>
              <a:cxnLst/>
              <a:rect l="l" t="t" r="r" b="b"/>
              <a:pathLst>
                <a:path w="6343015" h="2586354">
                  <a:moveTo>
                    <a:pt x="0" y="2586228"/>
                  </a:moveTo>
                  <a:lnTo>
                    <a:pt x="6342888" y="2586228"/>
                  </a:lnTo>
                  <a:lnTo>
                    <a:pt x="6342888" y="0"/>
                  </a:lnTo>
                  <a:lnTo>
                    <a:pt x="0" y="0"/>
                  </a:lnTo>
                  <a:lnTo>
                    <a:pt x="0" y="2586228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93314" y="3043935"/>
            <a:ext cx="206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var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Initialize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5379" y="3339338"/>
            <a:ext cx="176720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  <a:tabLst>
                <a:tab pos="662940" algn="l"/>
              </a:tabLst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var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 y;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	//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Declare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00AF5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3314" y="3867150"/>
            <a:ext cx="5897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document.getElementById("demo"); 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3314" y="4141470"/>
            <a:ext cx="27362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elem.innerHTML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 "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//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1009650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7;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//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Assign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908" y="5885891"/>
            <a:ext cx="9152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***JavaScript</a:t>
            </a:r>
            <a:r>
              <a:rPr sz="16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16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strict</a:t>
            </a:r>
            <a:r>
              <a:rPr sz="16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mode</a:t>
            </a: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does</a:t>
            </a:r>
            <a:r>
              <a:rPr sz="16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not</a:t>
            </a:r>
            <a:r>
              <a:rPr sz="16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allow</a:t>
            </a: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variables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to</a:t>
            </a:r>
            <a:r>
              <a:rPr sz="16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be</a:t>
            </a:r>
            <a:r>
              <a:rPr sz="16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used</a:t>
            </a: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if</a:t>
            </a:r>
            <a:r>
              <a:rPr sz="16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they</a:t>
            </a:r>
            <a:r>
              <a:rPr sz="16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are</a:t>
            </a:r>
            <a:r>
              <a:rPr sz="16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not</a:t>
            </a:r>
            <a:r>
              <a:rPr sz="16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declared.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25" y="424764"/>
            <a:ext cx="8789035" cy="677108"/>
          </a:xfrm>
        </p:spPr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25" y="1743865"/>
            <a:ext cx="8676640" cy="3693319"/>
          </a:xfrm>
        </p:spPr>
        <p:txBody>
          <a:bodyPr/>
          <a:lstStyle/>
          <a:p>
            <a:r>
              <a:rPr lang="en-US" sz="2000" dirty="0"/>
              <a:t>// Function to compute the product of p1 and p2</a:t>
            </a:r>
          </a:p>
          <a:p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(p1, p2) {</a:t>
            </a:r>
          </a:p>
          <a:p>
            <a:r>
              <a:rPr lang="en-US" sz="2000" dirty="0"/>
              <a:t>  return p1 * p2;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/>
              <a:t>// Function is called, the return value will end up in x</a:t>
            </a:r>
            <a:br>
              <a:rPr lang="en-US" sz="2000" dirty="0"/>
            </a:br>
            <a:r>
              <a:rPr lang="en-US" sz="2000" dirty="0"/>
              <a:t>let x = </a:t>
            </a:r>
            <a:r>
              <a:rPr lang="en-US" sz="2000" dirty="0" err="1"/>
              <a:t>myFunction</a:t>
            </a:r>
            <a:r>
              <a:rPr lang="en-US" sz="2000" dirty="0"/>
              <a:t>(4, 3);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function </a:t>
            </a:r>
            <a:r>
              <a:rPr lang="en-US" sz="2000" dirty="0" err="1"/>
              <a:t>myFunction</a:t>
            </a:r>
            <a:r>
              <a:rPr lang="en-US" sz="2000" dirty="0"/>
              <a:t>(a, b)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// Function returns the product of a and b</a:t>
            </a:r>
            <a:br>
              <a:rPr lang="en-US" sz="2000" dirty="0"/>
            </a:br>
            <a:r>
              <a:rPr lang="en-US" sz="2000" dirty="0"/>
              <a:t>  return a * b;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534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342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</a:t>
            </a:r>
            <a:r>
              <a:rPr spc="-180" dirty="0"/>
              <a:t> </a:t>
            </a:r>
            <a:r>
              <a:rPr dirty="0"/>
              <a:t>Class</a:t>
            </a:r>
            <a:r>
              <a:rPr spc="-165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694141"/>
            <a:ext cx="8511540" cy="1435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“Strict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Mode”?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it?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features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prohibited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“Strick 	Mode”?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What</a:t>
            </a:r>
            <a:r>
              <a:rPr sz="3600" spc="-140" dirty="0"/>
              <a:t> </a:t>
            </a:r>
            <a:r>
              <a:rPr sz="3600" dirty="0"/>
              <a:t>is</a:t>
            </a:r>
            <a:r>
              <a:rPr sz="3600" spc="-145" dirty="0"/>
              <a:t> </a:t>
            </a:r>
            <a:r>
              <a:rPr sz="3600" spc="-10" dirty="0"/>
              <a:t>“Strict</a:t>
            </a:r>
            <a:r>
              <a:rPr sz="3600" spc="-140" dirty="0"/>
              <a:t> </a:t>
            </a:r>
            <a:r>
              <a:rPr sz="3600" spc="-20" dirty="0"/>
              <a:t>Mode”?</a:t>
            </a:r>
            <a:r>
              <a:rPr sz="3600" spc="-155" dirty="0"/>
              <a:t> </a:t>
            </a:r>
            <a:r>
              <a:rPr sz="3600" dirty="0"/>
              <a:t>How</a:t>
            </a:r>
            <a:r>
              <a:rPr sz="3600" spc="-170" dirty="0"/>
              <a:t> </a:t>
            </a:r>
            <a:r>
              <a:rPr sz="3600" dirty="0"/>
              <a:t>do</a:t>
            </a:r>
            <a:r>
              <a:rPr sz="3600" spc="-145" dirty="0"/>
              <a:t> </a:t>
            </a:r>
            <a:r>
              <a:rPr sz="3600" dirty="0"/>
              <a:t>you</a:t>
            </a:r>
            <a:r>
              <a:rPr sz="3600" spc="-145" dirty="0"/>
              <a:t> </a:t>
            </a:r>
            <a:r>
              <a:rPr sz="3600" spc="-25" dirty="0"/>
              <a:t>declare</a:t>
            </a:r>
            <a:r>
              <a:rPr sz="3600" spc="-160" dirty="0"/>
              <a:t> </a:t>
            </a:r>
            <a:r>
              <a:rPr sz="3600" spc="-25" dirty="0"/>
              <a:t>it?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1725" y="1780489"/>
            <a:ext cx="8858885" cy="21170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384810" indent="-227329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Strict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makes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easier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"secure"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 	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previously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accepted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"bad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syntax"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	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errors.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"strict 	</a:t>
            </a:r>
            <a:r>
              <a:rPr sz="2800" dirty="0">
                <a:latin typeface="Calibri"/>
                <a:cs typeface="Calibri"/>
              </a:rPr>
              <a:t>mode,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"use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strict";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9894" y="4373194"/>
            <a:ext cx="49479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&lt;script&gt;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990000"/>
                </a:solidFill>
                <a:latin typeface="Calibri"/>
                <a:cs typeface="Calibri"/>
              </a:rPr>
              <a:t>"use</a:t>
            </a:r>
            <a:r>
              <a:rPr sz="1800" spc="-30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990000"/>
                </a:solidFill>
                <a:latin typeface="Calibri"/>
                <a:cs typeface="Calibri"/>
              </a:rPr>
              <a:t>strict";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3.14;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0" dirty="0">
                <a:latin typeface="Calibri"/>
                <a:cs typeface="Calibri"/>
              </a:rPr>
              <a:t> defined).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&lt;/script&gt;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647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20" dirty="0"/>
              <a:t>What</a:t>
            </a:r>
            <a:r>
              <a:rPr sz="3200" spc="-150" dirty="0"/>
              <a:t> </a:t>
            </a:r>
            <a:r>
              <a:rPr sz="3200" dirty="0"/>
              <a:t>are</a:t>
            </a:r>
            <a:r>
              <a:rPr sz="3200" spc="-140" dirty="0"/>
              <a:t> </a:t>
            </a:r>
            <a:r>
              <a:rPr sz="3200" dirty="0"/>
              <a:t>the</a:t>
            </a:r>
            <a:r>
              <a:rPr sz="3200" spc="-135" dirty="0"/>
              <a:t> </a:t>
            </a:r>
            <a:r>
              <a:rPr sz="3200" spc="-45" dirty="0"/>
              <a:t>features</a:t>
            </a:r>
            <a:r>
              <a:rPr sz="3200" spc="-135" dirty="0"/>
              <a:t> </a:t>
            </a:r>
            <a:r>
              <a:rPr sz="3200" dirty="0"/>
              <a:t>which</a:t>
            </a:r>
            <a:r>
              <a:rPr sz="3200" spc="-140" dirty="0"/>
              <a:t> </a:t>
            </a:r>
            <a:r>
              <a:rPr sz="3200" dirty="0"/>
              <a:t>are</a:t>
            </a:r>
            <a:r>
              <a:rPr sz="3200" spc="-135" dirty="0"/>
              <a:t> </a:t>
            </a:r>
            <a:r>
              <a:rPr sz="3200" spc="-30" dirty="0"/>
              <a:t>prohibited</a:t>
            </a:r>
            <a:r>
              <a:rPr sz="3200" spc="-145" dirty="0"/>
              <a:t> </a:t>
            </a:r>
            <a:r>
              <a:rPr sz="3200" dirty="0"/>
              <a:t>by</a:t>
            </a:r>
            <a:r>
              <a:rPr sz="3200" spc="-125" dirty="0"/>
              <a:t> </a:t>
            </a:r>
            <a:r>
              <a:rPr sz="3200" spc="-25" dirty="0"/>
              <a:t>the</a:t>
            </a:r>
            <a:endParaRPr sz="3200"/>
          </a:p>
          <a:p>
            <a:pPr marL="12700">
              <a:lnSpc>
                <a:spcPts val="3650"/>
              </a:lnSpc>
            </a:pPr>
            <a:r>
              <a:rPr sz="3200" spc="-10" dirty="0"/>
              <a:t>“Strick</a:t>
            </a:r>
            <a:r>
              <a:rPr sz="3200" spc="-130" dirty="0"/>
              <a:t> </a:t>
            </a:r>
            <a:r>
              <a:rPr sz="3200" spc="-10" dirty="0"/>
              <a:t>Mode”?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01725" y="1704847"/>
            <a:ext cx="7798434" cy="42430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Deleting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Deleting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Duplicating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Octal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numeric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literals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Octal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escape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Writing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read-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property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Writing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get-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property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647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20" dirty="0"/>
              <a:t>What</a:t>
            </a:r>
            <a:r>
              <a:rPr sz="3200" spc="-150" dirty="0"/>
              <a:t> </a:t>
            </a:r>
            <a:r>
              <a:rPr sz="3200" dirty="0"/>
              <a:t>are</a:t>
            </a:r>
            <a:r>
              <a:rPr sz="3200" spc="-140" dirty="0"/>
              <a:t> </a:t>
            </a:r>
            <a:r>
              <a:rPr sz="3200" dirty="0"/>
              <a:t>the</a:t>
            </a:r>
            <a:r>
              <a:rPr sz="3200" spc="-135" dirty="0"/>
              <a:t> </a:t>
            </a:r>
            <a:r>
              <a:rPr sz="3200" spc="-45" dirty="0"/>
              <a:t>features</a:t>
            </a:r>
            <a:r>
              <a:rPr sz="3200" spc="-135" dirty="0"/>
              <a:t> </a:t>
            </a:r>
            <a:r>
              <a:rPr sz="3200" dirty="0"/>
              <a:t>which</a:t>
            </a:r>
            <a:r>
              <a:rPr sz="3200" spc="-140" dirty="0"/>
              <a:t> </a:t>
            </a:r>
            <a:r>
              <a:rPr sz="3200" dirty="0"/>
              <a:t>are</a:t>
            </a:r>
            <a:r>
              <a:rPr sz="3200" spc="-135" dirty="0"/>
              <a:t> </a:t>
            </a:r>
            <a:r>
              <a:rPr sz="3200" spc="-30" dirty="0"/>
              <a:t>prohibited</a:t>
            </a:r>
            <a:r>
              <a:rPr sz="3200" spc="-145" dirty="0"/>
              <a:t> </a:t>
            </a:r>
            <a:r>
              <a:rPr sz="3200" dirty="0"/>
              <a:t>by</a:t>
            </a:r>
            <a:r>
              <a:rPr sz="3200" spc="-125" dirty="0"/>
              <a:t> </a:t>
            </a:r>
            <a:r>
              <a:rPr sz="3200" spc="-25" dirty="0"/>
              <a:t>the</a:t>
            </a:r>
            <a:endParaRPr sz="3200"/>
          </a:p>
          <a:p>
            <a:pPr marL="12700">
              <a:lnSpc>
                <a:spcPts val="3650"/>
              </a:lnSpc>
            </a:pPr>
            <a:r>
              <a:rPr sz="3200" spc="-10" dirty="0"/>
              <a:t>“Strick</a:t>
            </a:r>
            <a:r>
              <a:rPr sz="3200" spc="-130" dirty="0"/>
              <a:t> </a:t>
            </a:r>
            <a:r>
              <a:rPr sz="3200" spc="-10" dirty="0"/>
              <a:t>Mode”?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01725" y="1704847"/>
            <a:ext cx="8526145" cy="41700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Deleting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undeletable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property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allowed:</a:t>
            </a:r>
            <a:endParaRPr sz="2800">
              <a:latin typeface="Calibri"/>
              <a:cs typeface="Calibri"/>
            </a:endParaRPr>
          </a:p>
          <a:p>
            <a:pPr marL="240029" marR="960755" indent="-227329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reasons,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eval()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create 	</a:t>
            </a:r>
            <a:r>
              <a:rPr sz="2800" dirty="0">
                <a:latin typeface="Calibri"/>
                <a:cs typeface="Calibri"/>
              </a:rPr>
              <a:t>variables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scope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called: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Keywords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reserved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future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versions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NOT 	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mode.</a:t>
            </a:r>
            <a:endParaRPr sz="2800">
              <a:latin typeface="Calibri"/>
              <a:cs typeface="Calibri"/>
            </a:endParaRPr>
          </a:p>
          <a:p>
            <a:pPr marL="469900" marR="368935">
              <a:lnSpc>
                <a:spcPct val="80000"/>
              </a:lnSpc>
              <a:spcBef>
                <a:spcPts val="530"/>
              </a:spcBef>
            </a:pPr>
            <a:r>
              <a:rPr sz="2400" dirty="0">
                <a:latin typeface="Calibri"/>
                <a:cs typeface="Calibri"/>
              </a:rPr>
              <a:t>implements,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package,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private,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protected,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public, </a:t>
            </a:r>
            <a:r>
              <a:rPr sz="2400" dirty="0">
                <a:latin typeface="Calibri"/>
                <a:cs typeface="Calibri"/>
              </a:rPr>
              <a:t>static,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yield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2914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</a:t>
            </a:r>
            <a:r>
              <a:rPr spc="-130" dirty="0"/>
              <a:t> </a:t>
            </a:r>
            <a:r>
              <a:rPr i="1" dirty="0">
                <a:latin typeface="Calibri Light"/>
                <a:cs typeface="Calibri Light"/>
              </a:rPr>
              <a:t>let</a:t>
            </a:r>
            <a:r>
              <a:rPr i="1" spc="-100" dirty="0">
                <a:latin typeface="Calibri Light"/>
                <a:cs typeface="Calibri Light"/>
              </a:rPr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i="1" spc="-25" dirty="0">
                <a:latin typeface="Calibri Light"/>
                <a:cs typeface="Calibri Light"/>
              </a:rPr>
              <a:t>const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46961"/>
            <a:ext cx="8889365" cy="403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ts val="3025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ES2015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introduced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keywords: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i="1" dirty="0">
                <a:latin typeface="Calibri"/>
                <a:cs typeface="Calibri"/>
              </a:rPr>
              <a:t>let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const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029" marR="621665" indent="-227329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keywords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Scope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(and 	</a:t>
            </a:r>
            <a:r>
              <a:rPr sz="2800" spc="-10" dirty="0">
                <a:latin typeface="Calibri"/>
                <a:cs typeface="Calibri"/>
              </a:rPr>
              <a:t>constants)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025"/>
              </a:lnSpc>
              <a:spcBef>
                <a:spcPts val="35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Before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ES2015,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scope: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i="1" dirty="0">
                <a:latin typeface="Calibri"/>
                <a:cs typeface="Calibri"/>
              </a:rPr>
              <a:t>Global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Scope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Function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Scope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029" marR="83820" indent="-227329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990000"/>
                </a:solidFill>
                <a:latin typeface="Calibri"/>
                <a:cs typeface="Calibri"/>
              </a:rPr>
              <a:t>var</a:t>
            </a:r>
            <a:r>
              <a:rPr sz="2800" i="1" spc="-6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keyword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Block 	Scope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029" marR="486409" indent="-227329">
              <a:lnSpc>
                <a:spcPct val="8000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{}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	</a:t>
            </a:r>
            <a:r>
              <a:rPr sz="2800" dirty="0">
                <a:latin typeface="Calibri"/>
                <a:cs typeface="Calibri"/>
              </a:rPr>
              <a:t>outside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</a:t>
            </a:r>
            <a:r>
              <a:rPr spc="-95" dirty="0"/>
              <a:t> </a:t>
            </a:r>
            <a:r>
              <a:rPr i="1" spc="-25" dirty="0">
                <a:latin typeface="Calibri Light"/>
                <a:cs typeface="Calibri Light"/>
              </a:rPr>
              <a:t>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694141"/>
            <a:ext cx="8206105" cy="23298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Before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ES2015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Scope.</a:t>
            </a:r>
            <a:endParaRPr sz="2800">
              <a:latin typeface="Calibri"/>
              <a:cs typeface="Calibri"/>
            </a:endParaRPr>
          </a:p>
          <a:p>
            <a:pPr marL="240029" marR="59055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keyword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 	Scope.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{}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accessed 	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outside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6487" y="4574667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474" y="4848986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var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x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6487" y="5123002"/>
            <a:ext cx="2658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CAN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used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6678" y="451243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6614" y="4786757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let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x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6678" y="5061077"/>
            <a:ext cx="315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can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used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529" y="202565"/>
            <a:ext cx="4836160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&lt;!DOCTYPE</a:t>
            </a:r>
            <a:r>
              <a:rPr sz="1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html&gt;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&lt;html&gt;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&lt;body&gt;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&lt;h2&gt;Declaring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Variable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let&lt;/h2&gt;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&lt;p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id="demo"&gt;&lt;/p&gt;</a:t>
            </a:r>
            <a:endParaRPr sz="1800">
              <a:latin typeface="Calibri"/>
              <a:cs typeface="Calibri"/>
            </a:endParaRPr>
          </a:p>
          <a:p>
            <a:pPr marL="12700" marR="3811270">
              <a:lnSpc>
                <a:spcPct val="100000"/>
              </a:lnSpc>
              <a:spcBef>
                <a:spcPts val="216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&lt;script&gt; </a:t>
            </a:r>
            <a:r>
              <a:rPr sz="1800" dirty="0">
                <a:latin typeface="Calibri"/>
                <a:cs typeface="Calibri"/>
              </a:rPr>
              <a:t>var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25" dirty="0">
                <a:latin typeface="Calibri"/>
                <a:cs typeface="Calibri"/>
              </a:rPr>
              <a:t>10;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2;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document.getElementById("demo").innerHTML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x;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&lt;/script&gt;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&lt;/body&gt;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&lt;/html&gt;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1744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</a:t>
            </a:r>
            <a:r>
              <a:rPr spc="-95" dirty="0"/>
              <a:t> </a:t>
            </a:r>
            <a:r>
              <a:rPr i="1" spc="-30" dirty="0">
                <a:latin typeface="Calibri Light"/>
                <a:cs typeface="Calibri Light"/>
              </a:rPr>
              <a:t>const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80489"/>
            <a:ext cx="793432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variables, 	except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reassigned: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766" y="3030854"/>
            <a:ext cx="366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const</a:t>
            </a:r>
            <a:r>
              <a:rPr sz="1800" spc="-2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PI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3.141592653589793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6766" y="3304870"/>
            <a:ext cx="1656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PI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3.14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PI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PI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+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nsolas"/>
                <a:cs typeface="Consolas"/>
              </a:rPr>
              <a:t>10</a:t>
            </a:r>
            <a:r>
              <a:rPr sz="1800" spc="-2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1079" y="3304870"/>
            <a:ext cx="391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This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will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give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an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error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This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will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also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give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an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error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10" dirty="0"/>
              <a:t> </a:t>
            </a:r>
            <a:r>
              <a:rPr spc="-3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17045"/>
            <a:ext cx="6770370" cy="7493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Arrow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introduced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ES6.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Arrow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allow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write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shorter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816" y="3469767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hello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return</a:t>
            </a:r>
            <a:r>
              <a:rPr sz="1800" spc="-2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"Hello</a:t>
            </a:r>
            <a:r>
              <a:rPr sz="1800" spc="-3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World!"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816" y="4018102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25" y="4275912"/>
            <a:ext cx="8541385" cy="147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2245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shorter!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statement,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statement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dirty="0">
                <a:latin typeface="Calibri"/>
                <a:cs typeface="Calibri"/>
              </a:rPr>
              <a:t>returns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brackets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return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keyword: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45"/>
              </a:spcBef>
            </a:pPr>
            <a:endParaRPr sz="2200">
              <a:latin typeface="Calibri"/>
              <a:cs typeface="Calibri"/>
            </a:endParaRPr>
          </a:p>
          <a:p>
            <a:pPr marL="24130" algn="ctr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hello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=&gt;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"Hello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World!"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4978" y="3380740"/>
            <a:ext cx="3033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hello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=&gt;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return</a:t>
            </a:r>
            <a:r>
              <a:rPr sz="1800" spc="-2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"Hello</a:t>
            </a:r>
            <a:r>
              <a:rPr sz="1800" spc="-3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World!"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9870" y="2795993"/>
            <a:ext cx="1466215" cy="594995"/>
            <a:chOff x="1549870" y="2795993"/>
            <a:chExt cx="1466215" cy="59499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870" y="2831038"/>
              <a:ext cx="1466162" cy="4724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56" y="2795993"/>
              <a:ext cx="1383792" cy="5943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2861563"/>
              <a:ext cx="1370076" cy="3688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00200" y="2861564"/>
            <a:ext cx="1370330" cy="368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ES6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96548" y="2795993"/>
            <a:ext cx="1931035" cy="594995"/>
            <a:chOff x="6196548" y="2795993"/>
            <a:chExt cx="1931035" cy="5949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548" y="2831038"/>
              <a:ext cx="1930979" cy="4724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400" y="2795993"/>
              <a:ext cx="1877568" cy="5943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6876" y="2861563"/>
              <a:ext cx="1834896" cy="36880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246876" y="2861564"/>
            <a:ext cx="1835150" cy="368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Arrow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342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</a:t>
            </a:r>
            <a:r>
              <a:rPr spc="-180" dirty="0"/>
              <a:t> </a:t>
            </a:r>
            <a:r>
              <a:rPr dirty="0"/>
              <a:t>Class</a:t>
            </a:r>
            <a:r>
              <a:rPr spc="-165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780489"/>
            <a:ext cx="742124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maximum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25" y="1743865"/>
            <a:ext cx="8676640" cy="3693319"/>
          </a:xfrm>
        </p:spPr>
        <p:txBody>
          <a:bodyPr/>
          <a:lstStyle/>
          <a:p>
            <a:r>
              <a:rPr lang="en-US" sz="2000" dirty="0"/>
              <a:t>function </a:t>
            </a:r>
            <a:r>
              <a:rPr lang="en-US" sz="2000" dirty="0" err="1"/>
              <a:t>toCelsius</a:t>
            </a:r>
            <a:r>
              <a:rPr lang="en-US" sz="2000" dirty="0"/>
              <a:t>(</a:t>
            </a:r>
            <a:r>
              <a:rPr lang="en-US" sz="2000" dirty="0" err="1"/>
              <a:t>fahrenheit</a:t>
            </a:r>
            <a:r>
              <a:rPr lang="en-US" sz="2000" dirty="0"/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return (5/9) * (fahrenheit-32);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let value = </a:t>
            </a:r>
            <a:r>
              <a:rPr lang="en-US" sz="2000" dirty="0" err="1"/>
              <a:t>toCelsius</a:t>
            </a:r>
            <a:r>
              <a:rPr lang="en-US" sz="2000" dirty="0"/>
              <a:t>(77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Accessing a function without () returns the function and not the function result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function</a:t>
            </a:r>
            <a:r>
              <a:rPr lang="en-US" sz="2000" dirty="0"/>
              <a:t> </a:t>
            </a:r>
            <a:r>
              <a:rPr lang="en-US" sz="2000" dirty="0" err="1"/>
              <a:t>toCelsius</a:t>
            </a:r>
            <a:r>
              <a:rPr lang="en-US" sz="2000" dirty="0"/>
              <a:t>(</a:t>
            </a:r>
            <a:r>
              <a:rPr lang="en-US" sz="2000" dirty="0" err="1"/>
              <a:t>fahrenheit</a:t>
            </a:r>
            <a:r>
              <a:rPr lang="en-US" sz="2000" dirty="0"/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return (5/9) * (fahrenheit-32);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let value = </a:t>
            </a:r>
            <a:r>
              <a:rPr lang="en-US" sz="2000" dirty="0" err="1"/>
              <a:t>toCelsius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5231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25" y="424764"/>
            <a:ext cx="8789035" cy="677108"/>
          </a:xfrm>
        </p:spPr>
        <p:txBody>
          <a:bodyPr/>
          <a:lstStyle/>
          <a:p>
            <a:r>
              <a:rPr lang="en-US" dirty="0" smtClean="0"/>
              <a:t>Objectivity </a:t>
            </a:r>
            <a:r>
              <a:rPr lang="en-US" smtClean="0"/>
              <a:t>and 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25" y="1743865"/>
            <a:ext cx="8676640" cy="12926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JavaScript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Arrow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25" y="424764"/>
            <a:ext cx="8789035" cy="677108"/>
          </a:xfrm>
        </p:spPr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25" y="1743865"/>
            <a:ext cx="8676640" cy="3447098"/>
          </a:xfrm>
        </p:spPr>
        <p:txBody>
          <a:bodyPr/>
          <a:lstStyle/>
          <a:p>
            <a:r>
              <a:rPr lang="en-US" dirty="0"/>
              <a:t>// code here can NOT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 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let </a:t>
            </a:r>
            <a:r>
              <a:rPr lang="en-US" dirty="0" err="1"/>
              <a:t>carName</a:t>
            </a:r>
            <a:r>
              <a:rPr lang="en-US" dirty="0"/>
              <a:t> = "Volvo";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// code here CAN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code here can NOT use </a:t>
            </a:r>
            <a:r>
              <a:rPr lang="en-US" dirty="0" err="1"/>
              <a:t>carName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4135" y="2841751"/>
            <a:ext cx="3767327" cy="954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74135" y="2841751"/>
            <a:ext cx="3767454" cy="95440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226820" marR="688340" indent="-530860">
              <a:lnSpc>
                <a:spcPct val="100000"/>
              </a:lnSpc>
              <a:spcBef>
                <a:spcPts val="175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sz="2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r>
              <a:rPr sz="2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Error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725" y="596976"/>
            <a:ext cx="3369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Catching</a:t>
            </a:r>
            <a:r>
              <a:rPr spc="-204" dirty="0"/>
              <a:t> </a:t>
            </a:r>
            <a:r>
              <a:rPr spc="-3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549780"/>
            <a:ext cx="8885555" cy="3649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14604" indent="-227329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browsing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pages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internet,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	</a:t>
            </a:r>
            <a:r>
              <a:rPr sz="2800" dirty="0">
                <a:latin typeface="Calibri"/>
                <a:cs typeface="Calibri"/>
              </a:rPr>
              <a:t>seen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alert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box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telling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runtime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asking,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wish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debug?".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Error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useful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developers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not 	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Two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ways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catching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errors:</a:t>
            </a:r>
            <a:endParaRPr sz="2800">
              <a:latin typeface="Calibri"/>
              <a:cs typeface="Calibri"/>
            </a:endParaRPr>
          </a:p>
          <a:p>
            <a:pPr marL="1713230">
              <a:lnSpc>
                <a:spcPct val="100000"/>
              </a:lnSpc>
              <a:spcBef>
                <a:spcPts val="665"/>
              </a:spcBef>
            </a:pP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try..catch</a:t>
            </a:r>
            <a:r>
              <a:rPr sz="2800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171323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onerror</a:t>
            </a:r>
            <a:r>
              <a:rPr sz="2800" spc="-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(older</a:t>
            </a:r>
            <a:r>
              <a:rPr sz="28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solution)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5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Try...Catch</a:t>
            </a:r>
            <a:r>
              <a:rPr spc="-75" dirty="0"/>
              <a:t> </a:t>
            </a:r>
            <a:r>
              <a:rPr spc="-4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6404" y="2683382"/>
            <a:ext cx="30226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6F2F9F"/>
                </a:solidFill>
                <a:latin typeface="Calibri"/>
                <a:cs typeface="Calibri"/>
              </a:rPr>
              <a:t>//Run</a:t>
            </a:r>
            <a:r>
              <a:rPr sz="2600" spc="-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6F2F9F"/>
                </a:solidFill>
                <a:latin typeface="Calibri"/>
                <a:cs typeface="Calibri"/>
              </a:rPr>
              <a:t>some</a:t>
            </a:r>
            <a:r>
              <a:rPr sz="26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6F2F9F"/>
                </a:solidFill>
                <a:latin typeface="Calibri"/>
                <a:cs typeface="Calibri"/>
              </a:rPr>
              <a:t>code</a:t>
            </a:r>
            <a:r>
              <a:rPr sz="26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6F2F9F"/>
                </a:solidFill>
                <a:latin typeface="Calibri"/>
                <a:cs typeface="Calibri"/>
              </a:rPr>
              <a:t>here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725" y="1724101"/>
            <a:ext cx="931544" cy="165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0" dirty="0">
                <a:latin typeface="Calibri"/>
                <a:cs typeface="Calibri"/>
              </a:rPr>
              <a:t>Syntax</a:t>
            </a:r>
            <a:endParaRPr sz="2600">
              <a:latin typeface="Calibri"/>
              <a:cs typeface="Calibri"/>
            </a:endParaRPr>
          </a:p>
          <a:p>
            <a:pPr marL="386080">
              <a:lnSpc>
                <a:spcPts val="2650"/>
              </a:lnSpc>
              <a:spcBef>
                <a:spcPts val="65"/>
              </a:spcBef>
            </a:pPr>
            <a:r>
              <a:rPr sz="2600" spc="-25" dirty="0">
                <a:solidFill>
                  <a:srgbClr val="00AF50"/>
                </a:solidFill>
                <a:latin typeface="Calibri"/>
                <a:cs typeface="Calibri"/>
              </a:rPr>
              <a:t>try</a:t>
            </a:r>
            <a:endParaRPr sz="2600">
              <a:latin typeface="Calibri"/>
              <a:cs typeface="Calibri"/>
            </a:endParaRPr>
          </a:p>
          <a:p>
            <a:pPr marL="390525">
              <a:lnSpc>
                <a:spcPts val="2650"/>
              </a:lnSpc>
            </a:pPr>
            <a:r>
              <a:rPr sz="2600" spc="-50" dirty="0">
                <a:solidFill>
                  <a:srgbClr val="6F2F9F"/>
                </a:solidFill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  <a:spcBef>
                <a:spcPts val="1245"/>
              </a:spcBef>
            </a:pPr>
            <a:r>
              <a:rPr sz="2600" spc="-5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25" y="3364865"/>
            <a:ext cx="8468995" cy="2341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6080">
              <a:lnSpc>
                <a:spcPts val="2650"/>
              </a:lnSpc>
              <a:spcBef>
                <a:spcPts val="105"/>
              </a:spcBef>
            </a:pPr>
            <a:r>
              <a:rPr sz="2600" dirty="0">
                <a:solidFill>
                  <a:srgbClr val="00AF50"/>
                </a:solidFill>
                <a:latin typeface="Calibri"/>
                <a:cs typeface="Calibri"/>
              </a:rPr>
              <a:t>catch</a:t>
            </a:r>
            <a:r>
              <a:rPr sz="2600" spc="-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AF50"/>
                </a:solidFill>
                <a:latin typeface="Calibri"/>
                <a:cs typeface="Calibri"/>
              </a:rPr>
              <a:t>(err)</a:t>
            </a:r>
            <a:endParaRPr sz="2600">
              <a:latin typeface="Calibri"/>
              <a:cs typeface="Calibri"/>
            </a:endParaRPr>
          </a:p>
          <a:p>
            <a:pPr marL="390525">
              <a:lnSpc>
                <a:spcPts val="2185"/>
              </a:lnSpc>
            </a:pPr>
            <a:r>
              <a:rPr sz="2600" spc="-50" dirty="0">
                <a:solidFill>
                  <a:srgbClr val="6F2F9F"/>
                </a:solidFill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ts val="2185"/>
              </a:lnSpc>
            </a:pPr>
            <a:r>
              <a:rPr sz="2600" dirty="0">
                <a:solidFill>
                  <a:srgbClr val="6F2F9F"/>
                </a:solidFill>
                <a:latin typeface="Calibri"/>
                <a:cs typeface="Calibri"/>
              </a:rPr>
              <a:t>//Handle</a:t>
            </a:r>
            <a:r>
              <a:rPr sz="2600" spc="-6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alibri"/>
                <a:cs typeface="Calibri"/>
              </a:rPr>
              <a:t>errors</a:t>
            </a:r>
            <a:r>
              <a:rPr sz="2600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6F2F9F"/>
                </a:solidFill>
                <a:latin typeface="Calibri"/>
                <a:cs typeface="Calibri"/>
              </a:rPr>
              <a:t>here</a:t>
            </a:r>
            <a:endParaRPr sz="2600">
              <a:latin typeface="Calibri"/>
              <a:cs typeface="Calibri"/>
            </a:endParaRPr>
          </a:p>
          <a:p>
            <a:pPr marL="390525">
              <a:lnSpc>
                <a:spcPts val="2650"/>
              </a:lnSpc>
            </a:pPr>
            <a:r>
              <a:rPr sz="2600" spc="-5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</a:pPr>
            <a:r>
              <a:rPr sz="2600" b="1" dirty="0">
                <a:latin typeface="Calibri"/>
                <a:cs typeface="Calibri"/>
              </a:rPr>
              <a:t>Note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try..catch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written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lowercase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letters.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uppercase letters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generate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508" y="974344"/>
            <a:ext cx="8146415" cy="486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&lt;html&gt;&lt;head&gt;</a:t>
            </a:r>
            <a:endParaRPr sz="2400">
              <a:latin typeface="Calibri"/>
              <a:cs typeface="Calibri"/>
            </a:endParaRPr>
          </a:p>
          <a:p>
            <a:pPr marL="12700" marR="4338320">
              <a:lnSpc>
                <a:spcPct val="104600"/>
              </a:lnSpc>
              <a:spcBef>
                <a:spcPts val="10"/>
              </a:spcBef>
            </a:pP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&lt;script</a:t>
            </a:r>
            <a:r>
              <a:rPr sz="2400" spc="-9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type="text/javascript"&gt; </a:t>
            </a: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function</a:t>
            </a:r>
            <a:r>
              <a:rPr sz="2400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message()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solidFill>
                  <a:srgbClr val="EC7C30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adddlert("Welcome</a:t>
            </a:r>
            <a:r>
              <a:rPr sz="2400" spc="-5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guest!");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solidFill>
                  <a:srgbClr val="EC7C3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&lt;/script&gt;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&lt;/head&gt;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  <a:spcBef>
                <a:spcPts val="135"/>
              </a:spcBef>
            </a:pP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&lt;input</a:t>
            </a:r>
            <a:r>
              <a:rPr sz="2400" spc="-5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type="button"</a:t>
            </a:r>
            <a:r>
              <a:rPr sz="2400" spc="-6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value="View</a:t>
            </a:r>
            <a:r>
              <a:rPr sz="2400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message"</a:t>
            </a:r>
            <a:r>
              <a:rPr sz="2400" spc="-6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onclick="message()"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</a:pPr>
            <a:r>
              <a:rPr sz="2400" spc="-25" dirty="0">
                <a:solidFill>
                  <a:srgbClr val="EC7C30"/>
                </a:solidFill>
                <a:latin typeface="Calibri"/>
                <a:cs typeface="Calibri"/>
              </a:rPr>
              <a:t>/&gt;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&lt;/body&gt;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&lt;/html&gt;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1367</Words>
  <Application>Microsoft Office PowerPoint</Application>
  <PresentationFormat>Custom</PresentationFormat>
  <Paragraphs>320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Georgia</vt:lpstr>
      <vt:lpstr>Verdana</vt:lpstr>
      <vt:lpstr>Office Theme</vt:lpstr>
      <vt:lpstr>Unicom TIC</vt:lpstr>
      <vt:lpstr>Prerequisites</vt:lpstr>
      <vt:lpstr>JavaScript Functions</vt:lpstr>
      <vt:lpstr>PowerPoint Presentation</vt:lpstr>
      <vt:lpstr>Local Variables</vt:lpstr>
      <vt:lpstr>PowerPoint Presentation</vt:lpstr>
      <vt:lpstr>Catching Errors</vt:lpstr>
      <vt:lpstr>Try...Catch Statement</vt:lpstr>
      <vt:lpstr>PowerPoint Presentation</vt:lpstr>
      <vt:lpstr>PowerPoint Presentation</vt:lpstr>
      <vt:lpstr>Try...Catch Statement cont…</vt:lpstr>
      <vt:lpstr>JavaScript Throw Statement</vt:lpstr>
      <vt:lpstr>PowerPoint Presentation</vt:lpstr>
      <vt:lpstr>The Error Object</vt:lpstr>
      <vt:lpstr>Error Object Properties</vt:lpstr>
      <vt:lpstr>Error Name Values</vt:lpstr>
      <vt:lpstr>JavaScript Debugging</vt:lpstr>
      <vt:lpstr>JavaScript Debuggers</vt:lpstr>
      <vt:lpstr>The console.log() Method</vt:lpstr>
      <vt:lpstr>Setting Breakpoints</vt:lpstr>
      <vt:lpstr>PowerPoint Presentation</vt:lpstr>
      <vt:lpstr>In Class Activity</vt:lpstr>
      <vt:lpstr>PowerPoint Presentation</vt:lpstr>
      <vt:lpstr>JavaScript Scope</vt:lpstr>
      <vt:lpstr>Local JavaScript Variables</vt:lpstr>
      <vt:lpstr>Global JavaScript Variables</vt:lpstr>
      <vt:lpstr>Automatically Global</vt:lpstr>
      <vt:lpstr>JavaScript Hoisting</vt:lpstr>
      <vt:lpstr>JavaScript Initializations are Not Hoisted</vt:lpstr>
      <vt:lpstr>In Class Activity</vt:lpstr>
      <vt:lpstr>What is “Strict Mode”? How do you declare it?</vt:lpstr>
      <vt:lpstr>What are the features which are prohibited by the “Strick Mode”?</vt:lpstr>
      <vt:lpstr>What are the features which are prohibited by the “Strick Mode”?</vt:lpstr>
      <vt:lpstr>JS let &amp; const</vt:lpstr>
      <vt:lpstr>JS let</vt:lpstr>
      <vt:lpstr>PowerPoint Presentation</vt:lpstr>
      <vt:lpstr>JS const</vt:lpstr>
      <vt:lpstr>Arrow Functions</vt:lpstr>
      <vt:lpstr>In Class Activity</vt:lpstr>
      <vt:lpstr>Objectivity and goal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Saumya Bandara</dc:creator>
  <cp:lastModifiedBy>Microsoft account</cp:lastModifiedBy>
  <cp:revision>3</cp:revision>
  <dcterms:created xsi:type="dcterms:W3CDTF">2024-06-01T06:21:46Z</dcterms:created>
  <dcterms:modified xsi:type="dcterms:W3CDTF">2024-06-01T06:42:33Z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2024-06-01T00:00:00Z</vt:filetime>
  </property>
  <property fmtid="{D5CDD505-2E9C-101B-9397-08002B2CF9AE}" pid="5" name="Producer">
    <vt:lpwstr>3.0.10 (5.0.17) </vt:lpwstr>
  </property>
</Properties>
</file>