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3" r:id="rId3"/>
    <p:sldId id="264" r:id="rId4"/>
    <p:sldId id="265" r:id="rId5"/>
    <p:sldId id="270" r:id="rId6"/>
    <p:sldId id="268" r:id="rId7"/>
    <p:sldId id="267" r:id="rId8"/>
    <p:sldId id="271" r:id="rId9"/>
    <p:sldId id="272" r:id="rId10"/>
    <p:sldId id="273" r:id="rId11"/>
    <p:sldId id="279" r:id="rId12"/>
    <p:sldId id="280" r:id="rId13"/>
    <p:sldId id="275" r:id="rId14"/>
    <p:sldId id="276" r:id="rId15"/>
    <p:sldId id="277" r:id="rId16"/>
    <p:sldId id="266" r:id="rId17"/>
    <p:sldId id="274" r:id="rId18"/>
    <p:sldId id="278" r:id="rId19"/>
    <p:sldId id="262"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56" autoAdjust="0"/>
  </p:normalViewPr>
  <p:slideViewPr>
    <p:cSldViewPr snapToGrid="0">
      <p:cViewPr varScale="1">
        <p:scale>
          <a:sx n="87" d="100"/>
          <a:sy n="87" d="100"/>
        </p:scale>
        <p:origin x="15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25AB-A3B8-49CC-8AAF-2F1F95F9B369}" type="datetimeFigureOut">
              <a:rPr lang="en-US" smtClean="0"/>
              <a:t>06-Apr-2024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C1158-FCC4-442F-8DFA-44D33F0DD491}" type="slidenum">
              <a:rPr lang="en-US" smtClean="0"/>
              <a:t>‹#›</a:t>
            </a:fld>
            <a:endParaRPr lang="en-US"/>
          </a:p>
        </p:txBody>
      </p:sp>
    </p:spTree>
    <p:extLst>
      <p:ext uri="{BB962C8B-B14F-4D97-AF65-F5344CB8AC3E}">
        <p14:creationId xmlns:p14="http://schemas.microsoft.com/office/powerpoint/2010/main" val="230098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161616"/>
                </a:solidFill>
                <a:effectLst/>
                <a:latin typeface="inherit"/>
              </a:rPr>
              <a:t>Selecting a methodology </a:t>
            </a:r>
            <a:r>
              <a:rPr lang="en-US" b="0" i="0" dirty="0">
                <a:solidFill>
                  <a:srgbClr val="161616"/>
                </a:solidFill>
                <a:effectLst/>
                <a:latin typeface="inherit"/>
              </a:rPr>
              <a:t>to establish a framework in which the steps of software development are applied. It describes an overall work process or roadmap for the project. Methodologies can include Agile development, DevOps, Rapid Application Development (RAD), Scaled Agile Framework (</a:t>
            </a:r>
            <a:r>
              <a:rPr lang="en-US" b="0" i="0" dirty="0" err="1">
                <a:solidFill>
                  <a:srgbClr val="161616"/>
                </a:solidFill>
                <a:effectLst/>
                <a:latin typeface="inherit"/>
              </a:rPr>
              <a:t>SAFe</a:t>
            </a:r>
            <a:r>
              <a:rPr lang="en-US" b="0" i="0" dirty="0">
                <a:solidFill>
                  <a:srgbClr val="161616"/>
                </a:solidFill>
                <a:effectLst/>
                <a:latin typeface="inherit"/>
              </a:rPr>
              <a:t>), Waterfall, and others.</a:t>
            </a:r>
          </a:p>
          <a:p>
            <a:pPr algn="l" fontAlgn="base">
              <a:buFont typeface="Arial" panose="020B0604020202020204" pitchFamily="34" charset="0"/>
              <a:buChar char="•"/>
            </a:pPr>
            <a:r>
              <a:rPr lang="en-US" b="1" i="0" dirty="0">
                <a:solidFill>
                  <a:srgbClr val="161616"/>
                </a:solidFill>
                <a:effectLst/>
                <a:latin typeface="inherit"/>
              </a:rPr>
              <a:t>Gathering requirements</a:t>
            </a:r>
            <a:r>
              <a:rPr lang="en-US" b="0" i="0" dirty="0">
                <a:solidFill>
                  <a:srgbClr val="161616"/>
                </a:solidFill>
                <a:effectLst/>
                <a:latin typeface="inherit"/>
              </a:rPr>
              <a:t> to understand and document what is required by users and other stakeholders.</a:t>
            </a:r>
          </a:p>
          <a:p>
            <a:pPr algn="l" fontAlgn="base">
              <a:buFont typeface="Arial" panose="020B0604020202020204" pitchFamily="34" charset="0"/>
              <a:buChar char="•"/>
            </a:pPr>
            <a:r>
              <a:rPr lang="en-US" b="1" i="0" dirty="0">
                <a:solidFill>
                  <a:srgbClr val="161616"/>
                </a:solidFill>
                <a:effectLst/>
                <a:latin typeface="inherit"/>
              </a:rPr>
              <a:t>Choosing or building an architecture</a:t>
            </a:r>
            <a:r>
              <a:rPr lang="en-US" b="0" i="0" dirty="0">
                <a:solidFill>
                  <a:srgbClr val="161616"/>
                </a:solidFill>
                <a:effectLst/>
                <a:latin typeface="inherit"/>
              </a:rPr>
              <a:t> as the underlying structure within which the software will operate.</a:t>
            </a:r>
          </a:p>
          <a:p>
            <a:pPr algn="l" fontAlgn="base">
              <a:buFont typeface="Arial" panose="020B0604020202020204" pitchFamily="34" charset="0"/>
              <a:buChar char="•"/>
            </a:pPr>
            <a:r>
              <a:rPr lang="en-US" b="1" i="0" dirty="0">
                <a:solidFill>
                  <a:srgbClr val="161616"/>
                </a:solidFill>
                <a:effectLst/>
                <a:latin typeface="inherit"/>
              </a:rPr>
              <a:t>Developing a design </a:t>
            </a:r>
            <a:r>
              <a:rPr lang="en-US" b="0" i="0" dirty="0">
                <a:solidFill>
                  <a:srgbClr val="161616"/>
                </a:solidFill>
                <a:effectLst/>
                <a:latin typeface="inherit"/>
              </a:rPr>
              <a:t>around solutions to the problems presented by requirements, often involving process models and storyboards.</a:t>
            </a:r>
          </a:p>
          <a:p>
            <a:pPr algn="l" fontAlgn="base">
              <a:buFont typeface="Arial" panose="020B0604020202020204" pitchFamily="34" charset="0"/>
              <a:buChar char="•"/>
            </a:pPr>
            <a:r>
              <a:rPr lang="en-US" b="1" i="0" dirty="0">
                <a:solidFill>
                  <a:srgbClr val="161616"/>
                </a:solidFill>
                <a:effectLst/>
                <a:latin typeface="inherit"/>
              </a:rPr>
              <a:t>Building a model</a:t>
            </a:r>
            <a:r>
              <a:rPr lang="en-US" b="0" i="0" dirty="0">
                <a:solidFill>
                  <a:srgbClr val="161616"/>
                </a:solidFill>
                <a:effectLst/>
                <a:latin typeface="inherit"/>
              </a:rPr>
              <a:t> with a modeling tool that uses a modeling language like </a:t>
            </a:r>
            <a:r>
              <a:rPr lang="en-US" b="0" i="0" dirty="0" err="1">
                <a:solidFill>
                  <a:srgbClr val="161616"/>
                </a:solidFill>
                <a:effectLst/>
                <a:latin typeface="inherit"/>
              </a:rPr>
              <a:t>SysML</a:t>
            </a:r>
            <a:r>
              <a:rPr lang="en-US" b="0" i="0" dirty="0">
                <a:solidFill>
                  <a:srgbClr val="161616"/>
                </a:solidFill>
                <a:effectLst/>
                <a:latin typeface="inherit"/>
              </a:rPr>
              <a:t> or UML to conduct early validation, prototyping, and simulation of the design.</a:t>
            </a:r>
          </a:p>
          <a:p>
            <a:pPr algn="l" fontAlgn="base">
              <a:buFont typeface="Arial" panose="020B0604020202020204" pitchFamily="34" charset="0"/>
              <a:buChar char="•"/>
            </a:pPr>
            <a:r>
              <a:rPr lang="en-US" b="1" i="0" dirty="0">
                <a:solidFill>
                  <a:srgbClr val="161616"/>
                </a:solidFill>
                <a:effectLst/>
                <a:latin typeface="inherit"/>
              </a:rPr>
              <a:t>Constructing code </a:t>
            </a:r>
            <a:r>
              <a:rPr lang="en-US" b="0" i="0" dirty="0">
                <a:solidFill>
                  <a:srgbClr val="161616"/>
                </a:solidFill>
                <a:effectLst/>
                <a:latin typeface="inherit"/>
              </a:rPr>
              <a:t>in the appropriate programming language. Involves peer and team review to eliminate problems early and produce quality software faster.</a:t>
            </a:r>
          </a:p>
          <a:p>
            <a:pPr algn="l" fontAlgn="base">
              <a:buFont typeface="Arial" panose="020B0604020202020204" pitchFamily="34" charset="0"/>
              <a:buChar char="•"/>
            </a:pPr>
            <a:r>
              <a:rPr lang="en-US" b="1" i="0" dirty="0">
                <a:solidFill>
                  <a:srgbClr val="161616"/>
                </a:solidFill>
                <a:effectLst/>
                <a:latin typeface="inherit"/>
              </a:rPr>
              <a:t>Testing</a:t>
            </a:r>
            <a:r>
              <a:rPr lang="en-US" b="0" i="0" dirty="0">
                <a:solidFill>
                  <a:srgbClr val="161616"/>
                </a:solidFill>
                <a:effectLst/>
                <a:latin typeface="inherit"/>
              </a:rPr>
              <a:t> with pre-planned scenarios as part of software design and coding — and conducting performance testing to simulate load testing on the application.</a:t>
            </a:r>
          </a:p>
          <a:p>
            <a:pPr algn="l" fontAlgn="base">
              <a:buFont typeface="Arial" panose="020B0604020202020204" pitchFamily="34" charset="0"/>
              <a:buChar char="•"/>
            </a:pPr>
            <a:r>
              <a:rPr lang="en-US" b="1" i="0" dirty="0">
                <a:solidFill>
                  <a:srgbClr val="161616"/>
                </a:solidFill>
                <a:effectLst/>
                <a:latin typeface="inherit"/>
              </a:rPr>
              <a:t>Managing configuration and defects</a:t>
            </a:r>
            <a:r>
              <a:rPr lang="en-US" b="0" i="0" dirty="0">
                <a:solidFill>
                  <a:srgbClr val="161616"/>
                </a:solidFill>
                <a:effectLst/>
                <a:latin typeface="inherit"/>
              </a:rPr>
              <a:t> to understand all the software artifacts (requirements, design, code, test) and build distinct versions of the software. Establish quality assurance priorities and release criteria to address and track defects.</a:t>
            </a:r>
          </a:p>
          <a:p>
            <a:pPr algn="l" fontAlgn="base">
              <a:buFont typeface="Arial" panose="020B0604020202020204" pitchFamily="34" charset="0"/>
              <a:buChar char="•"/>
            </a:pPr>
            <a:r>
              <a:rPr lang="en-US" b="1" i="0" dirty="0">
                <a:solidFill>
                  <a:srgbClr val="161616"/>
                </a:solidFill>
                <a:effectLst/>
                <a:latin typeface="inherit"/>
              </a:rPr>
              <a:t>Deploying</a:t>
            </a:r>
            <a:r>
              <a:rPr lang="en-US" b="0" i="0" dirty="0">
                <a:solidFill>
                  <a:srgbClr val="161616"/>
                </a:solidFill>
                <a:effectLst/>
                <a:latin typeface="inherit"/>
              </a:rPr>
              <a:t> the software for use and responding to and resolving user problems.</a:t>
            </a:r>
          </a:p>
          <a:p>
            <a:pPr algn="l" fontAlgn="base">
              <a:buFont typeface="Arial" panose="020B0604020202020204" pitchFamily="34" charset="0"/>
              <a:buChar char="•"/>
            </a:pPr>
            <a:r>
              <a:rPr lang="en-US" b="1" i="0" dirty="0">
                <a:solidFill>
                  <a:srgbClr val="161616"/>
                </a:solidFill>
                <a:effectLst/>
                <a:latin typeface="inherit"/>
              </a:rPr>
              <a:t>Migrating data</a:t>
            </a:r>
            <a:r>
              <a:rPr lang="en-US" b="0" i="0" dirty="0">
                <a:solidFill>
                  <a:srgbClr val="161616"/>
                </a:solidFill>
                <a:effectLst/>
                <a:latin typeface="inherit"/>
              </a:rPr>
              <a:t> to the new or updated software from existing applications or data sources if necessary.</a:t>
            </a:r>
          </a:p>
          <a:p>
            <a:pPr algn="l" fontAlgn="base">
              <a:buFont typeface="Arial" panose="020B0604020202020204" pitchFamily="34" charset="0"/>
              <a:buChar char="•"/>
            </a:pPr>
            <a:r>
              <a:rPr lang="en-US" b="1" i="0" dirty="0">
                <a:solidFill>
                  <a:srgbClr val="161616"/>
                </a:solidFill>
                <a:effectLst/>
                <a:latin typeface="inherit"/>
              </a:rPr>
              <a:t>Managing and measuring the projec</a:t>
            </a:r>
            <a:r>
              <a:rPr lang="en-US" b="0" i="0" dirty="0">
                <a:solidFill>
                  <a:srgbClr val="161616"/>
                </a:solidFill>
                <a:effectLst/>
                <a:latin typeface="inherit"/>
              </a:rPr>
              <a:t>t to maintain quality and delivery over the application lifecycle, and to evaluate the development process with models such as the Capability Maturity Model (CMM)</a:t>
            </a:r>
          </a:p>
          <a:p>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8</a:t>
            </a:fld>
            <a:endParaRPr lang="en-US"/>
          </a:p>
        </p:txBody>
      </p:sp>
    </p:spTree>
    <p:extLst>
      <p:ext uri="{BB962C8B-B14F-4D97-AF65-F5344CB8AC3E}">
        <p14:creationId xmlns:p14="http://schemas.microsoft.com/office/powerpoint/2010/main" val="2260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think of a website as a book in that library. Just like a book contains pages with text, images, and sometimes even interactive elements. </a:t>
            </a:r>
          </a:p>
          <a:p>
            <a:endParaRPr lang="en-US" dirty="0"/>
          </a:p>
          <a:p>
            <a:r>
              <a:rPr lang="en-US" dirty="0"/>
              <a:t>A website consists of web pages that you can access using a computer, tablet, or phone connected to the internet.</a:t>
            </a:r>
          </a:p>
          <a:p>
            <a:endParaRPr lang="en-US" dirty="0"/>
          </a:p>
          <a:p>
            <a:r>
              <a:rPr lang="en-US" dirty="0"/>
              <a:t>Each web page on a website is like a chapter in a book. </a:t>
            </a:r>
          </a:p>
          <a:p>
            <a:r>
              <a:rPr lang="en-US" dirty="0"/>
              <a:t>           </a:t>
            </a:r>
          </a:p>
          <a:p>
            <a:r>
              <a:rPr lang="en-US" dirty="0"/>
              <a:t>These pages are connected  together, allowing you to navigate from one to another through links. </a:t>
            </a:r>
          </a:p>
          <a:p>
            <a:endParaRPr lang="en-US" dirty="0"/>
          </a:p>
          <a:p>
            <a:r>
              <a:rPr lang="en-US" dirty="0"/>
              <a:t>For example, when you click on a link or type a web address (also called a URL) into your web browser, you're essentially opening a specific page on a website.</a:t>
            </a:r>
          </a:p>
          <a:p>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9</a:t>
            </a:fld>
            <a:endParaRPr lang="en-US"/>
          </a:p>
        </p:txBody>
      </p:sp>
    </p:spTree>
    <p:extLst>
      <p:ext uri="{BB962C8B-B14F-4D97-AF65-F5344CB8AC3E}">
        <p14:creationId xmlns:p14="http://schemas.microsoft.com/office/powerpoint/2010/main" val="267892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highlight>
                  <a:srgbClr val="FFFFFF"/>
                </a:highlight>
                <a:latin typeface="arial" panose="020B0604020202020204" pitchFamily="34" charset="0"/>
              </a:rPr>
              <a:t>Web Content Accessibility Guidelines</a:t>
            </a:r>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19</a:t>
            </a:fld>
            <a:endParaRPr lang="en-US"/>
          </a:p>
        </p:txBody>
      </p:sp>
    </p:spTree>
    <p:extLst>
      <p:ext uri="{BB962C8B-B14F-4D97-AF65-F5344CB8AC3E}">
        <p14:creationId xmlns:p14="http://schemas.microsoft.com/office/powerpoint/2010/main" val="2567848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6CA8-927E-2E2C-D5B5-0665A78651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70C6B-82AC-F487-3BE5-D23645C4C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1B25AF-1780-E73A-BFDD-9DADDD4758E4}"/>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405F24CF-EEBE-BA91-CD6E-15106CB2D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40667D-1A9D-12DE-0DC2-DB4229E49F9E}"/>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345350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84AB-385A-4896-27D7-AD7D1E3222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AAAE32-BDD6-5D5C-07EC-56EB513268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C62555-F6CF-9600-D517-C90681682F30}"/>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7924381A-5739-46E7-9247-4BE94B24C2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4E7AD0-C63C-8BD6-80A7-2D1BDB7A8AB4}"/>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420890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313127-F7DE-6F5A-1012-3777CEA1A7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6214D7-11F0-6A41-8874-2174D8401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0B8318-9885-9F37-34C1-5B0F7413627D}"/>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B5C5F90C-7505-CB43-3DE5-B796BDA8DA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70C7AD-3E94-B1D8-B02C-8499D9A96CE7}"/>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40559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564A-DB58-D912-DF44-03628FC638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FA052A-1DE8-7CAB-0BF9-00C0CDF128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C1F101-0A46-CDCF-9728-6B903FB921F8}"/>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D8D8950E-7C8A-EEFA-50E3-92199BBE54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81D1C-05A1-7532-AA0D-FCA45C897F6B}"/>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309647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CA03-B452-0561-C1B5-890266DC20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ED4CC1-6719-EB3A-D87B-1161D84AA9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745888-96CC-4B29-7390-1FA928306C77}"/>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F7B0C129-29C7-D083-D4B2-D09D4013F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6F6BBD-3240-013B-5F8C-881FE2DAC80D}"/>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377493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4EFF-5DEF-D0DB-EAF3-22B3CAA4D2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E43284-0C29-DE63-ECB4-358FD7AC5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2603A5-8526-593E-D95B-8106F7C3E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040CFC-5D03-5709-17FC-D26DCF24B32A}"/>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6" name="Footer Placeholder 5">
            <a:extLst>
              <a:ext uri="{FF2B5EF4-FFF2-40B4-BE49-F238E27FC236}">
                <a16:creationId xmlns:a16="http://schemas.microsoft.com/office/drawing/2014/main" id="{C0ED428B-C1B9-F4C0-F882-E5D5F36EC8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DFA662-1C93-C111-A054-5882D7722844}"/>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277702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E355-BE0F-9943-59C7-04D71189D9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B584DF-DB00-A8F4-B4DD-64BA139D4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6A742C-40E2-9B9E-576C-BF522DD68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7DF356-E86D-A368-BB36-9D4D2D5D0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DB429-9306-8545-CBF0-D81FF7847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AFD42B3-4FED-83BD-6A50-821DEAA438EE}"/>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8" name="Footer Placeholder 7">
            <a:extLst>
              <a:ext uri="{FF2B5EF4-FFF2-40B4-BE49-F238E27FC236}">
                <a16:creationId xmlns:a16="http://schemas.microsoft.com/office/drawing/2014/main" id="{3D9D0414-4B21-A6AD-D8AC-AA6098ECF4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629ABB-AEFF-22BD-C65E-A9175FBA9C63}"/>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402550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9B95-A7AA-824F-85B4-3198114611A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6F6616-D664-E65F-A71B-1377BD4D0682}"/>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4" name="Footer Placeholder 3">
            <a:extLst>
              <a:ext uri="{FF2B5EF4-FFF2-40B4-BE49-F238E27FC236}">
                <a16:creationId xmlns:a16="http://schemas.microsoft.com/office/drawing/2014/main" id="{9A89B06F-8498-0EFA-2600-E53F4D5AF6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EB264FD-C7F5-340C-4E9A-6D26714B6E51}"/>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22357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AC621-9583-0589-32FA-B06B4AB727D9}"/>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3" name="Footer Placeholder 2">
            <a:extLst>
              <a:ext uri="{FF2B5EF4-FFF2-40B4-BE49-F238E27FC236}">
                <a16:creationId xmlns:a16="http://schemas.microsoft.com/office/drawing/2014/main" id="{7048D5B0-AC5C-2B6A-ACD6-AC3764A5301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17332-0421-856D-7FBA-B01841DCB267}"/>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371856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1486-F283-92A2-AAE3-CB6DD4C49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6B52446-D2F9-C3D9-E28E-0A1D8E30F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DF4661-8D9F-CCB5-5DA9-B738B3F51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DF61C-BD6D-A2C6-3AAC-97C3DDC87A76}"/>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6" name="Footer Placeholder 5">
            <a:extLst>
              <a:ext uri="{FF2B5EF4-FFF2-40B4-BE49-F238E27FC236}">
                <a16:creationId xmlns:a16="http://schemas.microsoft.com/office/drawing/2014/main" id="{939455CE-8772-1D5F-6E74-AEF814B4C8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02BEC-569C-4FFC-C3AB-2E2C3E882A4E}"/>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64273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C407-3543-FAA7-9ED7-A8AF0A914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80A40E-0BCF-B7D0-438E-FCBD2955B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CA1D580-8B63-7EA7-FB09-ECC44B1AB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85D06-1693-5281-6C65-742FD64B1A2F}"/>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6" name="Footer Placeholder 5">
            <a:extLst>
              <a:ext uri="{FF2B5EF4-FFF2-40B4-BE49-F238E27FC236}">
                <a16:creationId xmlns:a16="http://schemas.microsoft.com/office/drawing/2014/main" id="{1FF71148-F4CF-04B3-7A8A-FDF453DB81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BA804D-EFEC-8738-F463-2A5D503559F7}"/>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161637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7A7F4-0AF5-0DE8-F918-A2A69C44B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5CE179-9B73-40B0-3694-151C67CD4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BF2F51-9EFD-8C69-111E-D927D7135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A01CE06A-DE51-9C61-DEDE-6FDCDD25C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53DF379-869E-4C79-DA6B-98BCDA1E0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65CC1B-405B-41E0-BFCB-4A9B35CE52D2}" type="slidenum">
              <a:rPr lang="en-GB" smtClean="0"/>
              <a:t>‹#›</a:t>
            </a:fld>
            <a:endParaRPr lang="en-GB"/>
          </a:p>
        </p:txBody>
      </p:sp>
    </p:spTree>
    <p:extLst>
      <p:ext uri="{BB962C8B-B14F-4D97-AF65-F5344CB8AC3E}">
        <p14:creationId xmlns:p14="http://schemas.microsoft.com/office/powerpoint/2010/main" val="2147514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46DD-04CE-ABCE-69E2-D26F40DFBCA3}"/>
              </a:ext>
            </a:extLst>
          </p:cNvPr>
          <p:cNvSpPr>
            <a:spLocks noGrp="1"/>
          </p:cNvSpPr>
          <p:nvPr>
            <p:ph type="ctrTitle"/>
          </p:nvPr>
        </p:nvSpPr>
        <p:spPr>
          <a:xfrm>
            <a:off x="1818640" y="1449238"/>
            <a:ext cx="9144000" cy="3976202"/>
          </a:xfrm>
        </p:spPr>
        <p:txBody>
          <a:bodyPr>
            <a:normAutofit/>
          </a:bodyPr>
          <a:lstStyle/>
          <a:p>
            <a:pPr>
              <a:lnSpc>
                <a:spcPct val="100000"/>
              </a:lnSpc>
            </a:pPr>
            <a:r>
              <a:rPr lang="en-GB" dirty="0">
                <a:latin typeface="Abadi" panose="020B0604020104020204" pitchFamily="34" charset="0"/>
              </a:rPr>
              <a:t>Introduction to </a:t>
            </a:r>
            <a:br>
              <a:rPr lang="en-GB" dirty="0">
                <a:latin typeface="Abadi" panose="020B0604020104020204" pitchFamily="34" charset="0"/>
              </a:rPr>
            </a:br>
            <a:r>
              <a:rPr lang="en-GB" dirty="0">
                <a:latin typeface="Abadi" panose="020B0604020104020204" pitchFamily="34" charset="0"/>
              </a:rPr>
              <a:t>Web Development &amp; Web Hosting</a:t>
            </a:r>
            <a:br>
              <a:rPr lang="en-GB" sz="4900" dirty="0">
                <a:latin typeface="Abadi" panose="020B0604020104020204" pitchFamily="34" charset="0"/>
              </a:rPr>
            </a:br>
            <a:endParaRPr lang="en-GB" dirty="0">
              <a:latin typeface="Abadi" panose="020B0604020104020204" pitchFamily="34" charset="0"/>
            </a:endParaRPr>
          </a:p>
        </p:txBody>
      </p:sp>
      <p:sp>
        <p:nvSpPr>
          <p:cNvPr id="3" name="Subtitle 2">
            <a:extLst>
              <a:ext uri="{FF2B5EF4-FFF2-40B4-BE49-F238E27FC236}">
                <a16:creationId xmlns:a16="http://schemas.microsoft.com/office/drawing/2014/main" id="{6C963BAA-C1BF-6EF0-D598-BCADF514B5A0}"/>
              </a:ext>
            </a:extLst>
          </p:cNvPr>
          <p:cNvSpPr>
            <a:spLocks noGrp="1"/>
          </p:cNvSpPr>
          <p:nvPr>
            <p:ph type="subTitle" idx="1"/>
          </p:nvPr>
        </p:nvSpPr>
        <p:spPr>
          <a:xfrm>
            <a:off x="8402320" y="5425440"/>
            <a:ext cx="3667760" cy="1254760"/>
          </a:xfrm>
        </p:spPr>
        <p:txBody>
          <a:bodyPr/>
          <a:lstStyle/>
          <a:p>
            <a:r>
              <a:rPr lang="en-GB" dirty="0">
                <a:latin typeface="Abadi" panose="020B0604020104020204" pitchFamily="34" charset="0"/>
              </a:rPr>
              <a:t>Unicom TIC</a:t>
            </a:r>
          </a:p>
          <a:p>
            <a:r>
              <a:rPr lang="en-GB" dirty="0">
                <a:latin typeface="Abadi" panose="020B0604020104020204" pitchFamily="34" charset="0"/>
              </a:rPr>
              <a:t>6</a:t>
            </a:r>
            <a:r>
              <a:rPr lang="en-GB" baseline="30000" dirty="0">
                <a:latin typeface="Abadi" panose="020B0604020104020204" pitchFamily="34" charset="0"/>
              </a:rPr>
              <a:t>th</a:t>
            </a:r>
            <a:r>
              <a:rPr lang="en-GB" dirty="0">
                <a:latin typeface="Abadi" panose="020B0604020104020204" pitchFamily="34" charset="0"/>
              </a:rPr>
              <a:t> April 2024</a:t>
            </a:r>
          </a:p>
        </p:txBody>
      </p:sp>
    </p:spTree>
    <p:extLst>
      <p:ext uri="{BB962C8B-B14F-4D97-AF65-F5344CB8AC3E}">
        <p14:creationId xmlns:p14="http://schemas.microsoft.com/office/powerpoint/2010/main" val="415590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996774-7EF7-1F7F-6289-E4D9BB2E8B6C}"/>
              </a:ext>
            </a:extLst>
          </p:cNvPr>
          <p:cNvPicPr>
            <a:picLocks noChangeAspect="1"/>
          </p:cNvPicPr>
          <p:nvPr/>
        </p:nvPicPr>
        <p:blipFill>
          <a:blip r:embed="rId2"/>
          <a:stretch>
            <a:fillRect/>
          </a:stretch>
        </p:blipFill>
        <p:spPr>
          <a:xfrm>
            <a:off x="5835316" y="3731716"/>
            <a:ext cx="6007768" cy="28044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descr="A screenshot of a computer screen&#10;&#10;Description automatically generated">
            <a:extLst>
              <a:ext uri="{FF2B5EF4-FFF2-40B4-BE49-F238E27FC236}">
                <a16:creationId xmlns:a16="http://schemas.microsoft.com/office/drawing/2014/main" id="{F86E4861-E351-7388-0111-56946B8EE1D0}"/>
              </a:ext>
            </a:extLst>
          </p:cNvPr>
          <p:cNvPicPr>
            <a:picLocks noChangeAspect="1"/>
          </p:cNvPicPr>
          <p:nvPr/>
        </p:nvPicPr>
        <p:blipFill>
          <a:blip r:embed="rId3"/>
          <a:stretch>
            <a:fillRect/>
          </a:stretch>
        </p:blipFill>
        <p:spPr>
          <a:xfrm>
            <a:off x="445169" y="321808"/>
            <a:ext cx="6519486" cy="34716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181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1BEA-51C9-F84D-FB8C-E746135DA0BB}"/>
              </a:ext>
            </a:extLst>
          </p:cNvPr>
          <p:cNvSpPr>
            <a:spLocks noGrp="1"/>
          </p:cNvSpPr>
          <p:nvPr>
            <p:ph type="title"/>
          </p:nvPr>
        </p:nvSpPr>
        <p:spPr/>
        <p:txBody>
          <a:bodyPr/>
          <a:lstStyle/>
          <a:p>
            <a:r>
              <a:rPr lang="en-US" dirty="0"/>
              <a:t>Types of Website</a:t>
            </a:r>
          </a:p>
        </p:txBody>
      </p:sp>
      <p:sp>
        <p:nvSpPr>
          <p:cNvPr id="3" name="Content Placeholder 2">
            <a:extLst>
              <a:ext uri="{FF2B5EF4-FFF2-40B4-BE49-F238E27FC236}">
                <a16:creationId xmlns:a16="http://schemas.microsoft.com/office/drawing/2014/main" id="{04B7F4C3-1A08-A6EF-F347-288D2AFF7D85}"/>
              </a:ext>
            </a:extLst>
          </p:cNvPr>
          <p:cNvSpPr>
            <a:spLocks noGrp="1"/>
          </p:cNvSpPr>
          <p:nvPr>
            <p:ph idx="1"/>
          </p:nvPr>
        </p:nvSpPr>
        <p:spPr/>
        <p:txBody>
          <a:bodyPr/>
          <a:lstStyle/>
          <a:p>
            <a:r>
              <a:rPr lang="en-US" sz="2800" b="1" dirty="0"/>
              <a:t>Static Website</a:t>
            </a:r>
            <a:r>
              <a:rPr lang="en-US" sz="2800" dirty="0"/>
              <a:t>: Web pages are returned by the server which are prebuilt source code files.</a:t>
            </a:r>
          </a:p>
          <a:p>
            <a:pPr marL="0" indent="0">
              <a:buNone/>
            </a:pPr>
            <a:r>
              <a:rPr lang="en-US" dirty="0"/>
              <a:t>  (Website)</a:t>
            </a:r>
          </a:p>
          <a:p>
            <a:endParaRPr lang="en-US" sz="2800" dirty="0"/>
          </a:p>
          <a:p>
            <a:r>
              <a:rPr lang="en-US" sz="2800" b="1" dirty="0"/>
              <a:t>Dynamic Website: </a:t>
            </a:r>
            <a:r>
              <a:rPr lang="en-US" sz="2800" dirty="0"/>
              <a:t>Web pages are returned by the server which is processed during runtime means they are not prebuilt web pages, but they are built during runtime according to the user’s demand with the help of server-side scripting languages</a:t>
            </a:r>
          </a:p>
          <a:p>
            <a:pPr marL="0" indent="0">
              <a:buNone/>
            </a:pPr>
            <a:r>
              <a:rPr lang="en-US" dirty="0"/>
              <a:t>  (Web Application)</a:t>
            </a:r>
            <a:endParaRPr lang="en-US" sz="2800" dirty="0"/>
          </a:p>
        </p:txBody>
      </p:sp>
    </p:spTree>
    <p:extLst>
      <p:ext uri="{BB962C8B-B14F-4D97-AF65-F5344CB8AC3E}">
        <p14:creationId xmlns:p14="http://schemas.microsoft.com/office/powerpoint/2010/main" val="260416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F53A-BB39-E327-AEF2-862C8F164091}"/>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B69B5592-C27D-1F0A-B8F0-BDA5C8F98D09}"/>
              </a:ext>
            </a:extLst>
          </p:cNvPr>
          <p:cNvSpPr>
            <a:spLocks noGrp="1"/>
          </p:cNvSpPr>
          <p:nvPr>
            <p:ph idx="1"/>
          </p:nvPr>
        </p:nvSpPr>
        <p:spPr/>
        <p:txBody>
          <a:bodyPr/>
          <a:lstStyle/>
          <a:p>
            <a:r>
              <a:rPr lang="en-US" dirty="0"/>
              <a:t>The process of creating websites and web applications, encompassing everything from designing the layout and user interface to coding the functionality that powers them. </a:t>
            </a:r>
          </a:p>
          <a:p>
            <a:r>
              <a:rPr lang="en-US" dirty="0"/>
              <a:t>It involves a combination of programming languages, frameworks, and tools to bring a website or web application to life.</a:t>
            </a:r>
          </a:p>
        </p:txBody>
      </p:sp>
    </p:spTree>
    <p:extLst>
      <p:ext uri="{BB962C8B-B14F-4D97-AF65-F5344CB8AC3E}">
        <p14:creationId xmlns:p14="http://schemas.microsoft.com/office/powerpoint/2010/main" val="27116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1BEA-51C9-F84D-FB8C-E746135DA0BB}"/>
              </a:ext>
            </a:extLst>
          </p:cNvPr>
          <p:cNvSpPr>
            <a:spLocks noGrp="1"/>
          </p:cNvSpPr>
          <p:nvPr>
            <p:ph type="title"/>
          </p:nvPr>
        </p:nvSpPr>
        <p:spPr>
          <a:xfrm>
            <a:off x="761840" y="1138265"/>
            <a:ext cx="4544762" cy="1401183"/>
          </a:xfrm>
        </p:spPr>
        <p:txBody>
          <a:bodyPr anchor="t">
            <a:normAutofit/>
          </a:bodyPr>
          <a:lstStyle/>
          <a:p>
            <a:r>
              <a:rPr lang="en-US" sz="3200" b="0" i="0">
                <a:effectLst/>
              </a:rPr>
              <a:t>Frontend Development</a:t>
            </a:r>
            <a:endParaRPr lang="en-US" sz="3200"/>
          </a:p>
        </p:txBody>
      </p:sp>
      <p:cxnSp>
        <p:nvCxnSpPr>
          <p:cNvPr id="1031" name="Straight Connector 1030">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8" name="Content Placeholder 2">
            <a:extLst>
              <a:ext uri="{FF2B5EF4-FFF2-40B4-BE49-F238E27FC236}">
                <a16:creationId xmlns:a16="http://schemas.microsoft.com/office/drawing/2014/main" id="{04B7F4C3-1A08-A6EF-F347-288D2AFF7D85}"/>
              </a:ext>
            </a:extLst>
          </p:cNvPr>
          <p:cNvSpPr>
            <a:spLocks noGrp="1"/>
          </p:cNvSpPr>
          <p:nvPr>
            <p:ph idx="1"/>
          </p:nvPr>
        </p:nvSpPr>
        <p:spPr>
          <a:xfrm>
            <a:off x="761840" y="2551176"/>
            <a:ext cx="4544762" cy="3602935"/>
          </a:xfrm>
        </p:spPr>
        <p:txBody>
          <a:bodyPr>
            <a:normAutofit/>
          </a:bodyPr>
          <a:lstStyle/>
          <a:p>
            <a:pPr>
              <a:buFont typeface="Arial" panose="020B0604020202020204" pitchFamily="34" charset="0"/>
              <a:buChar char="•"/>
            </a:pPr>
            <a:r>
              <a:rPr lang="en-US" sz="2000" b="0" i="0">
                <a:effectLst/>
                <a:latin typeface="+mj-lt"/>
              </a:rPr>
              <a:t>Frontend development focuses on the client-side of web applications.</a:t>
            </a:r>
          </a:p>
          <a:p>
            <a:pPr>
              <a:buFont typeface="Arial" panose="020B0604020202020204" pitchFamily="34" charset="0"/>
              <a:buChar char="•"/>
            </a:pPr>
            <a:r>
              <a:rPr lang="en-US" sz="2000" b="0" i="0">
                <a:effectLst/>
                <a:latin typeface="+mj-lt"/>
              </a:rPr>
              <a:t>It deals with the presentation layer, including HTML, CSS, and JavaScript.</a:t>
            </a:r>
          </a:p>
          <a:p>
            <a:pPr>
              <a:buFont typeface="Arial" panose="020B0604020202020204" pitchFamily="34" charset="0"/>
              <a:buChar char="•"/>
            </a:pPr>
            <a:r>
              <a:rPr lang="en-US" sz="2000" b="0" i="0">
                <a:effectLst/>
                <a:latin typeface="+mj-lt"/>
              </a:rPr>
              <a:t>Frontend developers ensure that websites are visually appealing, responsive, and interactive.</a:t>
            </a:r>
          </a:p>
          <a:p>
            <a:endParaRPr lang="en-US" sz="2000">
              <a:latin typeface="+mj-lt"/>
            </a:endParaRPr>
          </a:p>
        </p:txBody>
      </p:sp>
      <p:pic>
        <p:nvPicPr>
          <p:cNvPr id="1026" name="Picture 2" descr="Javarevisited: Top 5 Courses to become a Frontend Developer in 2024 - Best  of Lot">
            <a:extLst>
              <a:ext uri="{FF2B5EF4-FFF2-40B4-BE49-F238E27FC236}">
                <a16:creationId xmlns:a16="http://schemas.microsoft.com/office/drawing/2014/main" id="{F8410763-2561-F185-FAE5-E0E7C25E28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2029583"/>
            <a:ext cx="5334160" cy="28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68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27E6-8AB5-16E4-E8A2-865216D706A7}"/>
              </a:ext>
            </a:extLst>
          </p:cNvPr>
          <p:cNvSpPr>
            <a:spLocks noGrp="1"/>
          </p:cNvSpPr>
          <p:nvPr>
            <p:ph type="title"/>
          </p:nvPr>
        </p:nvSpPr>
        <p:spPr/>
        <p:txBody>
          <a:bodyPr/>
          <a:lstStyle/>
          <a:p>
            <a:r>
              <a:rPr lang="en-US" b="0" i="0" dirty="0">
                <a:solidFill>
                  <a:srgbClr val="0D0D0D"/>
                </a:solidFill>
                <a:effectLst/>
                <a:latin typeface="+mn-lt"/>
              </a:rPr>
              <a:t>Backend Development</a:t>
            </a:r>
            <a:endParaRPr lang="en-US" dirty="0">
              <a:latin typeface="+mn-lt"/>
            </a:endParaRPr>
          </a:p>
        </p:txBody>
      </p:sp>
      <p:sp>
        <p:nvSpPr>
          <p:cNvPr id="3" name="Content Placeholder 2">
            <a:extLst>
              <a:ext uri="{FF2B5EF4-FFF2-40B4-BE49-F238E27FC236}">
                <a16:creationId xmlns:a16="http://schemas.microsoft.com/office/drawing/2014/main" id="{0064B5C4-5C98-DB13-086F-E7418B999746}"/>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rPr>
              <a:t>Backend development involves server-side programming.</a:t>
            </a:r>
          </a:p>
          <a:p>
            <a:pPr algn="l">
              <a:buFont typeface="Arial" panose="020B0604020202020204" pitchFamily="34" charset="0"/>
              <a:buChar char="•"/>
            </a:pPr>
            <a:r>
              <a:rPr lang="en-US" b="0" i="0" dirty="0">
                <a:solidFill>
                  <a:srgbClr val="0D0D0D"/>
                </a:solidFill>
                <a:effectLst/>
              </a:rPr>
              <a:t>It deals with the logic, database interactions, and server configuration.</a:t>
            </a:r>
          </a:p>
          <a:p>
            <a:pPr algn="l">
              <a:buFont typeface="Arial" panose="020B0604020202020204" pitchFamily="34" charset="0"/>
              <a:buChar char="•"/>
            </a:pPr>
            <a:r>
              <a:rPr lang="en-US" b="0" i="0" dirty="0">
                <a:solidFill>
                  <a:srgbClr val="0D0D0D"/>
                </a:solidFill>
                <a:effectLst/>
              </a:rPr>
              <a:t>Backend developers ensure that websites function smoothly, handle user requests efficiently, and maintain data integrity.</a:t>
            </a:r>
          </a:p>
          <a:p>
            <a:endParaRPr lang="en-US" dirty="0"/>
          </a:p>
        </p:txBody>
      </p:sp>
    </p:spTree>
    <p:extLst>
      <p:ext uri="{BB962C8B-B14F-4D97-AF65-F5344CB8AC3E}">
        <p14:creationId xmlns:p14="http://schemas.microsoft.com/office/powerpoint/2010/main" val="28046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43B6-9FE1-4780-5F50-C5A05C6F0B72}"/>
              </a:ext>
            </a:extLst>
          </p:cNvPr>
          <p:cNvSpPr>
            <a:spLocks noGrp="1"/>
          </p:cNvSpPr>
          <p:nvPr>
            <p:ph type="title"/>
          </p:nvPr>
        </p:nvSpPr>
        <p:spPr/>
        <p:txBody>
          <a:bodyPr/>
          <a:lstStyle/>
          <a:p>
            <a:r>
              <a:rPr lang="en-US" b="0" i="0" dirty="0">
                <a:solidFill>
                  <a:srgbClr val="0D0D0D"/>
                </a:solidFill>
                <a:effectLst/>
                <a:latin typeface="+mn-lt"/>
              </a:rPr>
              <a:t>Full Stack Development</a:t>
            </a:r>
            <a:endParaRPr lang="en-US" dirty="0">
              <a:latin typeface="+mn-lt"/>
            </a:endParaRPr>
          </a:p>
        </p:txBody>
      </p:sp>
      <p:sp>
        <p:nvSpPr>
          <p:cNvPr id="3" name="Content Placeholder 2">
            <a:extLst>
              <a:ext uri="{FF2B5EF4-FFF2-40B4-BE49-F238E27FC236}">
                <a16:creationId xmlns:a16="http://schemas.microsoft.com/office/drawing/2014/main" id="{DDBFA90F-F4A1-8AC6-D115-787C7208FC5C}"/>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rPr>
              <a:t>Full stack developers are proficient in both frontend and backend development.</a:t>
            </a:r>
          </a:p>
          <a:p>
            <a:pPr algn="l">
              <a:buFont typeface="Arial" panose="020B0604020202020204" pitchFamily="34" charset="0"/>
              <a:buChar char="•"/>
            </a:pPr>
            <a:r>
              <a:rPr lang="en-US" b="0" i="0" dirty="0">
                <a:solidFill>
                  <a:srgbClr val="0D0D0D"/>
                </a:solidFill>
                <a:effectLst/>
              </a:rPr>
              <a:t>They possess a broad skill set, enabling them to handle all aspects of web development.</a:t>
            </a:r>
          </a:p>
          <a:p>
            <a:pPr algn="l">
              <a:buFont typeface="Arial" panose="020B0604020202020204" pitchFamily="34" charset="0"/>
              <a:buChar char="•"/>
            </a:pPr>
            <a:r>
              <a:rPr lang="en-US" b="0" i="0" dirty="0">
                <a:solidFill>
                  <a:srgbClr val="0D0D0D"/>
                </a:solidFill>
                <a:effectLst/>
              </a:rPr>
              <a:t>Full stack developers play a crucial role in building end-to-end web solutions</a:t>
            </a:r>
          </a:p>
          <a:p>
            <a:endParaRPr lang="en-US" dirty="0"/>
          </a:p>
        </p:txBody>
      </p:sp>
    </p:spTree>
    <p:extLst>
      <p:ext uri="{BB962C8B-B14F-4D97-AF65-F5344CB8AC3E}">
        <p14:creationId xmlns:p14="http://schemas.microsoft.com/office/powerpoint/2010/main" val="251378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3B41-C16A-CBD2-8DFE-983B2C9B2F13}"/>
              </a:ext>
            </a:extLst>
          </p:cNvPr>
          <p:cNvSpPr>
            <a:spLocks noGrp="1"/>
          </p:cNvSpPr>
          <p:nvPr>
            <p:ph type="title"/>
          </p:nvPr>
        </p:nvSpPr>
        <p:spPr/>
        <p:txBody>
          <a:bodyPr>
            <a:normAutofit/>
          </a:bodyPr>
          <a:lstStyle/>
          <a:p>
            <a:r>
              <a:rPr lang="en-GB" sz="3600" b="1" dirty="0">
                <a:latin typeface="Abadi" panose="020B0604020104020204" pitchFamily="34" charset="0"/>
              </a:rPr>
              <a:t>Core Technologies</a:t>
            </a:r>
          </a:p>
        </p:txBody>
      </p:sp>
      <p:sp>
        <p:nvSpPr>
          <p:cNvPr id="3" name="Content Placeholder 2">
            <a:extLst>
              <a:ext uri="{FF2B5EF4-FFF2-40B4-BE49-F238E27FC236}">
                <a16:creationId xmlns:a16="http://schemas.microsoft.com/office/drawing/2014/main" id="{50AC43D8-243D-96FC-10EA-C0609EBA7F4D}"/>
              </a:ext>
            </a:extLst>
          </p:cNvPr>
          <p:cNvSpPr>
            <a:spLocks noGrp="1"/>
          </p:cNvSpPr>
          <p:nvPr>
            <p:ph idx="1"/>
          </p:nvPr>
        </p:nvSpPr>
        <p:spPr>
          <a:xfrm>
            <a:off x="838200" y="2061713"/>
            <a:ext cx="10515600" cy="4374330"/>
          </a:xfrm>
        </p:spPr>
        <p:txBody>
          <a:bodyPr/>
          <a:lstStyle/>
          <a:p>
            <a:r>
              <a:rPr lang="en-GB" dirty="0">
                <a:latin typeface="Abadi" panose="020B0604020104020204" pitchFamily="34" charset="0"/>
              </a:rPr>
              <a:t> </a:t>
            </a:r>
            <a:r>
              <a:rPr lang="en-GB" b="1" dirty="0">
                <a:latin typeface="Abadi" panose="020B0604020104020204" pitchFamily="34" charset="0"/>
              </a:rPr>
              <a:t>HTML</a:t>
            </a:r>
            <a:r>
              <a:rPr lang="en-GB" dirty="0">
                <a:latin typeface="Abadi" panose="020B0604020104020204" pitchFamily="34" charset="0"/>
              </a:rPr>
              <a:t> (Hypertext Markup Language): Defines the structure of web pages.</a:t>
            </a:r>
          </a:p>
          <a:p>
            <a:r>
              <a:rPr lang="en-GB" b="1" dirty="0">
                <a:latin typeface="Abadi" panose="020B0604020104020204" pitchFamily="34" charset="0"/>
              </a:rPr>
              <a:t>CSS</a:t>
            </a:r>
            <a:r>
              <a:rPr lang="en-GB" dirty="0">
                <a:latin typeface="Abadi" panose="020B0604020104020204" pitchFamily="34" charset="0"/>
              </a:rPr>
              <a:t> (Cascading Style Sheets): Styles the layout and appearance of web pages.</a:t>
            </a:r>
          </a:p>
          <a:p>
            <a:r>
              <a:rPr lang="en-GB" b="1" dirty="0">
                <a:latin typeface="Abadi" panose="020B0604020104020204" pitchFamily="34" charset="0"/>
              </a:rPr>
              <a:t>JavaScript</a:t>
            </a:r>
            <a:r>
              <a:rPr lang="en-GB" dirty="0">
                <a:latin typeface="Abadi" panose="020B0604020104020204" pitchFamily="34" charset="0"/>
              </a:rPr>
              <a:t>: Adds interactivity and dynamic behaviour to web pages.</a:t>
            </a:r>
          </a:p>
          <a:p>
            <a:r>
              <a:rPr lang="en-GB" dirty="0">
                <a:latin typeface="Abadi" panose="020B0604020104020204" pitchFamily="34" charset="0"/>
              </a:rPr>
              <a:t>Additional technologies: Frameworks like Angular, React, Vue.js, and libraries like jQuery enhance development efficiency.</a:t>
            </a:r>
          </a:p>
        </p:txBody>
      </p:sp>
    </p:spTree>
    <p:extLst>
      <p:ext uri="{BB962C8B-B14F-4D97-AF65-F5344CB8AC3E}">
        <p14:creationId xmlns:p14="http://schemas.microsoft.com/office/powerpoint/2010/main" val="1731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6FDB-BB6A-5E59-8CDE-056AC604760A}"/>
              </a:ext>
            </a:extLst>
          </p:cNvPr>
          <p:cNvSpPr>
            <a:spLocks noGrp="1"/>
          </p:cNvSpPr>
          <p:nvPr>
            <p:ph type="title"/>
          </p:nvPr>
        </p:nvSpPr>
        <p:spPr/>
        <p:txBody>
          <a:bodyPr/>
          <a:lstStyle/>
          <a:p>
            <a:r>
              <a:rPr lang="en-US" b="0" i="0" dirty="0">
                <a:solidFill>
                  <a:srgbClr val="0D0D0D"/>
                </a:solidFill>
                <a:effectLst/>
                <a:latin typeface="+mn-lt"/>
              </a:rPr>
              <a:t>Backend Technologies</a:t>
            </a:r>
            <a:endParaRPr lang="en-US" dirty="0">
              <a:latin typeface="+mn-lt"/>
            </a:endParaRPr>
          </a:p>
        </p:txBody>
      </p:sp>
      <p:sp>
        <p:nvSpPr>
          <p:cNvPr id="3" name="Content Placeholder 2">
            <a:extLst>
              <a:ext uri="{FF2B5EF4-FFF2-40B4-BE49-F238E27FC236}">
                <a16:creationId xmlns:a16="http://schemas.microsoft.com/office/drawing/2014/main" id="{45B73384-D8AF-EF40-4DB2-AFD5588DB487}"/>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rPr>
              <a:t>Server-side programming languages: Examples include JavaScript (Node.js), C# (</a:t>
            </a:r>
            <a:r>
              <a:rPr lang="en-US" b="0" i="0" dirty="0" err="1">
                <a:solidFill>
                  <a:srgbClr val="0D0D0D"/>
                </a:solidFill>
                <a:effectLst/>
              </a:rPr>
              <a:t>.Net</a:t>
            </a:r>
            <a:r>
              <a:rPr lang="en-US" b="0" i="0" dirty="0">
                <a:solidFill>
                  <a:srgbClr val="0D0D0D"/>
                </a:solidFill>
                <a:effectLst/>
              </a:rPr>
              <a:t> Core) Python (Django, Flask), Ruby (Ruby on Rails), PHP (Laravel), and Java (Spring Boot).</a:t>
            </a:r>
          </a:p>
          <a:p>
            <a:pPr algn="l">
              <a:buFont typeface="Arial" panose="020B0604020202020204" pitchFamily="34" charset="0"/>
              <a:buChar char="•"/>
            </a:pPr>
            <a:r>
              <a:rPr lang="en-US" b="0" i="0" dirty="0">
                <a:solidFill>
                  <a:srgbClr val="0D0D0D"/>
                </a:solidFill>
                <a:effectLst/>
              </a:rPr>
              <a:t>Databases: SQL databases (Microsoft SQL Server, MySQL, PostgreSQL) and NoSQL databases (MongoDB, Redis) store and manage data.</a:t>
            </a:r>
          </a:p>
          <a:p>
            <a:pPr algn="l">
              <a:buFont typeface="Arial" panose="020B0604020202020204" pitchFamily="34" charset="0"/>
              <a:buChar char="•"/>
            </a:pPr>
            <a:r>
              <a:rPr lang="en-US" b="0" i="0" dirty="0">
                <a:solidFill>
                  <a:srgbClr val="0D0D0D"/>
                </a:solidFill>
                <a:effectLst/>
              </a:rPr>
              <a:t>Web servers: Apache, Nginx, and Microsoft IIS handle HTTP requests and responses</a:t>
            </a:r>
          </a:p>
          <a:p>
            <a:endParaRPr lang="en-US" dirty="0"/>
          </a:p>
        </p:txBody>
      </p:sp>
    </p:spTree>
    <p:extLst>
      <p:ext uri="{BB962C8B-B14F-4D97-AF65-F5344CB8AC3E}">
        <p14:creationId xmlns:p14="http://schemas.microsoft.com/office/powerpoint/2010/main" val="400239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F904-69A3-C66F-A494-509D5E5AAB47}"/>
              </a:ext>
            </a:extLst>
          </p:cNvPr>
          <p:cNvSpPr>
            <a:spLocks noGrp="1"/>
          </p:cNvSpPr>
          <p:nvPr>
            <p:ph type="title"/>
          </p:nvPr>
        </p:nvSpPr>
        <p:spPr/>
        <p:txBody>
          <a:bodyPr/>
          <a:lstStyle/>
          <a:p>
            <a:r>
              <a:rPr lang="en-US" dirty="0"/>
              <a:t>Development Tools</a:t>
            </a:r>
          </a:p>
        </p:txBody>
      </p:sp>
      <p:sp>
        <p:nvSpPr>
          <p:cNvPr id="3" name="Content Placeholder 2">
            <a:extLst>
              <a:ext uri="{FF2B5EF4-FFF2-40B4-BE49-F238E27FC236}">
                <a16:creationId xmlns:a16="http://schemas.microsoft.com/office/drawing/2014/main" id="{9FBC146D-7BB5-F2C1-B5C0-0EBF53EC081F}"/>
              </a:ext>
            </a:extLst>
          </p:cNvPr>
          <p:cNvSpPr>
            <a:spLocks noGrp="1"/>
          </p:cNvSpPr>
          <p:nvPr>
            <p:ph idx="1"/>
          </p:nvPr>
        </p:nvSpPr>
        <p:spPr/>
        <p:txBody>
          <a:bodyPr/>
          <a:lstStyle/>
          <a:p>
            <a:r>
              <a:rPr lang="en-US" b="1" dirty="0"/>
              <a:t>Integrated Development Environments (IDEs): </a:t>
            </a:r>
            <a:r>
              <a:rPr lang="en-US" dirty="0"/>
              <a:t>Visual Studio Code, Atom, Sublime Text provide features for coding, debugging, and version control.</a:t>
            </a:r>
          </a:p>
          <a:p>
            <a:r>
              <a:rPr lang="en-US" b="1" dirty="0"/>
              <a:t>Version Control Systems (VCS): </a:t>
            </a:r>
            <a:r>
              <a:rPr lang="en-US" dirty="0"/>
              <a:t>Git enables collaboration, code management, and version tracking.</a:t>
            </a:r>
          </a:p>
          <a:p>
            <a:r>
              <a:rPr lang="en-US" b="1" dirty="0"/>
              <a:t>Package Managers</a:t>
            </a:r>
            <a:r>
              <a:rPr lang="en-US" dirty="0"/>
              <a:t>: </a:t>
            </a:r>
            <a:r>
              <a:rPr lang="en-US" dirty="0" err="1"/>
              <a:t>npm</a:t>
            </a:r>
            <a:r>
              <a:rPr lang="en-US" dirty="0"/>
              <a:t> (Node Package Manager) and pip (Python Package Index) simplify dependency management.</a:t>
            </a:r>
          </a:p>
        </p:txBody>
      </p:sp>
    </p:spTree>
    <p:extLst>
      <p:ext uri="{BB962C8B-B14F-4D97-AF65-F5344CB8AC3E}">
        <p14:creationId xmlns:p14="http://schemas.microsoft.com/office/powerpoint/2010/main" val="26486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4A3E-8D51-8E83-928A-96C98ED98B26}"/>
              </a:ext>
            </a:extLst>
          </p:cNvPr>
          <p:cNvSpPr>
            <a:spLocks noGrp="1"/>
          </p:cNvSpPr>
          <p:nvPr>
            <p:ph type="title"/>
          </p:nvPr>
        </p:nvSpPr>
        <p:spPr/>
        <p:txBody>
          <a:bodyPr/>
          <a:lstStyle/>
          <a:p>
            <a:r>
              <a:rPr lang="en-GB" dirty="0"/>
              <a:t>Best Practices</a:t>
            </a:r>
          </a:p>
        </p:txBody>
      </p:sp>
      <p:sp>
        <p:nvSpPr>
          <p:cNvPr id="3" name="Content Placeholder 2">
            <a:extLst>
              <a:ext uri="{FF2B5EF4-FFF2-40B4-BE49-F238E27FC236}">
                <a16:creationId xmlns:a16="http://schemas.microsoft.com/office/drawing/2014/main" id="{F4B7B146-8753-74CC-6B10-8D302DAFE0A0}"/>
              </a:ext>
            </a:extLst>
          </p:cNvPr>
          <p:cNvSpPr>
            <a:spLocks noGrp="1"/>
          </p:cNvSpPr>
          <p:nvPr>
            <p:ph idx="1"/>
          </p:nvPr>
        </p:nvSpPr>
        <p:spPr/>
        <p:txBody>
          <a:bodyPr/>
          <a:lstStyle/>
          <a:p>
            <a:r>
              <a:rPr lang="en-US" b="1" dirty="0"/>
              <a:t>Responsive Design</a:t>
            </a:r>
            <a:r>
              <a:rPr lang="en-US" dirty="0"/>
              <a:t>: Ensure websites adapt to various screen sizes and devices.</a:t>
            </a:r>
          </a:p>
          <a:p>
            <a:r>
              <a:rPr lang="en-US" b="1" dirty="0"/>
              <a:t>Performance Optimization</a:t>
            </a:r>
            <a:r>
              <a:rPr lang="en-US" dirty="0"/>
              <a:t>: Minimize load times through efficient coding, asset optimization, and caching strategies.</a:t>
            </a:r>
          </a:p>
          <a:p>
            <a:r>
              <a:rPr lang="en-US" b="1" dirty="0"/>
              <a:t>Accessibility</a:t>
            </a:r>
            <a:r>
              <a:rPr lang="en-US" dirty="0"/>
              <a:t>: Make websites usable for people with disabilities by adhering to WCAG guidelines.</a:t>
            </a:r>
          </a:p>
          <a:p>
            <a:r>
              <a:rPr lang="en-US" b="1" dirty="0"/>
              <a:t>Security</a:t>
            </a:r>
            <a:r>
              <a:rPr lang="en-US" dirty="0"/>
              <a:t>: Implement measures such as HTTPS, input validation, and authentication to protect against cyber threats.</a:t>
            </a:r>
            <a:endParaRPr lang="en-GB" dirty="0"/>
          </a:p>
        </p:txBody>
      </p:sp>
    </p:spTree>
    <p:extLst>
      <p:ext uri="{BB962C8B-B14F-4D97-AF65-F5344CB8AC3E}">
        <p14:creationId xmlns:p14="http://schemas.microsoft.com/office/powerpoint/2010/main" val="243916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1833-B859-34DE-07DD-3B5334E5417D}"/>
              </a:ext>
            </a:extLst>
          </p:cNvPr>
          <p:cNvSpPr>
            <a:spLocks noGrp="1"/>
          </p:cNvSpPr>
          <p:nvPr>
            <p:ph type="title"/>
          </p:nvPr>
        </p:nvSpPr>
        <p:spPr/>
        <p:txBody>
          <a:bodyPr/>
          <a:lstStyle/>
          <a:p>
            <a:pPr algn="ctr"/>
            <a:r>
              <a:rPr lang="en-GB" dirty="0">
                <a:latin typeface="Abadi" panose="020B0604020104020204" pitchFamily="34" charset="0"/>
              </a:rPr>
              <a:t>Prerequisites</a:t>
            </a:r>
          </a:p>
        </p:txBody>
      </p:sp>
      <p:sp>
        <p:nvSpPr>
          <p:cNvPr id="3" name="Content Placeholder 2">
            <a:extLst>
              <a:ext uri="{FF2B5EF4-FFF2-40B4-BE49-F238E27FC236}">
                <a16:creationId xmlns:a16="http://schemas.microsoft.com/office/drawing/2014/main" id="{BB133EA5-7970-7D87-5231-E2C41FA68C1A}"/>
              </a:ext>
            </a:extLst>
          </p:cNvPr>
          <p:cNvSpPr>
            <a:spLocks noGrp="1"/>
          </p:cNvSpPr>
          <p:nvPr>
            <p:ph idx="1"/>
          </p:nvPr>
        </p:nvSpPr>
        <p:spPr/>
        <p:txBody>
          <a:bodyPr>
            <a:normAutofit/>
          </a:bodyPr>
          <a:lstStyle/>
          <a:p>
            <a:r>
              <a:rPr lang="en-GB" dirty="0">
                <a:latin typeface="Abadi" panose="020B0604020104020204" pitchFamily="34" charset="0"/>
              </a:rPr>
              <a:t>Interested in learning software development</a:t>
            </a:r>
          </a:p>
          <a:p>
            <a:r>
              <a:rPr lang="en-GB" dirty="0">
                <a:latin typeface="Abadi" panose="020B0604020104020204" pitchFamily="34" charset="0"/>
              </a:rPr>
              <a:t>Have ever seen/used any software or website</a:t>
            </a:r>
          </a:p>
        </p:txBody>
      </p:sp>
    </p:spTree>
    <p:extLst>
      <p:ext uri="{BB962C8B-B14F-4D97-AF65-F5344CB8AC3E}">
        <p14:creationId xmlns:p14="http://schemas.microsoft.com/office/powerpoint/2010/main" val="238831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D4BA-F814-26AA-687B-7396DC3D691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438DB71-44A5-F4FE-563B-8A0042B67D23}"/>
              </a:ext>
            </a:extLst>
          </p:cNvPr>
          <p:cNvSpPr>
            <a:spLocks noGrp="1"/>
          </p:cNvSpPr>
          <p:nvPr>
            <p:ph idx="1"/>
          </p:nvPr>
        </p:nvSpPr>
        <p:spPr/>
        <p:txBody>
          <a:bodyPr/>
          <a:lstStyle/>
          <a:p>
            <a:r>
              <a:rPr lang="en-US" dirty="0"/>
              <a:t>Web development is a dynamic and multifaceted field that continues to evolve.</a:t>
            </a:r>
          </a:p>
          <a:p>
            <a:r>
              <a:rPr lang="en-US" dirty="0"/>
              <a:t>By understanding its core principles, technologies, and best practices, you can embark on a rewarding journey of building innovative web solutions.</a:t>
            </a:r>
          </a:p>
          <a:p>
            <a:pPr marL="457200" lvl="1" indent="0">
              <a:buNone/>
            </a:pPr>
            <a:endParaRPr lang="en-US" dirty="0"/>
          </a:p>
          <a:p>
            <a:pPr marL="457200" lvl="1" indent="0">
              <a:buNone/>
            </a:pPr>
            <a:r>
              <a:rPr lang="en-US" dirty="0"/>
              <a:t>				Thank you.</a:t>
            </a:r>
          </a:p>
        </p:txBody>
      </p:sp>
      <p:pic>
        <p:nvPicPr>
          <p:cNvPr id="2050" name="Picture 2" descr="4,602 Any Questions Images, Stock Photos, 3D objects ...">
            <a:extLst>
              <a:ext uri="{FF2B5EF4-FFF2-40B4-BE49-F238E27FC236}">
                <a16:creationId xmlns:a16="http://schemas.microsoft.com/office/drawing/2014/main" id="{6E233BBB-5318-3A04-0516-7140F4B5B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698" y="495300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09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3CD4-B291-AB07-A759-86FFC9B91E23}"/>
              </a:ext>
            </a:extLst>
          </p:cNvPr>
          <p:cNvSpPr>
            <a:spLocks noGrp="1"/>
          </p:cNvSpPr>
          <p:nvPr>
            <p:ph type="title"/>
          </p:nvPr>
        </p:nvSpPr>
        <p:spPr/>
        <p:txBody>
          <a:bodyPr/>
          <a:lstStyle/>
          <a:p>
            <a:pPr algn="ctr"/>
            <a:r>
              <a:rPr lang="en-GB" dirty="0">
                <a:latin typeface="Abadi" panose="020B0604020104020204" pitchFamily="34" charset="0"/>
              </a:rPr>
              <a:t>Learning Objectives</a:t>
            </a:r>
          </a:p>
        </p:txBody>
      </p:sp>
      <p:sp>
        <p:nvSpPr>
          <p:cNvPr id="3" name="Content Placeholder 2">
            <a:extLst>
              <a:ext uri="{FF2B5EF4-FFF2-40B4-BE49-F238E27FC236}">
                <a16:creationId xmlns:a16="http://schemas.microsoft.com/office/drawing/2014/main" id="{AB8D3F6E-32E1-6B7D-6E7B-098FEAF7C6D3}"/>
              </a:ext>
            </a:extLst>
          </p:cNvPr>
          <p:cNvSpPr>
            <a:spLocks noGrp="1"/>
          </p:cNvSpPr>
          <p:nvPr>
            <p:ph idx="1"/>
          </p:nvPr>
        </p:nvSpPr>
        <p:spPr>
          <a:xfrm>
            <a:off x="142240" y="1690688"/>
            <a:ext cx="11917680" cy="5014912"/>
          </a:xfrm>
        </p:spPr>
        <p:txBody>
          <a:bodyPr>
            <a:normAutofit/>
          </a:bodyPr>
          <a:lstStyle/>
          <a:p>
            <a:r>
              <a:rPr lang="en-GB" dirty="0">
                <a:latin typeface="Abadi" panose="020B0604020104020204" pitchFamily="34" charset="0"/>
              </a:rPr>
              <a:t>Understand the types of software</a:t>
            </a:r>
          </a:p>
          <a:p>
            <a:endParaRPr lang="en-GB" dirty="0">
              <a:latin typeface="Abadi" panose="020B0604020104020204" pitchFamily="34" charset="0"/>
            </a:endParaRPr>
          </a:p>
          <a:p>
            <a:r>
              <a:rPr lang="en-GB" dirty="0">
                <a:latin typeface="Abadi" panose="020B0604020104020204" pitchFamily="34" charset="0"/>
              </a:rPr>
              <a:t>Understand the process of software development</a:t>
            </a:r>
          </a:p>
          <a:p>
            <a:endParaRPr lang="en-GB" dirty="0">
              <a:latin typeface="Abadi" panose="020B0604020104020204" pitchFamily="34" charset="0"/>
            </a:endParaRPr>
          </a:p>
          <a:p>
            <a:r>
              <a:rPr lang="en-GB" dirty="0">
                <a:latin typeface="Abadi" panose="020B0604020104020204" pitchFamily="34" charset="0"/>
              </a:rPr>
              <a:t>Understand the concept of web development</a:t>
            </a:r>
          </a:p>
          <a:p>
            <a:pPr marL="0" indent="0">
              <a:buNone/>
            </a:pPr>
            <a:endParaRPr lang="en-GB" dirty="0">
              <a:latin typeface="Abadi" panose="020B0604020104020204" pitchFamily="34" charset="0"/>
            </a:endParaRPr>
          </a:p>
          <a:p>
            <a:r>
              <a:rPr lang="en-GB" dirty="0">
                <a:latin typeface="Abadi" panose="020B0604020104020204" pitchFamily="34" charset="0"/>
              </a:rPr>
              <a:t>Understand the tools and technologies used for web development</a:t>
            </a:r>
          </a:p>
          <a:p>
            <a:endParaRPr lang="en-GB" dirty="0">
              <a:latin typeface="Abadi" panose="020B0604020104020204" pitchFamily="34" charset="0"/>
            </a:endParaRPr>
          </a:p>
          <a:p>
            <a:r>
              <a:rPr lang="en-GB" dirty="0">
                <a:solidFill>
                  <a:srgbClr val="FF0000"/>
                </a:solidFill>
                <a:latin typeface="Abadi" panose="020B0604020104020204" pitchFamily="34" charset="0"/>
              </a:rPr>
              <a:t>NOT Covered: System Software, Programming Software &amp; </a:t>
            </a:r>
            <a:r>
              <a:rPr lang="en-US" dirty="0">
                <a:solidFill>
                  <a:srgbClr val="FF0000"/>
                </a:solidFill>
                <a:latin typeface="Abadi" panose="020B0604020104020204" pitchFamily="34" charset="0"/>
              </a:rPr>
              <a:t>embedded</a:t>
            </a:r>
            <a:endParaRPr lang="en-GB" dirty="0">
              <a:solidFill>
                <a:srgbClr val="FF0000"/>
              </a:solidFill>
              <a:latin typeface="Abadi" panose="020B0604020104020204" pitchFamily="34" charset="0"/>
            </a:endParaRPr>
          </a:p>
        </p:txBody>
      </p:sp>
    </p:spTree>
    <p:extLst>
      <p:ext uri="{BB962C8B-B14F-4D97-AF65-F5344CB8AC3E}">
        <p14:creationId xmlns:p14="http://schemas.microsoft.com/office/powerpoint/2010/main" val="148042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D90B-F91A-F1A7-24C0-19D522DA3E79}"/>
              </a:ext>
            </a:extLst>
          </p:cNvPr>
          <p:cNvSpPr>
            <a:spLocks noGrp="1"/>
          </p:cNvSpPr>
          <p:nvPr>
            <p:ph type="title"/>
          </p:nvPr>
        </p:nvSpPr>
        <p:spPr/>
        <p:txBody>
          <a:bodyPr/>
          <a:lstStyle/>
          <a:p>
            <a:r>
              <a:rPr lang="en-GB" dirty="0">
                <a:latin typeface="Abadi" panose="020B0604020104020204" pitchFamily="34" charset="0"/>
              </a:rPr>
              <a:t>What is software development?</a:t>
            </a:r>
          </a:p>
        </p:txBody>
      </p:sp>
      <p:sp>
        <p:nvSpPr>
          <p:cNvPr id="3" name="Content Placeholder 2">
            <a:extLst>
              <a:ext uri="{FF2B5EF4-FFF2-40B4-BE49-F238E27FC236}">
                <a16:creationId xmlns:a16="http://schemas.microsoft.com/office/drawing/2014/main" id="{74736CA5-44B9-5C8B-8C5E-83373311A069}"/>
              </a:ext>
            </a:extLst>
          </p:cNvPr>
          <p:cNvSpPr>
            <a:spLocks noGrp="1"/>
          </p:cNvSpPr>
          <p:nvPr>
            <p:ph idx="1"/>
          </p:nvPr>
        </p:nvSpPr>
        <p:spPr/>
        <p:txBody>
          <a:bodyPr>
            <a:normAutofit/>
          </a:bodyPr>
          <a:lstStyle/>
          <a:p>
            <a:r>
              <a:rPr lang="en-US" dirty="0">
                <a:latin typeface="Abadi" panose="020B0604020104020204" pitchFamily="34" charset="0"/>
              </a:rPr>
              <a:t>Set of computer science activities that are dedicated to the process of creating, designing, deploying, and supporting software</a:t>
            </a:r>
            <a:r>
              <a:rPr lang="en-GB" dirty="0">
                <a:latin typeface="Abadi" panose="020B0604020104020204" pitchFamily="34" charset="0"/>
              </a:rPr>
              <a:t>.</a:t>
            </a:r>
          </a:p>
          <a:p>
            <a:endParaRPr lang="en-GB" dirty="0">
              <a:latin typeface="Abadi" panose="020B0604020104020204" pitchFamily="34" charset="0"/>
            </a:endParaRPr>
          </a:p>
          <a:p>
            <a:endParaRPr lang="en-GB" dirty="0">
              <a:latin typeface="Abadi" panose="020B0604020104020204" pitchFamily="34" charset="0"/>
            </a:endParaRPr>
          </a:p>
        </p:txBody>
      </p:sp>
      <p:pic>
        <p:nvPicPr>
          <p:cNvPr id="5" name="Picture 4">
            <a:extLst>
              <a:ext uri="{FF2B5EF4-FFF2-40B4-BE49-F238E27FC236}">
                <a16:creationId xmlns:a16="http://schemas.microsoft.com/office/drawing/2014/main" id="{A2A45AFF-52B7-E2A6-2394-3A05818EF340}"/>
              </a:ext>
            </a:extLst>
          </p:cNvPr>
          <p:cNvPicPr>
            <a:picLocks noChangeAspect="1"/>
          </p:cNvPicPr>
          <p:nvPr/>
        </p:nvPicPr>
        <p:blipFill>
          <a:blip r:embed="rId2"/>
          <a:stretch>
            <a:fillRect/>
          </a:stretch>
        </p:blipFill>
        <p:spPr>
          <a:xfrm>
            <a:off x="3264126" y="2982191"/>
            <a:ext cx="4798009" cy="3616036"/>
          </a:xfrm>
          <a:prstGeom prst="rect">
            <a:avLst/>
          </a:prstGeom>
        </p:spPr>
      </p:pic>
    </p:spTree>
    <p:extLst>
      <p:ext uri="{BB962C8B-B14F-4D97-AF65-F5344CB8AC3E}">
        <p14:creationId xmlns:p14="http://schemas.microsoft.com/office/powerpoint/2010/main" val="346051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D90B-F91A-F1A7-24C0-19D522DA3E79}"/>
              </a:ext>
            </a:extLst>
          </p:cNvPr>
          <p:cNvSpPr>
            <a:spLocks noGrp="1"/>
          </p:cNvSpPr>
          <p:nvPr>
            <p:ph type="title"/>
          </p:nvPr>
        </p:nvSpPr>
        <p:spPr/>
        <p:txBody>
          <a:bodyPr/>
          <a:lstStyle/>
          <a:p>
            <a:r>
              <a:rPr lang="en-GB" dirty="0">
                <a:latin typeface="Abadi" panose="020B0604020104020204" pitchFamily="34" charset="0"/>
              </a:rPr>
              <a:t>What do you mean by a Software?</a:t>
            </a:r>
          </a:p>
        </p:txBody>
      </p:sp>
      <p:sp>
        <p:nvSpPr>
          <p:cNvPr id="3" name="Content Placeholder 2">
            <a:extLst>
              <a:ext uri="{FF2B5EF4-FFF2-40B4-BE49-F238E27FC236}">
                <a16:creationId xmlns:a16="http://schemas.microsoft.com/office/drawing/2014/main" id="{74736CA5-44B9-5C8B-8C5E-83373311A069}"/>
              </a:ext>
            </a:extLst>
          </p:cNvPr>
          <p:cNvSpPr>
            <a:spLocks noGrp="1"/>
          </p:cNvSpPr>
          <p:nvPr>
            <p:ph idx="1"/>
          </p:nvPr>
        </p:nvSpPr>
        <p:spPr/>
        <p:txBody>
          <a:bodyPr>
            <a:normAutofit/>
          </a:bodyPr>
          <a:lstStyle/>
          <a:p>
            <a:r>
              <a:rPr lang="en-US" dirty="0"/>
              <a:t>Software itself is the set of instructions or programs that tell a computer what to do. </a:t>
            </a:r>
          </a:p>
          <a:p>
            <a:pPr marL="457200" lvl="1" indent="0">
              <a:buNone/>
            </a:pPr>
            <a:r>
              <a:rPr lang="en-US" dirty="0"/>
              <a:t>It is independent of hardware and makes computers programmable. </a:t>
            </a:r>
          </a:p>
          <a:p>
            <a:pPr marL="0" indent="0">
              <a:buNone/>
            </a:pPr>
            <a:endParaRPr lang="en-US" dirty="0"/>
          </a:p>
          <a:p>
            <a:pPr marL="0" indent="0">
              <a:buNone/>
            </a:pPr>
            <a:r>
              <a:rPr lang="en-US" dirty="0"/>
              <a:t>	There are three basic types:</a:t>
            </a:r>
            <a:endParaRPr lang="en-GB" dirty="0">
              <a:latin typeface="Abadi" panose="020B0604020104020204" pitchFamily="34" charset="0"/>
            </a:endParaRPr>
          </a:p>
          <a:p>
            <a:endParaRPr lang="en-GB" dirty="0">
              <a:latin typeface="Abadi" panose="020B0604020104020204" pitchFamily="34" charset="0"/>
            </a:endParaRPr>
          </a:p>
        </p:txBody>
      </p:sp>
    </p:spTree>
    <p:extLst>
      <p:ext uri="{BB962C8B-B14F-4D97-AF65-F5344CB8AC3E}">
        <p14:creationId xmlns:p14="http://schemas.microsoft.com/office/powerpoint/2010/main" val="38395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B19A-CF99-EF5D-95F1-9420F725726F}"/>
              </a:ext>
            </a:extLst>
          </p:cNvPr>
          <p:cNvSpPr>
            <a:spLocks noGrp="1"/>
          </p:cNvSpPr>
          <p:nvPr>
            <p:ph type="title"/>
          </p:nvPr>
        </p:nvSpPr>
        <p:spPr/>
        <p:txBody>
          <a:bodyPr/>
          <a:lstStyle/>
          <a:p>
            <a:r>
              <a:rPr lang="en-GB" dirty="0">
                <a:latin typeface="Abadi" panose="020B0604020104020204" pitchFamily="34" charset="0"/>
              </a:rPr>
              <a:t>Types of Software</a:t>
            </a:r>
          </a:p>
        </p:txBody>
      </p:sp>
      <p:sp>
        <p:nvSpPr>
          <p:cNvPr id="3" name="Content Placeholder 2">
            <a:extLst>
              <a:ext uri="{FF2B5EF4-FFF2-40B4-BE49-F238E27FC236}">
                <a16:creationId xmlns:a16="http://schemas.microsoft.com/office/drawing/2014/main" id="{99176024-F107-2DB8-C155-F8B9BED4649E}"/>
              </a:ext>
            </a:extLst>
          </p:cNvPr>
          <p:cNvSpPr>
            <a:spLocks noGrp="1"/>
          </p:cNvSpPr>
          <p:nvPr>
            <p:ph idx="1"/>
          </p:nvPr>
        </p:nvSpPr>
        <p:spPr>
          <a:xfrm>
            <a:off x="838200" y="1825625"/>
            <a:ext cx="11130280" cy="4667250"/>
          </a:xfrm>
        </p:spPr>
        <p:txBody>
          <a:bodyPr>
            <a:normAutofit/>
          </a:bodyPr>
          <a:lstStyle/>
          <a:p>
            <a:pPr algn="l" fontAlgn="base"/>
            <a:r>
              <a:rPr lang="en-US" b="1" i="0" dirty="0">
                <a:solidFill>
                  <a:srgbClr val="161616"/>
                </a:solidFill>
                <a:effectLst/>
                <a:latin typeface="Abadi" panose="020B0604020104020204" pitchFamily="34" charset="0"/>
              </a:rPr>
              <a:t>System software</a:t>
            </a:r>
            <a:r>
              <a:rPr lang="en-US" b="0" i="0" dirty="0">
                <a:solidFill>
                  <a:srgbClr val="161616"/>
                </a:solidFill>
                <a:effectLst/>
                <a:latin typeface="Abadi" panose="020B0604020104020204" pitchFamily="34" charset="0"/>
              </a:rPr>
              <a:t> </a:t>
            </a:r>
            <a:r>
              <a:rPr lang="en-US" sz="2400" dirty="0">
                <a:solidFill>
                  <a:srgbClr val="161616"/>
                </a:solidFill>
                <a:effectLst/>
                <a:latin typeface="Abadi" panose="020B0604020104020204" pitchFamily="34" charset="0"/>
              </a:rPr>
              <a:t>to provide core functions such as operating systems, disk management, utilities, hardware management and other operational necessities</a:t>
            </a:r>
            <a:r>
              <a:rPr lang="en-US" b="0" i="0" dirty="0">
                <a:solidFill>
                  <a:srgbClr val="161616"/>
                </a:solidFill>
                <a:effectLst/>
                <a:latin typeface="Abadi" panose="020B0604020104020204" pitchFamily="34" charset="0"/>
              </a:rPr>
              <a:t>.</a:t>
            </a:r>
          </a:p>
          <a:p>
            <a:pPr marL="0" indent="0" algn="l" fontAlgn="base">
              <a:buNone/>
            </a:pPr>
            <a:endParaRPr lang="en-US" b="0" i="0" dirty="0">
              <a:solidFill>
                <a:srgbClr val="161616"/>
              </a:solidFill>
              <a:effectLst/>
              <a:latin typeface="Abadi" panose="020B0604020104020204" pitchFamily="34" charset="0"/>
            </a:endParaRPr>
          </a:p>
          <a:p>
            <a:pPr algn="l" fontAlgn="base"/>
            <a:r>
              <a:rPr lang="en-US" b="1" i="0" dirty="0">
                <a:solidFill>
                  <a:srgbClr val="161616"/>
                </a:solidFill>
                <a:effectLst/>
                <a:latin typeface="Abadi" panose="020B0604020104020204" pitchFamily="34" charset="0"/>
              </a:rPr>
              <a:t>Programming software</a:t>
            </a:r>
            <a:r>
              <a:rPr lang="en-US" b="0" i="0" dirty="0">
                <a:solidFill>
                  <a:srgbClr val="161616"/>
                </a:solidFill>
                <a:effectLst/>
                <a:latin typeface="Abadi" panose="020B0604020104020204" pitchFamily="34" charset="0"/>
              </a:rPr>
              <a:t> </a:t>
            </a:r>
            <a:r>
              <a:rPr lang="en-US" sz="2400" b="0" i="0" dirty="0">
                <a:solidFill>
                  <a:srgbClr val="161616"/>
                </a:solidFill>
                <a:effectLst/>
                <a:latin typeface="Abadi" panose="020B0604020104020204" pitchFamily="34" charset="0"/>
              </a:rPr>
              <a:t>to give programmers tools such as text editors, compilers, linkers, debuggers, and other tools to create code</a:t>
            </a:r>
            <a:r>
              <a:rPr lang="en-US" b="0" i="0" dirty="0">
                <a:solidFill>
                  <a:srgbClr val="161616"/>
                </a:solidFill>
                <a:effectLst/>
                <a:latin typeface="Abadi" panose="020B0604020104020204" pitchFamily="34" charset="0"/>
              </a:rPr>
              <a:t>.</a:t>
            </a:r>
          </a:p>
          <a:p>
            <a:pPr algn="l" fontAlgn="base"/>
            <a:endParaRPr lang="en-US" b="0" i="0" dirty="0">
              <a:solidFill>
                <a:srgbClr val="161616"/>
              </a:solidFill>
              <a:effectLst/>
              <a:latin typeface="Abadi" panose="020B0604020104020204" pitchFamily="34" charset="0"/>
            </a:endParaRPr>
          </a:p>
          <a:p>
            <a:pPr algn="l" fontAlgn="base"/>
            <a:r>
              <a:rPr lang="en-US" b="1" i="0" dirty="0">
                <a:solidFill>
                  <a:srgbClr val="161616"/>
                </a:solidFill>
                <a:effectLst/>
                <a:latin typeface="Abadi" panose="020B0604020104020204" pitchFamily="34" charset="0"/>
              </a:rPr>
              <a:t>Application software</a:t>
            </a:r>
            <a:r>
              <a:rPr lang="en-US" b="0" i="0" dirty="0">
                <a:solidFill>
                  <a:srgbClr val="161616"/>
                </a:solidFill>
                <a:effectLst/>
                <a:latin typeface="Abadi" panose="020B0604020104020204" pitchFamily="34" charset="0"/>
              </a:rPr>
              <a:t> </a:t>
            </a:r>
            <a:r>
              <a:rPr lang="en-US" sz="2400" b="0" i="0" dirty="0">
                <a:solidFill>
                  <a:srgbClr val="161616"/>
                </a:solidFill>
                <a:effectLst/>
                <a:latin typeface="Abadi" panose="020B0604020104020204" pitchFamily="34" charset="0"/>
              </a:rPr>
              <a:t>(applications or apps) to help users perform tasks. Office productivity suites, data management software, media players and security programs are examples. Applications also refer to web and mobile applications like those used to shop on Amazon.com, socialize with Facebook or post pictures to Instagram</a:t>
            </a:r>
            <a:r>
              <a:rPr lang="en-US" b="0" i="0" dirty="0">
                <a:solidFill>
                  <a:srgbClr val="161616"/>
                </a:solidFill>
                <a:effectLst/>
                <a:latin typeface="Abadi" panose="020B0604020104020204" pitchFamily="34" charset="0"/>
              </a:rPr>
              <a:t>.</a:t>
            </a:r>
          </a:p>
          <a:p>
            <a:endParaRPr lang="en-GB" dirty="0">
              <a:latin typeface="Abadi" panose="020B0604020104020204" pitchFamily="34" charset="0"/>
            </a:endParaRPr>
          </a:p>
        </p:txBody>
      </p:sp>
    </p:spTree>
    <p:extLst>
      <p:ext uri="{BB962C8B-B14F-4D97-AF65-F5344CB8AC3E}">
        <p14:creationId xmlns:p14="http://schemas.microsoft.com/office/powerpoint/2010/main" val="222668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556B-0A2F-216B-CF87-7651A5DE08DF}"/>
              </a:ext>
            </a:extLst>
          </p:cNvPr>
          <p:cNvSpPr>
            <a:spLocks noGrp="1"/>
          </p:cNvSpPr>
          <p:nvPr>
            <p:ph type="title"/>
          </p:nvPr>
        </p:nvSpPr>
        <p:spPr/>
        <p:txBody>
          <a:bodyPr/>
          <a:lstStyle/>
          <a:p>
            <a:pPr algn="ctr"/>
            <a:r>
              <a:rPr lang="en-GB" dirty="0">
                <a:latin typeface="Abadi" panose="020B0604020104020204" pitchFamily="34" charset="0"/>
              </a:rPr>
              <a:t>Types of software</a:t>
            </a:r>
          </a:p>
        </p:txBody>
      </p:sp>
      <p:sp>
        <p:nvSpPr>
          <p:cNvPr id="3" name="Content Placeholder 2">
            <a:extLst>
              <a:ext uri="{FF2B5EF4-FFF2-40B4-BE49-F238E27FC236}">
                <a16:creationId xmlns:a16="http://schemas.microsoft.com/office/drawing/2014/main" id="{D112830B-F1D3-800D-4E68-49CD9E08EE0F}"/>
              </a:ext>
            </a:extLst>
          </p:cNvPr>
          <p:cNvSpPr>
            <a:spLocks noGrp="1"/>
          </p:cNvSpPr>
          <p:nvPr>
            <p:ph idx="1"/>
          </p:nvPr>
        </p:nvSpPr>
        <p:spPr/>
        <p:txBody>
          <a:bodyPr/>
          <a:lstStyle/>
          <a:p>
            <a:r>
              <a:rPr lang="en-US" b="1" dirty="0">
                <a:latin typeface="Abadi" panose="020B0604020104020204" pitchFamily="34" charset="0"/>
              </a:rPr>
              <a:t>A possible fourth type is embedded software</a:t>
            </a:r>
          </a:p>
          <a:p>
            <a:pPr marL="0" indent="0">
              <a:buNone/>
            </a:pPr>
            <a:r>
              <a:rPr lang="en-GB" dirty="0">
                <a:latin typeface="Abadi" panose="020B0604020104020204" pitchFamily="34" charset="0"/>
              </a:rPr>
              <a:t>     </a:t>
            </a:r>
            <a:r>
              <a:rPr lang="en-US" sz="2400" dirty="0">
                <a:latin typeface="Abadi" panose="020B0604020104020204" pitchFamily="34" charset="0"/>
              </a:rPr>
              <a:t>is used to control machines and devices not typically considered computers —  telecommunications networks, cars, industrial robots and more. These devices, and their software, can be connected as part of the Internet of Things (IoT).</a:t>
            </a:r>
            <a:endParaRPr lang="en-GB" dirty="0">
              <a:latin typeface="Abadi" panose="020B0604020104020204" pitchFamily="34" charset="0"/>
            </a:endParaRPr>
          </a:p>
        </p:txBody>
      </p:sp>
    </p:spTree>
    <p:extLst>
      <p:ext uri="{BB962C8B-B14F-4D97-AF65-F5344CB8AC3E}">
        <p14:creationId xmlns:p14="http://schemas.microsoft.com/office/powerpoint/2010/main" val="27922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6B28-04DB-9C11-BABF-28FCC2DB5DDA}"/>
              </a:ext>
            </a:extLst>
          </p:cNvPr>
          <p:cNvSpPr>
            <a:spLocks noGrp="1"/>
          </p:cNvSpPr>
          <p:nvPr>
            <p:ph type="title"/>
          </p:nvPr>
        </p:nvSpPr>
        <p:spPr/>
        <p:txBody>
          <a:bodyPr/>
          <a:lstStyle/>
          <a:p>
            <a:r>
              <a:rPr lang="en-US" b="0" i="0" dirty="0">
                <a:solidFill>
                  <a:srgbClr val="161616"/>
                </a:solidFill>
                <a:effectLst/>
              </a:rPr>
              <a:t>Steps in the software development process</a:t>
            </a:r>
            <a:endParaRPr lang="en-US" dirty="0"/>
          </a:p>
        </p:txBody>
      </p:sp>
      <p:sp>
        <p:nvSpPr>
          <p:cNvPr id="3" name="Content Placeholder 2">
            <a:extLst>
              <a:ext uri="{FF2B5EF4-FFF2-40B4-BE49-F238E27FC236}">
                <a16:creationId xmlns:a16="http://schemas.microsoft.com/office/drawing/2014/main" id="{0355E2B2-43C0-7F41-0482-759A239902BD}"/>
              </a:ext>
            </a:extLst>
          </p:cNvPr>
          <p:cNvSpPr>
            <a:spLocks noGrp="1"/>
          </p:cNvSpPr>
          <p:nvPr>
            <p:ph idx="1"/>
          </p:nvPr>
        </p:nvSpPr>
        <p:spPr/>
        <p:txBody>
          <a:bodyPr>
            <a:normAutofit fontScale="85000" lnSpcReduction="20000"/>
          </a:bodyPr>
          <a:lstStyle/>
          <a:p>
            <a:r>
              <a:rPr lang="en-US" dirty="0"/>
              <a:t>Selecting a methodology</a:t>
            </a:r>
          </a:p>
          <a:p>
            <a:r>
              <a:rPr lang="en-US" dirty="0"/>
              <a:t>Gathering requirements</a:t>
            </a:r>
          </a:p>
          <a:p>
            <a:r>
              <a:rPr lang="en-US" dirty="0"/>
              <a:t>Choosing or building an architecture</a:t>
            </a:r>
          </a:p>
          <a:p>
            <a:r>
              <a:rPr lang="en-US" dirty="0"/>
              <a:t>Developing a design</a:t>
            </a:r>
          </a:p>
          <a:p>
            <a:r>
              <a:rPr lang="en-US" dirty="0"/>
              <a:t>Building a model</a:t>
            </a:r>
          </a:p>
          <a:p>
            <a:r>
              <a:rPr lang="en-US" dirty="0"/>
              <a:t>Constructing code</a:t>
            </a:r>
          </a:p>
          <a:p>
            <a:r>
              <a:rPr lang="en-US" dirty="0"/>
              <a:t>Testing </a:t>
            </a:r>
          </a:p>
          <a:p>
            <a:r>
              <a:rPr lang="en-US" dirty="0"/>
              <a:t>Managing configuration and defects</a:t>
            </a:r>
          </a:p>
          <a:p>
            <a:r>
              <a:rPr lang="en-US" dirty="0"/>
              <a:t>Deploying  </a:t>
            </a:r>
          </a:p>
          <a:p>
            <a:r>
              <a:rPr lang="en-US" dirty="0"/>
              <a:t>Migrating data</a:t>
            </a:r>
          </a:p>
          <a:p>
            <a:r>
              <a:rPr lang="en-US" dirty="0"/>
              <a:t>Managing and measuring the project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7484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E575-C3E2-F21D-94D5-EDC9E0FDFC62}"/>
              </a:ext>
            </a:extLst>
          </p:cNvPr>
          <p:cNvSpPr>
            <a:spLocks noGrp="1"/>
          </p:cNvSpPr>
          <p:nvPr>
            <p:ph type="title"/>
          </p:nvPr>
        </p:nvSpPr>
        <p:spPr/>
        <p:txBody>
          <a:bodyPr/>
          <a:lstStyle/>
          <a:p>
            <a:r>
              <a:rPr lang="en-US" dirty="0"/>
              <a:t>What is Website?</a:t>
            </a:r>
          </a:p>
        </p:txBody>
      </p:sp>
      <p:pic>
        <p:nvPicPr>
          <p:cNvPr id="4" name="Picture 2" descr="A shelf of books&#10;&#10;Description automatically generated">
            <a:extLst>
              <a:ext uri="{FF2B5EF4-FFF2-40B4-BE49-F238E27FC236}">
                <a16:creationId xmlns:a16="http://schemas.microsoft.com/office/drawing/2014/main" id="{AB2A050D-5DDF-4FC0-A85D-C96C46157FD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5193" r="2" b="2"/>
          <a:stretch/>
        </p:blipFill>
        <p:spPr bwMode="auto">
          <a:xfrm>
            <a:off x="1117962" y="1801445"/>
            <a:ext cx="6568142" cy="4533936"/>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E8AD9D-B9DB-F391-89E6-3C001D4902B4}"/>
              </a:ext>
            </a:extLst>
          </p:cNvPr>
          <p:cNvSpPr txBox="1"/>
          <p:nvPr/>
        </p:nvSpPr>
        <p:spPr>
          <a:xfrm>
            <a:off x="1632857" y="274320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C319E715-D50F-476D-0F54-1D8945ECFF74}"/>
              </a:ext>
            </a:extLst>
          </p:cNvPr>
          <p:cNvSpPr txBox="1"/>
          <p:nvPr/>
        </p:nvSpPr>
        <p:spPr>
          <a:xfrm>
            <a:off x="8156665" y="2828835"/>
            <a:ext cx="3814756" cy="2308324"/>
          </a:xfrm>
          <a:prstGeom prst="rect">
            <a:avLst/>
          </a:prstGeom>
          <a:noFill/>
        </p:spPr>
        <p:txBody>
          <a:bodyPr wrap="square">
            <a:spAutoFit/>
          </a:bodyPr>
          <a:lstStyle/>
          <a:p>
            <a:r>
              <a:rPr lang="en-US" sz="2400" dirty="0"/>
              <a:t>Imagine the internet as a huge library filled with information.</a:t>
            </a:r>
          </a:p>
          <a:p>
            <a:endParaRPr lang="en-US" sz="2400" dirty="0"/>
          </a:p>
          <a:p>
            <a:r>
              <a:rPr lang="en-US" sz="2400" dirty="0"/>
              <a:t>Now, think of a website as a book in that library</a:t>
            </a:r>
          </a:p>
        </p:txBody>
      </p:sp>
    </p:spTree>
    <p:extLst>
      <p:ext uri="{BB962C8B-B14F-4D97-AF65-F5344CB8AC3E}">
        <p14:creationId xmlns:p14="http://schemas.microsoft.com/office/powerpoint/2010/main" val="297240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Abadi"/>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5902</TotalTime>
  <Words>1334</Words>
  <Application>Microsoft Office PowerPoint</Application>
  <PresentationFormat>Widescreen</PresentationFormat>
  <Paragraphs>118</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Abadi</vt:lpstr>
      <vt:lpstr>Aptos</vt:lpstr>
      <vt:lpstr>Arial</vt:lpstr>
      <vt:lpstr>Arial</vt:lpstr>
      <vt:lpstr>inherit</vt:lpstr>
      <vt:lpstr>Office Theme</vt:lpstr>
      <vt:lpstr>Introduction to  Web Development &amp; Web Hosting </vt:lpstr>
      <vt:lpstr>Prerequisites</vt:lpstr>
      <vt:lpstr>Learning Objectives</vt:lpstr>
      <vt:lpstr>What is software development?</vt:lpstr>
      <vt:lpstr>What do you mean by a Software?</vt:lpstr>
      <vt:lpstr>Types of Software</vt:lpstr>
      <vt:lpstr>Types of software</vt:lpstr>
      <vt:lpstr>Steps in the software development process</vt:lpstr>
      <vt:lpstr>What is Website?</vt:lpstr>
      <vt:lpstr>PowerPoint Presentation</vt:lpstr>
      <vt:lpstr>Types of Website</vt:lpstr>
      <vt:lpstr>Web development</vt:lpstr>
      <vt:lpstr>Frontend Development</vt:lpstr>
      <vt:lpstr>Backend Development</vt:lpstr>
      <vt:lpstr>Full Stack Development</vt:lpstr>
      <vt:lpstr>Core Technologies</vt:lpstr>
      <vt:lpstr>Backend Technologies</vt:lpstr>
      <vt:lpstr>Development Tools</vt:lpstr>
      <vt:lpstr>Best Practices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Unicom TIC slide template</dc:title>
  <dc:creator>Neil Anthony-Pillai</dc:creator>
  <cp:lastModifiedBy>Mayooran</cp:lastModifiedBy>
  <cp:revision>78</cp:revision>
  <dcterms:created xsi:type="dcterms:W3CDTF">2024-03-18T11:30:47Z</dcterms:created>
  <dcterms:modified xsi:type="dcterms:W3CDTF">2024-04-05T23:31:45Z</dcterms:modified>
</cp:coreProperties>
</file>