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64" r:id="rId4"/>
    <p:sldId id="265" r:id="rId5"/>
    <p:sldId id="270" r:id="rId6"/>
    <p:sldId id="268" r:id="rId7"/>
    <p:sldId id="279" r:id="rId8"/>
    <p:sldId id="267" r:id="rId9"/>
    <p:sldId id="280" r:id="rId10"/>
    <p:sldId id="281" r:id="rId11"/>
    <p:sldId id="282" r:id="rId12"/>
    <p:sldId id="283" r:id="rId13"/>
    <p:sldId id="284" r:id="rId14"/>
    <p:sldId id="285" r:id="rId15"/>
    <p:sldId id="286" r:id="rId16"/>
    <p:sldId id="287"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613" autoAdjust="0"/>
  </p:normalViewPr>
  <p:slideViewPr>
    <p:cSldViewPr snapToGrid="0">
      <p:cViewPr varScale="1">
        <p:scale>
          <a:sx n="77" d="100"/>
          <a:sy n="77" d="100"/>
        </p:scale>
        <p:origin x="1914" y="8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25AB-A3B8-49CC-8AAF-2F1F95F9B369}" type="datetimeFigureOut">
              <a:rPr lang="en-US" smtClean="0"/>
              <a:t>06-Apr-2024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C1158-FCC4-442F-8DFA-44D33F0DD491}" type="slidenum">
              <a:rPr lang="en-US" smtClean="0"/>
              <a:t>‹#›</a:t>
            </a:fld>
            <a:endParaRPr lang="en-US"/>
          </a:p>
        </p:txBody>
      </p:sp>
    </p:spTree>
    <p:extLst>
      <p:ext uri="{BB962C8B-B14F-4D97-AF65-F5344CB8AC3E}">
        <p14:creationId xmlns:p14="http://schemas.microsoft.com/office/powerpoint/2010/main" val="230098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World Wide Web operates on the Internet, which is a global network of interconnected computers and devices. Through web browsers like Chrome, Firefox, Safari, and others, users can access websites hosted on servers anywhere in the world.</a:t>
            </a:r>
          </a:p>
          <a:p>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600C1158-FCC4-442F-8DFA-44D33F0DD491}" type="slidenum">
              <a:rPr lang="en-US" smtClean="0"/>
              <a:t>4</a:t>
            </a:fld>
            <a:endParaRPr lang="en-US"/>
          </a:p>
        </p:txBody>
      </p:sp>
    </p:spTree>
    <p:extLst>
      <p:ext uri="{BB962C8B-B14F-4D97-AF65-F5344CB8AC3E}">
        <p14:creationId xmlns:p14="http://schemas.microsoft.com/office/powerpoint/2010/main" val="331373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Client:</a:t>
            </a:r>
            <a:r>
              <a:rPr lang="en-US" b="0" i="0" dirty="0">
                <a:solidFill>
                  <a:srgbClr val="0D0D0D"/>
                </a:solidFill>
                <a:effectLst/>
                <a:latin typeface="Söhne"/>
              </a:rPr>
              <a:t> A client is typically a web browser (like Chrome, Firefox, Safari) or a mobile app that requests resources or services from a server.</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Server:</a:t>
            </a:r>
            <a:r>
              <a:rPr lang="en-US" b="0" i="0" dirty="0">
                <a:solidFill>
                  <a:srgbClr val="0D0D0D"/>
                </a:solidFill>
                <a:effectLst/>
                <a:latin typeface="Söhne"/>
              </a:rPr>
              <a:t> A server is a remote computer or system that stores data, processes requests, and delivers resources or services to clients.</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5</a:t>
            </a:fld>
            <a:endParaRPr lang="en-US"/>
          </a:p>
        </p:txBody>
      </p:sp>
    </p:spTree>
    <p:extLst>
      <p:ext uri="{BB962C8B-B14F-4D97-AF65-F5344CB8AC3E}">
        <p14:creationId xmlns:p14="http://schemas.microsoft.com/office/powerpoint/2010/main" val="159969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Web Browser:</a:t>
            </a:r>
            <a:r>
              <a:rPr lang="en-US" b="0" i="0" dirty="0">
                <a:solidFill>
                  <a:srgbClr val="0D0D0D"/>
                </a:solidFill>
                <a:effectLst/>
                <a:latin typeface="Söhne"/>
              </a:rPr>
              <a:t> The process begins with the user interacting with a web browser, such as Chrome, Firefox, or Safari.</a:t>
            </a:r>
          </a:p>
          <a:p>
            <a:pPr algn="l">
              <a:buFont typeface="+mj-lt"/>
              <a:buAutoNum type="arabicPeriod"/>
            </a:pPr>
            <a:r>
              <a:rPr lang="en-US" b="1" i="0" dirty="0">
                <a:solidFill>
                  <a:srgbClr val="0D0D0D"/>
                </a:solidFill>
                <a:effectLst/>
                <a:latin typeface="Söhne"/>
              </a:rPr>
              <a:t>DNS Resolution:</a:t>
            </a:r>
            <a:r>
              <a:rPr lang="en-US" b="0" i="0" dirty="0">
                <a:solidFill>
                  <a:srgbClr val="0D0D0D"/>
                </a:solidFill>
                <a:effectLst/>
                <a:latin typeface="Söhne"/>
              </a:rPr>
              <a:t> The browser sends a request to a DNS server to translate the domain name (e.g., </a:t>
            </a:r>
            <a:r>
              <a:rPr lang="en-US" b="0" i="0" u="none" strike="noStrike" dirty="0">
                <a:solidFill>
                  <a:srgbClr val="0D0D0D"/>
                </a:solidFill>
                <a:effectLst/>
                <a:latin typeface="Söhne"/>
                <a:hlinkClick r:id="rId3"/>
              </a:rPr>
              <a:t>www.example.com</a:t>
            </a:r>
            <a:r>
              <a:rPr lang="en-US" b="0" i="0" dirty="0">
                <a:solidFill>
                  <a:srgbClr val="0D0D0D"/>
                </a:solidFill>
                <a:effectLst/>
                <a:latin typeface="Söhne"/>
              </a:rPr>
              <a:t>) into an IP address.</a:t>
            </a:r>
          </a:p>
          <a:p>
            <a:pPr algn="l">
              <a:buFont typeface="+mj-lt"/>
              <a:buAutoNum type="arabicPeriod"/>
            </a:pPr>
            <a:r>
              <a:rPr lang="en-US" b="1" i="0" dirty="0">
                <a:solidFill>
                  <a:srgbClr val="0D0D0D"/>
                </a:solidFill>
                <a:effectLst/>
                <a:latin typeface="Söhne"/>
              </a:rPr>
              <a:t>Web Server:</a:t>
            </a:r>
            <a:r>
              <a:rPr lang="en-US" b="0" i="0" dirty="0">
                <a:solidFill>
                  <a:srgbClr val="0D0D0D"/>
                </a:solidFill>
                <a:effectLst/>
                <a:latin typeface="Söhne"/>
              </a:rPr>
              <a:t> The DNS server responds with the IP address of the web server hosting the requested website.</a:t>
            </a:r>
          </a:p>
          <a:p>
            <a:pPr algn="l">
              <a:buFont typeface="+mj-lt"/>
              <a:buAutoNum type="arabicPeriod"/>
            </a:pPr>
            <a:r>
              <a:rPr lang="en-US" b="1" i="0" dirty="0">
                <a:solidFill>
                  <a:srgbClr val="0D0D0D"/>
                </a:solidFill>
                <a:effectLst/>
                <a:latin typeface="Söhne"/>
              </a:rPr>
              <a:t>Server-side Processing:</a:t>
            </a:r>
            <a:r>
              <a:rPr lang="en-US" b="0" i="0" dirty="0">
                <a:solidFill>
                  <a:srgbClr val="0D0D0D"/>
                </a:solidFill>
                <a:effectLst/>
                <a:latin typeface="Söhne"/>
              </a:rPr>
              <a:t> The web server receives the request and processes it. This involves tasks such as handling the request, accessing databases, executing application logic, and generating a response.</a:t>
            </a:r>
          </a:p>
          <a:p>
            <a:pPr algn="l">
              <a:buFont typeface="+mj-lt"/>
              <a:buAutoNum type="arabicPeriod"/>
            </a:pPr>
            <a:r>
              <a:rPr lang="en-US" b="1" i="0" dirty="0">
                <a:solidFill>
                  <a:srgbClr val="0D0D0D"/>
                </a:solidFill>
                <a:effectLst/>
                <a:latin typeface="Söhne"/>
              </a:rPr>
              <a:t>HTTP Response:</a:t>
            </a:r>
            <a:r>
              <a:rPr lang="en-US" b="0" i="0" dirty="0">
                <a:solidFill>
                  <a:srgbClr val="0D0D0D"/>
                </a:solidFill>
                <a:effectLst/>
                <a:latin typeface="Söhne"/>
              </a:rPr>
              <a:t> The web server sends back an HTTP response to the browser. This response contains the requested resource/data (such as an HTML page, image, or file), along with metadata like status codes, headers, and cookies.</a:t>
            </a:r>
          </a:p>
          <a:p>
            <a:pPr algn="l">
              <a:buFont typeface="+mj-lt"/>
              <a:buAutoNum type="arabicPeriod"/>
            </a:pPr>
            <a:r>
              <a:rPr lang="en-US" b="1" i="0" dirty="0">
                <a:solidFill>
                  <a:srgbClr val="0D0D0D"/>
                </a:solidFill>
                <a:effectLst/>
                <a:latin typeface="Söhne"/>
              </a:rPr>
              <a:t>Web Browser (Client-side):</a:t>
            </a:r>
            <a:r>
              <a:rPr lang="en-US" b="0" i="0" dirty="0">
                <a:solidFill>
                  <a:srgbClr val="0D0D0D"/>
                </a:solidFill>
                <a:effectLst/>
                <a:latin typeface="Söhne"/>
              </a:rPr>
              <a:t> The browser receives the response and renders the content on the user's screen. If the website uses client-side rendering (e.g., with JavaScript frameworks like React or Angular), the browser may execute JavaScript code to further manipulate the content.</a:t>
            </a:r>
          </a:p>
          <a:p>
            <a:endParaRPr lang="en-US" dirty="0"/>
          </a:p>
        </p:txBody>
      </p:sp>
      <p:sp>
        <p:nvSpPr>
          <p:cNvPr id="4" name="Slide Number Placeholder 3"/>
          <p:cNvSpPr>
            <a:spLocks noGrp="1"/>
          </p:cNvSpPr>
          <p:nvPr>
            <p:ph type="sldNum" sz="quarter" idx="5"/>
          </p:nvPr>
        </p:nvSpPr>
        <p:spPr/>
        <p:txBody>
          <a:bodyPr/>
          <a:lstStyle/>
          <a:p>
            <a:fld id="{600C1158-FCC4-442F-8DFA-44D33F0DD491}" type="slidenum">
              <a:rPr lang="en-US" smtClean="0"/>
              <a:t>9</a:t>
            </a:fld>
            <a:endParaRPr lang="en-US"/>
          </a:p>
        </p:txBody>
      </p:sp>
    </p:spTree>
    <p:extLst>
      <p:ext uri="{BB962C8B-B14F-4D97-AF65-F5344CB8AC3E}">
        <p14:creationId xmlns:p14="http://schemas.microsoft.com/office/powerpoint/2010/main" val="262058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6CA8-927E-2E2C-D5B5-0665A7865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70C6B-82AC-F487-3BE5-D23645C4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1B25AF-1780-E73A-BFDD-9DADDD4758E4}"/>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405F24CF-EEBE-BA91-CD6E-15106CB2D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40667D-1A9D-12DE-0DC2-DB4229E49F9E}"/>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4535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84AB-385A-4896-27D7-AD7D1E3222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AAAE32-BDD6-5D5C-07EC-56EB513268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C62555-F6CF-9600-D517-C90681682F30}"/>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7924381A-5739-46E7-9247-4BE94B24C2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4E7AD0-C63C-8BD6-80A7-2D1BDB7A8AB4}"/>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420890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13127-F7DE-6F5A-1012-3777CEA1A7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6214D7-11F0-6A41-8874-2174D8401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0B8318-9885-9F37-34C1-5B0F7413627D}"/>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B5C5F90C-7505-CB43-3DE5-B796BDA8DA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70C7AD-3E94-B1D8-B02C-8499D9A96CE7}"/>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405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564A-DB58-D912-DF44-03628FC638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FA052A-1DE8-7CAB-0BF9-00C0CDF12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C1F101-0A46-CDCF-9728-6B903FB921F8}"/>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D8D8950E-7C8A-EEFA-50E3-92199BBE54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81D1C-05A1-7532-AA0D-FCA45C897F6B}"/>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09647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CA03-B452-0561-C1B5-890266DC2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ED4CC1-6719-EB3A-D87B-1161D84AA9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745888-96CC-4B29-7390-1FA928306C77}"/>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F7B0C129-29C7-D083-D4B2-D09D4013F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6F6BBD-3240-013B-5F8C-881FE2DAC80D}"/>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77493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4EFF-5DEF-D0DB-EAF3-22B3CAA4D2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E43284-0C29-DE63-ECB4-358FD7AC5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2603A5-8526-593E-D95B-8106F7C3E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040CFC-5D03-5709-17FC-D26DCF24B32A}"/>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6" name="Footer Placeholder 5">
            <a:extLst>
              <a:ext uri="{FF2B5EF4-FFF2-40B4-BE49-F238E27FC236}">
                <a16:creationId xmlns:a16="http://schemas.microsoft.com/office/drawing/2014/main" id="{C0ED428B-C1B9-F4C0-F882-E5D5F36EC8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DFA662-1C93-C111-A054-5882D7722844}"/>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277702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E355-BE0F-9943-59C7-04D71189D9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B584DF-DB00-A8F4-B4DD-64BA139D4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A742C-40E2-9B9E-576C-BF522DD68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7DF356-E86D-A368-BB36-9D4D2D5D0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DB429-9306-8545-CBF0-D81FF7847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FD42B3-4FED-83BD-6A50-821DEAA438EE}"/>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8" name="Footer Placeholder 7">
            <a:extLst>
              <a:ext uri="{FF2B5EF4-FFF2-40B4-BE49-F238E27FC236}">
                <a16:creationId xmlns:a16="http://schemas.microsoft.com/office/drawing/2014/main" id="{3D9D0414-4B21-A6AD-D8AC-AA6098ECF4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F629ABB-AEFF-22BD-C65E-A9175FBA9C63}"/>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402550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9B95-A7AA-824F-85B4-3198114611A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6F6616-D664-E65F-A71B-1377BD4D0682}"/>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4" name="Footer Placeholder 3">
            <a:extLst>
              <a:ext uri="{FF2B5EF4-FFF2-40B4-BE49-F238E27FC236}">
                <a16:creationId xmlns:a16="http://schemas.microsoft.com/office/drawing/2014/main" id="{9A89B06F-8498-0EFA-2600-E53F4D5AF6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B264FD-C7F5-340C-4E9A-6D26714B6E51}"/>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22357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AC621-9583-0589-32FA-B06B4AB727D9}"/>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3" name="Footer Placeholder 2">
            <a:extLst>
              <a:ext uri="{FF2B5EF4-FFF2-40B4-BE49-F238E27FC236}">
                <a16:creationId xmlns:a16="http://schemas.microsoft.com/office/drawing/2014/main" id="{7048D5B0-AC5C-2B6A-ACD6-AC3764A5301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17332-0421-856D-7FBA-B01841DCB267}"/>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371856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1486-F283-92A2-AAE3-CB6DD4C49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6B52446-D2F9-C3D9-E28E-0A1D8E30F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DF4661-8D9F-CCB5-5DA9-B738B3F5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DF61C-BD6D-A2C6-3AAC-97C3DDC87A76}"/>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6" name="Footer Placeholder 5">
            <a:extLst>
              <a:ext uri="{FF2B5EF4-FFF2-40B4-BE49-F238E27FC236}">
                <a16:creationId xmlns:a16="http://schemas.microsoft.com/office/drawing/2014/main" id="{939455CE-8772-1D5F-6E74-AEF814B4C8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02BEC-569C-4FFC-C3AB-2E2C3E882A4E}"/>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64273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C407-3543-FAA7-9ED7-A8AF0A914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80A40E-0BCF-B7D0-438E-FCBD2955B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A1D580-8B63-7EA7-FB09-ECC44B1AB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85D06-1693-5281-6C65-742FD64B1A2F}"/>
              </a:ext>
            </a:extLst>
          </p:cNvPr>
          <p:cNvSpPr>
            <a:spLocks noGrp="1"/>
          </p:cNvSpPr>
          <p:nvPr>
            <p:ph type="dt" sz="half" idx="10"/>
          </p:nvPr>
        </p:nvSpPr>
        <p:spPr/>
        <p:txBody>
          <a:bodyPr/>
          <a:lstStyle/>
          <a:p>
            <a:fld id="{7FE13F40-9777-4A55-8133-6921004C84DD}" type="datetimeFigureOut">
              <a:rPr lang="en-GB" smtClean="0"/>
              <a:t>06/04/2024</a:t>
            </a:fld>
            <a:endParaRPr lang="en-GB"/>
          </a:p>
        </p:txBody>
      </p:sp>
      <p:sp>
        <p:nvSpPr>
          <p:cNvPr id="6" name="Footer Placeholder 5">
            <a:extLst>
              <a:ext uri="{FF2B5EF4-FFF2-40B4-BE49-F238E27FC236}">
                <a16:creationId xmlns:a16="http://schemas.microsoft.com/office/drawing/2014/main" id="{1FF71148-F4CF-04B3-7A8A-FDF453DB81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BA804D-EFEC-8738-F463-2A5D503559F7}"/>
              </a:ext>
            </a:extLst>
          </p:cNvPr>
          <p:cNvSpPr>
            <a:spLocks noGrp="1"/>
          </p:cNvSpPr>
          <p:nvPr>
            <p:ph type="sldNum" sz="quarter" idx="12"/>
          </p:nvPr>
        </p:nvSpPr>
        <p:spPr/>
        <p:txBody>
          <a:bodyPr/>
          <a:lstStyle/>
          <a:p>
            <a:fld id="{7965CC1B-405B-41E0-BFCB-4A9B35CE52D2}" type="slidenum">
              <a:rPr lang="en-GB" smtClean="0"/>
              <a:t>‹#›</a:t>
            </a:fld>
            <a:endParaRPr lang="en-GB"/>
          </a:p>
        </p:txBody>
      </p:sp>
    </p:spTree>
    <p:extLst>
      <p:ext uri="{BB962C8B-B14F-4D97-AF65-F5344CB8AC3E}">
        <p14:creationId xmlns:p14="http://schemas.microsoft.com/office/powerpoint/2010/main" val="161637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7A7F4-0AF5-0DE8-F918-A2A69C44B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5CE179-9B73-40B0-3694-151C67CD4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BF2F51-9EFD-8C69-111E-D927D7135C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E13F40-9777-4A55-8133-6921004C84DD}" type="datetimeFigureOut">
              <a:rPr lang="en-GB" smtClean="0"/>
              <a:t>06/04/2024</a:t>
            </a:fld>
            <a:endParaRPr lang="en-GB"/>
          </a:p>
        </p:txBody>
      </p:sp>
      <p:sp>
        <p:nvSpPr>
          <p:cNvPr id="5" name="Footer Placeholder 4">
            <a:extLst>
              <a:ext uri="{FF2B5EF4-FFF2-40B4-BE49-F238E27FC236}">
                <a16:creationId xmlns:a16="http://schemas.microsoft.com/office/drawing/2014/main" id="{A01CE06A-DE51-9C61-DEDE-6FDCDD25C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53DF379-869E-4C79-DA6B-98BCDA1E0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65CC1B-405B-41E0-BFCB-4A9B35CE52D2}" type="slidenum">
              <a:rPr lang="en-GB" smtClean="0"/>
              <a:t>‹#›</a:t>
            </a:fld>
            <a:endParaRPr lang="en-GB"/>
          </a:p>
        </p:txBody>
      </p:sp>
    </p:spTree>
    <p:extLst>
      <p:ext uri="{BB962C8B-B14F-4D97-AF65-F5344CB8AC3E}">
        <p14:creationId xmlns:p14="http://schemas.microsoft.com/office/powerpoint/2010/main" val="2147514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46DD-04CE-ABCE-69E2-D26F40DFBCA3}"/>
              </a:ext>
            </a:extLst>
          </p:cNvPr>
          <p:cNvSpPr>
            <a:spLocks noGrp="1"/>
          </p:cNvSpPr>
          <p:nvPr>
            <p:ph type="ctrTitle"/>
          </p:nvPr>
        </p:nvSpPr>
        <p:spPr>
          <a:xfrm>
            <a:off x="1818640" y="1449238"/>
            <a:ext cx="9144000" cy="3976202"/>
          </a:xfrm>
        </p:spPr>
        <p:txBody>
          <a:bodyPr anchor="ctr">
            <a:normAutofit/>
          </a:bodyPr>
          <a:lstStyle/>
          <a:p>
            <a:r>
              <a:rPr lang="en-GB" dirty="0">
                <a:latin typeface="Abadi" panose="020B0604020104020204" pitchFamily="34" charset="0"/>
              </a:rPr>
              <a:t>How Web Works?</a:t>
            </a:r>
            <a:br>
              <a:rPr lang="en-GB" dirty="0">
                <a:latin typeface="Abadi" panose="020B0604020104020204" pitchFamily="34" charset="0"/>
              </a:rPr>
            </a:br>
            <a:r>
              <a:rPr lang="en-GB" dirty="0">
                <a:latin typeface="Abadi" panose="020B0604020104020204" pitchFamily="34" charset="0"/>
              </a:rPr>
              <a:t>&amp; </a:t>
            </a:r>
            <a:br>
              <a:rPr lang="en-GB" dirty="0">
                <a:latin typeface="Abadi" panose="020B0604020104020204" pitchFamily="34" charset="0"/>
              </a:rPr>
            </a:br>
            <a:r>
              <a:rPr lang="en-GB" dirty="0">
                <a:latin typeface="Abadi" panose="020B0604020104020204" pitchFamily="34" charset="0"/>
              </a:rPr>
              <a:t>Web Hosting</a:t>
            </a:r>
          </a:p>
        </p:txBody>
      </p:sp>
      <p:sp>
        <p:nvSpPr>
          <p:cNvPr id="3" name="Subtitle 2">
            <a:extLst>
              <a:ext uri="{FF2B5EF4-FFF2-40B4-BE49-F238E27FC236}">
                <a16:creationId xmlns:a16="http://schemas.microsoft.com/office/drawing/2014/main" id="{6C963BAA-C1BF-6EF0-D598-BCADF514B5A0}"/>
              </a:ext>
            </a:extLst>
          </p:cNvPr>
          <p:cNvSpPr>
            <a:spLocks noGrp="1"/>
          </p:cNvSpPr>
          <p:nvPr>
            <p:ph type="subTitle" idx="1"/>
          </p:nvPr>
        </p:nvSpPr>
        <p:spPr>
          <a:xfrm>
            <a:off x="8402320" y="5425440"/>
            <a:ext cx="3667760" cy="1254760"/>
          </a:xfrm>
        </p:spPr>
        <p:txBody>
          <a:bodyPr/>
          <a:lstStyle/>
          <a:p>
            <a:r>
              <a:rPr lang="en-GB" dirty="0">
                <a:latin typeface="Abadi" panose="020B0604020104020204" pitchFamily="34" charset="0"/>
              </a:rPr>
              <a:t>Unicom TIC</a:t>
            </a:r>
          </a:p>
          <a:p>
            <a:r>
              <a:rPr lang="en-GB" dirty="0">
                <a:latin typeface="Abadi" panose="020B0604020104020204" pitchFamily="34" charset="0"/>
              </a:rPr>
              <a:t>6</a:t>
            </a:r>
            <a:r>
              <a:rPr lang="en-GB" baseline="30000" dirty="0">
                <a:latin typeface="Abadi" panose="020B0604020104020204" pitchFamily="34" charset="0"/>
              </a:rPr>
              <a:t>th</a:t>
            </a:r>
            <a:r>
              <a:rPr lang="en-GB" dirty="0">
                <a:latin typeface="Abadi" panose="020B0604020104020204" pitchFamily="34" charset="0"/>
              </a:rPr>
              <a:t> April 2024</a:t>
            </a:r>
          </a:p>
        </p:txBody>
      </p:sp>
    </p:spTree>
    <p:extLst>
      <p:ext uri="{BB962C8B-B14F-4D97-AF65-F5344CB8AC3E}">
        <p14:creationId xmlns:p14="http://schemas.microsoft.com/office/powerpoint/2010/main" val="415590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0218-61B9-7627-85F4-6B0C820E2AB4}"/>
              </a:ext>
            </a:extLst>
          </p:cNvPr>
          <p:cNvSpPr>
            <a:spLocks noGrp="1"/>
          </p:cNvSpPr>
          <p:nvPr>
            <p:ph type="title"/>
          </p:nvPr>
        </p:nvSpPr>
        <p:spPr/>
        <p:txBody>
          <a:bodyPr/>
          <a:lstStyle/>
          <a:p>
            <a:r>
              <a:rPr lang="en-US" dirty="0"/>
              <a:t>Web Hosting </a:t>
            </a:r>
          </a:p>
        </p:txBody>
      </p:sp>
      <p:sp>
        <p:nvSpPr>
          <p:cNvPr id="3" name="Content Placeholder 2">
            <a:extLst>
              <a:ext uri="{FF2B5EF4-FFF2-40B4-BE49-F238E27FC236}">
                <a16:creationId xmlns:a16="http://schemas.microsoft.com/office/drawing/2014/main" id="{B2FE5083-80CB-99F7-3C7D-70E6E1D7F511}"/>
              </a:ext>
            </a:extLst>
          </p:cNvPr>
          <p:cNvSpPr>
            <a:spLocks noGrp="1"/>
          </p:cNvSpPr>
          <p:nvPr>
            <p:ph idx="1"/>
          </p:nvPr>
        </p:nvSpPr>
        <p:spPr/>
        <p:txBody>
          <a:bodyPr/>
          <a:lstStyle/>
          <a:p>
            <a:r>
              <a:rPr lang="en-US" b="0" i="0" dirty="0">
                <a:solidFill>
                  <a:srgbClr val="0D0D0D"/>
                </a:solidFill>
                <a:effectLst/>
                <a:latin typeface="+mj-lt"/>
              </a:rPr>
              <a:t>Web hosting is a service that allows individuals and organizations to make their websites accessible via the World Wide Web. </a:t>
            </a:r>
          </a:p>
          <a:p>
            <a:endParaRPr lang="en-US" dirty="0">
              <a:solidFill>
                <a:srgbClr val="0D0D0D"/>
              </a:solidFill>
              <a:latin typeface="+mj-lt"/>
            </a:endParaRPr>
          </a:p>
          <a:p>
            <a:r>
              <a:rPr lang="en-US" b="0" i="0" dirty="0">
                <a:solidFill>
                  <a:srgbClr val="0D0D0D"/>
                </a:solidFill>
                <a:effectLst/>
                <a:latin typeface="+mj-lt"/>
              </a:rPr>
              <a:t>Web hosting providers offer the technologies and infrastructure needed to store and serve website files, making them accessible to users across the internet. </a:t>
            </a:r>
          </a:p>
        </p:txBody>
      </p:sp>
    </p:spTree>
    <p:extLst>
      <p:ext uri="{BB962C8B-B14F-4D97-AF65-F5344CB8AC3E}">
        <p14:creationId xmlns:p14="http://schemas.microsoft.com/office/powerpoint/2010/main" val="153786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094B-0B8C-F0BB-588A-8445C8670CCC}"/>
              </a:ext>
            </a:extLst>
          </p:cNvPr>
          <p:cNvSpPr>
            <a:spLocks noGrp="1"/>
          </p:cNvSpPr>
          <p:nvPr>
            <p:ph type="title"/>
          </p:nvPr>
        </p:nvSpPr>
        <p:spPr/>
        <p:txBody>
          <a:bodyPr/>
          <a:lstStyle/>
          <a:p>
            <a:r>
              <a:rPr lang="en-US" dirty="0"/>
              <a:t>Types of Web Hosting</a:t>
            </a:r>
          </a:p>
        </p:txBody>
      </p:sp>
      <p:sp>
        <p:nvSpPr>
          <p:cNvPr id="3" name="Content Placeholder 2">
            <a:extLst>
              <a:ext uri="{FF2B5EF4-FFF2-40B4-BE49-F238E27FC236}">
                <a16:creationId xmlns:a16="http://schemas.microsoft.com/office/drawing/2014/main" id="{FC8ED2EA-7BE6-60CF-72CE-99883808D837}"/>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D0D0D"/>
                </a:solidFill>
                <a:effectLst/>
                <a:latin typeface="Söhne"/>
              </a:rPr>
              <a:t>Shared Hosting:</a:t>
            </a:r>
            <a:r>
              <a:rPr lang="en-US" b="0" i="0" dirty="0">
                <a:solidFill>
                  <a:srgbClr val="0D0D0D"/>
                </a:solidFill>
                <a:effectLst/>
                <a:latin typeface="Söhne"/>
              </a:rPr>
              <a:t> Multiple websites share resources (such as CPU, RAM, and disk space) on the same server. It's a cost-effective option suitable for small websites and blogs with moderate traffic.</a:t>
            </a:r>
          </a:p>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Virtual Private Server (VPS) Hosting:</a:t>
            </a:r>
            <a:r>
              <a:rPr lang="en-US" b="0" i="0" dirty="0">
                <a:solidFill>
                  <a:srgbClr val="0D0D0D"/>
                </a:solidFill>
                <a:effectLst/>
                <a:latin typeface="Söhne"/>
              </a:rPr>
              <a:t> A VPS hosting environment simulates a dedicated server within a shared server environment. Each VPS instance has its own dedicated resources and operating system, providing greater control and performance compared to shared hosting.</a:t>
            </a:r>
          </a:p>
        </p:txBody>
      </p:sp>
    </p:spTree>
    <p:extLst>
      <p:ext uri="{BB962C8B-B14F-4D97-AF65-F5344CB8AC3E}">
        <p14:creationId xmlns:p14="http://schemas.microsoft.com/office/powerpoint/2010/main" val="20857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094B-0B8C-F0BB-588A-8445C8670CCC}"/>
              </a:ext>
            </a:extLst>
          </p:cNvPr>
          <p:cNvSpPr>
            <a:spLocks noGrp="1"/>
          </p:cNvSpPr>
          <p:nvPr>
            <p:ph type="title"/>
          </p:nvPr>
        </p:nvSpPr>
        <p:spPr/>
        <p:txBody>
          <a:bodyPr/>
          <a:lstStyle/>
          <a:p>
            <a:r>
              <a:rPr lang="en-US" dirty="0"/>
              <a:t>Types of Web Hosting</a:t>
            </a:r>
          </a:p>
        </p:txBody>
      </p:sp>
      <p:sp>
        <p:nvSpPr>
          <p:cNvPr id="3" name="Content Placeholder 2">
            <a:extLst>
              <a:ext uri="{FF2B5EF4-FFF2-40B4-BE49-F238E27FC236}">
                <a16:creationId xmlns:a16="http://schemas.microsoft.com/office/drawing/2014/main" id="{FC8ED2EA-7BE6-60CF-72CE-99883808D837}"/>
              </a:ext>
            </a:extLst>
          </p:cNvPr>
          <p:cNvSpPr>
            <a:spLocks noGrp="1"/>
          </p:cNvSpPr>
          <p:nvPr>
            <p:ph idx="1"/>
          </p:nvPr>
        </p:nvSpPr>
        <p:spPr>
          <a:xfrm>
            <a:off x="838200" y="1825624"/>
            <a:ext cx="10515600" cy="4775591"/>
          </a:xfrm>
        </p:spPr>
        <p:txBody>
          <a:bodyPr>
            <a:normAutofit/>
          </a:bodyPr>
          <a:lstStyle/>
          <a:p>
            <a:pPr algn="l">
              <a:buFont typeface="Arial" panose="020B0604020202020204" pitchFamily="34" charset="0"/>
              <a:buChar char="•"/>
            </a:pPr>
            <a:r>
              <a:rPr lang="en-US" b="1" i="0" dirty="0">
                <a:solidFill>
                  <a:srgbClr val="0D0D0D"/>
                </a:solidFill>
                <a:effectLst/>
                <a:latin typeface="Söhne"/>
              </a:rPr>
              <a:t>Dedicated Hosting:</a:t>
            </a:r>
            <a:r>
              <a:rPr lang="en-US" b="0" i="0" dirty="0">
                <a:solidFill>
                  <a:srgbClr val="0D0D0D"/>
                </a:solidFill>
                <a:effectLst/>
                <a:latin typeface="Söhne"/>
              </a:rPr>
              <a:t> With dedicated hosting, an entire physical server is leased to a single customer. This offers maximum performance, customization, and control, making it suitable for large websites, e-commerce platforms, and applications with high traffic volumes.</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Cloud Hosting:</a:t>
            </a:r>
            <a:r>
              <a:rPr lang="en-US" b="0" i="0" dirty="0">
                <a:solidFill>
                  <a:srgbClr val="0D0D0D"/>
                </a:solidFill>
                <a:effectLst/>
                <a:latin typeface="Söhne"/>
              </a:rPr>
              <a:t> Cloud hosting utilizes a network of interconnected virtual servers to host websites. It offers scalability, reliability, and flexibility, allowing resources to be dynamically allocated based on demand. Cloud hosting is ideal for websites and applications that experience fluctuating traffic patterns.</a:t>
            </a:r>
          </a:p>
        </p:txBody>
      </p:sp>
    </p:spTree>
    <p:extLst>
      <p:ext uri="{BB962C8B-B14F-4D97-AF65-F5344CB8AC3E}">
        <p14:creationId xmlns:p14="http://schemas.microsoft.com/office/powerpoint/2010/main" val="191426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094B-0B8C-F0BB-588A-8445C8670CCC}"/>
              </a:ext>
            </a:extLst>
          </p:cNvPr>
          <p:cNvSpPr>
            <a:spLocks noGrp="1"/>
          </p:cNvSpPr>
          <p:nvPr>
            <p:ph type="title"/>
          </p:nvPr>
        </p:nvSpPr>
        <p:spPr/>
        <p:txBody>
          <a:bodyPr/>
          <a:lstStyle/>
          <a:p>
            <a:r>
              <a:rPr lang="en-US" dirty="0"/>
              <a:t>Types of Web Hosting</a:t>
            </a:r>
          </a:p>
        </p:txBody>
      </p:sp>
      <p:sp>
        <p:nvSpPr>
          <p:cNvPr id="3" name="Content Placeholder 2">
            <a:extLst>
              <a:ext uri="{FF2B5EF4-FFF2-40B4-BE49-F238E27FC236}">
                <a16:creationId xmlns:a16="http://schemas.microsoft.com/office/drawing/2014/main" id="{FC8ED2EA-7BE6-60CF-72CE-99883808D837}"/>
              </a:ext>
            </a:extLst>
          </p:cNvPr>
          <p:cNvSpPr>
            <a:spLocks noGrp="1"/>
          </p:cNvSpPr>
          <p:nvPr>
            <p:ph idx="1"/>
          </p:nvPr>
        </p:nvSpPr>
        <p:spPr>
          <a:xfrm>
            <a:off x="838200" y="1825625"/>
            <a:ext cx="10515600" cy="1819449"/>
          </a:xfrm>
        </p:spPr>
        <p:txBody>
          <a:bodyPr>
            <a:normAutofit/>
          </a:bodyPr>
          <a:lstStyle/>
          <a:p>
            <a:pPr algn="l">
              <a:buFont typeface="Arial" panose="020B0604020202020204" pitchFamily="34" charset="0"/>
              <a:buChar char="•"/>
            </a:pPr>
            <a:r>
              <a:rPr lang="en-US" b="1" i="0" dirty="0">
                <a:solidFill>
                  <a:srgbClr val="0D0D0D"/>
                </a:solidFill>
                <a:effectLst/>
                <a:latin typeface="Söhne"/>
              </a:rPr>
              <a:t>Managed WordPress Hosting:</a:t>
            </a:r>
            <a:r>
              <a:rPr lang="en-US" b="0" i="0" dirty="0">
                <a:solidFill>
                  <a:srgbClr val="0D0D0D"/>
                </a:solidFill>
                <a:effectLst/>
                <a:latin typeface="Söhne"/>
              </a:rPr>
              <a:t> This type of hosting is optimized specifically for WordPress websites, offering features like automatic updates, enhanced security, and specialized support for WordPress-related issues.</a:t>
            </a:r>
          </a:p>
          <a:p>
            <a:endParaRPr lang="en-US" dirty="0"/>
          </a:p>
        </p:txBody>
      </p:sp>
      <p:pic>
        <p:nvPicPr>
          <p:cNvPr id="9" name="Picture 8" descr="A cloud computing server with a wordpress theme&#10;&#10;Description automatically generated with medium confidence">
            <a:extLst>
              <a:ext uri="{FF2B5EF4-FFF2-40B4-BE49-F238E27FC236}">
                <a16:creationId xmlns:a16="http://schemas.microsoft.com/office/drawing/2014/main" id="{080071BA-2126-22E6-2326-A8E280A9B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970" y="3767817"/>
            <a:ext cx="5183286" cy="2918517"/>
          </a:xfrm>
          <a:prstGeom prst="rect">
            <a:avLst/>
          </a:prstGeom>
        </p:spPr>
      </p:pic>
    </p:spTree>
    <p:extLst>
      <p:ext uri="{BB962C8B-B14F-4D97-AF65-F5344CB8AC3E}">
        <p14:creationId xmlns:p14="http://schemas.microsoft.com/office/powerpoint/2010/main" val="314902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4CDF-09B2-0A15-140B-C0458B3D6ABE}"/>
              </a:ext>
            </a:extLst>
          </p:cNvPr>
          <p:cNvSpPr>
            <a:spLocks noGrp="1"/>
          </p:cNvSpPr>
          <p:nvPr>
            <p:ph type="title"/>
          </p:nvPr>
        </p:nvSpPr>
        <p:spPr/>
        <p:txBody>
          <a:bodyPr/>
          <a:lstStyle/>
          <a:p>
            <a:r>
              <a:rPr lang="en-US" dirty="0"/>
              <a:t>Domain Name Management</a:t>
            </a:r>
          </a:p>
        </p:txBody>
      </p:sp>
      <p:sp>
        <p:nvSpPr>
          <p:cNvPr id="3" name="Content Placeholder 2">
            <a:extLst>
              <a:ext uri="{FF2B5EF4-FFF2-40B4-BE49-F238E27FC236}">
                <a16:creationId xmlns:a16="http://schemas.microsoft.com/office/drawing/2014/main" id="{24AF5D2B-63AD-CD11-DD80-E2F436CBA529}"/>
              </a:ext>
            </a:extLst>
          </p:cNvPr>
          <p:cNvSpPr>
            <a:spLocks noGrp="1"/>
          </p:cNvSpPr>
          <p:nvPr>
            <p:ph idx="1"/>
          </p:nvPr>
        </p:nvSpPr>
        <p:spPr/>
        <p:txBody>
          <a:bodyPr/>
          <a:lstStyle/>
          <a:p>
            <a:r>
              <a:rPr lang="en-US" dirty="0"/>
              <a:t>In addition to hosting services, many providers offer domain name registration and management. </a:t>
            </a:r>
          </a:p>
          <a:p>
            <a:endParaRPr lang="en-US" dirty="0"/>
          </a:p>
          <a:p>
            <a:r>
              <a:rPr lang="en-US" dirty="0"/>
              <a:t>A domain name is the unique address that users type into their browsers to access a website (e.g., www.example.com). </a:t>
            </a:r>
          </a:p>
          <a:p>
            <a:endParaRPr lang="en-US" dirty="0"/>
          </a:p>
          <a:p>
            <a:r>
              <a:rPr lang="en-US" dirty="0"/>
              <a:t>Web hosting providers often offer domain registration as part of their service, allowing customers to register, renew, and manage domain names from a single interface</a:t>
            </a:r>
          </a:p>
        </p:txBody>
      </p:sp>
    </p:spTree>
    <p:extLst>
      <p:ext uri="{BB962C8B-B14F-4D97-AF65-F5344CB8AC3E}">
        <p14:creationId xmlns:p14="http://schemas.microsoft.com/office/powerpoint/2010/main" val="140111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6DAB-4C0A-3115-36EC-CEE5314EE5AC}"/>
              </a:ext>
            </a:extLst>
          </p:cNvPr>
          <p:cNvSpPr>
            <a:spLocks noGrp="1"/>
          </p:cNvSpPr>
          <p:nvPr>
            <p:ph type="title"/>
          </p:nvPr>
        </p:nvSpPr>
        <p:spPr/>
        <p:txBody>
          <a:bodyPr/>
          <a:lstStyle/>
          <a:p>
            <a:r>
              <a:rPr lang="en-US" dirty="0"/>
              <a:t>Control Panel and Management Tools</a:t>
            </a:r>
          </a:p>
        </p:txBody>
      </p:sp>
      <p:sp>
        <p:nvSpPr>
          <p:cNvPr id="3" name="Content Placeholder 2">
            <a:extLst>
              <a:ext uri="{FF2B5EF4-FFF2-40B4-BE49-F238E27FC236}">
                <a16:creationId xmlns:a16="http://schemas.microsoft.com/office/drawing/2014/main" id="{64D4AE7C-570B-5A78-C7EC-1E533F37D0CD}"/>
              </a:ext>
            </a:extLst>
          </p:cNvPr>
          <p:cNvSpPr>
            <a:spLocks noGrp="1"/>
          </p:cNvSpPr>
          <p:nvPr>
            <p:ph idx="1"/>
          </p:nvPr>
        </p:nvSpPr>
        <p:spPr/>
        <p:txBody>
          <a:bodyPr>
            <a:normAutofit fontScale="92500" lnSpcReduction="10000"/>
          </a:bodyPr>
          <a:lstStyle/>
          <a:p>
            <a:r>
              <a:rPr lang="en-US" b="1" dirty="0"/>
              <a:t>File Management</a:t>
            </a:r>
            <a:r>
              <a:rPr lang="en-US" dirty="0"/>
              <a:t>: Uploading, downloading, and editing website files.</a:t>
            </a:r>
          </a:p>
          <a:p>
            <a:endParaRPr lang="en-US" dirty="0"/>
          </a:p>
          <a:p>
            <a:r>
              <a:rPr lang="en-US" b="1" dirty="0"/>
              <a:t>Database Management</a:t>
            </a:r>
            <a:r>
              <a:rPr lang="en-US" dirty="0"/>
              <a:t>: Creating, modifying, and backing up databases (e.g., MySQL, PostgreSQL).</a:t>
            </a:r>
          </a:p>
          <a:p>
            <a:endParaRPr lang="en-US" dirty="0"/>
          </a:p>
          <a:p>
            <a:r>
              <a:rPr lang="en-US" b="1" dirty="0"/>
              <a:t>Email Management</a:t>
            </a:r>
            <a:r>
              <a:rPr lang="en-US" dirty="0"/>
              <a:t>: Setting up email accounts, forwarding, autoresponders, and spam filters.</a:t>
            </a:r>
          </a:p>
          <a:p>
            <a:endParaRPr lang="en-US" dirty="0"/>
          </a:p>
          <a:p>
            <a:r>
              <a:rPr lang="en-US" b="1" dirty="0"/>
              <a:t>Security Settings</a:t>
            </a:r>
            <a:r>
              <a:rPr lang="en-US" dirty="0"/>
              <a:t>: Configuring firewalls, SSL certificates, and access controls.	</a:t>
            </a:r>
          </a:p>
        </p:txBody>
      </p:sp>
    </p:spTree>
    <p:extLst>
      <p:ext uri="{BB962C8B-B14F-4D97-AF65-F5344CB8AC3E}">
        <p14:creationId xmlns:p14="http://schemas.microsoft.com/office/powerpoint/2010/main" val="141471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304F-DC4D-9B19-691C-43538986073B}"/>
              </a:ext>
            </a:extLst>
          </p:cNvPr>
          <p:cNvSpPr>
            <a:spLocks noGrp="1"/>
          </p:cNvSpPr>
          <p:nvPr>
            <p:ph type="title"/>
          </p:nvPr>
        </p:nvSpPr>
        <p:spPr/>
        <p:txBody>
          <a:bodyPr/>
          <a:lstStyle/>
          <a:p>
            <a:r>
              <a:rPr lang="en-US" dirty="0"/>
              <a:t>Technical Support</a:t>
            </a:r>
          </a:p>
        </p:txBody>
      </p:sp>
      <p:sp>
        <p:nvSpPr>
          <p:cNvPr id="3" name="Content Placeholder 2">
            <a:extLst>
              <a:ext uri="{FF2B5EF4-FFF2-40B4-BE49-F238E27FC236}">
                <a16:creationId xmlns:a16="http://schemas.microsoft.com/office/drawing/2014/main" id="{28C7A9DD-44A9-54F6-1F82-A573A1A67CF2}"/>
              </a:ext>
            </a:extLst>
          </p:cNvPr>
          <p:cNvSpPr>
            <a:spLocks noGrp="1"/>
          </p:cNvSpPr>
          <p:nvPr>
            <p:ph idx="1"/>
          </p:nvPr>
        </p:nvSpPr>
        <p:spPr/>
        <p:txBody>
          <a:bodyPr/>
          <a:lstStyle/>
          <a:p>
            <a:r>
              <a:rPr lang="en-US" b="0" i="0" dirty="0">
                <a:solidFill>
                  <a:srgbClr val="0D0D0D"/>
                </a:solidFill>
                <a:effectLst/>
                <a:highlight>
                  <a:srgbClr val="FFFFFF"/>
                </a:highlight>
                <a:latin typeface="+mj-lt"/>
              </a:rPr>
              <a:t>Web hosting providers offer technical support to assist customers with issues related to server configuration, website setup, troubleshooting, and maintenance. </a:t>
            </a:r>
          </a:p>
          <a:p>
            <a:endParaRPr lang="en-US" dirty="0">
              <a:solidFill>
                <a:srgbClr val="0D0D0D"/>
              </a:solidFill>
              <a:highlight>
                <a:srgbClr val="FFFFFF"/>
              </a:highlight>
              <a:latin typeface="+mj-lt"/>
            </a:endParaRPr>
          </a:p>
          <a:p>
            <a:r>
              <a:rPr lang="en-US" b="0" i="0" dirty="0">
                <a:solidFill>
                  <a:srgbClr val="0D0D0D"/>
                </a:solidFill>
                <a:effectLst/>
                <a:highlight>
                  <a:srgbClr val="FFFFFF"/>
                </a:highlight>
                <a:latin typeface="+mj-lt"/>
              </a:rPr>
              <a:t>Support may be provided via email, live chat, phone, or ticketing systems, depending on the provider.</a:t>
            </a:r>
            <a:endParaRPr lang="en-US" dirty="0">
              <a:latin typeface="+mj-lt"/>
            </a:endParaRPr>
          </a:p>
        </p:txBody>
      </p:sp>
    </p:spTree>
    <p:extLst>
      <p:ext uri="{BB962C8B-B14F-4D97-AF65-F5344CB8AC3E}">
        <p14:creationId xmlns:p14="http://schemas.microsoft.com/office/powerpoint/2010/main" val="172587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92F5-F02D-D682-8833-7A97260BE34A}"/>
              </a:ext>
            </a:extLst>
          </p:cNvPr>
          <p:cNvSpPr>
            <a:spLocks noGrp="1"/>
          </p:cNvSpPr>
          <p:nvPr>
            <p:ph type="title"/>
          </p:nvPr>
        </p:nvSpPr>
        <p:spPr/>
        <p:txBody>
          <a:bodyPr/>
          <a:lstStyle/>
          <a:p>
            <a:r>
              <a:rPr lang="en-US" i="0" dirty="0">
                <a:solidFill>
                  <a:srgbClr val="0D0D0D"/>
                </a:solidFill>
                <a:effectLst/>
                <a:highlight>
                  <a:srgbClr val="FFFFFF"/>
                </a:highlight>
              </a:rPr>
              <a:t>Conclusion</a:t>
            </a:r>
            <a:endParaRPr lang="en-US" dirty="0"/>
          </a:p>
        </p:txBody>
      </p:sp>
      <p:sp>
        <p:nvSpPr>
          <p:cNvPr id="3" name="Content Placeholder 2">
            <a:extLst>
              <a:ext uri="{FF2B5EF4-FFF2-40B4-BE49-F238E27FC236}">
                <a16:creationId xmlns:a16="http://schemas.microsoft.com/office/drawing/2014/main" id="{5BC76FB3-D649-D2F7-082A-1EAF60A49182}"/>
              </a:ext>
            </a:extLst>
          </p:cNvPr>
          <p:cNvSpPr>
            <a:spLocks noGrp="1"/>
          </p:cNvSpPr>
          <p:nvPr>
            <p:ph idx="1"/>
          </p:nvPr>
        </p:nvSpPr>
        <p:spPr>
          <a:xfrm>
            <a:off x="838200" y="1825625"/>
            <a:ext cx="10515600" cy="4667250"/>
          </a:xfrm>
        </p:spPr>
        <p:txBody>
          <a:bodyPr>
            <a:normAutofit lnSpcReduction="10000"/>
          </a:bodyPr>
          <a:lstStyle/>
          <a:p>
            <a:r>
              <a:rPr lang="en-US" dirty="0"/>
              <a:t>Web hosting plays a crucial role in making websites accessible to users on the internet. </a:t>
            </a:r>
          </a:p>
          <a:p>
            <a:endParaRPr lang="en-US" dirty="0"/>
          </a:p>
          <a:p>
            <a:r>
              <a:rPr lang="en-US" dirty="0"/>
              <a:t>By leveraging the infrastructure and services provided by hosting providers, individuals and businesses can establish an online presence, share information, conduct e-commerce, and interact with their audience effectively. </a:t>
            </a:r>
          </a:p>
          <a:p>
            <a:endParaRPr lang="en-US" dirty="0"/>
          </a:p>
          <a:p>
            <a:r>
              <a:rPr lang="en-US" dirty="0"/>
              <a:t>Choosing the right web hosting plan and provider is essential for ensuring optimal performance, reliability, and security for your website.</a:t>
            </a:r>
          </a:p>
        </p:txBody>
      </p:sp>
    </p:spTree>
    <p:extLst>
      <p:ext uri="{BB962C8B-B14F-4D97-AF65-F5344CB8AC3E}">
        <p14:creationId xmlns:p14="http://schemas.microsoft.com/office/powerpoint/2010/main" val="395691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1833-B859-34DE-07DD-3B5334E5417D}"/>
              </a:ext>
            </a:extLst>
          </p:cNvPr>
          <p:cNvSpPr>
            <a:spLocks noGrp="1"/>
          </p:cNvSpPr>
          <p:nvPr>
            <p:ph type="title"/>
          </p:nvPr>
        </p:nvSpPr>
        <p:spPr/>
        <p:txBody>
          <a:bodyPr/>
          <a:lstStyle/>
          <a:p>
            <a:pPr algn="ctr"/>
            <a:r>
              <a:rPr lang="en-GB" dirty="0">
                <a:latin typeface="Abadi" panose="020B0604020104020204" pitchFamily="34" charset="0"/>
              </a:rPr>
              <a:t>Prerequisites</a:t>
            </a:r>
          </a:p>
        </p:txBody>
      </p:sp>
      <p:sp>
        <p:nvSpPr>
          <p:cNvPr id="3" name="Content Placeholder 2">
            <a:extLst>
              <a:ext uri="{FF2B5EF4-FFF2-40B4-BE49-F238E27FC236}">
                <a16:creationId xmlns:a16="http://schemas.microsoft.com/office/drawing/2014/main" id="{BB133EA5-7970-7D87-5231-E2C41FA68C1A}"/>
              </a:ext>
            </a:extLst>
          </p:cNvPr>
          <p:cNvSpPr>
            <a:spLocks noGrp="1"/>
          </p:cNvSpPr>
          <p:nvPr>
            <p:ph idx="1"/>
          </p:nvPr>
        </p:nvSpPr>
        <p:spPr/>
        <p:txBody>
          <a:bodyPr/>
          <a:lstStyle/>
          <a:p>
            <a:r>
              <a:rPr lang="en-GB" dirty="0">
                <a:latin typeface="Abadi" panose="020B0604020104020204" pitchFamily="34" charset="0"/>
              </a:rPr>
              <a:t>Understanding about Website and Web Applications.</a:t>
            </a:r>
          </a:p>
          <a:p>
            <a:pPr marL="0" indent="0">
              <a:buNone/>
            </a:pPr>
            <a:endParaRPr lang="en-GB" dirty="0">
              <a:latin typeface="Abadi" panose="020B0604020104020204" pitchFamily="34" charset="0"/>
            </a:endParaRPr>
          </a:p>
          <a:p>
            <a:r>
              <a:rPr lang="en-GB" dirty="0">
                <a:latin typeface="Abadi" panose="020B0604020104020204" pitchFamily="34" charset="0"/>
              </a:rPr>
              <a:t>Basic understanding about client and server.</a:t>
            </a:r>
          </a:p>
          <a:p>
            <a:pPr marL="0" indent="0">
              <a:buNone/>
            </a:pPr>
            <a:endParaRPr lang="en-GB" dirty="0">
              <a:latin typeface="Abadi" panose="020B0604020104020204" pitchFamily="34" charset="0"/>
            </a:endParaRPr>
          </a:p>
          <a:p>
            <a:r>
              <a:rPr lang="en-GB" dirty="0">
                <a:latin typeface="Abadi" panose="020B0604020104020204" pitchFamily="34" charset="0"/>
              </a:rPr>
              <a:t>Understanding the concept of Internet.</a:t>
            </a:r>
          </a:p>
        </p:txBody>
      </p:sp>
    </p:spTree>
    <p:extLst>
      <p:ext uri="{BB962C8B-B14F-4D97-AF65-F5344CB8AC3E}">
        <p14:creationId xmlns:p14="http://schemas.microsoft.com/office/powerpoint/2010/main" val="238831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3CD4-B291-AB07-A759-86FFC9B91E23}"/>
              </a:ext>
            </a:extLst>
          </p:cNvPr>
          <p:cNvSpPr>
            <a:spLocks noGrp="1"/>
          </p:cNvSpPr>
          <p:nvPr>
            <p:ph type="title"/>
          </p:nvPr>
        </p:nvSpPr>
        <p:spPr/>
        <p:txBody>
          <a:bodyPr/>
          <a:lstStyle/>
          <a:p>
            <a:pPr algn="ctr"/>
            <a:r>
              <a:rPr lang="en-GB" dirty="0">
                <a:latin typeface="Abadi" panose="020B0604020104020204" pitchFamily="34" charset="0"/>
              </a:rPr>
              <a:t>Learning Objectives</a:t>
            </a:r>
          </a:p>
        </p:txBody>
      </p:sp>
      <p:sp>
        <p:nvSpPr>
          <p:cNvPr id="3" name="Content Placeholder 2">
            <a:extLst>
              <a:ext uri="{FF2B5EF4-FFF2-40B4-BE49-F238E27FC236}">
                <a16:creationId xmlns:a16="http://schemas.microsoft.com/office/drawing/2014/main" id="{AB8D3F6E-32E1-6B7D-6E7B-098FEAF7C6D3}"/>
              </a:ext>
            </a:extLst>
          </p:cNvPr>
          <p:cNvSpPr>
            <a:spLocks noGrp="1"/>
          </p:cNvSpPr>
          <p:nvPr>
            <p:ph idx="1"/>
          </p:nvPr>
        </p:nvSpPr>
        <p:spPr>
          <a:xfrm>
            <a:off x="1352811" y="1690688"/>
            <a:ext cx="9557360" cy="4802187"/>
          </a:xfrm>
        </p:spPr>
        <p:txBody>
          <a:bodyPr>
            <a:normAutofit/>
          </a:bodyPr>
          <a:lstStyle/>
          <a:p>
            <a:pPr>
              <a:lnSpc>
                <a:spcPct val="150000"/>
              </a:lnSpc>
            </a:pPr>
            <a:r>
              <a:rPr lang="en-GB" dirty="0">
                <a:latin typeface="+mj-lt"/>
              </a:rPr>
              <a:t>Understand the concept of Client Server Architecture</a:t>
            </a:r>
          </a:p>
          <a:p>
            <a:pPr>
              <a:lnSpc>
                <a:spcPct val="150000"/>
              </a:lnSpc>
            </a:pPr>
            <a:r>
              <a:rPr lang="en-GB" dirty="0">
                <a:latin typeface="+mj-lt"/>
              </a:rPr>
              <a:t>Understand the concept of DNS, HTTP, URL</a:t>
            </a:r>
          </a:p>
          <a:p>
            <a:pPr>
              <a:lnSpc>
                <a:spcPct val="150000"/>
              </a:lnSpc>
            </a:pPr>
            <a:r>
              <a:rPr lang="en-GB" dirty="0">
                <a:latin typeface="+mj-lt"/>
              </a:rPr>
              <a:t>Understand how web works</a:t>
            </a:r>
          </a:p>
          <a:p>
            <a:pPr>
              <a:lnSpc>
                <a:spcPct val="150000"/>
              </a:lnSpc>
            </a:pPr>
            <a:r>
              <a:rPr lang="en-GB" dirty="0">
                <a:latin typeface="+mj-lt"/>
              </a:rPr>
              <a:t>Type of Web Hosting</a:t>
            </a:r>
          </a:p>
          <a:p>
            <a:endParaRPr lang="en-GB" dirty="0">
              <a:latin typeface="Abadi" panose="020B0604020104020204" pitchFamily="34" charset="0"/>
            </a:endParaRPr>
          </a:p>
        </p:txBody>
      </p:sp>
    </p:spTree>
    <p:extLst>
      <p:ext uri="{BB962C8B-B14F-4D97-AF65-F5344CB8AC3E}">
        <p14:creationId xmlns:p14="http://schemas.microsoft.com/office/powerpoint/2010/main" val="14804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90B-F91A-F1A7-24C0-19D522DA3E79}"/>
              </a:ext>
            </a:extLst>
          </p:cNvPr>
          <p:cNvSpPr>
            <a:spLocks noGrp="1"/>
          </p:cNvSpPr>
          <p:nvPr>
            <p:ph type="title"/>
          </p:nvPr>
        </p:nvSpPr>
        <p:spPr/>
        <p:txBody>
          <a:bodyPr/>
          <a:lstStyle/>
          <a:p>
            <a:r>
              <a:rPr lang="en-US" b="0" i="0" dirty="0">
                <a:solidFill>
                  <a:srgbClr val="0D0D0D"/>
                </a:solidFill>
                <a:effectLst/>
              </a:rPr>
              <a:t>What is the World Wide Web (WWW)?</a:t>
            </a:r>
            <a:endParaRPr lang="en-GB" dirty="0"/>
          </a:p>
        </p:txBody>
      </p:sp>
      <p:sp>
        <p:nvSpPr>
          <p:cNvPr id="3" name="Content Placeholder 2">
            <a:extLst>
              <a:ext uri="{FF2B5EF4-FFF2-40B4-BE49-F238E27FC236}">
                <a16:creationId xmlns:a16="http://schemas.microsoft.com/office/drawing/2014/main" id="{74736CA5-44B9-5C8B-8C5E-83373311A069}"/>
              </a:ext>
            </a:extLst>
          </p:cNvPr>
          <p:cNvSpPr>
            <a:spLocks noGrp="1"/>
          </p:cNvSpPr>
          <p:nvPr>
            <p:ph idx="1"/>
          </p:nvPr>
        </p:nvSpPr>
        <p:spPr/>
        <p:txBody>
          <a:bodyPr>
            <a:normAutofit/>
          </a:bodyPr>
          <a:lstStyle/>
          <a:p>
            <a:r>
              <a:rPr lang="en-US" dirty="0"/>
              <a:t>The World Wide Web, commonly known as the Web, is an interconnected system of documents and resources accessible via the Internet.</a:t>
            </a:r>
          </a:p>
          <a:p>
            <a:endParaRPr lang="en-US" dirty="0"/>
          </a:p>
          <a:p>
            <a:r>
              <a:rPr lang="en-US" dirty="0"/>
              <a:t>It enables users to access information, communicate, and interact with websites and web applications.</a:t>
            </a:r>
          </a:p>
        </p:txBody>
      </p:sp>
    </p:spTree>
    <p:extLst>
      <p:ext uri="{BB962C8B-B14F-4D97-AF65-F5344CB8AC3E}">
        <p14:creationId xmlns:p14="http://schemas.microsoft.com/office/powerpoint/2010/main" val="346051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D90B-F91A-F1A7-24C0-19D522DA3E79}"/>
              </a:ext>
            </a:extLst>
          </p:cNvPr>
          <p:cNvSpPr>
            <a:spLocks noGrp="1"/>
          </p:cNvSpPr>
          <p:nvPr>
            <p:ph type="title"/>
          </p:nvPr>
        </p:nvSpPr>
        <p:spPr/>
        <p:txBody>
          <a:bodyPr/>
          <a:lstStyle/>
          <a:p>
            <a:r>
              <a:rPr lang="en-US" b="0" i="0">
                <a:solidFill>
                  <a:srgbClr val="0D0D0D"/>
                </a:solidFill>
                <a:effectLst/>
                <a:latin typeface="+mn-lt"/>
              </a:rPr>
              <a:t>Client-Server Architecture</a:t>
            </a:r>
            <a:endParaRPr lang="en-GB" dirty="0">
              <a:latin typeface="+mn-lt"/>
            </a:endParaRPr>
          </a:p>
        </p:txBody>
      </p:sp>
      <p:sp>
        <p:nvSpPr>
          <p:cNvPr id="3" name="Content Placeholder 2">
            <a:extLst>
              <a:ext uri="{FF2B5EF4-FFF2-40B4-BE49-F238E27FC236}">
                <a16:creationId xmlns:a16="http://schemas.microsoft.com/office/drawing/2014/main" id="{74736CA5-44B9-5C8B-8C5E-83373311A069}"/>
              </a:ext>
            </a:extLst>
          </p:cNvPr>
          <p:cNvSpPr>
            <a:spLocks noGrp="1"/>
          </p:cNvSpPr>
          <p:nvPr>
            <p:ph idx="1"/>
          </p:nvPr>
        </p:nvSpPr>
        <p:spPr>
          <a:xfrm>
            <a:off x="838200" y="1825625"/>
            <a:ext cx="7090775" cy="4351338"/>
          </a:xfrm>
        </p:spPr>
        <p:txBody>
          <a:bodyPr>
            <a:normAutofit/>
          </a:bodyPr>
          <a:lstStyle/>
          <a:p>
            <a:r>
              <a:rPr lang="en-US" sz="2400" dirty="0"/>
              <a:t>The Web operates on a client-server architecture.</a:t>
            </a:r>
          </a:p>
          <a:p>
            <a:endParaRPr lang="en-US" sz="2400" dirty="0"/>
          </a:p>
          <a:p>
            <a:r>
              <a:rPr lang="en-US" sz="2400" dirty="0"/>
              <a:t>Clients (such as web browsers) request resources from servers (computers that store and serve content).</a:t>
            </a:r>
          </a:p>
          <a:p>
            <a:endParaRPr lang="en-US" sz="2400" dirty="0"/>
          </a:p>
          <a:p>
            <a:r>
              <a:rPr lang="en-US" sz="2400" dirty="0"/>
              <a:t>Servers respond to client requests by providing the requested resources, such as web pages, images, or data.</a:t>
            </a:r>
          </a:p>
          <a:p>
            <a:endParaRPr lang="en-GB" dirty="0"/>
          </a:p>
        </p:txBody>
      </p:sp>
      <p:pic>
        <p:nvPicPr>
          <p:cNvPr id="1026" name="Picture 2" descr="What Is Client-Server Architecture? | Liquid Web">
            <a:extLst>
              <a:ext uri="{FF2B5EF4-FFF2-40B4-BE49-F238E27FC236}">
                <a16:creationId xmlns:a16="http://schemas.microsoft.com/office/drawing/2014/main" id="{3B4A6788-FFA2-D153-F154-7CA7ED62F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742" y="2345499"/>
            <a:ext cx="3906055" cy="24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5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B19A-CF99-EF5D-95F1-9420F725726F}"/>
              </a:ext>
            </a:extLst>
          </p:cNvPr>
          <p:cNvSpPr>
            <a:spLocks noGrp="1"/>
          </p:cNvSpPr>
          <p:nvPr>
            <p:ph type="title"/>
          </p:nvPr>
        </p:nvSpPr>
        <p:spPr/>
        <p:txBody>
          <a:bodyPr/>
          <a:lstStyle/>
          <a:p>
            <a:r>
              <a:rPr lang="en-US" b="0" i="0" dirty="0">
                <a:solidFill>
                  <a:srgbClr val="0D0D0D"/>
                </a:solidFill>
                <a:effectLst/>
                <a:latin typeface="+mn-lt"/>
              </a:rPr>
              <a:t>Domain Name System (DNS)</a:t>
            </a:r>
            <a:endParaRPr lang="en-GB" dirty="0">
              <a:latin typeface="+mn-lt"/>
            </a:endParaRPr>
          </a:p>
        </p:txBody>
      </p:sp>
      <p:sp>
        <p:nvSpPr>
          <p:cNvPr id="3" name="Content Placeholder 2">
            <a:extLst>
              <a:ext uri="{FF2B5EF4-FFF2-40B4-BE49-F238E27FC236}">
                <a16:creationId xmlns:a16="http://schemas.microsoft.com/office/drawing/2014/main" id="{99176024-F107-2DB8-C155-F8B9BED4649E}"/>
              </a:ext>
            </a:extLst>
          </p:cNvPr>
          <p:cNvSpPr>
            <a:spLocks noGrp="1"/>
          </p:cNvSpPr>
          <p:nvPr>
            <p:ph idx="1"/>
          </p:nvPr>
        </p:nvSpPr>
        <p:spPr>
          <a:xfrm>
            <a:off x="838200" y="1825625"/>
            <a:ext cx="11130280" cy="4667250"/>
          </a:xfrm>
        </p:spPr>
        <p:txBody>
          <a:bodyPr>
            <a:normAutofit/>
          </a:bodyPr>
          <a:lstStyle/>
          <a:p>
            <a:pPr algn="l">
              <a:buFont typeface="Arial" panose="020B0604020202020204" pitchFamily="34" charset="0"/>
              <a:buChar char="•"/>
            </a:pPr>
            <a:r>
              <a:rPr lang="en-US" b="0" i="0" dirty="0">
                <a:solidFill>
                  <a:srgbClr val="0D0D0D"/>
                </a:solidFill>
                <a:effectLst/>
              </a:rPr>
              <a:t>The Domain Name System translates domain names (e.g., </a:t>
            </a:r>
            <a:r>
              <a:rPr lang="en-US" b="0" i="0" u="none" strike="noStrike" dirty="0">
                <a:solidFill>
                  <a:srgbClr val="0D0D0D"/>
                </a:solidFill>
                <a:effectLst/>
                <a:hlinkClick r:id="rId2"/>
              </a:rPr>
              <a:t>www.example.com</a:t>
            </a:r>
            <a:r>
              <a:rPr lang="en-US" b="0" i="0" dirty="0">
                <a:solidFill>
                  <a:srgbClr val="0D0D0D"/>
                </a:solidFill>
                <a:effectLst/>
              </a:rPr>
              <a:t>) into IP addresses.</a:t>
            </a:r>
          </a:p>
          <a:p>
            <a:pPr marL="0" indent="0" algn="l">
              <a:buNone/>
            </a:pPr>
            <a:endParaRPr lang="en-US" b="0" i="0" dirty="0">
              <a:solidFill>
                <a:srgbClr val="0D0D0D"/>
              </a:solidFill>
              <a:effectLst/>
            </a:endParaRPr>
          </a:p>
          <a:p>
            <a:pPr algn="l">
              <a:buFont typeface="Arial" panose="020B0604020202020204" pitchFamily="34" charset="0"/>
              <a:buChar char="•"/>
            </a:pPr>
            <a:r>
              <a:rPr lang="en-US" b="0" i="0" dirty="0">
                <a:solidFill>
                  <a:srgbClr val="0D0D0D"/>
                </a:solidFill>
                <a:effectLst/>
              </a:rPr>
              <a:t>DNS servers maintain a distributed database of domain names and their corresponding IP addresses, allowing users to access websites using human-readable addresses</a:t>
            </a:r>
          </a:p>
        </p:txBody>
      </p:sp>
    </p:spTree>
    <p:extLst>
      <p:ext uri="{BB962C8B-B14F-4D97-AF65-F5344CB8AC3E}">
        <p14:creationId xmlns:p14="http://schemas.microsoft.com/office/powerpoint/2010/main" val="222668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5E19-F8E7-60DF-7A8F-3A0092A066A8}"/>
              </a:ext>
            </a:extLst>
          </p:cNvPr>
          <p:cNvSpPr>
            <a:spLocks noGrp="1"/>
          </p:cNvSpPr>
          <p:nvPr>
            <p:ph type="title"/>
          </p:nvPr>
        </p:nvSpPr>
        <p:spPr/>
        <p:txBody>
          <a:bodyPr/>
          <a:lstStyle/>
          <a:p>
            <a:r>
              <a:rPr lang="en-US" b="0" i="0" dirty="0">
                <a:solidFill>
                  <a:srgbClr val="0D0D0D"/>
                </a:solidFill>
                <a:effectLst/>
              </a:rPr>
              <a:t>Hypertext Transfer Protocol (HTTP)</a:t>
            </a:r>
            <a:endParaRPr lang="en-US" dirty="0"/>
          </a:p>
        </p:txBody>
      </p:sp>
      <p:sp>
        <p:nvSpPr>
          <p:cNvPr id="3" name="Content Placeholder 2">
            <a:extLst>
              <a:ext uri="{FF2B5EF4-FFF2-40B4-BE49-F238E27FC236}">
                <a16:creationId xmlns:a16="http://schemas.microsoft.com/office/drawing/2014/main" id="{911AAC14-DBDC-6948-96F1-3025E31E2C37}"/>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mj-lt"/>
              </a:rPr>
              <a:t>HTTP is the protocol used for transferring hypertext documents (such as HTML files) on the Web.</a:t>
            </a:r>
          </a:p>
          <a:p>
            <a:pPr algn="l">
              <a:buFont typeface="Arial" panose="020B0604020202020204" pitchFamily="34" charset="0"/>
              <a:buChar char="•"/>
            </a:pPr>
            <a:endParaRPr lang="en-US" b="0" i="0" dirty="0">
              <a:solidFill>
                <a:srgbClr val="0D0D0D"/>
              </a:solidFill>
              <a:effectLst/>
              <a:latin typeface="+mj-lt"/>
            </a:endParaRPr>
          </a:p>
          <a:p>
            <a:pPr algn="l">
              <a:buFont typeface="Arial" panose="020B0604020202020204" pitchFamily="34" charset="0"/>
              <a:buChar char="•"/>
            </a:pPr>
            <a:r>
              <a:rPr lang="en-US" b="0" i="0" dirty="0">
                <a:solidFill>
                  <a:srgbClr val="0D0D0D"/>
                </a:solidFill>
                <a:effectLst/>
                <a:latin typeface="+mj-lt"/>
              </a:rPr>
              <a:t>It defines how clients and servers communicate, specifying rules for requesting and delivering web resources.</a:t>
            </a:r>
          </a:p>
          <a:p>
            <a:pPr algn="l">
              <a:buFont typeface="Arial" panose="020B0604020202020204" pitchFamily="34" charset="0"/>
              <a:buChar char="•"/>
            </a:pPr>
            <a:endParaRPr lang="en-US" b="0" i="0" dirty="0">
              <a:solidFill>
                <a:srgbClr val="0D0D0D"/>
              </a:solidFill>
              <a:effectLst/>
              <a:latin typeface="+mj-lt"/>
            </a:endParaRPr>
          </a:p>
          <a:p>
            <a:pPr algn="l">
              <a:buFont typeface="Arial" panose="020B0604020202020204" pitchFamily="34" charset="0"/>
              <a:buChar char="•"/>
            </a:pPr>
            <a:r>
              <a:rPr lang="en-US" b="0" i="0" dirty="0">
                <a:solidFill>
                  <a:srgbClr val="0D0D0D"/>
                </a:solidFill>
                <a:effectLst/>
                <a:latin typeface="+mj-lt"/>
              </a:rPr>
              <a:t>HTTPS (HTTP Secure) is a secure version of HTTP that encrypts data to ensure privacy and security.</a:t>
            </a:r>
          </a:p>
          <a:p>
            <a:endParaRPr lang="en-US" dirty="0">
              <a:latin typeface="+mj-lt"/>
            </a:endParaRPr>
          </a:p>
        </p:txBody>
      </p:sp>
    </p:spTree>
    <p:extLst>
      <p:ext uri="{BB962C8B-B14F-4D97-AF65-F5344CB8AC3E}">
        <p14:creationId xmlns:p14="http://schemas.microsoft.com/office/powerpoint/2010/main" val="123182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556B-0A2F-216B-CF87-7651A5DE08DF}"/>
              </a:ext>
            </a:extLst>
          </p:cNvPr>
          <p:cNvSpPr>
            <a:spLocks noGrp="1"/>
          </p:cNvSpPr>
          <p:nvPr>
            <p:ph type="title"/>
          </p:nvPr>
        </p:nvSpPr>
        <p:spPr/>
        <p:txBody>
          <a:bodyPr/>
          <a:lstStyle/>
          <a:p>
            <a:pPr algn="ctr"/>
            <a:r>
              <a:rPr lang="en-US" b="0" i="0" dirty="0">
                <a:solidFill>
                  <a:srgbClr val="0D0D0D"/>
                </a:solidFill>
                <a:effectLst/>
                <a:latin typeface="+mn-lt"/>
              </a:rPr>
              <a:t>Uniform Resource Locator (URL)</a:t>
            </a:r>
            <a:endParaRPr lang="en-GB" dirty="0">
              <a:latin typeface="+mn-lt"/>
            </a:endParaRPr>
          </a:p>
        </p:txBody>
      </p:sp>
      <p:sp>
        <p:nvSpPr>
          <p:cNvPr id="3" name="Content Placeholder 2">
            <a:extLst>
              <a:ext uri="{FF2B5EF4-FFF2-40B4-BE49-F238E27FC236}">
                <a16:creationId xmlns:a16="http://schemas.microsoft.com/office/drawing/2014/main" id="{D112830B-F1D3-800D-4E68-49CD9E08EE0F}"/>
              </a:ext>
            </a:extLst>
          </p:cNvPr>
          <p:cNvSpPr>
            <a:spLocks noGrp="1"/>
          </p:cNvSpPr>
          <p:nvPr>
            <p:ph idx="1"/>
          </p:nvPr>
        </p:nvSpPr>
        <p:spPr>
          <a:xfrm>
            <a:off x="838200" y="1825625"/>
            <a:ext cx="11036474" cy="4850748"/>
          </a:xfrm>
        </p:spPr>
        <p:txBody>
          <a:bodyPr>
            <a:normAutofit lnSpcReduction="10000"/>
          </a:bodyPr>
          <a:lstStyle/>
          <a:p>
            <a:pPr algn="l">
              <a:buFont typeface="Arial" panose="020B0604020202020204" pitchFamily="34" charset="0"/>
              <a:buChar char="•"/>
            </a:pPr>
            <a:r>
              <a:rPr lang="en-US" b="0" i="0" dirty="0">
                <a:solidFill>
                  <a:srgbClr val="0D0D0D"/>
                </a:solidFill>
                <a:effectLst/>
              </a:rPr>
              <a:t>A URL is a string of characters that identifies a web resource's location on the Internet.</a:t>
            </a:r>
          </a:p>
          <a:p>
            <a:pPr algn="l">
              <a:buFont typeface="Arial" panose="020B0604020202020204" pitchFamily="34" charset="0"/>
              <a:buChar char="•"/>
            </a:pPr>
            <a:endParaRPr lang="en-US" b="0" i="0" dirty="0">
              <a:solidFill>
                <a:srgbClr val="0D0D0D"/>
              </a:solidFill>
              <a:effectLst/>
            </a:endParaRPr>
          </a:p>
          <a:p>
            <a:pPr algn="l">
              <a:buFont typeface="Arial" panose="020B0604020202020204" pitchFamily="34" charset="0"/>
              <a:buChar char="•"/>
            </a:pPr>
            <a:r>
              <a:rPr lang="en-US" b="0" i="0" dirty="0">
                <a:solidFill>
                  <a:srgbClr val="0D0D0D"/>
                </a:solidFill>
                <a:effectLst/>
              </a:rPr>
              <a:t>It consists of several components, including the protocol (e.g., http://), domain name, path, and optional query parameters.</a:t>
            </a:r>
          </a:p>
          <a:p>
            <a:pPr algn="l">
              <a:buFont typeface="Arial" panose="020B0604020202020204" pitchFamily="34" charset="0"/>
              <a:buChar char="•"/>
            </a:pPr>
            <a:endParaRPr lang="en-US" b="0" i="0" dirty="0">
              <a:solidFill>
                <a:srgbClr val="0D0D0D"/>
              </a:solidFill>
              <a:effectLst/>
            </a:endParaRPr>
          </a:p>
          <a:p>
            <a:pPr algn="l">
              <a:buFont typeface="Arial" panose="020B0604020202020204" pitchFamily="34" charset="0"/>
              <a:buChar char="•"/>
            </a:pPr>
            <a:r>
              <a:rPr lang="en-US" b="0" i="0" dirty="0">
                <a:solidFill>
                  <a:srgbClr val="0D0D0D"/>
                </a:solidFill>
                <a:effectLst/>
              </a:rPr>
              <a:t>URLs allow users to navigate the Web and access specific resources using web browsers.</a:t>
            </a:r>
            <a:br>
              <a:rPr lang="en-US" b="0" i="0" dirty="0">
                <a:solidFill>
                  <a:srgbClr val="0D0D0D"/>
                </a:solidFill>
                <a:effectLst/>
              </a:rPr>
            </a:br>
            <a:endParaRPr lang="en-US" b="0" i="0" dirty="0">
              <a:solidFill>
                <a:srgbClr val="0D0D0D"/>
              </a:solidFill>
              <a:effectLst/>
            </a:endParaRPr>
          </a:p>
          <a:p>
            <a:pPr marL="0" indent="0" algn="l">
              <a:buNone/>
            </a:pPr>
            <a:r>
              <a:rPr lang="en-US" b="1" i="0" dirty="0">
                <a:solidFill>
                  <a:srgbClr val="000000"/>
                </a:solidFill>
                <a:effectLst/>
                <a:highlight>
                  <a:srgbClr val="F6F7F8"/>
                </a:highlight>
                <a:latin typeface="Courier New" panose="02070309020205020404" pitchFamily="49" charset="0"/>
              </a:rPr>
              <a:t>https://domain.com/products/tshirt/men?color=black&amp;brand=nike</a:t>
            </a:r>
            <a:endParaRPr lang="en-US" b="1" i="0" dirty="0">
              <a:solidFill>
                <a:srgbClr val="0D0D0D"/>
              </a:solidFill>
              <a:effectLst/>
            </a:endParaRPr>
          </a:p>
        </p:txBody>
      </p:sp>
    </p:spTree>
    <p:extLst>
      <p:ext uri="{BB962C8B-B14F-4D97-AF65-F5344CB8AC3E}">
        <p14:creationId xmlns:p14="http://schemas.microsoft.com/office/powerpoint/2010/main" val="27922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D221-E912-AEF3-02B1-F1A21D6B3F86}"/>
              </a:ext>
            </a:extLst>
          </p:cNvPr>
          <p:cNvSpPr>
            <a:spLocks noGrp="1"/>
          </p:cNvSpPr>
          <p:nvPr>
            <p:ph type="title"/>
          </p:nvPr>
        </p:nvSpPr>
        <p:spPr/>
        <p:txBody>
          <a:bodyPr/>
          <a:lstStyle/>
          <a:p>
            <a:r>
              <a:rPr lang="en-US" dirty="0"/>
              <a:t>Request-Response Cycle</a:t>
            </a:r>
          </a:p>
        </p:txBody>
      </p:sp>
      <p:sp>
        <p:nvSpPr>
          <p:cNvPr id="3" name="Content Placeholder 2">
            <a:extLst>
              <a:ext uri="{FF2B5EF4-FFF2-40B4-BE49-F238E27FC236}">
                <a16:creationId xmlns:a16="http://schemas.microsoft.com/office/drawing/2014/main" id="{7061DB7B-7995-EC5B-7F9C-C0BC2A679B04}"/>
              </a:ext>
            </a:extLst>
          </p:cNvPr>
          <p:cNvSpPr>
            <a:spLocks noGrp="1"/>
          </p:cNvSpPr>
          <p:nvPr>
            <p:ph idx="1"/>
          </p:nvPr>
        </p:nvSpPr>
        <p:spPr>
          <a:xfrm>
            <a:off x="838200" y="1690688"/>
            <a:ext cx="10515600" cy="5032375"/>
          </a:xfrm>
        </p:spPr>
        <p:txBody>
          <a:bodyPr>
            <a:noAutofit/>
          </a:bodyPr>
          <a:lstStyle/>
          <a:p>
            <a:r>
              <a:rPr lang="en-US" sz="2000" dirty="0"/>
              <a:t>When you enter a URL (Uniform Resource Locator) into your browser's address bar and press Enter, the following steps occur:</a:t>
            </a:r>
          </a:p>
          <a:p>
            <a:endParaRPr lang="en-US" sz="2000" dirty="0"/>
          </a:p>
          <a:p>
            <a:r>
              <a:rPr lang="en-US" sz="2000" b="1" dirty="0"/>
              <a:t>DNS Resolution</a:t>
            </a:r>
            <a:r>
              <a:rPr lang="en-US" sz="2000" dirty="0"/>
              <a:t>: The browser sends a request to a DNS (Domain Name System) server to translate the domain name (e.g., www.example.com) into an IP address.</a:t>
            </a:r>
          </a:p>
          <a:p>
            <a:endParaRPr lang="en-US" sz="2000" dirty="0"/>
          </a:p>
          <a:p>
            <a:r>
              <a:rPr lang="en-US" sz="2000" b="1" dirty="0"/>
              <a:t>HTTP Request</a:t>
            </a:r>
            <a:r>
              <a:rPr lang="en-US" sz="2000" dirty="0"/>
              <a:t>: The browser sends an HTTP (Hypertext Transfer Protocol) request to the server, specifying the resource (such as a webpage, image, or file) it wants to retrieve.</a:t>
            </a:r>
          </a:p>
          <a:p>
            <a:endParaRPr lang="en-US" sz="2000" dirty="0"/>
          </a:p>
          <a:p>
            <a:r>
              <a:rPr lang="en-US" sz="2000" b="1" dirty="0"/>
              <a:t>Server Processing</a:t>
            </a:r>
            <a:r>
              <a:rPr lang="en-US" sz="2000" dirty="0"/>
              <a:t>: The server receives the request, processes it, and retrieves the requested resource from its storage (such as a file system or database).</a:t>
            </a:r>
          </a:p>
          <a:p>
            <a:endParaRPr lang="en-US" sz="2000" dirty="0"/>
          </a:p>
          <a:p>
            <a:r>
              <a:rPr lang="en-US" sz="2000" b="1" dirty="0"/>
              <a:t>HTTP Response</a:t>
            </a:r>
            <a:r>
              <a:rPr lang="en-US" sz="2000" dirty="0"/>
              <a:t>: The server sends an HTTP response back to the client, containing the requested resource along with metadata like status codes, headers, and cookies.</a:t>
            </a:r>
          </a:p>
        </p:txBody>
      </p:sp>
    </p:spTree>
    <p:extLst>
      <p:ext uri="{BB962C8B-B14F-4D97-AF65-F5344CB8AC3E}">
        <p14:creationId xmlns:p14="http://schemas.microsoft.com/office/powerpoint/2010/main" val="14430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Abadi"/>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6660</TotalTime>
  <Words>1356</Words>
  <Application>Microsoft Office PowerPoint</Application>
  <PresentationFormat>Widescreen</PresentationFormat>
  <Paragraphs>102</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Aptos</vt:lpstr>
      <vt:lpstr>Arial</vt:lpstr>
      <vt:lpstr>Courier New</vt:lpstr>
      <vt:lpstr>Söhne</vt:lpstr>
      <vt:lpstr>Office Theme</vt:lpstr>
      <vt:lpstr>How Web Works? &amp;  Web Hosting</vt:lpstr>
      <vt:lpstr>Prerequisites</vt:lpstr>
      <vt:lpstr>Learning Objectives</vt:lpstr>
      <vt:lpstr>What is the World Wide Web (WWW)?</vt:lpstr>
      <vt:lpstr>Client-Server Architecture</vt:lpstr>
      <vt:lpstr>Domain Name System (DNS)</vt:lpstr>
      <vt:lpstr>Hypertext Transfer Protocol (HTTP)</vt:lpstr>
      <vt:lpstr>Uniform Resource Locator (URL)</vt:lpstr>
      <vt:lpstr>Request-Response Cycle</vt:lpstr>
      <vt:lpstr>Web Hosting </vt:lpstr>
      <vt:lpstr>Types of Web Hosting</vt:lpstr>
      <vt:lpstr>Types of Web Hosting</vt:lpstr>
      <vt:lpstr>Types of Web Hosting</vt:lpstr>
      <vt:lpstr>Domain Name Management</vt:lpstr>
      <vt:lpstr>Control Panel and Management Tools</vt:lpstr>
      <vt:lpstr>Technical Support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Unicom TIC slide template</dc:title>
  <dc:creator>Neil Anthony-Pillai</dc:creator>
  <cp:lastModifiedBy>Mayooran</cp:lastModifiedBy>
  <cp:revision>96</cp:revision>
  <dcterms:created xsi:type="dcterms:W3CDTF">2024-03-18T11:30:47Z</dcterms:created>
  <dcterms:modified xsi:type="dcterms:W3CDTF">2024-04-06T10:37:47Z</dcterms:modified>
</cp:coreProperties>
</file>