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3" r:id="rId3"/>
    <p:sldId id="264" r:id="rId4"/>
    <p:sldId id="265" r:id="rId5"/>
    <p:sldId id="271" r:id="rId6"/>
    <p:sldId id="270" r:id="rId7"/>
    <p:sldId id="281" r:id="rId8"/>
    <p:sldId id="272" r:id="rId9"/>
    <p:sldId id="280" r:id="rId10"/>
    <p:sldId id="273" r:id="rId11"/>
    <p:sldId id="274" r:id="rId12"/>
    <p:sldId id="275" r:id="rId13"/>
    <p:sldId id="283" r:id="rId14"/>
    <p:sldId id="284" r:id="rId15"/>
    <p:sldId id="285" r:id="rId16"/>
    <p:sldId id="279" r:id="rId17"/>
    <p:sldId id="276" r:id="rId18"/>
    <p:sldId id="277" r:id="rId19"/>
    <p:sldId id="278" r:id="rId20"/>
    <p:sldId id="28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111" autoAdjust="0"/>
  </p:normalViewPr>
  <p:slideViewPr>
    <p:cSldViewPr snapToGrid="0">
      <p:cViewPr varScale="1">
        <p:scale>
          <a:sx n="75" d="100"/>
          <a:sy n="75" d="100"/>
        </p:scale>
        <p:origin x="974" y="53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225AB-A3B8-49CC-8AAF-2F1F95F9B369}" type="datetimeFigureOut">
              <a:rPr lang="en-US" smtClean="0"/>
              <a:t>15-Apr-2024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1158-FCC4-442F-8DFA-44D33F0DD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88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C1158-FCC4-442F-8DFA-44D33F0DD4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38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C1158-FCC4-442F-8DFA-44D33F0DD4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97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A0A23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You can write multiple statements in a single line, but the convention is to write one statement per line.</a:t>
            </a:r>
          </a:p>
          <a:p>
            <a:r>
              <a:rPr lang="en-US" b="0" i="0" dirty="0">
                <a:solidFill>
                  <a:srgbClr val="0A0A23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Each statement is an expression of some action that needs to be carried out by the software that executes the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C1158-FCC4-442F-8DFA-44D33F0DD4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43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A0A23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Comments are ignored by the language processor, so you can use comments to disable some code without having to delete that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C1158-FCC4-442F-8DFA-44D33F0DD4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63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A0A23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You can think of a variable as a label that can be tagged to a certain value, so you can refer to the value using the label.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C1158-FCC4-442F-8DFA-44D33F0DD49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31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0A0A23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In general, you can declare a variable with const first. When you code your application and realize that you need to change the variable assignment, you can change the declaration to let.</a:t>
            </a:r>
          </a:p>
          <a:p>
            <a:pPr algn="l" fontAlgn="base"/>
            <a:endParaRPr lang="en-US" b="0" i="0" dirty="0">
              <a:solidFill>
                <a:srgbClr val="0A0A23"/>
              </a:solidFill>
              <a:effectLst/>
              <a:highlight>
                <a:srgbClr val="FFFFFF"/>
              </a:highlight>
              <a:latin typeface="Lato" panose="020F0502020204030203" pitchFamily="34" charset="0"/>
            </a:endParaRPr>
          </a:p>
          <a:p>
            <a:pPr algn="l" fontAlgn="base"/>
            <a:r>
              <a:rPr lang="en-US" b="0" i="0" dirty="0">
                <a:solidFill>
                  <a:srgbClr val="0A0A23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If you know from the start that the variable's value will change, then you can use let immediately. Just don't use var today or people might get mad at you.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C1158-FCC4-442F-8DFA-44D33F0DD49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84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A0A23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You can't use reserved keywords such as </a:t>
            </a:r>
            <a:r>
              <a:rPr lang="en-US" dirty="0"/>
              <a:t>console</a:t>
            </a:r>
            <a:r>
              <a:rPr lang="en-US" b="0" i="0" dirty="0">
                <a:solidFill>
                  <a:srgbClr val="0A0A23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 because they are used by JavaScript to do certain things. There are many other keywords used by JavaScript that you'll learn in the following sections such as </a:t>
            </a:r>
            <a:r>
              <a:rPr lang="en-US" dirty="0"/>
              <a:t>if</a:t>
            </a:r>
            <a:r>
              <a:rPr lang="en-US" b="0" i="0" dirty="0">
                <a:solidFill>
                  <a:srgbClr val="0A0A23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, </a:t>
            </a:r>
            <a:r>
              <a:rPr lang="en-US" dirty="0"/>
              <a:t>for</a:t>
            </a:r>
            <a:r>
              <a:rPr lang="en-US" b="0" i="0" dirty="0">
                <a:solidFill>
                  <a:srgbClr val="0A0A23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, and </a:t>
            </a:r>
            <a:r>
              <a:rPr lang="en-US" dirty="0"/>
              <a:t>while</a:t>
            </a:r>
            <a:r>
              <a:rPr lang="en-US" b="0" i="0" dirty="0">
                <a:solidFill>
                  <a:srgbClr val="0A0A23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C1158-FCC4-442F-8DFA-44D33F0DD49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58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16CA8-927E-2E2C-D5B5-0665A7865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C70C6B-82AC-F487-3BE5-D23645C4C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B25AF-1780-E73A-BFDD-9DADDD475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F40-9777-4A55-8133-6921004C84DD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F24CF-EEBE-BA91-CD6E-15106CB2D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0667D-1A9D-12DE-0DC2-DB4229E49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5CC1B-405B-41E0-BFCB-4A9B35CE5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504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C84AB-385A-4896-27D7-AD7D1E322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AAAE32-BDD6-5D5C-07EC-56EB51326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62555-F6CF-9600-D517-C90681682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F40-9777-4A55-8133-6921004C84DD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4381A-5739-46E7-9247-4BE94B24C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E7AD0-C63C-8BD6-80A7-2D1BDB7A8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5CC1B-405B-41E0-BFCB-4A9B35CE5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905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313127-F7DE-6F5A-1012-3777CEA1A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6214D7-11F0-6A41-8874-2174D8401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B8318-9885-9F37-34C1-5B0F74136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F40-9777-4A55-8133-6921004C84DD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5F90C-7505-CB43-3DE5-B796BDA8D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0C7AD-3E94-B1D8-B02C-8499D9A96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5CC1B-405B-41E0-BFCB-4A9B35CE5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94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2564A-DB58-D912-DF44-03628FC6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A052A-1DE8-7CAB-0BF9-00C0CDF12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1F101-0A46-CDCF-9728-6B903FB92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F40-9777-4A55-8133-6921004C84DD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8950E-7C8A-EEFA-50E3-92199BBE5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81D1C-05A1-7532-AA0D-FCA45C897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5CC1B-405B-41E0-BFCB-4A9B35CE5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479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7CA03-B452-0561-C1B5-890266DC2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D4CC1-6719-EB3A-D87B-1161D84AA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45888-96CC-4B29-7390-1FA928306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F40-9777-4A55-8133-6921004C84DD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0C129-29C7-D083-D4B2-D09D4013F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F6BBD-3240-013B-5F8C-881FE2DA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5CC1B-405B-41E0-BFCB-4A9B35CE5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932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54EFF-5DEF-D0DB-EAF3-22B3CAA4D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43284-0C29-DE63-ECB4-358FD7AC53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603A5-8526-593E-D95B-8106F7C3E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40CFC-5D03-5709-17FC-D26DCF24B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F40-9777-4A55-8133-6921004C84DD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D428B-C1B9-F4C0-F882-E5D5F36EC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FA662-1C93-C111-A054-5882D7722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5CC1B-405B-41E0-BFCB-4A9B35CE5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024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BE355-BE0F-9943-59C7-04D71189D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584DF-DB00-A8F4-B4DD-64BA139D4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A742C-40E2-9B9E-576C-BF522DD68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7DF356-E86D-A368-BB36-9D4D2D5D05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DDB429-9306-8545-CBF0-D81FF7847E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FD42B3-4FED-83BD-6A50-821DEAA43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F40-9777-4A55-8133-6921004C84DD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9D0414-4B21-A6AD-D8AC-AA6098ECF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629ABB-AEFF-22BD-C65E-A9175FBA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5CC1B-405B-41E0-BFCB-4A9B35CE5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504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59B95-A7AA-824F-85B4-319811461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F6616-D664-E65F-A71B-1377BD4D0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F40-9777-4A55-8133-6921004C84DD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89B06F-8498-0EFA-2600-E53F4D5AF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B264FD-C7F5-340C-4E9A-6D26714B6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5CC1B-405B-41E0-BFCB-4A9B35CE5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790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5AC621-9583-0589-32FA-B06B4AB72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F40-9777-4A55-8133-6921004C84DD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48D5B0-AC5C-2B6A-ACD6-AC3764A53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17332-0421-856D-7FBA-B01841DCB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5CC1B-405B-41E0-BFCB-4A9B35CE5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565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81486-F283-92A2-AAE3-CB6DD4C49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52446-D2F9-C3D9-E28E-0A1D8E30F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DF4661-8D9F-CCB5-5DA9-B738B3F51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DF61C-BD6D-A2C6-3AAC-97C3DDC87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F40-9777-4A55-8133-6921004C84DD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455CE-8772-1D5F-6E74-AEF814B4C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02BEC-569C-4FFC-C3AB-2E2C3E882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5CC1B-405B-41E0-BFCB-4A9B35CE5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73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FC407-3543-FAA7-9ED7-A8AF0A914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80A40E-0BCF-B7D0-438E-FCBD2955BB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A1D580-8B63-7EA7-FB09-ECC44B1AB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85D06-1693-5281-6C65-742FD64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F40-9777-4A55-8133-6921004C84DD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71148-F4CF-04B3-7A8A-FDF453DB8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A804D-EFEC-8738-F463-2A5D5035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5CC1B-405B-41E0-BFCB-4A9B35CE5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37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000"/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C7A7F4-0AF5-0DE8-F918-A2A69C44B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CE179-9B73-40B0-3694-151C67CD4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F2F51-9EFD-8C69-111E-D927D7135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E13F40-9777-4A55-8133-6921004C84DD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CE06A-DE51-9C61-DEDE-6FDCDD25C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DF379-869E-4C79-DA6B-98BCDA1E0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65CC1B-405B-41E0-BFCB-4A9B35CE5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514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346DD-04CE-ABCE-69E2-D26F40DFB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8640" y="1449238"/>
            <a:ext cx="9144000" cy="3976202"/>
          </a:xfrm>
        </p:spPr>
        <p:txBody>
          <a:bodyPr anchor="ctr">
            <a:normAutofit/>
          </a:bodyPr>
          <a:lstStyle/>
          <a:p>
            <a:r>
              <a:rPr lang="en-GB" dirty="0">
                <a:latin typeface="Abadi" panose="020B0604020104020204" pitchFamily="34" charset="0"/>
              </a:rPr>
              <a:t>Introduction to 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963BAA-C1BF-6EF0-D598-BCADF514B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2320" y="5425440"/>
            <a:ext cx="3667760" cy="1254760"/>
          </a:xfrm>
        </p:spPr>
        <p:txBody>
          <a:bodyPr/>
          <a:lstStyle/>
          <a:p>
            <a:r>
              <a:rPr lang="en-GB" dirty="0">
                <a:latin typeface="Abadi" panose="020B0604020104020204" pitchFamily="34" charset="0"/>
              </a:rPr>
              <a:t>Unicom TIC</a:t>
            </a:r>
          </a:p>
          <a:p>
            <a:r>
              <a:rPr lang="en-GB" dirty="0">
                <a:latin typeface="Abadi" panose="020B0604020104020204" pitchFamily="34" charset="0"/>
              </a:rPr>
              <a:t>15</a:t>
            </a:r>
            <a:r>
              <a:rPr lang="en-GB" baseline="30000" dirty="0">
                <a:latin typeface="Abadi" panose="020B0604020104020204" pitchFamily="34" charset="0"/>
              </a:rPr>
              <a:t>th</a:t>
            </a:r>
            <a:r>
              <a:rPr lang="en-GB" dirty="0">
                <a:latin typeface="Abadi" panose="020B0604020104020204" pitchFamily="34" charset="0"/>
              </a:rPr>
              <a:t> April 2024</a:t>
            </a:r>
          </a:p>
        </p:txBody>
      </p:sp>
    </p:spTree>
    <p:extLst>
      <p:ext uri="{BB962C8B-B14F-4D97-AF65-F5344CB8AC3E}">
        <p14:creationId xmlns:p14="http://schemas.microsoft.com/office/powerpoint/2010/main" val="4155902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FAAB4-E1E4-0964-E3B0-A50148780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4E22E-A9C9-378D-F8CF-58BF630D3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dirty="0"/>
              <a:t>In programming, comments are text we use to communicate the context of the code written in the file.</a:t>
            </a:r>
          </a:p>
          <a:p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3F11CB5-73C8-DB17-606F-0077FB88B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570" y="3574076"/>
            <a:ext cx="9628762" cy="18466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This is a comment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This is also a comment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Below print two lines of statements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"Hello World!"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"I'm learning JavaScript"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265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E8191-4A53-7D4B-A98A-8E14FB7DB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AB404-5188-71D0-E70B-DE39F820A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7760"/>
          </a:xfrm>
        </p:spPr>
        <p:txBody>
          <a:bodyPr/>
          <a:lstStyle/>
          <a:p>
            <a:r>
              <a:rPr lang="en-US" dirty="0"/>
              <a:t>A language processor such as Node.js executes statements in a top-down approach.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1DC218-6E42-3A60-91E7-8264CADEA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831" y="3529163"/>
            <a:ext cx="8560339" cy="18466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"Hello World!"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"I'm learning JavaScript"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Printing numbers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753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45046-BA24-8706-D13E-D47EEE434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BF9EE-7348-2CFE-52D3-5921CE04C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programming, a variable is simply a name that you give to a value so that you can access that value later.</a:t>
            </a:r>
          </a:p>
          <a:p>
            <a:endParaRPr lang="en-US" dirty="0"/>
          </a:p>
          <a:p>
            <a:r>
              <a:rPr lang="en-US" dirty="0"/>
              <a:t>To declare a variable, you need to type the keyword </a:t>
            </a:r>
            <a:r>
              <a:rPr lang="en-US" dirty="0">
                <a:solidFill>
                  <a:srgbClr val="FF0000"/>
                </a:solidFill>
              </a:rPr>
              <a:t>let</a:t>
            </a:r>
            <a:r>
              <a:rPr lang="en-US" dirty="0"/>
              <a:t> followed by the variable name.</a:t>
            </a:r>
          </a:p>
          <a:p>
            <a:endParaRPr lang="en-US" dirty="0"/>
          </a:p>
          <a:p>
            <a:r>
              <a:rPr lang="en-US" dirty="0"/>
              <a:t>Variables are used to reference data so that you can use the same data multiple times in your program.</a:t>
            </a:r>
          </a:p>
          <a:p>
            <a:endParaRPr lang="en-US" dirty="0"/>
          </a:p>
          <a:p>
            <a:r>
              <a:rPr lang="en-US" dirty="0"/>
              <a:t>Variable names are case-sensitive</a:t>
            </a:r>
          </a:p>
        </p:txBody>
      </p:sp>
    </p:spTree>
    <p:extLst>
      <p:ext uri="{BB962C8B-B14F-4D97-AF65-F5344CB8AC3E}">
        <p14:creationId xmlns:p14="http://schemas.microsoft.com/office/powerpoint/2010/main" val="235165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E2500-47A5-D078-4DDD-BFBC58628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72845-9745-21BE-DE47-D98B86F13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constant variable is a variable that doesn't change its value as long as the program is running.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083EECD-9646-74F5-A0E4-180D4A6BE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400" y="3354963"/>
            <a:ext cx="551688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inherit"/>
              </a:rPr>
              <a:t>const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inherit"/>
              </a:rPr>
              <a:t>FILE_SIZE_LIMIT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inherit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inherit"/>
              </a:rPr>
              <a:t>2000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inherit"/>
              </a:rPr>
              <a:t>const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inherit"/>
              </a:rPr>
              <a:t>MAX_SPEED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inherit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inherit"/>
              </a:rPr>
              <a:t>300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491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A572F-F919-E4D0-E945-DE4B4C104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var</a:t>
            </a:r>
            <a:r>
              <a:rPr lang="en-US" dirty="0"/>
              <a:t>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9C6E-7709-9136-C81A-BA713AFE1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var</a:t>
            </a:r>
            <a:r>
              <a:rPr lang="en-US" dirty="0"/>
              <a:t> keyword is used to declare variables with a global scope.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CE6581E-74E9-B357-F0BF-8FE2F6D15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0880" y="3001021"/>
            <a:ext cx="7508240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   var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"Nathan"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4997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77F30-011C-2E28-7750-4A8464C24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let</a:t>
            </a:r>
            <a:r>
              <a:rPr lang="en-US" dirty="0"/>
              <a:t>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DAE55-712E-9B28-C0E8-E9EE546D7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let</a:t>
            </a:r>
            <a:r>
              <a:rPr lang="en-US" dirty="0"/>
              <a:t> keyword has a block scope, which means the variable is only accessible from the block and all its child blocks.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5E3144E-EE1A-A2B7-E301-610A9CC33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0880" y="3001021"/>
            <a:ext cx="9702800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   let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"Nathan"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 Error: name is not defined</a:t>
            </a:r>
          </a:p>
        </p:txBody>
      </p:sp>
    </p:spTree>
    <p:extLst>
      <p:ext uri="{BB962C8B-B14F-4D97-AF65-F5344CB8AC3E}">
        <p14:creationId xmlns:p14="http://schemas.microsoft.com/office/powerpoint/2010/main" val="1710955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CBA73-3CBD-1242-1494-CF101AEB7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DEE0C-C7B4-FDBF-88DE-9EDFA127E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8094"/>
          </a:xfrm>
        </p:spPr>
        <p:txBody>
          <a:bodyPr/>
          <a:lstStyle/>
          <a:p>
            <a:r>
              <a:rPr lang="en-US" dirty="0"/>
              <a:t>JavaScript has a few naming rules that you need to know to avoid naming errors.</a:t>
            </a:r>
          </a:p>
          <a:p>
            <a:endParaRPr lang="en-US" dirty="0"/>
          </a:p>
          <a:p>
            <a:r>
              <a:rPr lang="en-US" dirty="0"/>
              <a:t>Variable names can only contain alphabet letters, numbers, and underscores (_)</a:t>
            </a:r>
          </a:p>
          <a:p>
            <a:endParaRPr lang="en-US" dirty="0"/>
          </a:p>
          <a:p>
            <a:r>
              <a:rPr lang="en-US" dirty="0"/>
              <a:t>The first character of the variable name must not be a number.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930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A6A68-91E7-EE71-EC80-D40F10F5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Basic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C9876-934F-87AF-BBFC-4F84F5B46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Types are simply definitions for different types of data known to a programming language.</a:t>
            </a:r>
          </a:p>
          <a:p>
            <a:endParaRPr lang="en-US" dirty="0"/>
          </a:p>
          <a:p>
            <a:r>
              <a:rPr lang="en-US" dirty="0"/>
              <a:t>A data type contains specifications about what you can and can't do with that data.</a:t>
            </a:r>
          </a:p>
        </p:txBody>
      </p:sp>
    </p:spTree>
    <p:extLst>
      <p:ext uri="{BB962C8B-B14F-4D97-AF65-F5344CB8AC3E}">
        <p14:creationId xmlns:p14="http://schemas.microsoft.com/office/powerpoint/2010/main" val="766584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E54AC-5631-D864-9361-E961FAC33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Basic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1DB11-0130-2B54-406E-6058EF0A9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31880" cy="4925371"/>
          </a:xfrm>
        </p:spPr>
        <p:txBody>
          <a:bodyPr/>
          <a:lstStyle/>
          <a:p>
            <a:r>
              <a:rPr lang="en-US" dirty="0"/>
              <a:t>To show you a brain-friendly example,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/>
              <a:t>I'm sure you agree that 2 + 2 = 4?</a:t>
            </a:r>
          </a:p>
          <a:p>
            <a:pPr marL="0" indent="0">
              <a:buNone/>
            </a:pPr>
            <a:r>
              <a:rPr lang="en-US" sz="2400" dirty="0"/>
              <a:t>  	Well, JavaScript also agrees with that</a:t>
            </a:r>
            <a:r>
              <a:rPr lang="en-US" sz="2400" b="0" i="0" dirty="0">
                <a:solidFill>
                  <a:srgbClr val="0A0A23"/>
                </a:solidFill>
                <a:effectLst/>
                <a:highlight>
                  <a:srgbClr val="FFFFFF"/>
                </a:highlight>
              </a:rPr>
              <a:t>	</a:t>
            </a:r>
          </a:p>
          <a:p>
            <a:pPr marL="457200" lvl="1" indent="0">
              <a:buNone/>
            </a:pPr>
            <a:endParaRPr lang="en-US" b="0" i="0" dirty="0">
              <a:solidFill>
                <a:srgbClr val="0A0A23"/>
              </a:solidFill>
              <a:effectLst/>
              <a:highlight>
                <a:srgbClr val="FFFFFF"/>
              </a:highlight>
              <a:latin typeface="Lato" panose="020F0502020204030203" pitchFamily="34" charset="0"/>
            </a:endParaRPr>
          </a:p>
          <a:p>
            <a:pPr marL="457200" lvl="1" indent="0">
              <a:buNone/>
            </a:pPr>
            <a:endParaRPr lang="en-US" b="0" i="0" dirty="0">
              <a:solidFill>
                <a:srgbClr val="0A0A23"/>
              </a:solidFill>
              <a:effectLst/>
              <a:highlight>
                <a:srgbClr val="FFFFFF"/>
              </a:highlight>
              <a:latin typeface="Lato" panose="020F0502020204030203" pitchFamily="34" charset="0"/>
            </a:endParaRPr>
          </a:p>
          <a:p>
            <a:pPr marL="457200" lvl="1" indent="0">
              <a:buNone/>
            </a:pPr>
            <a:r>
              <a:rPr lang="en-US" sz="2800" dirty="0"/>
              <a:t>But what if you try to add a number with letters as shown below</a:t>
            </a:r>
            <a:r>
              <a:rPr lang="en-US" b="0" i="0" dirty="0">
                <a:solidFill>
                  <a:srgbClr val="0A0A23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?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066EA6B-3E51-211F-9BEB-4C228C227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3374" y="2279664"/>
            <a:ext cx="4663439" cy="8617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inherit"/>
              </a:rPr>
              <a:t>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inherit"/>
              </a:rPr>
              <a:t>log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inherit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inherit"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inherit"/>
              </a:rPr>
              <a:t>+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inherit"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inherit"/>
              </a:rPr>
              <a:t>);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inherit"/>
              </a:rPr>
              <a:t>// Output: 4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1B9ED5B-05FA-E58C-6567-C413F51AA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4334" y="4881089"/>
            <a:ext cx="4663440" cy="8617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inherit"/>
              </a:rPr>
              <a:t>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inherit"/>
              </a:rPr>
              <a:t>log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inherit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inherit"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inherit"/>
              </a:rPr>
              <a:t>+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inherit"/>
              </a:rPr>
              <a:t>"ABC"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inherit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inherit"/>
              </a:rPr>
              <a:t>// Output: 2ABC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62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89CDE-9B92-C888-C35C-49107A64A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Basic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7ECC8-400B-6D9F-BFD9-B635EBDAE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a number and letters together will cause JavaScript to concatenate or join the values together.</a:t>
            </a:r>
          </a:p>
          <a:p>
            <a:endParaRPr lang="en-US" dirty="0"/>
          </a:p>
          <a:p>
            <a:r>
              <a:rPr lang="en-US" dirty="0"/>
              <a:t>Following are some examples for basic data types that JavaScript knows:</a:t>
            </a:r>
          </a:p>
          <a:p>
            <a:pPr lvl="1"/>
            <a:r>
              <a:rPr lang="en-US" dirty="0"/>
              <a:t>Strings</a:t>
            </a:r>
          </a:p>
          <a:p>
            <a:pPr lvl="1"/>
            <a:r>
              <a:rPr lang="en-US" dirty="0"/>
              <a:t>Numbers</a:t>
            </a:r>
          </a:p>
          <a:p>
            <a:pPr lvl="1"/>
            <a:r>
              <a:rPr lang="en-US" dirty="0"/>
              <a:t>Booleans</a:t>
            </a:r>
          </a:p>
          <a:p>
            <a:pPr lvl="1"/>
            <a:r>
              <a:rPr lang="en-US" dirty="0"/>
              <a:t>Null</a:t>
            </a:r>
          </a:p>
          <a:p>
            <a:pPr lvl="1"/>
            <a:r>
              <a:rPr lang="en-US" dirty="0"/>
              <a:t>Undefined</a:t>
            </a:r>
          </a:p>
        </p:txBody>
      </p:sp>
    </p:spTree>
    <p:extLst>
      <p:ext uri="{BB962C8B-B14F-4D97-AF65-F5344CB8AC3E}">
        <p14:creationId xmlns:p14="http://schemas.microsoft.com/office/powerpoint/2010/main" val="872994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71833-B859-34DE-07DD-3B5334E54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>
                <a:latin typeface="Abadi" panose="020B0604020104020204" pitchFamily="34" charset="0"/>
              </a:rPr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33EA5-7970-7D87-5231-E2C41FA6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badi" panose="020B0604020104020204" pitchFamily="34" charset="0"/>
              </a:rPr>
              <a:t>Fundamentals of Web Development</a:t>
            </a:r>
          </a:p>
          <a:p>
            <a:endParaRPr lang="en-GB" dirty="0">
              <a:latin typeface="Abadi" panose="020B0604020104020204" pitchFamily="34" charset="0"/>
            </a:endParaRPr>
          </a:p>
          <a:p>
            <a:r>
              <a:rPr lang="en-GB" dirty="0">
                <a:latin typeface="Abadi" panose="020B0604020104020204" pitchFamily="34" charset="0"/>
              </a:rPr>
              <a:t>Basic concept/idea of HTML.</a:t>
            </a:r>
          </a:p>
          <a:p>
            <a:pPr marL="0" indent="0">
              <a:buNone/>
            </a:pPr>
            <a:endParaRPr lang="en-GB" dirty="0">
              <a:latin typeface="Abadi" panose="020B0604020104020204" pitchFamily="34" charset="0"/>
            </a:endParaRPr>
          </a:p>
          <a:p>
            <a:r>
              <a:rPr lang="en-GB" dirty="0">
                <a:latin typeface="Abadi" panose="020B0604020104020204" pitchFamily="34" charset="0"/>
              </a:rPr>
              <a:t>Basic concept/idea of CSS.</a:t>
            </a:r>
          </a:p>
        </p:txBody>
      </p:sp>
    </p:spTree>
    <p:extLst>
      <p:ext uri="{BB962C8B-B14F-4D97-AF65-F5344CB8AC3E}">
        <p14:creationId xmlns:p14="http://schemas.microsoft.com/office/powerpoint/2010/main" val="2388318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4ED95-BDF6-090B-635A-A5178191C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1051" y="2602487"/>
            <a:ext cx="3957537" cy="1325563"/>
          </a:xfrm>
        </p:spPr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8037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03CD4-B291-AB07-A759-86FFC9B91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Abadi" panose="020B0604020104020204" pitchFamily="34" charset="0"/>
              </a:rPr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D3F6E-32E1-6B7D-6E7B-098FEAF7C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811" y="1690688"/>
            <a:ext cx="9557360" cy="48021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+mj-lt"/>
              </a:rPr>
              <a:t>What is JavaScript and How to use it?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+mj-lt"/>
              </a:rPr>
              <a:t>Why Learn JavaScript?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+mj-lt"/>
              </a:rPr>
              <a:t>JavaScript Code Structure.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latin typeface="+mj-lt"/>
              </a:rPr>
              <a:t>Statement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latin typeface="+mj-lt"/>
              </a:rPr>
              <a:t>Comments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latin typeface="+mj-lt"/>
              </a:rPr>
              <a:t>Execution Flow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latin typeface="+mj-lt"/>
              </a:rPr>
              <a:t>Variables</a:t>
            </a:r>
          </a:p>
          <a:p>
            <a:pPr>
              <a:lnSpc>
                <a:spcPct val="150000"/>
              </a:lnSpc>
            </a:pPr>
            <a:endParaRPr lang="en-GB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GB" dirty="0">
              <a:latin typeface="+mj-lt"/>
            </a:endParaRPr>
          </a:p>
          <a:p>
            <a:endParaRPr lang="en-GB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426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2D90B-F91A-F1A7-24C0-19D522DA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</a:rPr>
              <a:t>One of three Core Languages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36CA5-44B9-5C8B-8C5E-83373311A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– Controls the structure of your web page</a:t>
            </a:r>
          </a:p>
          <a:p>
            <a:endParaRPr lang="en-US" dirty="0"/>
          </a:p>
          <a:p>
            <a:r>
              <a:rPr lang="en-US" dirty="0"/>
              <a:t>CSS – Controls the presentation/design</a:t>
            </a:r>
          </a:p>
          <a:p>
            <a:endParaRPr lang="en-US" dirty="0"/>
          </a:p>
          <a:p>
            <a:r>
              <a:rPr lang="en-US" dirty="0"/>
              <a:t>JavaScript – Adds behavior and Interactivity</a:t>
            </a:r>
          </a:p>
        </p:txBody>
      </p:sp>
    </p:spTree>
    <p:extLst>
      <p:ext uri="{BB962C8B-B14F-4D97-AF65-F5344CB8AC3E}">
        <p14:creationId xmlns:p14="http://schemas.microsoft.com/office/powerpoint/2010/main" val="346051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744C2-A6F4-608B-185F-B3D1ED5F0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D0D0D"/>
                </a:solidFill>
              </a:rPr>
              <a:t>What is JavaScript?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D17B6-4E3A-88AF-5560-20CE58F66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is a high-level, interpreted programming language used to make web pages interactive.</a:t>
            </a:r>
          </a:p>
          <a:p>
            <a:endParaRPr lang="en-US" dirty="0"/>
          </a:p>
          <a:p>
            <a:r>
              <a:rPr lang="en-US" dirty="0"/>
              <a:t>Dynamic web content, web applications, game development, server-side programming (Node.js), etc.</a:t>
            </a:r>
          </a:p>
        </p:txBody>
      </p:sp>
    </p:spTree>
    <p:extLst>
      <p:ext uri="{BB962C8B-B14F-4D97-AF65-F5344CB8AC3E}">
        <p14:creationId xmlns:p14="http://schemas.microsoft.com/office/powerpoint/2010/main" val="2965213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2D90B-F91A-F1A7-24C0-19D522DA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+mn-lt"/>
              </a:rPr>
              <a:t>Why learn JavaScript?</a:t>
            </a:r>
            <a:endParaRPr lang="en-GB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36CA5-44B9-5C8B-8C5E-83373311A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10589" cy="4351338"/>
          </a:xfrm>
        </p:spPr>
        <p:txBody>
          <a:bodyPr>
            <a:noAutofit/>
          </a:bodyPr>
          <a:lstStyle/>
          <a:p>
            <a:r>
              <a:rPr lang="en-US" dirty="0"/>
              <a:t>JavaScript is the only programming language that works in the browser</a:t>
            </a:r>
          </a:p>
          <a:p>
            <a:endParaRPr lang="en-US" dirty="0"/>
          </a:p>
          <a:p>
            <a:r>
              <a:rPr lang="en-US" dirty="0"/>
              <a:t>It's fairly easy to learn (but hard to master)</a:t>
            </a:r>
          </a:p>
          <a:p>
            <a:endParaRPr lang="en-US" dirty="0"/>
          </a:p>
          <a:p>
            <a:r>
              <a:rPr lang="en-US" dirty="0"/>
              <a:t>It's an essential language for making web applications</a:t>
            </a:r>
          </a:p>
          <a:p>
            <a:endParaRPr lang="en-US" dirty="0"/>
          </a:p>
          <a:p>
            <a:r>
              <a:rPr lang="en-US" dirty="0"/>
              <a:t>There are many career opportunities for JavaScript </a:t>
            </a:r>
            <a:r>
              <a:rPr lang="en-US" dirty="0" err="1"/>
              <a:t>devs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951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9FFBB-144F-0FCE-E1F2-80A5BB5CC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5809E-0EF1-F529-3D5A-86714D967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Time to Say Hello World!</a:t>
            </a:r>
          </a:p>
        </p:txBody>
      </p:sp>
    </p:spTree>
    <p:extLst>
      <p:ext uri="{BB962C8B-B14F-4D97-AF65-F5344CB8AC3E}">
        <p14:creationId xmlns:p14="http://schemas.microsoft.com/office/powerpoint/2010/main" val="3993765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B127-9C89-5B14-D977-06EB488C8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D0D0D"/>
                </a:solidFill>
              </a:rPr>
              <a:t>JavaScript</a:t>
            </a:r>
            <a:r>
              <a:rPr lang="en-US" dirty="0"/>
              <a:t> Code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90C3E-E677-254E-E926-86D532CF4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computer program is a series of pieces of code written in a text file. </a:t>
            </a:r>
          </a:p>
          <a:p>
            <a:endParaRPr lang="en-US" dirty="0"/>
          </a:p>
          <a:p>
            <a:r>
              <a:rPr lang="en-US" dirty="0"/>
              <a:t>These text files are then run through a software that's designed specially for running the code.</a:t>
            </a:r>
          </a:p>
        </p:txBody>
      </p:sp>
    </p:spTree>
    <p:extLst>
      <p:ext uri="{BB962C8B-B14F-4D97-AF65-F5344CB8AC3E}">
        <p14:creationId xmlns:p14="http://schemas.microsoft.com/office/powerpoint/2010/main" val="3514511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727AD-B0C8-E7F6-54E0-A187D3212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D9A2-9C54-8B70-66C9-183BFA23B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2161"/>
            <a:ext cx="10515600" cy="4351338"/>
          </a:xfrm>
        </p:spPr>
        <p:txBody>
          <a:bodyPr/>
          <a:lstStyle/>
          <a:p>
            <a:r>
              <a:rPr lang="en-US" dirty="0"/>
              <a:t>A statement is a single instruction for the computer to run. Think of it like a sentence, but for computers.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can end a statement by using a semicolon ; just like we can end a sentence using a dot 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164FEBB-9752-24C6-9F4A-9D20678B9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133" y="4342509"/>
            <a:ext cx="10943617" cy="18466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This is hard to read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"Hello World!"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console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"I'm learning JavaScript"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Now it's better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"Hello World!"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"I'm learning JavaScript"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601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ustom 1">
      <a:majorFont>
        <a:latin typeface="Abadi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9422</TotalTime>
  <Words>999</Words>
  <Application>Microsoft Office PowerPoint</Application>
  <PresentationFormat>Widescreen</PresentationFormat>
  <Paragraphs>146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Abadi</vt:lpstr>
      <vt:lpstr>Aptos</vt:lpstr>
      <vt:lpstr>Arial</vt:lpstr>
      <vt:lpstr>Consolas</vt:lpstr>
      <vt:lpstr>inherit</vt:lpstr>
      <vt:lpstr>Lato</vt:lpstr>
      <vt:lpstr>Söhne</vt:lpstr>
      <vt:lpstr>Office Theme</vt:lpstr>
      <vt:lpstr>Introduction to JavaScript</vt:lpstr>
      <vt:lpstr>Prerequisites</vt:lpstr>
      <vt:lpstr>Learning Objectives</vt:lpstr>
      <vt:lpstr>One of three Core Languages</vt:lpstr>
      <vt:lpstr>What is JavaScript?</vt:lpstr>
      <vt:lpstr>Why learn JavaScript?</vt:lpstr>
      <vt:lpstr>How to use it?</vt:lpstr>
      <vt:lpstr>JavaScript Code Structure</vt:lpstr>
      <vt:lpstr>Statements</vt:lpstr>
      <vt:lpstr>Comments</vt:lpstr>
      <vt:lpstr>Execution Flow</vt:lpstr>
      <vt:lpstr>JavaScript Variables</vt:lpstr>
      <vt:lpstr>Constant variable</vt:lpstr>
      <vt:lpstr>The var keyword</vt:lpstr>
      <vt:lpstr>The let keyword</vt:lpstr>
      <vt:lpstr>Variable naming</vt:lpstr>
      <vt:lpstr>JavaScript Basic Data Types</vt:lpstr>
      <vt:lpstr>JavaScript Basic Data Types</vt:lpstr>
      <vt:lpstr>JavaScript Basic Data Types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Unicom TIC slide template</dc:title>
  <dc:creator>Neil Anthony-Pillai</dc:creator>
  <cp:lastModifiedBy>Mayooran</cp:lastModifiedBy>
  <cp:revision>163</cp:revision>
  <dcterms:created xsi:type="dcterms:W3CDTF">2024-03-18T11:30:47Z</dcterms:created>
  <dcterms:modified xsi:type="dcterms:W3CDTF">2024-04-15T12:22:32Z</dcterms:modified>
</cp:coreProperties>
</file>