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7"/>
  </p:notesMasterIdLst>
  <p:sldIdLst>
    <p:sldId id="256" r:id="rId2"/>
    <p:sldId id="257" r:id="rId3"/>
    <p:sldId id="308" r:id="rId4"/>
    <p:sldId id="258" r:id="rId5"/>
    <p:sldId id="293" r:id="rId6"/>
    <p:sldId id="266" r:id="rId7"/>
    <p:sldId id="267" r:id="rId8"/>
    <p:sldId id="268" r:id="rId9"/>
    <p:sldId id="269" r:id="rId10"/>
    <p:sldId id="270" r:id="rId11"/>
    <p:sldId id="294" r:id="rId12"/>
    <p:sldId id="271" r:id="rId13"/>
    <p:sldId id="272" r:id="rId14"/>
    <p:sldId id="295" r:id="rId15"/>
    <p:sldId id="277" r:id="rId16"/>
    <p:sldId id="296" r:id="rId17"/>
    <p:sldId id="297" r:id="rId18"/>
    <p:sldId id="298" r:id="rId19"/>
    <p:sldId id="299" r:id="rId20"/>
    <p:sldId id="283" r:id="rId21"/>
    <p:sldId id="300" r:id="rId22"/>
    <p:sldId id="284" r:id="rId23"/>
    <p:sldId id="301" r:id="rId24"/>
    <p:sldId id="285" r:id="rId25"/>
    <p:sldId id="287" r:id="rId26"/>
    <p:sldId id="302" r:id="rId27"/>
    <p:sldId id="289" r:id="rId28"/>
    <p:sldId id="303" r:id="rId29"/>
    <p:sldId id="304" r:id="rId30"/>
    <p:sldId id="305" r:id="rId31"/>
    <p:sldId id="290" r:id="rId32"/>
    <p:sldId id="291" r:id="rId33"/>
    <p:sldId id="306" r:id="rId34"/>
    <p:sldId id="307" r:id="rId35"/>
    <p:sldId id="309" r:id="rId36"/>
  </p:sldIdLst>
  <p:sldSz cx="9144000" cy="5143500" type="screen16x9"/>
  <p:notesSz cx="6858000" cy="9144000"/>
  <p:embeddedFontLst>
    <p:embeddedFont>
      <p:font typeface="Nunito" panose="020B0604020202020204" charset="0"/>
      <p:regular r:id="rId38"/>
      <p:bold r:id="rId39"/>
      <p:italic r:id="rId40"/>
      <p:boldItalic r:id="rId41"/>
    </p:embeddedFont>
    <p:embeddedFont>
      <p:font typeface="Roboto" panose="02000000000000000000" pitchFamily="2" charset="0"/>
      <p:regular r:id="rId42"/>
      <p:bold r:id="rId43"/>
      <p:italic r:id="rId44"/>
      <p:boldItalic r:id="rId45"/>
    </p:embeddedFont>
    <p:embeddedFont>
      <p:font typeface="Maven Pro" panose="020B0604020202020204" charset="0"/>
      <p:regular r:id="rId46"/>
      <p:bold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994437C-D779-4BD4-AAD2-3A2544384D5B}">
  <a:tblStyle styleId="{7994437C-D779-4BD4-AAD2-3A2544384D5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8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2.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5.fntdata"/><Relationship Id="rId47" Type="http://schemas.openxmlformats.org/officeDocument/2006/relationships/font" Target="fonts/font10.fntdata"/><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font" Target="fonts/font3.fntdata"/><Relationship Id="rId45"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6.fntdata"/><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1.fntdata"/><Relationship Id="rId46" Type="http://schemas.openxmlformats.org/officeDocument/2006/relationships/font" Target="fonts/font9.fntdata"/><Relationship Id="rId20" Type="http://schemas.openxmlformats.org/officeDocument/2006/relationships/slide" Target="slides/slide19.xml"/><Relationship Id="rId41"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2cfd1d4cb43_0_3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2cfd1d4cb43_0_3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2cfd1d4cb43_0_3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2cfd1d4cb43_0_3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25892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2cfd1d4cb43_0_3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g2cfd1d4cb43_0_3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2cfd1d4cb43_0_3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2cfd1d4cb43_0_3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2cfd1d4cb43_0_3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2cfd1d4cb43_0_3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318780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2cfd1d4cb43_0_4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2cfd1d4cb43_0_4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2cfd1d4cb43_0_4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2cfd1d4cb43_0_4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6032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2cfd1d4cb43_0_4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2cfd1d4cb43_0_4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607646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2cfd1d4cb43_0_4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2cfd1d4cb43_0_4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972278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2cfd1d4cb43_0_4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2cfd1d4cb43_0_4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75256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2cfd1d4cb43_0_2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2cfd1d4cb43_0_2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Google Shape;438;g2cfd1d4cb43_0_5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9" name="Google Shape;439;g2cfd1d4cb43_0_5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Google Shape;438;g2cfd1d4cb43_0_5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9" name="Google Shape;439;g2cfd1d4cb43_0_5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679379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g2cfd1d4cb43_0_5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5" name="Google Shape;445;g2cfd1d4cb43_0_5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g2cfd1d4cb43_0_5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5" name="Google Shape;445;g2cfd1d4cb43_0_5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99589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Google Shape;450;g2cfd1d4cb43_0_5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1" name="Google Shape;451;g2cfd1d4cb43_0_5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2cfd1d4cb43_0_5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2cfd1d4cb43_0_5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2cfd1d4cb43_0_5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2cfd1d4cb43_0_5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261628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g2cfd1d4cb43_0_5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g2cfd1d4cb43_0_5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g2cfd1d4cb43_0_5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g2cfd1d4cb43_0_5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9517115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g2cfd1d4cb43_0_5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g2cfd1d4cb43_0_5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239041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2cfd1d4cb43_0_2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2cfd1d4cb43_0_2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7207019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g2cfd1d4cb43_0_5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g2cfd1d4cb43_0_5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5773137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Google Shape;480;g2cfd1d4cb43_0_5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1" name="Google Shape;481;g2cfd1d4cb43_0_5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Google Shape;486;g2cfd1d4cb43_0_5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7" name="Google Shape;487;g2cfd1d4cb43_0_5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Google Shape;486;g2cfd1d4cb43_0_5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7" name="Google Shape;487;g2cfd1d4cb43_0_5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360823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2cfd1d4cb43_0_2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2cfd1d4cb43_0_2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2cfd1d4cb43_0_2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2cfd1d4cb43_0_2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09252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2cfd1d4cb43_0_3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 name="Google Shape;337;g2cfd1d4cb43_0_3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2cfd1d4cb43_0_3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2cfd1d4cb43_0_3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2cfd1d4cb43_0_3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2cfd1d4cb43_0_3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2cfd1d4cb43_0_3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2cfd1d4cb43_0_3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rm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0"/>
              </a:spcBef>
              <a:spcAft>
                <a:spcPts val="0"/>
              </a:spcAft>
              <a:buClr>
                <a:schemeClr val="lt1"/>
              </a:buClr>
              <a:buSzPts val="1100"/>
              <a:buChar char="○"/>
              <a:defRPr>
                <a:solidFill>
                  <a:schemeClr val="lt1"/>
                </a:solidFill>
              </a:defRPr>
            </a:lvl2pPr>
            <a:lvl3pPr marL="1371600" lvl="2" indent="-298450" algn="ctr">
              <a:spcBef>
                <a:spcPts val="0"/>
              </a:spcBef>
              <a:spcAft>
                <a:spcPts val="0"/>
              </a:spcAft>
              <a:buClr>
                <a:schemeClr val="lt1"/>
              </a:buClr>
              <a:buSzPts val="1100"/>
              <a:buChar char="■"/>
              <a:defRPr>
                <a:solidFill>
                  <a:schemeClr val="lt1"/>
                </a:solidFill>
              </a:defRPr>
            </a:lvl3pPr>
            <a:lvl4pPr marL="1828800" lvl="3" indent="-298450" algn="ctr">
              <a:spcBef>
                <a:spcPts val="0"/>
              </a:spcBef>
              <a:spcAft>
                <a:spcPts val="0"/>
              </a:spcAft>
              <a:buClr>
                <a:schemeClr val="lt1"/>
              </a:buClr>
              <a:buSzPts val="1100"/>
              <a:buChar char="●"/>
              <a:defRPr>
                <a:solidFill>
                  <a:schemeClr val="lt1"/>
                </a:solidFill>
              </a:defRPr>
            </a:lvl4pPr>
            <a:lvl5pPr marL="2286000" lvl="4" indent="-298450" algn="ctr">
              <a:spcBef>
                <a:spcPts val="0"/>
              </a:spcBef>
              <a:spcAft>
                <a:spcPts val="0"/>
              </a:spcAft>
              <a:buClr>
                <a:schemeClr val="lt1"/>
              </a:buClr>
              <a:buSzPts val="1100"/>
              <a:buChar char="○"/>
              <a:defRPr>
                <a:solidFill>
                  <a:schemeClr val="lt1"/>
                </a:solidFill>
              </a:defRPr>
            </a:lvl5pPr>
            <a:lvl6pPr marL="2743200" lvl="5" indent="-298450" algn="ctr">
              <a:spcBef>
                <a:spcPts val="0"/>
              </a:spcBef>
              <a:spcAft>
                <a:spcPts val="0"/>
              </a:spcAft>
              <a:buClr>
                <a:schemeClr val="lt1"/>
              </a:buClr>
              <a:buSzPts val="1100"/>
              <a:buChar char="■"/>
              <a:defRPr>
                <a:solidFill>
                  <a:schemeClr val="lt1"/>
                </a:solidFill>
              </a:defRPr>
            </a:lvl6pPr>
            <a:lvl7pPr marL="3200400" lvl="6" indent="-298450" algn="ctr">
              <a:spcBef>
                <a:spcPts val="0"/>
              </a:spcBef>
              <a:spcAft>
                <a:spcPts val="0"/>
              </a:spcAft>
              <a:buClr>
                <a:schemeClr val="lt1"/>
              </a:buClr>
              <a:buSzPts val="1100"/>
              <a:buChar char="●"/>
              <a:defRPr>
                <a:solidFill>
                  <a:schemeClr val="lt1"/>
                </a:solidFill>
              </a:defRPr>
            </a:lvl7pPr>
            <a:lvl8pPr marL="3657600" lvl="7" indent="-298450" algn="ctr">
              <a:spcBef>
                <a:spcPts val="0"/>
              </a:spcBef>
              <a:spcAft>
                <a:spcPts val="0"/>
              </a:spcAft>
              <a:buClr>
                <a:schemeClr val="lt1"/>
              </a:buClr>
              <a:buSzPts val="1100"/>
              <a:buChar char="○"/>
              <a:defRPr>
                <a:solidFill>
                  <a:schemeClr val="lt1"/>
                </a:solidFill>
              </a:defRPr>
            </a:lvl8pPr>
            <a:lvl9pPr marL="4114800" lvl="8" indent="-298450" algn="ctr">
              <a:spcBef>
                <a:spcPts val="0"/>
              </a:spcBef>
              <a:spcAft>
                <a:spcPts val="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GB" sz="4400" dirty="0" smtClean="0"/>
              <a:t>Advance CSS</a:t>
            </a:r>
            <a:endParaRPr sz="4400" dirty="0"/>
          </a:p>
        </p:txBody>
      </p:sp>
      <p:pic>
        <p:nvPicPr>
          <p:cNvPr id="5" name="Picture 4">
            <a:extLst>
              <a:ext uri="{FF2B5EF4-FFF2-40B4-BE49-F238E27FC236}">
                <a16:creationId xmlns:a16="http://schemas.microsoft.com/office/drawing/2014/main" id="{FACA17B2-29FD-4070-AB40-C4194669E2FB}"/>
              </a:ext>
            </a:extLst>
          </p:cNvPr>
          <p:cNvPicPr>
            <a:picLocks noChangeAspect="1"/>
          </p:cNvPicPr>
          <p:nvPr/>
        </p:nvPicPr>
        <p:blipFill>
          <a:blip r:embed="rId3"/>
          <a:stretch>
            <a:fillRect/>
          </a:stretch>
        </p:blipFill>
        <p:spPr>
          <a:xfrm>
            <a:off x="7596722" y="3749749"/>
            <a:ext cx="1413188" cy="1290927"/>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27"/>
          <p:cNvSpPr txBox="1">
            <a:spLocks noGrp="1"/>
          </p:cNvSpPr>
          <p:nvPr>
            <p:ph type="title"/>
          </p:nvPr>
        </p:nvSpPr>
        <p:spPr>
          <a:xfrm>
            <a:off x="1141228" y="598575"/>
            <a:ext cx="7193072"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smtClean="0"/>
              <a:t>Gradients</a:t>
            </a:r>
            <a:endParaRPr dirty="0"/>
          </a:p>
        </p:txBody>
      </p:sp>
      <p:sp>
        <p:nvSpPr>
          <p:cNvPr id="364" name="Google Shape;364;p27"/>
          <p:cNvSpPr txBox="1">
            <a:spLocks noGrp="1"/>
          </p:cNvSpPr>
          <p:nvPr>
            <p:ph type="body" idx="1"/>
          </p:nvPr>
        </p:nvSpPr>
        <p:spPr>
          <a:xfrm>
            <a:off x="1141228" y="1358550"/>
            <a:ext cx="7142547" cy="32262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None/>
            </a:pPr>
            <a:endParaRPr sz="1500" dirty="0">
              <a:solidFill>
                <a:srgbClr val="0D0D0D"/>
              </a:solidFill>
              <a:highlight>
                <a:srgbClr val="FFFFFF"/>
              </a:highlight>
            </a:endParaRPr>
          </a:p>
          <a:p>
            <a:pPr marL="0" lvl="0" indent="0" algn="l" rtl="0">
              <a:lnSpc>
                <a:spcPct val="95000"/>
              </a:lnSpc>
              <a:spcBef>
                <a:spcPts val="1200"/>
              </a:spcBef>
              <a:spcAft>
                <a:spcPts val="0"/>
              </a:spcAft>
              <a:buNone/>
            </a:pPr>
            <a:r>
              <a:rPr lang="en-GB" sz="1500" dirty="0" smtClean="0">
                <a:solidFill>
                  <a:srgbClr val="FF0000"/>
                </a:solidFill>
                <a:highlight>
                  <a:srgbClr val="FFFFFF"/>
                </a:highlight>
              </a:rPr>
              <a:t>Custom </a:t>
            </a:r>
            <a:r>
              <a:rPr lang="en-GB" sz="1500" dirty="0">
                <a:solidFill>
                  <a:srgbClr val="FF0000"/>
                </a:solidFill>
                <a:highlight>
                  <a:srgbClr val="FFFFFF"/>
                </a:highlight>
              </a:rPr>
              <a:t>Shape Radial </a:t>
            </a:r>
            <a:r>
              <a:rPr lang="en-GB" sz="1500" dirty="0" smtClean="0">
                <a:solidFill>
                  <a:srgbClr val="FF0000"/>
                </a:solidFill>
                <a:highlight>
                  <a:srgbClr val="FFFFFF"/>
                </a:highlight>
              </a:rPr>
              <a:t>Gradient</a:t>
            </a:r>
            <a:endParaRPr sz="1500" dirty="0">
              <a:solidFill>
                <a:srgbClr val="FF0000"/>
              </a:solidFill>
              <a:highlight>
                <a:srgbClr val="FFFFFF"/>
              </a:highlight>
            </a:endParaRPr>
          </a:p>
          <a:p>
            <a:pPr marL="0" lvl="0" indent="0" algn="l" rtl="0">
              <a:lnSpc>
                <a:spcPct val="95000"/>
              </a:lnSpc>
              <a:spcBef>
                <a:spcPts val="1200"/>
              </a:spcBef>
              <a:spcAft>
                <a:spcPts val="0"/>
              </a:spcAft>
              <a:buNone/>
            </a:pPr>
            <a:r>
              <a:rPr lang="en-GB" sz="1400" dirty="0">
                <a:solidFill>
                  <a:schemeClr val="bg2">
                    <a:lumMod val="50000"/>
                  </a:schemeClr>
                </a:solidFill>
                <a:highlight>
                  <a:srgbClr val="FFFFFF"/>
                </a:highlight>
              </a:rPr>
              <a:t>.radial-custom {</a:t>
            </a:r>
            <a:endParaRPr sz="1400" dirty="0">
              <a:solidFill>
                <a:schemeClr val="bg2">
                  <a:lumMod val="50000"/>
                </a:schemeClr>
              </a:solidFill>
              <a:highlight>
                <a:srgbClr val="FFFFFF"/>
              </a:highlight>
            </a:endParaRPr>
          </a:p>
          <a:p>
            <a:pPr marL="0" lvl="0" indent="0" algn="l" rtl="0">
              <a:lnSpc>
                <a:spcPct val="95000"/>
              </a:lnSpc>
              <a:spcBef>
                <a:spcPts val="1200"/>
              </a:spcBef>
              <a:spcAft>
                <a:spcPts val="0"/>
              </a:spcAft>
              <a:buNone/>
            </a:pPr>
            <a:r>
              <a:rPr lang="en-GB" sz="1400" dirty="0">
                <a:solidFill>
                  <a:schemeClr val="bg2">
                    <a:lumMod val="50000"/>
                  </a:schemeClr>
                </a:solidFill>
                <a:highlight>
                  <a:srgbClr val="FFFFFF"/>
                </a:highlight>
              </a:rPr>
              <a:t>  background: radial-gradient(at top right, #00ff99, #9966ff);</a:t>
            </a:r>
            <a:endParaRPr sz="1400" dirty="0">
              <a:solidFill>
                <a:schemeClr val="bg2">
                  <a:lumMod val="50000"/>
                </a:schemeClr>
              </a:solidFill>
              <a:highlight>
                <a:srgbClr val="FFFFFF"/>
              </a:highlight>
            </a:endParaRPr>
          </a:p>
          <a:p>
            <a:pPr marL="0" lvl="0" indent="0" algn="l" rtl="0">
              <a:lnSpc>
                <a:spcPct val="95000"/>
              </a:lnSpc>
              <a:spcBef>
                <a:spcPts val="1200"/>
              </a:spcBef>
              <a:spcAft>
                <a:spcPts val="0"/>
              </a:spcAft>
              <a:buNone/>
            </a:pPr>
            <a:r>
              <a:rPr lang="en-GB" sz="1400" dirty="0">
                <a:solidFill>
                  <a:schemeClr val="bg2">
                    <a:lumMod val="50000"/>
                  </a:schemeClr>
                </a:solidFill>
                <a:highlight>
                  <a:srgbClr val="FFFFFF"/>
                </a:highlight>
              </a:rPr>
              <a:t>}</a:t>
            </a:r>
            <a:endParaRPr sz="1600" dirty="0">
              <a:solidFill>
                <a:schemeClr val="bg2">
                  <a:lumMod val="50000"/>
                </a:schemeClr>
              </a:solidFill>
              <a:highlight>
                <a:srgbClr val="FFFFFF"/>
              </a:highlight>
            </a:endParaRPr>
          </a:p>
          <a:p>
            <a:pPr marL="0" lvl="0" indent="0" algn="l" rtl="0">
              <a:lnSpc>
                <a:spcPct val="95000"/>
              </a:lnSpc>
              <a:spcBef>
                <a:spcPts val="1200"/>
              </a:spcBef>
              <a:spcAft>
                <a:spcPts val="0"/>
              </a:spcAft>
              <a:buNone/>
            </a:pPr>
            <a:endParaRPr sz="1000" dirty="0">
              <a:solidFill>
                <a:srgbClr val="0D0D0D"/>
              </a:solidFill>
              <a:highlight>
                <a:srgbClr val="FFFFFF"/>
              </a:highlight>
            </a:endParaRPr>
          </a:p>
          <a:p>
            <a:pPr marL="0" lvl="0" indent="0" algn="l" rtl="0">
              <a:lnSpc>
                <a:spcPct val="95000"/>
              </a:lnSpc>
              <a:spcBef>
                <a:spcPts val="1200"/>
              </a:spcBef>
              <a:spcAft>
                <a:spcPts val="0"/>
              </a:spcAft>
              <a:buNone/>
            </a:pPr>
            <a:endParaRPr sz="1000" dirty="0">
              <a:solidFill>
                <a:srgbClr val="0D0D0D"/>
              </a:solidFill>
              <a:highlight>
                <a:srgbClr val="FFFFFF"/>
              </a:highlight>
            </a:endParaRPr>
          </a:p>
          <a:p>
            <a:pPr marL="0" lvl="0" indent="0" algn="l" rtl="0">
              <a:lnSpc>
                <a:spcPct val="95000"/>
              </a:lnSpc>
              <a:spcBef>
                <a:spcPts val="1200"/>
              </a:spcBef>
              <a:spcAft>
                <a:spcPts val="0"/>
              </a:spcAft>
              <a:buNone/>
            </a:pPr>
            <a:endParaRPr sz="1900" dirty="0">
              <a:solidFill>
                <a:srgbClr val="0D0D0D"/>
              </a:solidFill>
              <a:highlight>
                <a:srgbClr val="FFFFFF"/>
              </a:highlight>
            </a:endParaRPr>
          </a:p>
          <a:p>
            <a:pPr marL="0" lvl="0" indent="0" algn="l" rtl="0">
              <a:lnSpc>
                <a:spcPct val="95000"/>
              </a:lnSpc>
              <a:spcBef>
                <a:spcPts val="1200"/>
              </a:spcBef>
              <a:spcAft>
                <a:spcPts val="1200"/>
              </a:spcAft>
              <a:buNone/>
            </a:pPr>
            <a:endParaRPr sz="1900" dirty="0">
              <a:solidFill>
                <a:srgbClr val="0D0D0D"/>
              </a:solidFill>
              <a:highlight>
                <a:srgbClr val="FFFFFF"/>
              </a:high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0" y="190071"/>
            <a:ext cx="9144000" cy="4953429"/>
          </a:xfrm>
          <a:prstGeom prst="rect">
            <a:avLst/>
          </a:prstGeom>
        </p:spPr>
      </p:pic>
    </p:spTree>
    <p:extLst>
      <p:ext uri="{BB962C8B-B14F-4D97-AF65-F5344CB8AC3E}">
        <p14:creationId xmlns:p14="http://schemas.microsoft.com/office/powerpoint/2010/main" val="3552540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28"/>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smtClean="0"/>
              <a:t>Shadows</a:t>
            </a:r>
            <a:endParaRPr dirty="0"/>
          </a:p>
        </p:txBody>
      </p:sp>
      <p:sp>
        <p:nvSpPr>
          <p:cNvPr id="370" name="Google Shape;370;p28"/>
          <p:cNvSpPr txBox="1">
            <a:spLocks noGrp="1"/>
          </p:cNvSpPr>
          <p:nvPr>
            <p:ph type="body" idx="1"/>
          </p:nvPr>
        </p:nvSpPr>
        <p:spPr>
          <a:xfrm>
            <a:off x="1253275" y="1358550"/>
            <a:ext cx="7030500" cy="3226200"/>
          </a:xfrm>
          <a:prstGeom prst="rect">
            <a:avLst/>
          </a:prstGeom>
        </p:spPr>
        <p:txBody>
          <a:bodyPr spcFirstLastPara="1" wrap="square" lIns="91425" tIns="91425" rIns="91425" bIns="91425" anchor="t" anchorCtr="0">
            <a:noAutofit/>
          </a:bodyPr>
          <a:lstStyle/>
          <a:p>
            <a:pPr marL="0" lvl="0" indent="0" algn="l" rtl="0">
              <a:lnSpc>
                <a:spcPct val="150000"/>
              </a:lnSpc>
              <a:spcBef>
                <a:spcPts val="1500"/>
              </a:spcBef>
              <a:spcAft>
                <a:spcPts val="0"/>
              </a:spcAft>
              <a:buNone/>
            </a:pPr>
            <a:r>
              <a:rPr lang="en-GB" sz="1500" dirty="0" smtClean="0">
                <a:solidFill>
                  <a:srgbClr val="0D0D0D"/>
                </a:solidFill>
                <a:highlight>
                  <a:srgbClr val="FFFFFF"/>
                </a:highlight>
              </a:rPr>
              <a:t>CSS </a:t>
            </a:r>
            <a:r>
              <a:rPr lang="en-GB" sz="1500" dirty="0">
                <a:solidFill>
                  <a:srgbClr val="0D0D0D"/>
                </a:solidFill>
                <a:highlight>
                  <a:srgbClr val="FFFFFF"/>
                </a:highlight>
              </a:rPr>
              <a:t>shadows are a powerful way to add depth and dimension to elements on a webpage. There are two main types of shadows in CSS:</a:t>
            </a:r>
            <a:endParaRPr sz="1500" dirty="0">
              <a:solidFill>
                <a:srgbClr val="0D0D0D"/>
              </a:solidFill>
              <a:highlight>
                <a:srgbClr val="FFFFFF"/>
              </a:highlight>
            </a:endParaRPr>
          </a:p>
          <a:p>
            <a:pPr marL="457200" lvl="0" indent="-323850" algn="l" rtl="0">
              <a:lnSpc>
                <a:spcPct val="150000"/>
              </a:lnSpc>
              <a:spcBef>
                <a:spcPts val="1500"/>
              </a:spcBef>
              <a:spcAft>
                <a:spcPts val="0"/>
              </a:spcAft>
              <a:buClr>
                <a:srgbClr val="0D0D0D"/>
              </a:buClr>
              <a:buSzPts val="1500"/>
              <a:buFont typeface="Nunito"/>
              <a:buAutoNum type="arabicPeriod"/>
            </a:pPr>
            <a:r>
              <a:rPr lang="en-GB" sz="1500" dirty="0">
                <a:solidFill>
                  <a:srgbClr val="0D0D0D"/>
                </a:solidFill>
                <a:highlight>
                  <a:srgbClr val="FFFFFF"/>
                </a:highlight>
              </a:rPr>
              <a:t>Box Shadows</a:t>
            </a:r>
            <a:endParaRPr sz="1500" dirty="0">
              <a:solidFill>
                <a:srgbClr val="0D0D0D"/>
              </a:solidFill>
              <a:highlight>
                <a:srgbClr val="FFFFFF"/>
              </a:highlight>
            </a:endParaRPr>
          </a:p>
          <a:p>
            <a:pPr marL="457200" lvl="0" indent="-323850" algn="l" rtl="0">
              <a:lnSpc>
                <a:spcPct val="150000"/>
              </a:lnSpc>
              <a:spcBef>
                <a:spcPts val="0"/>
              </a:spcBef>
              <a:spcAft>
                <a:spcPts val="0"/>
              </a:spcAft>
              <a:buClr>
                <a:srgbClr val="0D0D0D"/>
              </a:buClr>
              <a:buSzPts val="1500"/>
              <a:buFont typeface="Nunito"/>
              <a:buAutoNum type="arabicPeriod"/>
            </a:pPr>
            <a:r>
              <a:rPr lang="en-GB" sz="1500" dirty="0">
                <a:solidFill>
                  <a:srgbClr val="0D0D0D"/>
                </a:solidFill>
                <a:highlight>
                  <a:srgbClr val="FFFFFF"/>
                </a:highlight>
              </a:rPr>
              <a:t>Text Shadows</a:t>
            </a:r>
            <a:endParaRPr sz="1500" dirty="0">
              <a:solidFill>
                <a:srgbClr val="0D0D0D"/>
              </a:solidFill>
              <a:highlight>
                <a:srgbClr val="FFFFFF"/>
              </a:highlight>
            </a:endParaRPr>
          </a:p>
          <a:p>
            <a:pPr marL="0" lvl="0" indent="0" algn="l" rtl="0">
              <a:lnSpc>
                <a:spcPct val="95000"/>
              </a:lnSpc>
              <a:spcBef>
                <a:spcPts val="0"/>
              </a:spcBef>
              <a:spcAft>
                <a:spcPts val="0"/>
              </a:spcAft>
              <a:buNone/>
            </a:pPr>
            <a:endParaRPr sz="1400" dirty="0">
              <a:solidFill>
                <a:srgbClr val="0D0D0D"/>
              </a:solidFill>
              <a:highlight>
                <a:srgbClr val="FFFFFF"/>
              </a:highlight>
            </a:endParaRPr>
          </a:p>
          <a:p>
            <a:pPr marL="0" lvl="0" indent="0" algn="l" rtl="0">
              <a:lnSpc>
                <a:spcPct val="95000"/>
              </a:lnSpc>
              <a:spcBef>
                <a:spcPts val="1200"/>
              </a:spcBef>
              <a:spcAft>
                <a:spcPts val="0"/>
              </a:spcAft>
              <a:buNone/>
            </a:pPr>
            <a:endParaRPr sz="1000" dirty="0">
              <a:solidFill>
                <a:srgbClr val="0D0D0D"/>
              </a:solidFill>
              <a:highlight>
                <a:srgbClr val="FFFFFF"/>
              </a:highlight>
            </a:endParaRPr>
          </a:p>
          <a:p>
            <a:pPr marL="0" lvl="0" indent="0" algn="l" rtl="0">
              <a:lnSpc>
                <a:spcPct val="95000"/>
              </a:lnSpc>
              <a:spcBef>
                <a:spcPts val="1200"/>
              </a:spcBef>
              <a:spcAft>
                <a:spcPts val="0"/>
              </a:spcAft>
              <a:buNone/>
            </a:pPr>
            <a:endParaRPr sz="1000" dirty="0">
              <a:solidFill>
                <a:srgbClr val="0D0D0D"/>
              </a:solidFill>
              <a:highlight>
                <a:srgbClr val="FFFFFF"/>
              </a:highlight>
            </a:endParaRPr>
          </a:p>
          <a:p>
            <a:pPr marL="0" lvl="0" indent="0" algn="l" rtl="0">
              <a:lnSpc>
                <a:spcPct val="95000"/>
              </a:lnSpc>
              <a:spcBef>
                <a:spcPts val="1200"/>
              </a:spcBef>
              <a:spcAft>
                <a:spcPts val="0"/>
              </a:spcAft>
              <a:buNone/>
            </a:pPr>
            <a:endParaRPr sz="1900" dirty="0">
              <a:solidFill>
                <a:srgbClr val="0D0D0D"/>
              </a:solidFill>
              <a:highlight>
                <a:srgbClr val="FFFFFF"/>
              </a:highlight>
            </a:endParaRPr>
          </a:p>
          <a:p>
            <a:pPr marL="0" lvl="0" indent="0" algn="l" rtl="0">
              <a:lnSpc>
                <a:spcPct val="95000"/>
              </a:lnSpc>
              <a:spcBef>
                <a:spcPts val="1200"/>
              </a:spcBef>
              <a:spcAft>
                <a:spcPts val="1200"/>
              </a:spcAft>
              <a:buNone/>
            </a:pPr>
            <a:endParaRPr sz="1900" dirty="0">
              <a:solidFill>
                <a:srgbClr val="0D0D0D"/>
              </a:solidFill>
              <a:highlight>
                <a:srgbClr val="FFFFFF"/>
              </a:high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29"/>
          <p:cNvSpPr txBox="1">
            <a:spLocks noGrp="1"/>
          </p:cNvSpPr>
          <p:nvPr>
            <p:ph type="title"/>
          </p:nvPr>
        </p:nvSpPr>
        <p:spPr>
          <a:xfrm>
            <a:off x="1134140" y="598575"/>
            <a:ext cx="720016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smtClean="0"/>
              <a:t>Shadows</a:t>
            </a:r>
            <a:endParaRPr dirty="0"/>
          </a:p>
        </p:txBody>
      </p:sp>
      <p:sp>
        <p:nvSpPr>
          <p:cNvPr id="376" name="Google Shape;376;p29"/>
          <p:cNvSpPr txBox="1">
            <a:spLocks noGrp="1"/>
          </p:cNvSpPr>
          <p:nvPr>
            <p:ph type="body" idx="1"/>
          </p:nvPr>
        </p:nvSpPr>
        <p:spPr>
          <a:xfrm>
            <a:off x="1134140" y="1358550"/>
            <a:ext cx="7149635" cy="3605100"/>
          </a:xfrm>
          <a:prstGeom prst="rect">
            <a:avLst/>
          </a:prstGeom>
        </p:spPr>
        <p:txBody>
          <a:bodyPr spcFirstLastPara="1" wrap="square" lIns="91425" tIns="91425" rIns="91425" bIns="91425" anchor="t" anchorCtr="0">
            <a:noAutofit/>
          </a:bodyPr>
          <a:lstStyle/>
          <a:p>
            <a:pPr marL="457200" lvl="0" indent="0" rtl="0">
              <a:lnSpc>
                <a:spcPct val="150000"/>
              </a:lnSpc>
              <a:spcBef>
                <a:spcPts val="0"/>
              </a:spcBef>
              <a:spcAft>
                <a:spcPts val="0"/>
              </a:spcAft>
              <a:buNone/>
            </a:pPr>
            <a:r>
              <a:rPr lang="en-GB" sz="1500" dirty="0" smtClean="0">
                <a:solidFill>
                  <a:srgbClr val="FF0000"/>
                </a:solidFill>
                <a:highlight>
                  <a:srgbClr val="FFFFFF"/>
                </a:highlight>
              </a:rPr>
              <a:t>Basic </a:t>
            </a:r>
            <a:r>
              <a:rPr lang="en-GB" sz="1500" dirty="0">
                <a:solidFill>
                  <a:srgbClr val="FF0000"/>
                </a:solidFill>
                <a:highlight>
                  <a:srgbClr val="FFFFFF"/>
                </a:highlight>
              </a:rPr>
              <a:t>Box Shadow </a:t>
            </a:r>
            <a:endParaRPr sz="1500" dirty="0">
              <a:solidFill>
                <a:srgbClr val="FF0000"/>
              </a:solidFill>
              <a:highlight>
                <a:srgbClr val="FFFFFF"/>
              </a:highlight>
            </a:endParaRPr>
          </a:p>
          <a:p>
            <a:pPr marL="457200" lvl="0" indent="0" rtl="0">
              <a:lnSpc>
                <a:spcPct val="150000"/>
              </a:lnSpc>
              <a:spcBef>
                <a:spcPts val="0"/>
              </a:spcBef>
              <a:spcAft>
                <a:spcPts val="0"/>
              </a:spcAft>
              <a:buNone/>
            </a:pPr>
            <a:r>
              <a:rPr lang="en-GB" sz="1400" dirty="0">
                <a:solidFill>
                  <a:schemeClr val="bg2">
                    <a:lumMod val="50000"/>
                  </a:schemeClr>
                </a:solidFill>
                <a:highlight>
                  <a:srgbClr val="FFFFFF"/>
                </a:highlight>
              </a:rPr>
              <a:t>.box-shadow {</a:t>
            </a:r>
            <a:endParaRPr sz="1400" dirty="0">
              <a:solidFill>
                <a:schemeClr val="bg2">
                  <a:lumMod val="50000"/>
                </a:schemeClr>
              </a:solidFill>
              <a:highlight>
                <a:srgbClr val="FFFFFF"/>
              </a:highlight>
            </a:endParaRPr>
          </a:p>
          <a:p>
            <a:pPr marL="457200" lvl="0" indent="0" rtl="0">
              <a:lnSpc>
                <a:spcPct val="150000"/>
              </a:lnSpc>
              <a:spcBef>
                <a:spcPts val="0"/>
              </a:spcBef>
              <a:spcAft>
                <a:spcPts val="0"/>
              </a:spcAft>
              <a:buNone/>
            </a:pPr>
            <a:r>
              <a:rPr lang="en-GB" sz="1400" dirty="0">
                <a:solidFill>
                  <a:schemeClr val="bg2">
                    <a:lumMod val="50000"/>
                  </a:schemeClr>
                </a:solidFill>
                <a:highlight>
                  <a:srgbClr val="FFFFFF"/>
                </a:highlight>
              </a:rPr>
              <a:t>  box-shadow: 5px 5px 10px rgba(0, 0, 0, 0.3</a:t>
            </a:r>
            <a:r>
              <a:rPr lang="en-GB" sz="1400" dirty="0" smtClean="0">
                <a:solidFill>
                  <a:schemeClr val="bg2">
                    <a:lumMod val="50000"/>
                  </a:schemeClr>
                </a:solidFill>
                <a:highlight>
                  <a:srgbClr val="FFFFFF"/>
                </a:highlight>
              </a:rPr>
              <a:t>);</a:t>
            </a:r>
          </a:p>
          <a:p>
            <a:pPr indent="0">
              <a:lnSpc>
                <a:spcPct val="150000"/>
              </a:lnSpc>
              <a:buNone/>
            </a:pPr>
            <a:r>
              <a:rPr lang="en-GB" sz="1400" dirty="0" smtClean="0">
                <a:solidFill>
                  <a:schemeClr val="bg2">
                    <a:lumMod val="50000"/>
                  </a:schemeClr>
                </a:solidFill>
                <a:highlight>
                  <a:srgbClr val="FFFFFF"/>
                </a:highlight>
              </a:rPr>
              <a:t>  </a:t>
            </a:r>
            <a:r>
              <a:rPr lang="en-US" sz="1400" dirty="0" smtClean="0"/>
              <a:t>box-shadow</a:t>
            </a:r>
            <a:r>
              <a:rPr lang="en-US" sz="1400" dirty="0"/>
              <a:t>: inset 10px 10px 20px rgba(0, 0, 0, 0.5</a:t>
            </a:r>
            <a:r>
              <a:rPr lang="en-US" sz="1400" dirty="0" smtClean="0"/>
              <a:t>);</a:t>
            </a:r>
            <a:endParaRPr sz="1400" dirty="0">
              <a:solidFill>
                <a:schemeClr val="bg2">
                  <a:lumMod val="50000"/>
                </a:schemeClr>
              </a:solidFill>
              <a:highlight>
                <a:srgbClr val="FFFFFF"/>
              </a:highlight>
            </a:endParaRPr>
          </a:p>
          <a:p>
            <a:pPr marL="457200" lvl="0" indent="0" rtl="0">
              <a:lnSpc>
                <a:spcPct val="150000"/>
              </a:lnSpc>
              <a:spcBef>
                <a:spcPts val="0"/>
              </a:spcBef>
              <a:spcAft>
                <a:spcPts val="0"/>
              </a:spcAft>
              <a:buNone/>
            </a:pPr>
            <a:r>
              <a:rPr lang="en-GB" sz="1400" dirty="0">
                <a:solidFill>
                  <a:schemeClr val="bg2">
                    <a:lumMod val="50000"/>
                  </a:schemeClr>
                </a:solidFill>
                <a:highlight>
                  <a:srgbClr val="FFFFFF"/>
                </a:highlight>
              </a:rPr>
              <a:t>}</a:t>
            </a:r>
            <a:endParaRPr sz="1400" dirty="0">
              <a:solidFill>
                <a:schemeClr val="bg2">
                  <a:lumMod val="50000"/>
                </a:schemeClr>
              </a:solidFill>
              <a:highlight>
                <a:srgbClr val="FFFFFF"/>
              </a:highlight>
            </a:endParaRPr>
          </a:p>
          <a:p>
            <a:pPr marL="133350" indent="0">
              <a:buClr>
                <a:srgbClr val="FF0000"/>
              </a:buClr>
              <a:buSzPts val="1500"/>
              <a:buNone/>
            </a:pPr>
            <a:endParaRPr lang="en-US" sz="1500" dirty="0" smtClean="0">
              <a:solidFill>
                <a:srgbClr val="FF0000"/>
              </a:solidFill>
              <a:highlight>
                <a:srgbClr val="FFFFFF"/>
              </a:highlight>
            </a:endParaRPr>
          </a:p>
          <a:p>
            <a:pPr lvl="0" indent="0">
              <a:lnSpc>
                <a:spcPct val="150000"/>
              </a:lnSpc>
              <a:buNone/>
            </a:pPr>
            <a:r>
              <a:rPr lang="en-GB" sz="1500" dirty="0" smtClean="0">
                <a:solidFill>
                  <a:srgbClr val="FF0000"/>
                </a:solidFill>
                <a:highlight>
                  <a:srgbClr val="FFFFFF"/>
                </a:highlight>
              </a:rPr>
              <a:t>Text </a:t>
            </a:r>
            <a:r>
              <a:rPr lang="en-GB" sz="1500" dirty="0">
                <a:solidFill>
                  <a:srgbClr val="FF0000"/>
                </a:solidFill>
                <a:highlight>
                  <a:srgbClr val="FFFFFF"/>
                </a:highlight>
              </a:rPr>
              <a:t>Shadow</a:t>
            </a:r>
          </a:p>
          <a:p>
            <a:pPr lvl="0" indent="0">
              <a:lnSpc>
                <a:spcPct val="150000"/>
              </a:lnSpc>
              <a:buNone/>
            </a:pPr>
            <a:r>
              <a:rPr lang="en-GB" sz="1400" dirty="0">
                <a:solidFill>
                  <a:schemeClr val="bg2">
                    <a:lumMod val="50000"/>
                  </a:schemeClr>
                </a:solidFill>
                <a:highlight>
                  <a:srgbClr val="FFFFFF"/>
                </a:highlight>
              </a:rPr>
              <a:t>.text-shadow {</a:t>
            </a:r>
          </a:p>
          <a:p>
            <a:pPr lvl="0" indent="0">
              <a:lnSpc>
                <a:spcPct val="150000"/>
              </a:lnSpc>
              <a:buNone/>
            </a:pPr>
            <a:r>
              <a:rPr lang="en-GB" sz="1400" dirty="0">
                <a:solidFill>
                  <a:schemeClr val="bg2">
                    <a:lumMod val="50000"/>
                  </a:schemeClr>
                </a:solidFill>
                <a:highlight>
                  <a:srgbClr val="FFFFFF"/>
                </a:highlight>
              </a:rPr>
              <a:t>  text-shadow: 2px 2px 4px rgba(0, 0, 0, 0.5);</a:t>
            </a:r>
          </a:p>
          <a:p>
            <a:pPr lvl="0" indent="0">
              <a:lnSpc>
                <a:spcPct val="150000"/>
              </a:lnSpc>
              <a:buNone/>
            </a:pPr>
            <a:r>
              <a:rPr lang="en-GB" sz="1400" dirty="0">
                <a:solidFill>
                  <a:schemeClr val="bg2">
                    <a:lumMod val="50000"/>
                  </a:schemeClr>
                </a:solidFill>
                <a:highlight>
                  <a:srgbClr val="FFFFFF"/>
                </a:highlight>
              </a:rPr>
              <a:t>}</a:t>
            </a:r>
          </a:p>
          <a:p>
            <a:pPr marL="133350" indent="0">
              <a:buClr>
                <a:srgbClr val="FF0000"/>
              </a:buClr>
              <a:buSzPts val="1500"/>
              <a:buNone/>
            </a:pPr>
            <a:endParaRPr lang="en-US" sz="1500" dirty="0">
              <a:solidFill>
                <a:srgbClr val="FF0000"/>
              </a:solidFill>
              <a:highlight>
                <a:srgbClr val="FFFFFF"/>
              </a:highlight>
            </a:endParaRPr>
          </a:p>
          <a:p>
            <a:pPr marL="457200" lvl="0" indent="0" algn="l" rtl="0">
              <a:spcBef>
                <a:spcPts val="0"/>
              </a:spcBef>
              <a:spcAft>
                <a:spcPts val="0"/>
              </a:spcAft>
              <a:buNone/>
            </a:pPr>
            <a:endParaRPr sz="1500" dirty="0">
              <a:solidFill>
                <a:srgbClr val="0D0D0D"/>
              </a:solidFill>
              <a:highlight>
                <a:srgbClr val="FFFFFF"/>
              </a:highlight>
              <a:latin typeface="Roboto"/>
              <a:ea typeface="Roboto"/>
              <a:cs typeface="Roboto"/>
              <a:sym typeface="Roboto"/>
            </a:endParaRPr>
          </a:p>
          <a:p>
            <a:pPr marL="0" lvl="0" indent="0" algn="l" rtl="0">
              <a:lnSpc>
                <a:spcPct val="95000"/>
              </a:lnSpc>
              <a:spcBef>
                <a:spcPts val="0"/>
              </a:spcBef>
              <a:spcAft>
                <a:spcPts val="0"/>
              </a:spcAft>
              <a:buNone/>
            </a:pPr>
            <a:endParaRPr sz="1400" dirty="0">
              <a:solidFill>
                <a:srgbClr val="0D0D0D"/>
              </a:solidFill>
              <a:highlight>
                <a:srgbClr val="FFFFFF"/>
              </a:highlight>
            </a:endParaRPr>
          </a:p>
          <a:p>
            <a:pPr marL="0" lvl="0" indent="0" algn="l" rtl="0">
              <a:lnSpc>
                <a:spcPct val="95000"/>
              </a:lnSpc>
              <a:spcBef>
                <a:spcPts val="1200"/>
              </a:spcBef>
              <a:spcAft>
                <a:spcPts val="0"/>
              </a:spcAft>
              <a:buNone/>
            </a:pPr>
            <a:endParaRPr sz="1000" dirty="0">
              <a:solidFill>
                <a:srgbClr val="0D0D0D"/>
              </a:solidFill>
              <a:highlight>
                <a:srgbClr val="FFFFFF"/>
              </a:highlight>
            </a:endParaRPr>
          </a:p>
          <a:p>
            <a:pPr marL="0" lvl="0" indent="0" algn="l" rtl="0">
              <a:lnSpc>
                <a:spcPct val="95000"/>
              </a:lnSpc>
              <a:spcBef>
                <a:spcPts val="1200"/>
              </a:spcBef>
              <a:spcAft>
                <a:spcPts val="0"/>
              </a:spcAft>
              <a:buNone/>
            </a:pPr>
            <a:endParaRPr sz="1000" dirty="0">
              <a:solidFill>
                <a:srgbClr val="0D0D0D"/>
              </a:solidFill>
              <a:highlight>
                <a:srgbClr val="FFFFFF"/>
              </a:highlight>
            </a:endParaRPr>
          </a:p>
          <a:p>
            <a:pPr marL="0" lvl="0" indent="0" algn="l" rtl="0">
              <a:lnSpc>
                <a:spcPct val="95000"/>
              </a:lnSpc>
              <a:spcBef>
                <a:spcPts val="1200"/>
              </a:spcBef>
              <a:spcAft>
                <a:spcPts val="0"/>
              </a:spcAft>
              <a:buNone/>
            </a:pPr>
            <a:endParaRPr sz="1900" dirty="0">
              <a:solidFill>
                <a:srgbClr val="0D0D0D"/>
              </a:solidFill>
              <a:highlight>
                <a:srgbClr val="FFFFFF"/>
              </a:highlight>
            </a:endParaRPr>
          </a:p>
          <a:p>
            <a:pPr marL="0" lvl="0" indent="0" algn="l" rtl="0">
              <a:lnSpc>
                <a:spcPct val="95000"/>
              </a:lnSpc>
              <a:spcBef>
                <a:spcPts val="1200"/>
              </a:spcBef>
              <a:spcAft>
                <a:spcPts val="1200"/>
              </a:spcAft>
              <a:buNone/>
            </a:pPr>
            <a:endParaRPr sz="1900" dirty="0">
              <a:solidFill>
                <a:srgbClr val="0D0D0D"/>
              </a:solidFill>
              <a:highlight>
                <a:srgbClr val="FFFFFF"/>
              </a:high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6" name="Google Shape;376;p29"/>
          <p:cNvSpPr txBox="1">
            <a:spLocks noGrp="1"/>
          </p:cNvSpPr>
          <p:nvPr>
            <p:ph type="body" idx="1"/>
          </p:nvPr>
        </p:nvSpPr>
        <p:spPr>
          <a:xfrm>
            <a:off x="1134140" y="1358550"/>
            <a:ext cx="7149635" cy="3605100"/>
          </a:xfrm>
          <a:prstGeom prst="rect">
            <a:avLst/>
          </a:prstGeom>
        </p:spPr>
        <p:txBody>
          <a:bodyPr spcFirstLastPara="1" wrap="square" lIns="91425" tIns="91425" rIns="91425" bIns="91425" anchor="t" anchorCtr="0">
            <a:noAutofit/>
          </a:bodyPr>
          <a:lstStyle/>
          <a:p>
            <a:pPr marL="133350" indent="0">
              <a:buClr>
                <a:srgbClr val="FF0000"/>
              </a:buClr>
              <a:buSzPts val="1500"/>
              <a:buNone/>
            </a:pPr>
            <a:endParaRPr lang="en-US" sz="1500" dirty="0">
              <a:solidFill>
                <a:srgbClr val="FF0000"/>
              </a:solidFill>
              <a:highlight>
                <a:srgbClr val="FFFFFF"/>
              </a:highlight>
            </a:endParaRPr>
          </a:p>
          <a:p>
            <a:pPr marL="457200" lvl="0" indent="0" algn="l" rtl="0">
              <a:spcBef>
                <a:spcPts val="0"/>
              </a:spcBef>
              <a:spcAft>
                <a:spcPts val="0"/>
              </a:spcAft>
              <a:buNone/>
            </a:pPr>
            <a:endParaRPr sz="1500" dirty="0">
              <a:solidFill>
                <a:srgbClr val="0D0D0D"/>
              </a:solidFill>
              <a:highlight>
                <a:srgbClr val="FFFFFF"/>
              </a:highlight>
              <a:latin typeface="Roboto"/>
              <a:ea typeface="Roboto"/>
              <a:cs typeface="Roboto"/>
              <a:sym typeface="Roboto"/>
            </a:endParaRPr>
          </a:p>
          <a:p>
            <a:pPr marL="0" lvl="0" indent="0" algn="l" rtl="0">
              <a:lnSpc>
                <a:spcPct val="95000"/>
              </a:lnSpc>
              <a:spcBef>
                <a:spcPts val="0"/>
              </a:spcBef>
              <a:spcAft>
                <a:spcPts val="0"/>
              </a:spcAft>
              <a:buNone/>
            </a:pPr>
            <a:endParaRPr sz="1400" dirty="0">
              <a:solidFill>
                <a:srgbClr val="0D0D0D"/>
              </a:solidFill>
              <a:highlight>
                <a:srgbClr val="FFFFFF"/>
              </a:highlight>
            </a:endParaRPr>
          </a:p>
          <a:p>
            <a:pPr marL="0" lvl="0" indent="0" algn="l" rtl="0">
              <a:lnSpc>
                <a:spcPct val="95000"/>
              </a:lnSpc>
              <a:spcBef>
                <a:spcPts val="1200"/>
              </a:spcBef>
              <a:spcAft>
                <a:spcPts val="0"/>
              </a:spcAft>
              <a:buNone/>
            </a:pPr>
            <a:endParaRPr sz="1000" dirty="0">
              <a:solidFill>
                <a:srgbClr val="0D0D0D"/>
              </a:solidFill>
              <a:highlight>
                <a:srgbClr val="FFFFFF"/>
              </a:highlight>
            </a:endParaRPr>
          </a:p>
          <a:p>
            <a:pPr marL="0" lvl="0" indent="0" algn="l" rtl="0">
              <a:lnSpc>
                <a:spcPct val="95000"/>
              </a:lnSpc>
              <a:spcBef>
                <a:spcPts val="1200"/>
              </a:spcBef>
              <a:spcAft>
                <a:spcPts val="0"/>
              </a:spcAft>
              <a:buNone/>
            </a:pPr>
            <a:endParaRPr sz="1000" dirty="0">
              <a:solidFill>
                <a:srgbClr val="0D0D0D"/>
              </a:solidFill>
              <a:highlight>
                <a:srgbClr val="FFFFFF"/>
              </a:highlight>
            </a:endParaRPr>
          </a:p>
          <a:p>
            <a:pPr marL="0" lvl="0" indent="0" algn="l" rtl="0">
              <a:lnSpc>
                <a:spcPct val="95000"/>
              </a:lnSpc>
              <a:spcBef>
                <a:spcPts val="1200"/>
              </a:spcBef>
              <a:spcAft>
                <a:spcPts val="0"/>
              </a:spcAft>
              <a:buNone/>
            </a:pPr>
            <a:endParaRPr sz="1900" dirty="0">
              <a:solidFill>
                <a:srgbClr val="0D0D0D"/>
              </a:solidFill>
              <a:highlight>
                <a:srgbClr val="FFFFFF"/>
              </a:highlight>
            </a:endParaRPr>
          </a:p>
          <a:p>
            <a:pPr marL="0" lvl="0" indent="0" algn="l" rtl="0">
              <a:lnSpc>
                <a:spcPct val="95000"/>
              </a:lnSpc>
              <a:spcBef>
                <a:spcPts val="1200"/>
              </a:spcBef>
              <a:spcAft>
                <a:spcPts val="1200"/>
              </a:spcAft>
              <a:buNone/>
            </a:pPr>
            <a:endParaRPr sz="1900" dirty="0">
              <a:solidFill>
                <a:srgbClr val="0D0D0D"/>
              </a:solidFill>
              <a:highlight>
                <a:srgbClr val="FFFFFF"/>
              </a:highlight>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83417"/>
            <a:ext cx="9144000" cy="4176666"/>
          </a:xfrm>
          <a:prstGeom prst="rect">
            <a:avLst/>
          </a:prstGeom>
        </p:spPr>
      </p:pic>
    </p:spTree>
    <p:extLst>
      <p:ext uri="{BB962C8B-B14F-4D97-AF65-F5344CB8AC3E}">
        <p14:creationId xmlns:p14="http://schemas.microsoft.com/office/powerpoint/2010/main" val="41754390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34"/>
          <p:cNvSpPr txBox="1">
            <a:spLocks noGrp="1"/>
          </p:cNvSpPr>
          <p:nvPr>
            <p:ph type="title"/>
          </p:nvPr>
        </p:nvSpPr>
        <p:spPr>
          <a:xfrm>
            <a:off x="1253275" y="598575"/>
            <a:ext cx="7081025"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smtClean="0"/>
              <a:t>Transition</a:t>
            </a:r>
            <a:endParaRPr dirty="0"/>
          </a:p>
        </p:txBody>
      </p:sp>
      <p:sp>
        <p:nvSpPr>
          <p:cNvPr id="406" name="Google Shape;406;p34"/>
          <p:cNvSpPr txBox="1">
            <a:spLocks noGrp="1"/>
          </p:cNvSpPr>
          <p:nvPr>
            <p:ph type="body" idx="1"/>
          </p:nvPr>
        </p:nvSpPr>
        <p:spPr>
          <a:xfrm>
            <a:off x="1253275" y="1207000"/>
            <a:ext cx="7030500" cy="39365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GB" sz="1500" dirty="0">
                <a:solidFill>
                  <a:srgbClr val="0D0D0D"/>
                </a:solidFill>
                <a:highlight>
                  <a:srgbClr val="FFFFFF"/>
                </a:highlight>
              </a:rPr>
              <a:t>CSS transitions allow you to smoothly animate the transition of CSS properties over a specified </a:t>
            </a:r>
            <a:r>
              <a:rPr lang="en-GB" sz="1500" dirty="0" smtClean="0">
                <a:solidFill>
                  <a:srgbClr val="0D0D0D"/>
                </a:solidFill>
                <a:highlight>
                  <a:srgbClr val="FFFFFF"/>
                </a:highlight>
              </a:rPr>
              <a:t>duration.</a:t>
            </a:r>
            <a:endParaRPr sz="1500" dirty="0" smtClean="0">
              <a:solidFill>
                <a:srgbClr val="0D0D0D"/>
              </a:solidFill>
              <a:highlight>
                <a:srgbClr val="FFFFFF"/>
              </a:highlight>
            </a:endParaRPr>
          </a:p>
          <a:p>
            <a:pPr marL="457200" lvl="0" indent="0" algn="l" rtl="0">
              <a:spcBef>
                <a:spcPts val="0"/>
              </a:spcBef>
              <a:spcAft>
                <a:spcPts val="0"/>
              </a:spcAft>
              <a:buNone/>
            </a:pPr>
            <a:endParaRPr sz="1500" dirty="0" smtClean="0">
              <a:solidFill>
                <a:srgbClr val="0D0D0D"/>
              </a:solidFill>
              <a:highlight>
                <a:srgbClr val="FFFFFF"/>
              </a:highlight>
            </a:endParaRPr>
          </a:p>
          <a:p>
            <a:pPr marL="457200" lvl="0" indent="0" algn="l" rtl="0">
              <a:spcBef>
                <a:spcPts val="0"/>
              </a:spcBef>
              <a:spcAft>
                <a:spcPts val="0"/>
              </a:spcAft>
              <a:buNone/>
            </a:pPr>
            <a:r>
              <a:rPr lang="en-GB" sz="1200" dirty="0" smtClean="0">
                <a:solidFill>
                  <a:schemeClr val="bg2">
                    <a:lumMod val="50000"/>
                  </a:schemeClr>
                </a:solidFill>
                <a:highlight>
                  <a:srgbClr val="FFFFFF"/>
                </a:highlight>
              </a:rPr>
              <a:t>div {</a:t>
            </a:r>
            <a:endParaRPr sz="1200" dirty="0" smtClean="0">
              <a:solidFill>
                <a:schemeClr val="bg2">
                  <a:lumMod val="50000"/>
                </a:schemeClr>
              </a:solidFill>
              <a:highlight>
                <a:srgbClr val="FFFFFF"/>
              </a:highlight>
            </a:endParaRPr>
          </a:p>
          <a:p>
            <a:pPr marL="457200" lvl="0" indent="0" algn="l" rtl="0">
              <a:spcBef>
                <a:spcPts val="0"/>
              </a:spcBef>
              <a:spcAft>
                <a:spcPts val="0"/>
              </a:spcAft>
              <a:buNone/>
            </a:pPr>
            <a:r>
              <a:rPr lang="en-GB" sz="1200" dirty="0" smtClean="0">
                <a:solidFill>
                  <a:schemeClr val="bg2">
                    <a:lumMod val="50000"/>
                  </a:schemeClr>
                </a:solidFill>
                <a:highlight>
                  <a:srgbClr val="FFFFFF"/>
                </a:highlight>
              </a:rPr>
              <a:t>  width: 100px;</a:t>
            </a:r>
            <a:endParaRPr sz="1200" dirty="0" smtClean="0">
              <a:solidFill>
                <a:schemeClr val="bg2">
                  <a:lumMod val="50000"/>
                </a:schemeClr>
              </a:solidFill>
              <a:highlight>
                <a:srgbClr val="FFFFFF"/>
              </a:highlight>
            </a:endParaRPr>
          </a:p>
          <a:p>
            <a:pPr marL="457200" lvl="0" indent="0" algn="l" rtl="0">
              <a:spcBef>
                <a:spcPts val="0"/>
              </a:spcBef>
              <a:spcAft>
                <a:spcPts val="0"/>
              </a:spcAft>
              <a:buNone/>
            </a:pPr>
            <a:r>
              <a:rPr lang="en-GB" sz="1200" dirty="0" smtClean="0">
                <a:solidFill>
                  <a:schemeClr val="bg2">
                    <a:lumMod val="50000"/>
                  </a:schemeClr>
                </a:solidFill>
                <a:highlight>
                  <a:srgbClr val="FFFFFF"/>
                </a:highlight>
              </a:rPr>
              <a:t>  height: 100px;</a:t>
            </a:r>
            <a:endParaRPr sz="1200" dirty="0" smtClean="0">
              <a:solidFill>
                <a:schemeClr val="bg2">
                  <a:lumMod val="50000"/>
                </a:schemeClr>
              </a:solidFill>
              <a:highlight>
                <a:srgbClr val="FFFFFF"/>
              </a:highlight>
            </a:endParaRPr>
          </a:p>
          <a:p>
            <a:pPr marL="457200" lvl="0" indent="0" algn="l" rtl="0">
              <a:spcBef>
                <a:spcPts val="0"/>
              </a:spcBef>
              <a:spcAft>
                <a:spcPts val="0"/>
              </a:spcAft>
              <a:buNone/>
            </a:pPr>
            <a:r>
              <a:rPr lang="en-GB" sz="1200" dirty="0" smtClean="0">
                <a:solidFill>
                  <a:schemeClr val="bg2">
                    <a:lumMod val="50000"/>
                  </a:schemeClr>
                </a:solidFill>
                <a:highlight>
                  <a:srgbClr val="FFFFFF"/>
                </a:highlight>
              </a:rPr>
              <a:t>  background: red;</a:t>
            </a:r>
            <a:endParaRPr sz="1200" dirty="0" smtClean="0">
              <a:solidFill>
                <a:schemeClr val="bg2">
                  <a:lumMod val="50000"/>
                </a:schemeClr>
              </a:solidFill>
              <a:highlight>
                <a:srgbClr val="FFFFFF"/>
              </a:highlight>
            </a:endParaRPr>
          </a:p>
          <a:p>
            <a:pPr marL="457200" lvl="0" indent="0" algn="l" rtl="0">
              <a:spcBef>
                <a:spcPts val="0"/>
              </a:spcBef>
              <a:spcAft>
                <a:spcPts val="0"/>
              </a:spcAft>
              <a:buNone/>
            </a:pPr>
            <a:r>
              <a:rPr lang="en-GB" sz="1200" dirty="0" smtClean="0">
                <a:solidFill>
                  <a:schemeClr val="bg2">
                    <a:lumMod val="50000"/>
                  </a:schemeClr>
                </a:solidFill>
                <a:highlight>
                  <a:srgbClr val="FFFFFF"/>
                </a:highlight>
              </a:rPr>
              <a:t>  transition: width 2s;</a:t>
            </a:r>
          </a:p>
          <a:p>
            <a:pPr lvl="0" indent="0">
              <a:buNone/>
            </a:pPr>
            <a:r>
              <a:rPr lang="en-GB" sz="1200" dirty="0">
                <a:solidFill>
                  <a:schemeClr val="bg2">
                    <a:lumMod val="50000"/>
                  </a:schemeClr>
                </a:solidFill>
                <a:highlight>
                  <a:srgbClr val="FFFFFF"/>
                </a:highlight>
              </a:rPr>
              <a:t> </a:t>
            </a:r>
            <a:r>
              <a:rPr lang="en-GB" sz="1200" dirty="0" smtClean="0">
                <a:solidFill>
                  <a:schemeClr val="bg2">
                    <a:lumMod val="50000"/>
                  </a:schemeClr>
                </a:solidFill>
                <a:highlight>
                  <a:srgbClr val="FFFFFF"/>
                </a:highlight>
              </a:rPr>
              <a:t>/* </a:t>
            </a:r>
            <a:r>
              <a:rPr lang="en-US" sz="1200" dirty="0" smtClean="0"/>
              <a:t>transition</a:t>
            </a:r>
            <a:r>
              <a:rPr lang="en-US" sz="1200" dirty="0"/>
              <a:t>: width 2s, height </a:t>
            </a:r>
            <a:r>
              <a:rPr lang="en-US" sz="1200" dirty="0" smtClean="0"/>
              <a:t>4s; */</a:t>
            </a:r>
          </a:p>
          <a:p>
            <a:pPr lvl="0" indent="0">
              <a:buNone/>
            </a:pPr>
            <a:r>
              <a:rPr lang="en-US" sz="1200" dirty="0" smtClean="0">
                <a:solidFill>
                  <a:schemeClr val="bg2">
                    <a:lumMod val="50000"/>
                  </a:schemeClr>
                </a:solidFill>
                <a:highlight>
                  <a:srgbClr val="FFFFFF"/>
                </a:highlight>
              </a:rPr>
              <a:t> /* </a:t>
            </a:r>
            <a:r>
              <a:rPr lang="en-US" sz="1200" dirty="0">
                <a:solidFill>
                  <a:schemeClr val="bg2">
                    <a:lumMod val="50000"/>
                  </a:schemeClr>
                </a:solidFill>
                <a:highlight>
                  <a:srgbClr val="FFFFFF"/>
                </a:highlight>
              </a:rPr>
              <a:t>transition-delay: 1s</a:t>
            </a:r>
            <a:r>
              <a:rPr lang="en-US" sz="1200" dirty="0" smtClean="0">
                <a:solidFill>
                  <a:schemeClr val="bg2">
                    <a:lumMod val="50000"/>
                  </a:schemeClr>
                </a:solidFill>
                <a:highlight>
                  <a:srgbClr val="FFFFFF"/>
                </a:highlight>
              </a:rPr>
              <a:t>; */</a:t>
            </a:r>
            <a:endParaRPr sz="1200" dirty="0" smtClean="0">
              <a:solidFill>
                <a:schemeClr val="bg2">
                  <a:lumMod val="50000"/>
                </a:schemeClr>
              </a:solidFill>
              <a:highlight>
                <a:srgbClr val="FFFFFF"/>
              </a:highlight>
            </a:endParaRPr>
          </a:p>
          <a:p>
            <a:pPr marL="457200" lvl="0" indent="0" algn="l" rtl="0">
              <a:spcBef>
                <a:spcPts val="0"/>
              </a:spcBef>
              <a:spcAft>
                <a:spcPts val="0"/>
              </a:spcAft>
              <a:buNone/>
            </a:pPr>
            <a:r>
              <a:rPr lang="en-GB" sz="1200" dirty="0" smtClean="0">
                <a:solidFill>
                  <a:schemeClr val="bg2">
                    <a:lumMod val="50000"/>
                  </a:schemeClr>
                </a:solidFill>
                <a:highlight>
                  <a:srgbClr val="FFFFFF"/>
                </a:highlight>
              </a:rPr>
              <a:t>}</a:t>
            </a:r>
            <a:endParaRPr sz="1200" dirty="0" smtClean="0">
              <a:solidFill>
                <a:schemeClr val="bg2">
                  <a:lumMod val="50000"/>
                </a:schemeClr>
              </a:solidFill>
              <a:highlight>
                <a:srgbClr val="FFFFFF"/>
              </a:highlight>
            </a:endParaRPr>
          </a:p>
          <a:p>
            <a:pPr marL="0" lvl="0" indent="0" algn="l" rtl="0">
              <a:spcBef>
                <a:spcPts val="0"/>
              </a:spcBef>
              <a:spcAft>
                <a:spcPts val="0"/>
              </a:spcAft>
              <a:buNone/>
            </a:pPr>
            <a:endParaRPr sz="1400" dirty="0" smtClean="0">
              <a:solidFill>
                <a:srgbClr val="0D0D0D"/>
              </a:solidFill>
              <a:highlight>
                <a:srgbClr val="FFFFFF"/>
              </a:highlight>
              <a:latin typeface="Roboto"/>
              <a:ea typeface="Roboto"/>
              <a:cs typeface="Roboto"/>
              <a:sym typeface="Roboto"/>
            </a:endParaRPr>
          </a:p>
          <a:p>
            <a:pPr lvl="0" indent="0">
              <a:buNone/>
            </a:pPr>
            <a:r>
              <a:rPr lang="en-US" sz="1200" dirty="0"/>
              <a:t>div:hover {</a:t>
            </a:r>
            <a:br>
              <a:rPr lang="en-US" sz="1200" dirty="0"/>
            </a:br>
            <a:r>
              <a:rPr lang="en-US" sz="1200" dirty="0"/>
              <a:t>  width: 300px</a:t>
            </a:r>
            <a:r>
              <a:rPr lang="en-US" sz="1200" dirty="0" smtClean="0"/>
              <a:t>;</a:t>
            </a:r>
          </a:p>
          <a:p>
            <a:pPr lvl="0" indent="0">
              <a:buNone/>
            </a:pPr>
            <a:r>
              <a:rPr lang="en-US" sz="1200" dirty="0"/>
              <a:t> </a:t>
            </a:r>
            <a:r>
              <a:rPr lang="en-US" sz="1200" dirty="0" smtClean="0"/>
              <a:t> /*height: 300px;*/</a:t>
            </a:r>
            <a:r>
              <a:rPr lang="en-US" sz="1200" dirty="0"/>
              <a:t/>
            </a:r>
            <a:br>
              <a:rPr lang="en-US" sz="1200" dirty="0"/>
            </a:br>
            <a:r>
              <a:rPr lang="en-US" sz="1200" dirty="0"/>
              <a:t>}</a:t>
            </a:r>
            <a:endParaRPr sz="1600" dirty="0">
              <a:solidFill>
                <a:srgbClr val="0D0D0D"/>
              </a:solidFill>
              <a:highlight>
                <a:srgbClr val="FFFFFF"/>
              </a:highlight>
              <a:latin typeface="Roboto"/>
              <a:ea typeface="Roboto"/>
              <a:cs typeface="Roboto"/>
              <a:sym typeface="Roboto"/>
            </a:endParaRPr>
          </a:p>
          <a:p>
            <a:pPr marL="914400" lvl="0" indent="0" algn="l" rtl="0">
              <a:spcBef>
                <a:spcPts val="0"/>
              </a:spcBef>
              <a:spcAft>
                <a:spcPts val="0"/>
              </a:spcAft>
              <a:buNone/>
            </a:pPr>
            <a:endParaRPr sz="1600" dirty="0">
              <a:solidFill>
                <a:srgbClr val="0D0D0D"/>
              </a:solidFill>
              <a:highlight>
                <a:srgbClr val="FFFFFF"/>
              </a:highlight>
              <a:latin typeface="Roboto"/>
              <a:ea typeface="Roboto"/>
              <a:cs typeface="Roboto"/>
              <a:sym typeface="Roboto"/>
            </a:endParaRPr>
          </a:p>
          <a:p>
            <a:pPr marL="0" lvl="0" indent="0" algn="l" rtl="0">
              <a:spcBef>
                <a:spcPts val="0"/>
              </a:spcBef>
              <a:spcAft>
                <a:spcPts val="0"/>
              </a:spcAft>
              <a:buNone/>
            </a:pPr>
            <a:endParaRPr sz="1600" dirty="0">
              <a:solidFill>
                <a:srgbClr val="0D0D0D"/>
              </a:solidFill>
              <a:highlight>
                <a:srgbClr val="FFFFFF"/>
              </a:highlight>
              <a:latin typeface="Roboto"/>
              <a:ea typeface="Roboto"/>
              <a:cs typeface="Roboto"/>
              <a:sym typeface="Roboto"/>
            </a:endParaRPr>
          </a:p>
          <a:p>
            <a:pPr marL="457200" lvl="0" indent="0" algn="l" rtl="0">
              <a:spcBef>
                <a:spcPts val="0"/>
              </a:spcBef>
              <a:spcAft>
                <a:spcPts val="0"/>
              </a:spcAft>
              <a:buNone/>
            </a:pPr>
            <a:endParaRPr sz="1500" dirty="0">
              <a:solidFill>
                <a:srgbClr val="0D0D0D"/>
              </a:solidFill>
              <a:highlight>
                <a:srgbClr val="FFFFFF"/>
              </a:highlight>
              <a:latin typeface="Roboto"/>
              <a:ea typeface="Roboto"/>
              <a:cs typeface="Roboto"/>
              <a:sym typeface="Roboto"/>
            </a:endParaRPr>
          </a:p>
          <a:p>
            <a:pPr marL="457200" lvl="0" indent="0" algn="l" rtl="0">
              <a:spcBef>
                <a:spcPts val="0"/>
              </a:spcBef>
              <a:spcAft>
                <a:spcPts val="0"/>
              </a:spcAft>
              <a:buNone/>
            </a:pPr>
            <a:endParaRPr sz="1500" dirty="0">
              <a:solidFill>
                <a:srgbClr val="0D0D0D"/>
              </a:solidFill>
              <a:highlight>
                <a:srgbClr val="FFFFFF"/>
              </a:highlight>
              <a:latin typeface="Roboto"/>
              <a:ea typeface="Roboto"/>
              <a:cs typeface="Roboto"/>
              <a:sym typeface="Roboto"/>
            </a:endParaRPr>
          </a:p>
          <a:p>
            <a:pPr marL="0" lvl="0" indent="0" algn="l" rtl="0">
              <a:lnSpc>
                <a:spcPct val="95000"/>
              </a:lnSpc>
              <a:spcBef>
                <a:spcPts val="0"/>
              </a:spcBef>
              <a:spcAft>
                <a:spcPts val="0"/>
              </a:spcAft>
              <a:buNone/>
            </a:pPr>
            <a:endParaRPr sz="1400" dirty="0">
              <a:solidFill>
                <a:srgbClr val="0D0D0D"/>
              </a:solidFill>
              <a:highlight>
                <a:srgbClr val="FFFFFF"/>
              </a:highlight>
            </a:endParaRPr>
          </a:p>
          <a:p>
            <a:pPr marL="0" lvl="0" indent="0" algn="l" rtl="0">
              <a:lnSpc>
                <a:spcPct val="95000"/>
              </a:lnSpc>
              <a:spcBef>
                <a:spcPts val="1200"/>
              </a:spcBef>
              <a:spcAft>
                <a:spcPts val="0"/>
              </a:spcAft>
              <a:buNone/>
            </a:pPr>
            <a:endParaRPr sz="1000" dirty="0">
              <a:solidFill>
                <a:srgbClr val="0D0D0D"/>
              </a:solidFill>
              <a:highlight>
                <a:srgbClr val="FFFFFF"/>
              </a:highlight>
            </a:endParaRPr>
          </a:p>
          <a:p>
            <a:pPr marL="0" lvl="0" indent="0" algn="l" rtl="0">
              <a:lnSpc>
                <a:spcPct val="95000"/>
              </a:lnSpc>
              <a:spcBef>
                <a:spcPts val="1200"/>
              </a:spcBef>
              <a:spcAft>
                <a:spcPts val="0"/>
              </a:spcAft>
              <a:buNone/>
            </a:pPr>
            <a:endParaRPr sz="1000" dirty="0">
              <a:solidFill>
                <a:srgbClr val="0D0D0D"/>
              </a:solidFill>
              <a:highlight>
                <a:srgbClr val="FFFFFF"/>
              </a:highlight>
            </a:endParaRPr>
          </a:p>
          <a:p>
            <a:pPr marL="0" lvl="0" indent="0" algn="l" rtl="0">
              <a:lnSpc>
                <a:spcPct val="95000"/>
              </a:lnSpc>
              <a:spcBef>
                <a:spcPts val="1200"/>
              </a:spcBef>
              <a:spcAft>
                <a:spcPts val="0"/>
              </a:spcAft>
              <a:buNone/>
            </a:pPr>
            <a:endParaRPr sz="1900" dirty="0">
              <a:solidFill>
                <a:srgbClr val="0D0D0D"/>
              </a:solidFill>
              <a:highlight>
                <a:srgbClr val="FFFFFF"/>
              </a:highlight>
            </a:endParaRPr>
          </a:p>
          <a:p>
            <a:pPr marL="0" lvl="0" indent="0" algn="l" rtl="0">
              <a:lnSpc>
                <a:spcPct val="95000"/>
              </a:lnSpc>
              <a:spcBef>
                <a:spcPts val="1200"/>
              </a:spcBef>
              <a:spcAft>
                <a:spcPts val="1200"/>
              </a:spcAft>
              <a:buNone/>
            </a:pPr>
            <a:endParaRPr sz="1900" dirty="0">
              <a:solidFill>
                <a:srgbClr val="0D0D0D"/>
              </a:solidFill>
              <a:highlight>
                <a:srgbClr val="FFFFFF"/>
              </a:high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34"/>
          <p:cNvSpPr txBox="1">
            <a:spLocks noGrp="1"/>
          </p:cNvSpPr>
          <p:nvPr>
            <p:ph type="title"/>
          </p:nvPr>
        </p:nvSpPr>
        <p:spPr>
          <a:xfrm>
            <a:off x="1253275" y="598575"/>
            <a:ext cx="7081025" cy="719862"/>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smtClean="0"/>
              <a:t>Transition</a:t>
            </a:r>
            <a:endParaRPr dirty="0"/>
          </a:p>
        </p:txBody>
      </p:sp>
      <p:sp>
        <p:nvSpPr>
          <p:cNvPr id="406" name="Google Shape;406;p34"/>
          <p:cNvSpPr txBox="1">
            <a:spLocks noGrp="1"/>
          </p:cNvSpPr>
          <p:nvPr>
            <p:ph type="body" idx="1"/>
          </p:nvPr>
        </p:nvSpPr>
        <p:spPr>
          <a:xfrm>
            <a:off x="1253275" y="1207000"/>
            <a:ext cx="7030500" cy="39365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p>
            <a:pPr marL="457200" lvl="1" indent="0">
              <a:buNone/>
            </a:pPr>
            <a:r>
              <a:rPr lang="en-GB" sz="1200" dirty="0">
                <a:solidFill>
                  <a:srgbClr val="0D0D0D"/>
                </a:solidFill>
                <a:highlight>
                  <a:srgbClr val="FFFFFF"/>
                </a:highlight>
              </a:rPr>
              <a:t>div {</a:t>
            </a:r>
          </a:p>
          <a:p>
            <a:pPr marL="457200" lvl="1" indent="0">
              <a:buNone/>
            </a:pPr>
            <a:r>
              <a:rPr lang="en-GB" sz="1200" dirty="0">
                <a:solidFill>
                  <a:srgbClr val="0D0D0D"/>
                </a:solidFill>
                <a:highlight>
                  <a:srgbClr val="FFFFFF"/>
                </a:highlight>
              </a:rPr>
              <a:t>  width: 100px;</a:t>
            </a:r>
          </a:p>
          <a:p>
            <a:pPr marL="457200" lvl="1" indent="0">
              <a:buNone/>
            </a:pPr>
            <a:r>
              <a:rPr lang="en-GB" sz="1200" dirty="0">
                <a:solidFill>
                  <a:srgbClr val="0D0D0D"/>
                </a:solidFill>
                <a:highlight>
                  <a:srgbClr val="FFFFFF"/>
                </a:highlight>
              </a:rPr>
              <a:t>  height: 100px;</a:t>
            </a:r>
          </a:p>
          <a:p>
            <a:pPr marL="457200" lvl="1" indent="0">
              <a:buNone/>
            </a:pPr>
            <a:r>
              <a:rPr lang="en-GB" sz="1200" dirty="0">
                <a:solidFill>
                  <a:srgbClr val="0D0D0D"/>
                </a:solidFill>
                <a:highlight>
                  <a:srgbClr val="FFFFFF"/>
                </a:highlight>
              </a:rPr>
              <a:t>  background: red;</a:t>
            </a:r>
          </a:p>
          <a:p>
            <a:pPr marL="457200" lvl="1" indent="0">
              <a:buNone/>
            </a:pPr>
            <a:r>
              <a:rPr lang="en-GB" sz="1200" dirty="0">
                <a:solidFill>
                  <a:srgbClr val="0D0D0D"/>
                </a:solidFill>
                <a:highlight>
                  <a:srgbClr val="FFFFFF"/>
                </a:highlight>
              </a:rPr>
              <a:t>  transition-property: width;</a:t>
            </a:r>
          </a:p>
          <a:p>
            <a:pPr marL="457200" lvl="1" indent="0">
              <a:buNone/>
            </a:pPr>
            <a:r>
              <a:rPr lang="en-GB" sz="1200" dirty="0">
                <a:solidFill>
                  <a:srgbClr val="0D0D0D"/>
                </a:solidFill>
                <a:highlight>
                  <a:srgbClr val="FFFFFF"/>
                </a:highlight>
              </a:rPr>
              <a:t>  transition-duration: 2s;</a:t>
            </a:r>
          </a:p>
          <a:p>
            <a:pPr marL="457200" lvl="1" indent="0">
              <a:buNone/>
            </a:pPr>
            <a:r>
              <a:rPr lang="en-GB" sz="1200" dirty="0">
                <a:solidFill>
                  <a:srgbClr val="0D0D0D"/>
                </a:solidFill>
                <a:highlight>
                  <a:srgbClr val="FFFFFF"/>
                </a:highlight>
              </a:rPr>
              <a:t>  transition-timing-function: linear; /*ease, ease-in, </a:t>
            </a:r>
            <a:r>
              <a:rPr lang="en-GB" sz="1200" dirty="0" smtClean="0">
                <a:solidFill>
                  <a:srgbClr val="0D0D0D"/>
                </a:solidFill>
                <a:highlight>
                  <a:srgbClr val="FFFFFF"/>
                </a:highlight>
              </a:rPr>
              <a:t>ease-out, */</a:t>
            </a:r>
            <a:endParaRPr lang="en-GB" sz="1200" dirty="0">
              <a:solidFill>
                <a:srgbClr val="0D0D0D"/>
              </a:solidFill>
              <a:highlight>
                <a:srgbClr val="FFFFFF"/>
              </a:highlight>
            </a:endParaRPr>
          </a:p>
          <a:p>
            <a:pPr marL="457200" lvl="1" indent="0">
              <a:buNone/>
            </a:pPr>
            <a:r>
              <a:rPr lang="en-GB" sz="1200" dirty="0">
                <a:solidFill>
                  <a:srgbClr val="0D0D0D"/>
                </a:solidFill>
                <a:highlight>
                  <a:srgbClr val="FFFFFF"/>
                </a:highlight>
              </a:rPr>
              <a:t>  transition-delay: 1s;</a:t>
            </a:r>
          </a:p>
          <a:p>
            <a:pPr marL="457200" lvl="1" indent="0">
              <a:buNone/>
            </a:pPr>
            <a:r>
              <a:rPr lang="en-GB" sz="1200" dirty="0" smtClean="0">
                <a:solidFill>
                  <a:srgbClr val="0D0D0D"/>
                </a:solidFill>
                <a:highlight>
                  <a:srgbClr val="FFFFFF"/>
                </a:highlight>
              </a:rPr>
              <a:t>}</a:t>
            </a:r>
            <a:endParaRPr lang="en-GB" sz="1200" dirty="0">
              <a:solidFill>
                <a:srgbClr val="0D0D0D"/>
              </a:solidFill>
              <a:highlight>
                <a:srgbClr val="FFFFFF"/>
              </a:highlight>
            </a:endParaRPr>
          </a:p>
          <a:p>
            <a:pPr marL="457200" lvl="1" indent="0">
              <a:buNone/>
            </a:pPr>
            <a:endParaRPr lang="en-GB" sz="1200" dirty="0">
              <a:solidFill>
                <a:srgbClr val="0D0D0D"/>
              </a:solidFill>
              <a:highlight>
                <a:srgbClr val="FFFFFF"/>
              </a:highlight>
            </a:endParaRPr>
          </a:p>
          <a:p>
            <a:pPr marL="457200" lvl="1" indent="0">
              <a:buNone/>
            </a:pPr>
            <a:r>
              <a:rPr lang="en-GB" sz="1200" dirty="0">
                <a:solidFill>
                  <a:srgbClr val="0D0D0D"/>
                </a:solidFill>
                <a:highlight>
                  <a:srgbClr val="FFFFFF"/>
                </a:highlight>
              </a:rPr>
              <a:t>div:hover {</a:t>
            </a:r>
          </a:p>
          <a:p>
            <a:pPr marL="457200" lvl="1" indent="0">
              <a:buNone/>
            </a:pPr>
            <a:r>
              <a:rPr lang="en-GB" sz="1200" dirty="0">
                <a:solidFill>
                  <a:srgbClr val="0D0D0D"/>
                </a:solidFill>
                <a:highlight>
                  <a:srgbClr val="FFFFFF"/>
                </a:highlight>
              </a:rPr>
              <a:t>  width: 300px</a:t>
            </a:r>
            <a:r>
              <a:rPr lang="en-GB" sz="1200" dirty="0" smtClean="0">
                <a:solidFill>
                  <a:srgbClr val="0D0D0D"/>
                </a:solidFill>
                <a:highlight>
                  <a:srgbClr val="FFFFFF"/>
                </a:highlight>
              </a:rPr>
              <a:t>;</a:t>
            </a:r>
          </a:p>
          <a:p>
            <a:pPr marL="457200" lvl="1" indent="0">
              <a:buNone/>
            </a:pPr>
            <a:r>
              <a:rPr lang="en-GB" sz="1200" dirty="0">
                <a:solidFill>
                  <a:srgbClr val="0D0D0D"/>
                </a:solidFill>
                <a:highlight>
                  <a:srgbClr val="FFFFFF"/>
                </a:highlight>
              </a:rPr>
              <a:t>  height: 300px;</a:t>
            </a:r>
          </a:p>
          <a:p>
            <a:pPr marL="457200" lvl="1" indent="0">
              <a:buNone/>
            </a:pPr>
            <a:r>
              <a:rPr lang="en-GB" sz="1200" dirty="0">
                <a:solidFill>
                  <a:srgbClr val="0D0D0D"/>
                </a:solidFill>
                <a:highlight>
                  <a:srgbClr val="FFFFFF"/>
                </a:highlight>
              </a:rPr>
              <a:t>  transform: rotate(180deg);</a:t>
            </a:r>
          </a:p>
          <a:p>
            <a:pPr marL="457200" lvl="1" indent="0">
              <a:buNone/>
            </a:pPr>
            <a:r>
              <a:rPr lang="en-GB" sz="1200" dirty="0">
                <a:solidFill>
                  <a:srgbClr val="0D0D0D"/>
                </a:solidFill>
                <a:highlight>
                  <a:srgbClr val="FFFFFF"/>
                </a:highlight>
              </a:rPr>
              <a:t>}</a:t>
            </a:r>
            <a:endParaRPr sz="1200" dirty="0">
              <a:solidFill>
                <a:srgbClr val="0D0D0D"/>
              </a:solidFill>
              <a:highlight>
                <a:srgbClr val="FFFFFF"/>
              </a:highlight>
              <a:latin typeface="Roboto"/>
              <a:ea typeface="Roboto"/>
              <a:cs typeface="Roboto"/>
              <a:sym typeface="Roboto"/>
            </a:endParaRPr>
          </a:p>
          <a:p>
            <a:pPr marL="0" lvl="0" indent="0" algn="l" rtl="0">
              <a:spcBef>
                <a:spcPts val="0"/>
              </a:spcBef>
              <a:spcAft>
                <a:spcPts val="0"/>
              </a:spcAft>
              <a:buNone/>
            </a:pPr>
            <a:endParaRPr sz="1600" dirty="0">
              <a:solidFill>
                <a:srgbClr val="0D0D0D"/>
              </a:solidFill>
              <a:highlight>
                <a:srgbClr val="FFFFFF"/>
              </a:highlight>
              <a:latin typeface="Roboto"/>
              <a:ea typeface="Roboto"/>
              <a:cs typeface="Roboto"/>
              <a:sym typeface="Roboto"/>
            </a:endParaRPr>
          </a:p>
          <a:p>
            <a:pPr marL="457200" lvl="0" indent="0" algn="l" rtl="0">
              <a:spcBef>
                <a:spcPts val="0"/>
              </a:spcBef>
              <a:spcAft>
                <a:spcPts val="0"/>
              </a:spcAft>
              <a:buNone/>
            </a:pPr>
            <a:endParaRPr sz="1500" dirty="0">
              <a:solidFill>
                <a:srgbClr val="0D0D0D"/>
              </a:solidFill>
              <a:highlight>
                <a:srgbClr val="FFFFFF"/>
              </a:highlight>
              <a:latin typeface="Roboto"/>
              <a:ea typeface="Roboto"/>
              <a:cs typeface="Roboto"/>
              <a:sym typeface="Roboto"/>
            </a:endParaRPr>
          </a:p>
          <a:p>
            <a:pPr marL="457200" lvl="0" indent="0" algn="l" rtl="0">
              <a:spcBef>
                <a:spcPts val="0"/>
              </a:spcBef>
              <a:spcAft>
                <a:spcPts val="0"/>
              </a:spcAft>
              <a:buNone/>
            </a:pPr>
            <a:endParaRPr sz="1500" dirty="0">
              <a:solidFill>
                <a:srgbClr val="0D0D0D"/>
              </a:solidFill>
              <a:highlight>
                <a:srgbClr val="FFFFFF"/>
              </a:highlight>
              <a:latin typeface="Roboto"/>
              <a:ea typeface="Roboto"/>
              <a:cs typeface="Roboto"/>
              <a:sym typeface="Roboto"/>
            </a:endParaRPr>
          </a:p>
          <a:p>
            <a:pPr marL="0" lvl="0" indent="0" algn="l" rtl="0">
              <a:lnSpc>
                <a:spcPct val="95000"/>
              </a:lnSpc>
              <a:spcBef>
                <a:spcPts val="0"/>
              </a:spcBef>
              <a:spcAft>
                <a:spcPts val="0"/>
              </a:spcAft>
              <a:buNone/>
            </a:pPr>
            <a:endParaRPr sz="1400" dirty="0">
              <a:solidFill>
                <a:srgbClr val="0D0D0D"/>
              </a:solidFill>
              <a:highlight>
                <a:srgbClr val="FFFFFF"/>
              </a:highlight>
            </a:endParaRPr>
          </a:p>
          <a:p>
            <a:pPr marL="0" lvl="0" indent="0" algn="l" rtl="0">
              <a:lnSpc>
                <a:spcPct val="95000"/>
              </a:lnSpc>
              <a:spcBef>
                <a:spcPts val="1200"/>
              </a:spcBef>
              <a:spcAft>
                <a:spcPts val="0"/>
              </a:spcAft>
              <a:buNone/>
            </a:pPr>
            <a:endParaRPr sz="1000" dirty="0">
              <a:solidFill>
                <a:srgbClr val="0D0D0D"/>
              </a:solidFill>
              <a:highlight>
                <a:srgbClr val="FFFFFF"/>
              </a:highlight>
            </a:endParaRPr>
          </a:p>
          <a:p>
            <a:pPr marL="0" lvl="0" indent="0" algn="l" rtl="0">
              <a:lnSpc>
                <a:spcPct val="95000"/>
              </a:lnSpc>
              <a:spcBef>
                <a:spcPts val="1200"/>
              </a:spcBef>
              <a:spcAft>
                <a:spcPts val="0"/>
              </a:spcAft>
              <a:buNone/>
            </a:pPr>
            <a:endParaRPr sz="1000" dirty="0">
              <a:solidFill>
                <a:srgbClr val="0D0D0D"/>
              </a:solidFill>
              <a:highlight>
                <a:srgbClr val="FFFFFF"/>
              </a:highlight>
            </a:endParaRPr>
          </a:p>
          <a:p>
            <a:pPr marL="0" lvl="0" indent="0" algn="l" rtl="0">
              <a:lnSpc>
                <a:spcPct val="95000"/>
              </a:lnSpc>
              <a:spcBef>
                <a:spcPts val="1200"/>
              </a:spcBef>
              <a:spcAft>
                <a:spcPts val="0"/>
              </a:spcAft>
              <a:buNone/>
            </a:pPr>
            <a:endParaRPr sz="1900" dirty="0">
              <a:solidFill>
                <a:srgbClr val="0D0D0D"/>
              </a:solidFill>
              <a:highlight>
                <a:srgbClr val="FFFFFF"/>
              </a:highlight>
            </a:endParaRPr>
          </a:p>
          <a:p>
            <a:pPr marL="0" lvl="0" indent="0" algn="l" rtl="0">
              <a:lnSpc>
                <a:spcPct val="95000"/>
              </a:lnSpc>
              <a:spcBef>
                <a:spcPts val="1200"/>
              </a:spcBef>
              <a:spcAft>
                <a:spcPts val="1200"/>
              </a:spcAft>
              <a:buNone/>
            </a:pPr>
            <a:endParaRPr sz="1900" dirty="0">
              <a:solidFill>
                <a:srgbClr val="0D0D0D"/>
              </a:solidFill>
              <a:highlight>
                <a:srgbClr val="FFFFFF"/>
              </a:highlight>
            </a:endParaRPr>
          </a:p>
        </p:txBody>
      </p:sp>
    </p:spTree>
    <p:extLst>
      <p:ext uri="{BB962C8B-B14F-4D97-AF65-F5344CB8AC3E}">
        <p14:creationId xmlns:p14="http://schemas.microsoft.com/office/powerpoint/2010/main" val="2680051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34"/>
          <p:cNvSpPr txBox="1">
            <a:spLocks noGrp="1"/>
          </p:cNvSpPr>
          <p:nvPr>
            <p:ph type="title"/>
          </p:nvPr>
        </p:nvSpPr>
        <p:spPr>
          <a:xfrm>
            <a:off x="1253275" y="598575"/>
            <a:ext cx="7081025" cy="719862"/>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smtClean="0"/>
              <a:t>Transition</a:t>
            </a:r>
            <a:endParaRPr dirty="0"/>
          </a:p>
        </p:txBody>
      </p:sp>
      <p:sp>
        <p:nvSpPr>
          <p:cNvPr id="406" name="Google Shape;406;p34"/>
          <p:cNvSpPr txBox="1">
            <a:spLocks noGrp="1"/>
          </p:cNvSpPr>
          <p:nvPr>
            <p:ph type="body" idx="1"/>
          </p:nvPr>
        </p:nvSpPr>
        <p:spPr>
          <a:xfrm>
            <a:off x="1253275" y="1207000"/>
            <a:ext cx="7030500" cy="39365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p>
            <a:pPr marL="457200" lvl="1" indent="0">
              <a:buNone/>
            </a:pPr>
            <a:r>
              <a:rPr lang="en-GB" sz="1200" dirty="0">
                <a:solidFill>
                  <a:srgbClr val="0D0D0D"/>
                </a:solidFill>
                <a:highlight>
                  <a:srgbClr val="FFFFFF"/>
                </a:highlight>
              </a:rPr>
              <a:t>div {</a:t>
            </a:r>
          </a:p>
          <a:p>
            <a:pPr marL="457200" lvl="1" indent="0">
              <a:buNone/>
            </a:pPr>
            <a:r>
              <a:rPr lang="en-GB" sz="1200" dirty="0">
                <a:solidFill>
                  <a:srgbClr val="0D0D0D"/>
                </a:solidFill>
                <a:highlight>
                  <a:srgbClr val="FFFFFF"/>
                </a:highlight>
              </a:rPr>
              <a:t>  width: 100px;</a:t>
            </a:r>
          </a:p>
          <a:p>
            <a:pPr marL="457200" lvl="1" indent="0">
              <a:buNone/>
            </a:pPr>
            <a:r>
              <a:rPr lang="en-GB" sz="1200" dirty="0">
                <a:solidFill>
                  <a:srgbClr val="0D0D0D"/>
                </a:solidFill>
                <a:highlight>
                  <a:srgbClr val="FFFFFF"/>
                </a:highlight>
              </a:rPr>
              <a:t>  height: 100px;</a:t>
            </a:r>
          </a:p>
          <a:p>
            <a:pPr marL="457200" lvl="1" indent="0">
              <a:buNone/>
            </a:pPr>
            <a:r>
              <a:rPr lang="en-GB" sz="1200" dirty="0">
                <a:solidFill>
                  <a:srgbClr val="0D0D0D"/>
                </a:solidFill>
                <a:highlight>
                  <a:srgbClr val="FFFFFF"/>
                </a:highlight>
              </a:rPr>
              <a:t>  background: red;</a:t>
            </a:r>
          </a:p>
          <a:p>
            <a:pPr marL="457200" lvl="1" indent="0">
              <a:buNone/>
            </a:pPr>
            <a:r>
              <a:rPr lang="en-GB" sz="1200" dirty="0">
                <a:solidFill>
                  <a:srgbClr val="0D0D0D"/>
                </a:solidFill>
                <a:highlight>
                  <a:srgbClr val="FFFFFF"/>
                </a:highlight>
              </a:rPr>
              <a:t>  transition: width 2s linear 1s;</a:t>
            </a:r>
          </a:p>
          <a:p>
            <a:pPr marL="457200" lvl="1" indent="0">
              <a:buNone/>
            </a:pPr>
            <a:r>
              <a:rPr lang="en-GB" sz="1200" dirty="0">
                <a:solidFill>
                  <a:srgbClr val="0D0D0D"/>
                </a:solidFill>
                <a:highlight>
                  <a:srgbClr val="FFFFFF"/>
                </a:highlight>
              </a:rPr>
              <a:t>}</a:t>
            </a:r>
          </a:p>
          <a:p>
            <a:pPr marL="457200" lvl="1" indent="0">
              <a:buNone/>
            </a:pPr>
            <a:endParaRPr lang="en-GB" sz="1200" dirty="0">
              <a:solidFill>
                <a:srgbClr val="0D0D0D"/>
              </a:solidFill>
              <a:highlight>
                <a:srgbClr val="FFFFFF"/>
              </a:highlight>
            </a:endParaRPr>
          </a:p>
          <a:p>
            <a:pPr marL="457200" lvl="1" indent="0">
              <a:buNone/>
            </a:pPr>
            <a:r>
              <a:rPr lang="en-GB" sz="1200" dirty="0">
                <a:solidFill>
                  <a:srgbClr val="0D0D0D"/>
                </a:solidFill>
                <a:highlight>
                  <a:srgbClr val="FFFFFF"/>
                </a:highlight>
              </a:rPr>
              <a:t>div:hover {</a:t>
            </a:r>
          </a:p>
          <a:p>
            <a:pPr marL="457200" lvl="1" indent="0">
              <a:buNone/>
            </a:pPr>
            <a:r>
              <a:rPr lang="en-GB" sz="1200" dirty="0">
                <a:solidFill>
                  <a:srgbClr val="0D0D0D"/>
                </a:solidFill>
                <a:highlight>
                  <a:srgbClr val="FFFFFF"/>
                </a:highlight>
              </a:rPr>
              <a:t>  width: 300px;</a:t>
            </a:r>
          </a:p>
          <a:p>
            <a:pPr marL="457200" lvl="1" indent="0">
              <a:buNone/>
            </a:pPr>
            <a:r>
              <a:rPr lang="en-GB" sz="1200" dirty="0">
                <a:solidFill>
                  <a:srgbClr val="0D0D0D"/>
                </a:solidFill>
                <a:highlight>
                  <a:srgbClr val="FFFFFF"/>
                </a:highlight>
              </a:rPr>
              <a:t>}</a:t>
            </a:r>
            <a:endParaRPr sz="1600" dirty="0">
              <a:solidFill>
                <a:srgbClr val="0D0D0D"/>
              </a:solidFill>
              <a:highlight>
                <a:srgbClr val="FFFFFF"/>
              </a:highlight>
              <a:latin typeface="Roboto"/>
              <a:ea typeface="Roboto"/>
              <a:cs typeface="Roboto"/>
              <a:sym typeface="Roboto"/>
            </a:endParaRPr>
          </a:p>
          <a:p>
            <a:pPr marL="457200" lvl="0" indent="0" algn="l" rtl="0">
              <a:spcBef>
                <a:spcPts val="0"/>
              </a:spcBef>
              <a:spcAft>
                <a:spcPts val="0"/>
              </a:spcAft>
              <a:buNone/>
            </a:pPr>
            <a:endParaRPr sz="1500" dirty="0">
              <a:solidFill>
                <a:srgbClr val="0D0D0D"/>
              </a:solidFill>
              <a:highlight>
                <a:srgbClr val="FFFFFF"/>
              </a:highlight>
              <a:latin typeface="Roboto"/>
              <a:ea typeface="Roboto"/>
              <a:cs typeface="Roboto"/>
              <a:sym typeface="Roboto"/>
            </a:endParaRPr>
          </a:p>
          <a:p>
            <a:pPr marL="457200" lvl="0" indent="0" algn="l" rtl="0">
              <a:spcBef>
                <a:spcPts val="0"/>
              </a:spcBef>
              <a:spcAft>
                <a:spcPts val="0"/>
              </a:spcAft>
              <a:buNone/>
            </a:pPr>
            <a:endParaRPr sz="1500" dirty="0">
              <a:solidFill>
                <a:srgbClr val="0D0D0D"/>
              </a:solidFill>
              <a:highlight>
                <a:srgbClr val="FFFFFF"/>
              </a:highlight>
              <a:latin typeface="Roboto"/>
              <a:ea typeface="Roboto"/>
              <a:cs typeface="Roboto"/>
              <a:sym typeface="Roboto"/>
            </a:endParaRPr>
          </a:p>
          <a:p>
            <a:pPr marL="0" lvl="0" indent="0" algn="l" rtl="0">
              <a:lnSpc>
                <a:spcPct val="95000"/>
              </a:lnSpc>
              <a:spcBef>
                <a:spcPts val="0"/>
              </a:spcBef>
              <a:spcAft>
                <a:spcPts val="0"/>
              </a:spcAft>
              <a:buNone/>
            </a:pPr>
            <a:endParaRPr sz="1400" dirty="0">
              <a:solidFill>
                <a:srgbClr val="0D0D0D"/>
              </a:solidFill>
              <a:highlight>
                <a:srgbClr val="FFFFFF"/>
              </a:highlight>
            </a:endParaRPr>
          </a:p>
          <a:p>
            <a:pPr marL="0" lvl="0" indent="0" algn="l" rtl="0">
              <a:lnSpc>
                <a:spcPct val="95000"/>
              </a:lnSpc>
              <a:spcBef>
                <a:spcPts val="1200"/>
              </a:spcBef>
              <a:spcAft>
                <a:spcPts val="0"/>
              </a:spcAft>
              <a:buNone/>
            </a:pPr>
            <a:endParaRPr sz="1000" dirty="0">
              <a:solidFill>
                <a:srgbClr val="0D0D0D"/>
              </a:solidFill>
              <a:highlight>
                <a:srgbClr val="FFFFFF"/>
              </a:highlight>
            </a:endParaRPr>
          </a:p>
          <a:p>
            <a:pPr marL="0" lvl="0" indent="0" algn="l" rtl="0">
              <a:lnSpc>
                <a:spcPct val="95000"/>
              </a:lnSpc>
              <a:spcBef>
                <a:spcPts val="1200"/>
              </a:spcBef>
              <a:spcAft>
                <a:spcPts val="0"/>
              </a:spcAft>
              <a:buNone/>
            </a:pPr>
            <a:endParaRPr sz="1000" dirty="0">
              <a:solidFill>
                <a:srgbClr val="0D0D0D"/>
              </a:solidFill>
              <a:highlight>
                <a:srgbClr val="FFFFFF"/>
              </a:highlight>
            </a:endParaRPr>
          </a:p>
          <a:p>
            <a:pPr marL="0" lvl="0" indent="0" algn="l" rtl="0">
              <a:lnSpc>
                <a:spcPct val="95000"/>
              </a:lnSpc>
              <a:spcBef>
                <a:spcPts val="1200"/>
              </a:spcBef>
              <a:spcAft>
                <a:spcPts val="0"/>
              </a:spcAft>
              <a:buNone/>
            </a:pPr>
            <a:endParaRPr sz="1900" dirty="0">
              <a:solidFill>
                <a:srgbClr val="0D0D0D"/>
              </a:solidFill>
              <a:highlight>
                <a:srgbClr val="FFFFFF"/>
              </a:highlight>
            </a:endParaRPr>
          </a:p>
          <a:p>
            <a:pPr marL="0" lvl="0" indent="0" algn="l" rtl="0">
              <a:lnSpc>
                <a:spcPct val="95000"/>
              </a:lnSpc>
              <a:spcBef>
                <a:spcPts val="1200"/>
              </a:spcBef>
              <a:spcAft>
                <a:spcPts val="1200"/>
              </a:spcAft>
              <a:buNone/>
            </a:pPr>
            <a:endParaRPr sz="1900" dirty="0">
              <a:solidFill>
                <a:srgbClr val="0D0D0D"/>
              </a:solidFill>
              <a:highlight>
                <a:srgbClr val="FFFFFF"/>
              </a:highlight>
            </a:endParaRPr>
          </a:p>
        </p:txBody>
      </p:sp>
    </p:spTree>
    <p:extLst>
      <p:ext uri="{BB962C8B-B14F-4D97-AF65-F5344CB8AC3E}">
        <p14:creationId xmlns:p14="http://schemas.microsoft.com/office/powerpoint/2010/main" val="24844871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87241" y="411293"/>
            <a:ext cx="8969517" cy="4320914"/>
          </a:xfrm>
          <a:prstGeom prst="rect">
            <a:avLst/>
          </a:prstGeom>
        </p:spPr>
      </p:pic>
    </p:spTree>
    <p:extLst>
      <p:ext uri="{BB962C8B-B14F-4D97-AF65-F5344CB8AC3E}">
        <p14:creationId xmlns:p14="http://schemas.microsoft.com/office/powerpoint/2010/main" val="37772597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20502" y="369379"/>
            <a:ext cx="8789582" cy="4404742"/>
          </a:xfrm>
          <a:prstGeom prst="rect">
            <a:avLst/>
          </a:prstGeom>
        </p:spPr>
      </p:pic>
    </p:spTree>
    <p:extLst>
      <p:ext uri="{BB962C8B-B14F-4D97-AF65-F5344CB8AC3E}">
        <p14:creationId xmlns:p14="http://schemas.microsoft.com/office/powerpoint/2010/main" val="6618761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1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lvl="0"/>
            <a:r>
              <a:rPr lang="en-GB" sz="3000" dirty="0">
                <a:latin typeface="Nunito"/>
                <a:ea typeface="Nunito"/>
                <a:cs typeface="Nunito"/>
                <a:sym typeface="Nunito"/>
              </a:rPr>
              <a:t>Prerequisites</a:t>
            </a:r>
            <a:endParaRPr sz="3000" dirty="0">
              <a:latin typeface="Nunito"/>
              <a:ea typeface="Nunito"/>
              <a:cs typeface="Nunito"/>
              <a:sym typeface="Nunito"/>
            </a:endParaRPr>
          </a:p>
        </p:txBody>
      </p:sp>
      <p:sp>
        <p:nvSpPr>
          <p:cNvPr id="285" name="Google Shape;285;p14"/>
          <p:cNvSpPr txBox="1">
            <a:spLocks noGrp="1"/>
          </p:cNvSpPr>
          <p:nvPr>
            <p:ph type="body" idx="1"/>
          </p:nvPr>
        </p:nvSpPr>
        <p:spPr>
          <a:xfrm>
            <a:off x="4748800" y="1383825"/>
            <a:ext cx="2926200" cy="3074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a:p>
            <a:pPr marL="0" lvl="0" indent="0" algn="l" rtl="0">
              <a:spcBef>
                <a:spcPts val="1200"/>
              </a:spcBef>
              <a:spcAft>
                <a:spcPts val="1200"/>
              </a:spcAft>
              <a:buNone/>
            </a:pPr>
            <a:endParaRPr/>
          </a:p>
        </p:txBody>
      </p:sp>
      <p:sp>
        <p:nvSpPr>
          <p:cNvPr id="7" name="Google Shape;292;p15"/>
          <p:cNvSpPr txBox="1">
            <a:spLocks/>
          </p:cNvSpPr>
          <p:nvPr/>
        </p:nvSpPr>
        <p:spPr>
          <a:xfrm>
            <a:off x="1112850" y="1335027"/>
            <a:ext cx="7412400" cy="366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dk2"/>
              </a:buClr>
              <a:buSzPts val="1300"/>
              <a:buFont typeface="Nunito"/>
              <a:buChar char="●"/>
              <a:defRPr sz="1300" b="0" i="0" u="none" strike="noStrike" cap="none">
                <a:solidFill>
                  <a:schemeClr val="dk2"/>
                </a:solidFill>
                <a:latin typeface="Nunito"/>
                <a:ea typeface="Nunito"/>
                <a:cs typeface="Nunito"/>
                <a:sym typeface="Nunito"/>
              </a:defRPr>
            </a:lvl1pPr>
            <a:lvl2pPr marL="914400" marR="0" lvl="1"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2pPr>
            <a:lvl3pPr marL="1371600" marR="0" lvl="2"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3pPr>
            <a:lvl4pPr marL="1828800" marR="0" lvl="3"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4pPr>
            <a:lvl5pPr marL="2286000" marR="0" lvl="4"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5pPr>
            <a:lvl6pPr marL="2743200" marR="0" lvl="5"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6pPr>
            <a:lvl7pPr marL="3200400" marR="0" lvl="6"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7pPr>
            <a:lvl8pPr marL="3657600" marR="0" lvl="7"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8pPr>
            <a:lvl9pPr marL="4114800" marR="0" lvl="8"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9pPr>
          </a:lstStyle>
          <a:p>
            <a:pPr marL="342900" lvl="0" indent="-342900">
              <a:lnSpc>
                <a:spcPct val="150000"/>
              </a:lnSpc>
              <a:buFont typeface="Wingdings" panose="05000000000000000000" pitchFamily="2" charset="2"/>
              <a:buChar char="§"/>
            </a:pPr>
            <a:r>
              <a:rPr lang="en-US" sz="2000" dirty="0"/>
              <a:t>Basic idea about web development</a:t>
            </a:r>
          </a:p>
          <a:p>
            <a:pPr marL="342900" lvl="0" indent="-342900">
              <a:lnSpc>
                <a:spcPct val="150000"/>
              </a:lnSpc>
              <a:buFont typeface="Wingdings" panose="05000000000000000000" pitchFamily="2" charset="2"/>
              <a:buChar char="§"/>
            </a:pPr>
            <a:r>
              <a:rPr lang="en-US" sz="2000" dirty="0"/>
              <a:t>Knowledge about HTML</a:t>
            </a:r>
          </a:p>
          <a:p>
            <a:pPr marL="342900" lvl="0" indent="-342900">
              <a:lnSpc>
                <a:spcPct val="150000"/>
              </a:lnSpc>
              <a:buFont typeface="Wingdings" panose="05000000000000000000" pitchFamily="2" charset="2"/>
              <a:buChar char="§"/>
            </a:pPr>
            <a:r>
              <a:rPr lang="en-US" sz="2000" dirty="0"/>
              <a:t>Basic </a:t>
            </a:r>
            <a:r>
              <a:rPr lang="en-US" sz="2000" dirty="0" smtClean="0"/>
              <a:t>CSS</a:t>
            </a:r>
            <a:endParaRPr lang="en-US" sz="2000" dirty="0"/>
          </a:p>
          <a:p>
            <a:pPr marL="0" indent="0">
              <a:buFont typeface="Nunito"/>
              <a:buNone/>
            </a:pPr>
            <a:endParaRPr lang="en-GB" sz="20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1" name="Google Shape;441;p40"/>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smtClean="0"/>
              <a:t>Object Fit</a:t>
            </a:r>
            <a:endParaRPr dirty="0"/>
          </a:p>
        </p:txBody>
      </p:sp>
      <p:sp>
        <p:nvSpPr>
          <p:cNvPr id="442" name="Google Shape;442;p40"/>
          <p:cNvSpPr txBox="1">
            <a:spLocks noGrp="1"/>
          </p:cNvSpPr>
          <p:nvPr>
            <p:ph type="body" idx="1"/>
          </p:nvPr>
        </p:nvSpPr>
        <p:spPr>
          <a:xfrm>
            <a:off x="1241800" y="1520150"/>
            <a:ext cx="7030500" cy="337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500" dirty="0">
                <a:solidFill>
                  <a:srgbClr val="0D0D0D"/>
                </a:solidFill>
                <a:highlight>
                  <a:srgbClr val="FFFFFF"/>
                </a:highlight>
              </a:rPr>
              <a:t>object-fit is a CSS property used to specify how an &lt;img&gt; or &lt;video&gt; element should be resized to fit its content box. It allows you to control how the content of the element is scaled and positioned within its container. </a:t>
            </a:r>
            <a:endParaRPr sz="1500" dirty="0">
              <a:solidFill>
                <a:srgbClr val="0D0D0D"/>
              </a:solidFill>
              <a:highlight>
                <a:srgbClr val="FFFFFF"/>
              </a:highlight>
            </a:endParaRPr>
          </a:p>
          <a:p>
            <a:pPr marL="0" lvl="0" indent="0" algn="l" rtl="0">
              <a:spcBef>
                <a:spcPts val="0"/>
              </a:spcBef>
              <a:spcAft>
                <a:spcPts val="0"/>
              </a:spcAft>
              <a:buNone/>
            </a:pPr>
            <a:endParaRPr sz="1500" dirty="0">
              <a:solidFill>
                <a:srgbClr val="0D0D0D"/>
              </a:solidFill>
              <a:highlight>
                <a:srgbClr val="FFFFFF"/>
              </a:highlight>
            </a:endParaRPr>
          </a:p>
          <a:p>
            <a:pPr marL="457200" lvl="0" indent="0" algn="l" rtl="0">
              <a:spcBef>
                <a:spcPts val="0"/>
              </a:spcBef>
              <a:spcAft>
                <a:spcPts val="0"/>
              </a:spcAft>
              <a:buNone/>
            </a:pPr>
            <a:r>
              <a:rPr lang="en-GB" sz="1400" dirty="0">
                <a:solidFill>
                  <a:schemeClr val="bg2">
                    <a:lumMod val="50000"/>
                  </a:schemeClr>
                </a:solidFill>
                <a:highlight>
                  <a:srgbClr val="FFFFFF"/>
                </a:highlight>
              </a:rPr>
              <a:t>img {</a:t>
            </a:r>
            <a:endParaRPr sz="1400" dirty="0">
              <a:solidFill>
                <a:schemeClr val="bg2">
                  <a:lumMod val="50000"/>
                </a:schemeClr>
              </a:solidFill>
              <a:highlight>
                <a:srgbClr val="FFFFFF"/>
              </a:highlight>
            </a:endParaRPr>
          </a:p>
          <a:p>
            <a:pPr marL="457200" lvl="0" indent="0" algn="l" rtl="0">
              <a:spcBef>
                <a:spcPts val="0"/>
              </a:spcBef>
              <a:spcAft>
                <a:spcPts val="0"/>
              </a:spcAft>
              <a:buNone/>
            </a:pPr>
            <a:r>
              <a:rPr lang="en-GB" sz="1400" dirty="0">
                <a:solidFill>
                  <a:schemeClr val="bg2">
                    <a:lumMod val="50000"/>
                  </a:schemeClr>
                </a:solidFill>
                <a:highlight>
                  <a:srgbClr val="FFFFFF"/>
                </a:highlight>
              </a:rPr>
              <a:t>  width: 200px; /* Set a fixed width */</a:t>
            </a:r>
            <a:endParaRPr sz="1400" dirty="0">
              <a:solidFill>
                <a:schemeClr val="bg2">
                  <a:lumMod val="50000"/>
                </a:schemeClr>
              </a:solidFill>
              <a:highlight>
                <a:srgbClr val="FFFFFF"/>
              </a:highlight>
            </a:endParaRPr>
          </a:p>
          <a:p>
            <a:pPr marL="457200" lvl="0" indent="0" algn="l" rtl="0">
              <a:spcBef>
                <a:spcPts val="0"/>
              </a:spcBef>
              <a:spcAft>
                <a:spcPts val="0"/>
              </a:spcAft>
              <a:buNone/>
            </a:pPr>
            <a:r>
              <a:rPr lang="en-GB" sz="1400" dirty="0">
                <a:solidFill>
                  <a:schemeClr val="bg2">
                    <a:lumMod val="50000"/>
                  </a:schemeClr>
                </a:solidFill>
                <a:highlight>
                  <a:srgbClr val="FFFFFF"/>
                </a:highlight>
              </a:rPr>
              <a:t>  height: 150px; /* Set a fixed height */</a:t>
            </a:r>
            <a:endParaRPr sz="1400" dirty="0">
              <a:solidFill>
                <a:schemeClr val="bg2">
                  <a:lumMod val="50000"/>
                </a:schemeClr>
              </a:solidFill>
              <a:highlight>
                <a:srgbClr val="FFFFFF"/>
              </a:highlight>
            </a:endParaRPr>
          </a:p>
          <a:p>
            <a:pPr marL="457200" lvl="0" indent="0" algn="l" rtl="0">
              <a:spcBef>
                <a:spcPts val="0"/>
              </a:spcBef>
              <a:spcAft>
                <a:spcPts val="0"/>
              </a:spcAft>
              <a:buNone/>
            </a:pPr>
            <a:r>
              <a:rPr lang="en-GB" sz="1400" dirty="0">
                <a:solidFill>
                  <a:schemeClr val="bg2">
                    <a:lumMod val="50000"/>
                  </a:schemeClr>
                </a:solidFill>
                <a:highlight>
                  <a:srgbClr val="FFFFFF"/>
                </a:highlight>
              </a:rPr>
              <a:t>  object-fit: cover; /* Apply the cover value */</a:t>
            </a:r>
            <a:endParaRPr sz="1400" dirty="0">
              <a:solidFill>
                <a:schemeClr val="bg2">
                  <a:lumMod val="50000"/>
                </a:schemeClr>
              </a:solidFill>
              <a:highlight>
                <a:srgbClr val="FFFFFF"/>
              </a:highlight>
            </a:endParaRPr>
          </a:p>
          <a:p>
            <a:pPr marL="457200" lvl="0" indent="0" algn="l" rtl="0">
              <a:spcBef>
                <a:spcPts val="0"/>
              </a:spcBef>
              <a:spcAft>
                <a:spcPts val="0"/>
              </a:spcAft>
              <a:buNone/>
            </a:pPr>
            <a:r>
              <a:rPr lang="en-GB" sz="1400" dirty="0">
                <a:solidFill>
                  <a:schemeClr val="bg2">
                    <a:lumMod val="50000"/>
                  </a:schemeClr>
                </a:solidFill>
                <a:highlight>
                  <a:srgbClr val="FFFFFF"/>
                </a:highlight>
              </a:rPr>
              <a:t>}</a:t>
            </a:r>
            <a:endParaRPr sz="1400" dirty="0">
              <a:solidFill>
                <a:schemeClr val="bg2">
                  <a:lumMod val="50000"/>
                </a:schemeClr>
              </a:solidFill>
              <a:highlight>
                <a:srgbClr val="FFFFFF"/>
              </a:highlight>
            </a:endParaRPr>
          </a:p>
          <a:p>
            <a:pPr marL="0" lvl="0" indent="0" algn="l" rtl="0">
              <a:spcBef>
                <a:spcPts val="0"/>
              </a:spcBef>
              <a:spcAft>
                <a:spcPts val="0"/>
              </a:spcAft>
              <a:buNone/>
            </a:pPr>
            <a:endParaRPr sz="1500" dirty="0">
              <a:solidFill>
                <a:srgbClr val="0D0D0D"/>
              </a:solidFill>
              <a:highlight>
                <a:srgbClr val="FFFFFF"/>
              </a:highlight>
              <a:latin typeface="Roboto"/>
              <a:ea typeface="Roboto"/>
              <a:cs typeface="Roboto"/>
              <a:sym typeface="Roboto"/>
            </a:endParaRPr>
          </a:p>
          <a:p>
            <a:pPr marL="0" lvl="0" indent="0" algn="l" rtl="0">
              <a:spcBef>
                <a:spcPts val="0"/>
              </a:spcBef>
              <a:spcAft>
                <a:spcPts val="0"/>
              </a:spcAft>
              <a:buNone/>
            </a:pPr>
            <a:endParaRPr sz="1500" dirty="0">
              <a:solidFill>
                <a:srgbClr val="0D0D0D"/>
              </a:solidFill>
              <a:highlight>
                <a:srgbClr val="FFFFFF"/>
              </a:highlight>
              <a:latin typeface="Roboto"/>
              <a:ea typeface="Roboto"/>
              <a:cs typeface="Roboto"/>
              <a:sym typeface="Roboto"/>
            </a:endParaRPr>
          </a:p>
          <a:p>
            <a:pPr marL="0" lvl="0" indent="0" algn="l" rtl="0">
              <a:spcBef>
                <a:spcPts val="0"/>
              </a:spcBef>
              <a:spcAft>
                <a:spcPts val="0"/>
              </a:spcAft>
              <a:buNone/>
            </a:pPr>
            <a:endParaRPr sz="1500" dirty="0">
              <a:solidFill>
                <a:srgbClr val="0D0D0D"/>
              </a:solidFill>
              <a:highlight>
                <a:srgbClr val="FFFFFF"/>
              </a:highlight>
            </a:endParaRPr>
          </a:p>
          <a:p>
            <a:pPr marL="0" lvl="0" indent="0" algn="l" rtl="0">
              <a:spcBef>
                <a:spcPts val="0"/>
              </a:spcBef>
              <a:spcAft>
                <a:spcPts val="0"/>
              </a:spcAft>
              <a:buNone/>
            </a:pPr>
            <a:endParaRPr sz="1500" dirty="0">
              <a:solidFill>
                <a:srgbClr val="0D0D0D"/>
              </a:solidFill>
              <a:highlight>
                <a:srgbClr val="FFFFFF"/>
              </a:highlight>
              <a:latin typeface="Roboto"/>
              <a:ea typeface="Roboto"/>
              <a:cs typeface="Roboto"/>
              <a:sym typeface="Roboto"/>
            </a:endParaRPr>
          </a:p>
          <a:p>
            <a:pPr marL="0" lvl="0" indent="0" algn="l" rtl="0">
              <a:spcBef>
                <a:spcPts val="0"/>
              </a:spcBef>
              <a:spcAft>
                <a:spcPts val="0"/>
              </a:spcAft>
              <a:buNone/>
            </a:pPr>
            <a:endParaRPr sz="1500" dirty="0">
              <a:solidFill>
                <a:srgbClr val="0D0D0D"/>
              </a:solidFill>
              <a:highlight>
                <a:srgbClr val="FFFFFF"/>
              </a:highlight>
              <a:latin typeface="Roboto"/>
              <a:ea typeface="Roboto"/>
              <a:cs typeface="Roboto"/>
              <a:sym typeface="Roboto"/>
            </a:endParaRPr>
          </a:p>
          <a:p>
            <a:pPr marL="914400" lvl="0" indent="0" algn="l" rtl="0">
              <a:spcBef>
                <a:spcPts val="0"/>
              </a:spcBef>
              <a:spcAft>
                <a:spcPts val="0"/>
              </a:spcAft>
              <a:buNone/>
            </a:pPr>
            <a:endParaRPr sz="1500" dirty="0">
              <a:solidFill>
                <a:srgbClr val="0D0D0D"/>
              </a:solidFill>
              <a:highlight>
                <a:srgbClr val="FFFFFF"/>
              </a:highlight>
              <a:latin typeface="Roboto"/>
              <a:ea typeface="Roboto"/>
              <a:cs typeface="Roboto"/>
              <a:sym typeface="Roboto"/>
            </a:endParaRPr>
          </a:p>
          <a:p>
            <a:pPr marL="0" lvl="0" indent="0" algn="l" rtl="0">
              <a:spcBef>
                <a:spcPts val="0"/>
              </a:spcBef>
              <a:spcAft>
                <a:spcPts val="0"/>
              </a:spcAft>
              <a:buNone/>
            </a:pPr>
            <a:endParaRPr sz="1500" dirty="0">
              <a:solidFill>
                <a:srgbClr val="0D0D0D"/>
              </a:solidFill>
              <a:highlight>
                <a:srgbClr val="FFFFFF"/>
              </a:highlight>
              <a:latin typeface="Roboto"/>
              <a:ea typeface="Roboto"/>
              <a:cs typeface="Roboto"/>
              <a:sym typeface="Roboto"/>
            </a:endParaRPr>
          </a:p>
          <a:p>
            <a:pPr marL="457200" lvl="0" indent="0" algn="l" rtl="0">
              <a:spcBef>
                <a:spcPts val="0"/>
              </a:spcBef>
              <a:spcAft>
                <a:spcPts val="0"/>
              </a:spcAft>
              <a:buNone/>
            </a:pPr>
            <a:endParaRPr sz="1600" dirty="0">
              <a:solidFill>
                <a:srgbClr val="0D0D0D"/>
              </a:solidFill>
              <a:highlight>
                <a:srgbClr val="FFFFFF"/>
              </a:highlight>
              <a:latin typeface="Roboto"/>
              <a:ea typeface="Roboto"/>
              <a:cs typeface="Roboto"/>
              <a:sym typeface="Roboto"/>
            </a:endParaRPr>
          </a:p>
          <a:p>
            <a:pPr marL="914400" lvl="0" indent="0" algn="l" rtl="0">
              <a:spcBef>
                <a:spcPts val="0"/>
              </a:spcBef>
              <a:spcAft>
                <a:spcPts val="0"/>
              </a:spcAft>
              <a:buNone/>
            </a:pPr>
            <a:endParaRPr sz="1600" dirty="0">
              <a:solidFill>
                <a:srgbClr val="0D0D0D"/>
              </a:solidFill>
              <a:highlight>
                <a:srgbClr val="FFFFFF"/>
              </a:highlight>
              <a:latin typeface="Roboto"/>
              <a:ea typeface="Roboto"/>
              <a:cs typeface="Roboto"/>
              <a:sym typeface="Roboto"/>
            </a:endParaRPr>
          </a:p>
          <a:p>
            <a:pPr marL="0" lvl="0" indent="0" algn="l" rtl="0">
              <a:spcBef>
                <a:spcPts val="0"/>
              </a:spcBef>
              <a:spcAft>
                <a:spcPts val="0"/>
              </a:spcAft>
              <a:buNone/>
            </a:pPr>
            <a:endParaRPr sz="1600" dirty="0">
              <a:solidFill>
                <a:srgbClr val="0D0D0D"/>
              </a:solidFill>
              <a:highlight>
                <a:srgbClr val="FFFFFF"/>
              </a:highlight>
              <a:latin typeface="Roboto"/>
              <a:ea typeface="Roboto"/>
              <a:cs typeface="Roboto"/>
              <a:sym typeface="Roboto"/>
            </a:endParaRPr>
          </a:p>
          <a:p>
            <a:pPr marL="457200" lvl="0" indent="0" algn="l" rtl="0">
              <a:spcBef>
                <a:spcPts val="0"/>
              </a:spcBef>
              <a:spcAft>
                <a:spcPts val="0"/>
              </a:spcAft>
              <a:buNone/>
            </a:pPr>
            <a:endParaRPr sz="1500" dirty="0">
              <a:solidFill>
                <a:srgbClr val="0D0D0D"/>
              </a:solidFill>
              <a:highlight>
                <a:srgbClr val="FFFFFF"/>
              </a:highlight>
              <a:latin typeface="Roboto"/>
              <a:ea typeface="Roboto"/>
              <a:cs typeface="Roboto"/>
              <a:sym typeface="Roboto"/>
            </a:endParaRPr>
          </a:p>
          <a:p>
            <a:pPr marL="457200" lvl="0" indent="0" algn="l" rtl="0">
              <a:spcBef>
                <a:spcPts val="0"/>
              </a:spcBef>
              <a:spcAft>
                <a:spcPts val="0"/>
              </a:spcAft>
              <a:buNone/>
            </a:pPr>
            <a:endParaRPr sz="1500" dirty="0">
              <a:solidFill>
                <a:srgbClr val="0D0D0D"/>
              </a:solidFill>
              <a:highlight>
                <a:srgbClr val="FFFFFF"/>
              </a:highlight>
              <a:latin typeface="Roboto"/>
              <a:ea typeface="Roboto"/>
              <a:cs typeface="Roboto"/>
              <a:sym typeface="Roboto"/>
            </a:endParaRPr>
          </a:p>
          <a:p>
            <a:pPr marL="0" lvl="0" indent="0" algn="l" rtl="0">
              <a:lnSpc>
                <a:spcPct val="95000"/>
              </a:lnSpc>
              <a:spcBef>
                <a:spcPts val="0"/>
              </a:spcBef>
              <a:spcAft>
                <a:spcPts val="0"/>
              </a:spcAft>
              <a:buNone/>
            </a:pPr>
            <a:endParaRPr sz="1400" dirty="0">
              <a:solidFill>
                <a:srgbClr val="0D0D0D"/>
              </a:solidFill>
              <a:highlight>
                <a:srgbClr val="FFFFFF"/>
              </a:highlight>
            </a:endParaRPr>
          </a:p>
          <a:p>
            <a:pPr marL="0" lvl="0" indent="0" algn="l" rtl="0">
              <a:lnSpc>
                <a:spcPct val="95000"/>
              </a:lnSpc>
              <a:spcBef>
                <a:spcPts val="1200"/>
              </a:spcBef>
              <a:spcAft>
                <a:spcPts val="0"/>
              </a:spcAft>
              <a:buNone/>
            </a:pPr>
            <a:endParaRPr sz="1000" dirty="0">
              <a:solidFill>
                <a:srgbClr val="0D0D0D"/>
              </a:solidFill>
              <a:highlight>
                <a:srgbClr val="FFFFFF"/>
              </a:highlight>
            </a:endParaRPr>
          </a:p>
          <a:p>
            <a:pPr marL="0" lvl="0" indent="0" algn="l" rtl="0">
              <a:lnSpc>
                <a:spcPct val="95000"/>
              </a:lnSpc>
              <a:spcBef>
                <a:spcPts val="1200"/>
              </a:spcBef>
              <a:spcAft>
                <a:spcPts val="0"/>
              </a:spcAft>
              <a:buNone/>
            </a:pPr>
            <a:endParaRPr sz="1000" dirty="0">
              <a:solidFill>
                <a:srgbClr val="0D0D0D"/>
              </a:solidFill>
              <a:highlight>
                <a:srgbClr val="FFFFFF"/>
              </a:highlight>
            </a:endParaRPr>
          </a:p>
          <a:p>
            <a:pPr marL="0" lvl="0" indent="0" algn="l" rtl="0">
              <a:lnSpc>
                <a:spcPct val="95000"/>
              </a:lnSpc>
              <a:spcBef>
                <a:spcPts val="1200"/>
              </a:spcBef>
              <a:spcAft>
                <a:spcPts val="0"/>
              </a:spcAft>
              <a:buNone/>
            </a:pPr>
            <a:endParaRPr sz="1900" dirty="0">
              <a:solidFill>
                <a:srgbClr val="0D0D0D"/>
              </a:solidFill>
              <a:highlight>
                <a:srgbClr val="FFFFFF"/>
              </a:highlight>
            </a:endParaRPr>
          </a:p>
          <a:p>
            <a:pPr marL="0" lvl="0" indent="0" algn="l" rtl="0">
              <a:lnSpc>
                <a:spcPct val="95000"/>
              </a:lnSpc>
              <a:spcBef>
                <a:spcPts val="1200"/>
              </a:spcBef>
              <a:spcAft>
                <a:spcPts val="1200"/>
              </a:spcAft>
              <a:buNone/>
            </a:pPr>
            <a:endParaRPr sz="1900" dirty="0">
              <a:solidFill>
                <a:srgbClr val="0D0D0D"/>
              </a:solidFill>
              <a:highlight>
                <a:srgbClr val="FFFFFF"/>
              </a:highlight>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1" name="Google Shape;441;p40"/>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smtClean="0"/>
              <a:t>Object Fit</a:t>
            </a:r>
            <a:endParaRPr dirty="0"/>
          </a:p>
        </p:txBody>
      </p:sp>
      <p:sp>
        <p:nvSpPr>
          <p:cNvPr id="442" name="Google Shape;442;p40"/>
          <p:cNvSpPr txBox="1">
            <a:spLocks noGrp="1"/>
          </p:cNvSpPr>
          <p:nvPr>
            <p:ph type="body" idx="1"/>
          </p:nvPr>
        </p:nvSpPr>
        <p:spPr>
          <a:xfrm>
            <a:off x="1241800" y="1212112"/>
            <a:ext cx="7030500" cy="3931388"/>
          </a:xfrm>
          <a:prstGeom prst="rect">
            <a:avLst/>
          </a:prstGeom>
        </p:spPr>
        <p:txBody>
          <a:bodyPr spcFirstLastPara="1" wrap="square" lIns="91425" tIns="91425" rIns="91425" bIns="91425" anchor="t" anchorCtr="0">
            <a:noAutofit/>
          </a:bodyPr>
          <a:lstStyle/>
          <a:p>
            <a:pPr marL="285750" indent="-285750"/>
            <a:r>
              <a:rPr lang="en-US" dirty="0"/>
              <a:t>This is default. The image is resized to fill the given dimension. If necessary, the image will be stretched or squished to fit</a:t>
            </a:r>
            <a:endParaRPr lang="en-GB" sz="1500" dirty="0" smtClean="0">
              <a:solidFill>
                <a:srgbClr val="0D0D0D"/>
              </a:solidFill>
              <a:highlight>
                <a:srgbClr val="FFFFFF"/>
              </a:highlight>
            </a:endParaRPr>
          </a:p>
          <a:p>
            <a:pPr marL="742950" lvl="1" indent="-285750"/>
            <a:r>
              <a:rPr lang="en-GB" sz="1300" dirty="0" smtClean="0">
                <a:solidFill>
                  <a:srgbClr val="0D0D0D"/>
                </a:solidFill>
                <a:highlight>
                  <a:srgbClr val="FFFFFF"/>
                </a:highlight>
              </a:rPr>
              <a:t>.</a:t>
            </a:r>
            <a:r>
              <a:rPr lang="en-GB" sz="1300" dirty="0">
                <a:solidFill>
                  <a:srgbClr val="0D0D0D"/>
                </a:solidFill>
                <a:highlight>
                  <a:srgbClr val="FFFFFF"/>
                </a:highlight>
              </a:rPr>
              <a:t>fill </a:t>
            </a:r>
            <a:r>
              <a:rPr lang="en-GB" sz="1300" dirty="0" smtClean="0">
                <a:solidFill>
                  <a:srgbClr val="0D0D0D"/>
                </a:solidFill>
                <a:highlight>
                  <a:srgbClr val="FFFFFF"/>
                </a:highlight>
              </a:rPr>
              <a:t>{object-fit</a:t>
            </a:r>
            <a:r>
              <a:rPr lang="en-GB" sz="1300" dirty="0">
                <a:solidFill>
                  <a:srgbClr val="0D0D0D"/>
                </a:solidFill>
                <a:highlight>
                  <a:srgbClr val="FFFFFF"/>
                </a:highlight>
              </a:rPr>
              <a:t>: fill</a:t>
            </a:r>
            <a:r>
              <a:rPr lang="en-GB" sz="1300" dirty="0" smtClean="0">
                <a:solidFill>
                  <a:srgbClr val="0D0D0D"/>
                </a:solidFill>
                <a:highlight>
                  <a:srgbClr val="FFFFFF"/>
                </a:highlight>
              </a:rPr>
              <a:t>;}</a:t>
            </a:r>
          </a:p>
          <a:p>
            <a:pPr marL="742950" lvl="1" indent="-285750"/>
            <a:endParaRPr lang="en-GB" sz="1300" dirty="0" smtClean="0">
              <a:solidFill>
                <a:srgbClr val="0D0D0D"/>
              </a:solidFill>
              <a:highlight>
                <a:srgbClr val="FFFFFF"/>
              </a:highlight>
            </a:endParaRPr>
          </a:p>
          <a:p>
            <a:pPr marL="285750" indent="-285750"/>
            <a:r>
              <a:rPr lang="en-US" dirty="0"/>
              <a:t>The image keeps its aspect ratio, but is resized to fit within the given dimension</a:t>
            </a:r>
            <a:endParaRPr lang="en-GB" sz="1500" dirty="0" smtClean="0">
              <a:solidFill>
                <a:srgbClr val="0D0D0D"/>
              </a:solidFill>
              <a:highlight>
                <a:srgbClr val="FFFFFF"/>
              </a:highlight>
            </a:endParaRPr>
          </a:p>
          <a:p>
            <a:pPr marL="742950" lvl="1" indent="-285750"/>
            <a:r>
              <a:rPr lang="en-GB" sz="1300" dirty="0" smtClean="0">
                <a:solidFill>
                  <a:srgbClr val="0D0D0D"/>
                </a:solidFill>
                <a:highlight>
                  <a:srgbClr val="FFFFFF"/>
                </a:highlight>
              </a:rPr>
              <a:t>.</a:t>
            </a:r>
            <a:r>
              <a:rPr lang="en-GB" sz="1300" dirty="0">
                <a:solidFill>
                  <a:srgbClr val="0D0D0D"/>
                </a:solidFill>
                <a:highlight>
                  <a:srgbClr val="FFFFFF"/>
                </a:highlight>
              </a:rPr>
              <a:t>contain </a:t>
            </a:r>
            <a:r>
              <a:rPr lang="en-GB" sz="1300" dirty="0" smtClean="0">
                <a:solidFill>
                  <a:srgbClr val="0D0D0D"/>
                </a:solidFill>
                <a:highlight>
                  <a:srgbClr val="FFFFFF"/>
                </a:highlight>
              </a:rPr>
              <a:t>{object-fit</a:t>
            </a:r>
            <a:r>
              <a:rPr lang="en-GB" sz="1300" dirty="0">
                <a:solidFill>
                  <a:srgbClr val="0D0D0D"/>
                </a:solidFill>
                <a:highlight>
                  <a:srgbClr val="FFFFFF"/>
                </a:highlight>
              </a:rPr>
              <a:t>: contain</a:t>
            </a:r>
            <a:r>
              <a:rPr lang="en-GB" sz="1300" dirty="0" smtClean="0">
                <a:solidFill>
                  <a:srgbClr val="0D0D0D"/>
                </a:solidFill>
                <a:highlight>
                  <a:srgbClr val="FFFFFF"/>
                </a:highlight>
              </a:rPr>
              <a:t>;}</a:t>
            </a:r>
          </a:p>
          <a:p>
            <a:pPr marL="742950" lvl="1" indent="-285750"/>
            <a:endParaRPr lang="en-GB" sz="1300" dirty="0" smtClean="0">
              <a:solidFill>
                <a:srgbClr val="0D0D0D"/>
              </a:solidFill>
              <a:highlight>
                <a:srgbClr val="FFFFFF"/>
              </a:highlight>
            </a:endParaRPr>
          </a:p>
          <a:p>
            <a:pPr marL="285750" indent="-285750"/>
            <a:r>
              <a:rPr lang="en-US" dirty="0"/>
              <a:t>The image keeps its aspect ratio and fills the given dimension. The image will be clipped to fit</a:t>
            </a:r>
            <a:endParaRPr lang="en-GB" sz="1500" dirty="0" smtClean="0">
              <a:solidFill>
                <a:srgbClr val="0D0D0D"/>
              </a:solidFill>
              <a:highlight>
                <a:srgbClr val="FFFFFF"/>
              </a:highlight>
            </a:endParaRPr>
          </a:p>
          <a:p>
            <a:pPr marL="742950" lvl="1" indent="-285750"/>
            <a:r>
              <a:rPr lang="en-GB" sz="1300" dirty="0" smtClean="0">
                <a:solidFill>
                  <a:srgbClr val="0D0D0D"/>
                </a:solidFill>
                <a:highlight>
                  <a:srgbClr val="FFFFFF"/>
                </a:highlight>
              </a:rPr>
              <a:t>.cover {object-fit: cover;}</a:t>
            </a:r>
          </a:p>
          <a:p>
            <a:pPr marL="742950" lvl="1" indent="-285750"/>
            <a:endParaRPr lang="en-GB" sz="1300" dirty="0" smtClean="0">
              <a:solidFill>
                <a:srgbClr val="0D0D0D"/>
              </a:solidFill>
              <a:highlight>
                <a:srgbClr val="FFFFFF"/>
              </a:highlight>
            </a:endParaRPr>
          </a:p>
          <a:p>
            <a:pPr marL="285750" indent="-285750"/>
            <a:r>
              <a:rPr lang="en-US" dirty="0"/>
              <a:t>The image is not </a:t>
            </a:r>
            <a:r>
              <a:rPr lang="en-US" dirty="0" smtClean="0"/>
              <a:t>resized</a:t>
            </a:r>
          </a:p>
          <a:p>
            <a:pPr marL="742950" lvl="1" indent="-285750"/>
            <a:r>
              <a:rPr lang="en-GB" sz="1300" dirty="0">
                <a:solidFill>
                  <a:srgbClr val="0D0D0D"/>
                </a:solidFill>
                <a:highlight>
                  <a:srgbClr val="FFFFFF"/>
                </a:highlight>
              </a:rPr>
              <a:t>.none {object-fit: none;}</a:t>
            </a:r>
            <a:endParaRPr lang="en-GB" sz="1300" dirty="0">
              <a:solidFill>
                <a:srgbClr val="0D0D0D"/>
              </a:solidFill>
              <a:highlight>
                <a:srgbClr val="FFFFFF"/>
              </a:highlight>
              <a:latin typeface="Roboto"/>
              <a:ea typeface="Roboto"/>
              <a:cs typeface="Roboto"/>
              <a:sym typeface="Roboto"/>
            </a:endParaRPr>
          </a:p>
          <a:p>
            <a:pPr marL="457200" lvl="1" indent="0">
              <a:buNone/>
            </a:pPr>
            <a:endParaRPr lang="en-GB" sz="1300" dirty="0" smtClean="0">
              <a:solidFill>
                <a:srgbClr val="0D0D0D"/>
              </a:solidFill>
              <a:highlight>
                <a:srgbClr val="FFFFFF"/>
              </a:highlight>
            </a:endParaRPr>
          </a:p>
          <a:p>
            <a:pPr marL="285750" indent="-285750"/>
            <a:r>
              <a:rPr lang="en-GB" dirty="0" smtClean="0">
                <a:solidFill>
                  <a:srgbClr val="0D0D0D"/>
                </a:solidFill>
                <a:highlight>
                  <a:srgbClr val="FFFFFF"/>
                </a:highlight>
              </a:rPr>
              <a:t>The </a:t>
            </a:r>
            <a:r>
              <a:rPr lang="en-GB" dirty="0">
                <a:solidFill>
                  <a:srgbClr val="0D0D0D"/>
                </a:solidFill>
                <a:highlight>
                  <a:srgbClr val="FFFFFF"/>
                </a:highlight>
              </a:rPr>
              <a:t>image is scaled down to the smallest version of none or </a:t>
            </a:r>
            <a:r>
              <a:rPr lang="en-GB" dirty="0" smtClean="0">
                <a:solidFill>
                  <a:srgbClr val="0D0D0D"/>
                </a:solidFill>
                <a:highlight>
                  <a:srgbClr val="FFFFFF"/>
                </a:highlight>
              </a:rPr>
              <a:t>contain</a:t>
            </a:r>
          </a:p>
          <a:p>
            <a:pPr marL="742950" lvl="1" indent="-285750"/>
            <a:r>
              <a:rPr lang="en-GB" sz="1300" dirty="0">
                <a:solidFill>
                  <a:srgbClr val="0D0D0D"/>
                </a:solidFill>
                <a:highlight>
                  <a:srgbClr val="FFFFFF"/>
                </a:highlight>
              </a:rPr>
              <a:t>.scale-down {object-fit: scale-down;}</a:t>
            </a:r>
          </a:p>
          <a:p>
            <a:pPr marL="285750" indent="-285750"/>
            <a:endParaRPr sz="1300" dirty="0">
              <a:solidFill>
                <a:srgbClr val="0D0D0D"/>
              </a:solidFill>
              <a:highlight>
                <a:srgbClr val="FFFFFF"/>
              </a:highlight>
              <a:latin typeface="Roboto"/>
              <a:ea typeface="Roboto"/>
              <a:cs typeface="Roboto"/>
              <a:sym typeface="Roboto"/>
            </a:endParaRPr>
          </a:p>
          <a:p>
            <a:pPr marL="0" lvl="0" indent="0" algn="l" rtl="0">
              <a:spcBef>
                <a:spcPts val="0"/>
              </a:spcBef>
              <a:spcAft>
                <a:spcPts val="0"/>
              </a:spcAft>
              <a:buNone/>
            </a:pPr>
            <a:endParaRPr sz="1500" dirty="0">
              <a:solidFill>
                <a:srgbClr val="0D0D0D"/>
              </a:solidFill>
              <a:highlight>
                <a:srgbClr val="FFFFFF"/>
              </a:highlight>
            </a:endParaRPr>
          </a:p>
          <a:p>
            <a:pPr marL="0" lvl="0" indent="0" algn="l" rtl="0">
              <a:spcBef>
                <a:spcPts val="0"/>
              </a:spcBef>
              <a:spcAft>
                <a:spcPts val="0"/>
              </a:spcAft>
              <a:buNone/>
            </a:pPr>
            <a:endParaRPr sz="1500" dirty="0">
              <a:solidFill>
                <a:srgbClr val="0D0D0D"/>
              </a:solidFill>
              <a:highlight>
                <a:srgbClr val="FFFFFF"/>
              </a:highlight>
              <a:latin typeface="Roboto"/>
              <a:ea typeface="Roboto"/>
              <a:cs typeface="Roboto"/>
              <a:sym typeface="Roboto"/>
            </a:endParaRPr>
          </a:p>
          <a:p>
            <a:pPr marL="0" lvl="0" indent="0" algn="l" rtl="0">
              <a:spcBef>
                <a:spcPts val="0"/>
              </a:spcBef>
              <a:spcAft>
                <a:spcPts val="0"/>
              </a:spcAft>
              <a:buNone/>
            </a:pPr>
            <a:endParaRPr sz="1500" dirty="0">
              <a:solidFill>
                <a:srgbClr val="0D0D0D"/>
              </a:solidFill>
              <a:highlight>
                <a:srgbClr val="FFFFFF"/>
              </a:highlight>
              <a:latin typeface="Roboto"/>
              <a:ea typeface="Roboto"/>
              <a:cs typeface="Roboto"/>
              <a:sym typeface="Roboto"/>
            </a:endParaRPr>
          </a:p>
          <a:p>
            <a:pPr marL="914400" lvl="0" indent="0" algn="l" rtl="0">
              <a:spcBef>
                <a:spcPts val="0"/>
              </a:spcBef>
              <a:spcAft>
                <a:spcPts val="0"/>
              </a:spcAft>
              <a:buNone/>
            </a:pPr>
            <a:endParaRPr sz="1500" dirty="0">
              <a:solidFill>
                <a:srgbClr val="0D0D0D"/>
              </a:solidFill>
              <a:highlight>
                <a:srgbClr val="FFFFFF"/>
              </a:highlight>
              <a:latin typeface="Roboto"/>
              <a:ea typeface="Roboto"/>
              <a:cs typeface="Roboto"/>
              <a:sym typeface="Roboto"/>
            </a:endParaRPr>
          </a:p>
          <a:p>
            <a:pPr marL="0" lvl="0" indent="0" algn="l" rtl="0">
              <a:spcBef>
                <a:spcPts val="0"/>
              </a:spcBef>
              <a:spcAft>
                <a:spcPts val="0"/>
              </a:spcAft>
              <a:buNone/>
            </a:pPr>
            <a:endParaRPr sz="1500" dirty="0">
              <a:solidFill>
                <a:srgbClr val="0D0D0D"/>
              </a:solidFill>
              <a:highlight>
                <a:srgbClr val="FFFFFF"/>
              </a:highlight>
              <a:latin typeface="Roboto"/>
              <a:ea typeface="Roboto"/>
              <a:cs typeface="Roboto"/>
              <a:sym typeface="Roboto"/>
            </a:endParaRPr>
          </a:p>
          <a:p>
            <a:pPr marL="457200" lvl="0" indent="0" algn="l" rtl="0">
              <a:spcBef>
                <a:spcPts val="0"/>
              </a:spcBef>
              <a:spcAft>
                <a:spcPts val="0"/>
              </a:spcAft>
              <a:buNone/>
            </a:pPr>
            <a:endParaRPr sz="1600" dirty="0">
              <a:solidFill>
                <a:srgbClr val="0D0D0D"/>
              </a:solidFill>
              <a:highlight>
                <a:srgbClr val="FFFFFF"/>
              </a:highlight>
              <a:latin typeface="Roboto"/>
              <a:ea typeface="Roboto"/>
              <a:cs typeface="Roboto"/>
              <a:sym typeface="Roboto"/>
            </a:endParaRPr>
          </a:p>
          <a:p>
            <a:pPr marL="914400" lvl="0" indent="0" algn="l" rtl="0">
              <a:spcBef>
                <a:spcPts val="0"/>
              </a:spcBef>
              <a:spcAft>
                <a:spcPts val="0"/>
              </a:spcAft>
              <a:buNone/>
            </a:pPr>
            <a:endParaRPr sz="1600" dirty="0">
              <a:solidFill>
                <a:srgbClr val="0D0D0D"/>
              </a:solidFill>
              <a:highlight>
                <a:srgbClr val="FFFFFF"/>
              </a:highlight>
              <a:latin typeface="Roboto"/>
              <a:ea typeface="Roboto"/>
              <a:cs typeface="Roboto"/>
              <a:sym typeface="Roboto"/>
            </a:endParaRPr>
          </a:p>
          <a:p>
            <a:pPr marL="0" lvl="0" indent="0" algn="l" rtl="0">
              <a:spcBef>
                <a:spcPts val="0"/>
              </a:spcBef>
              <a:spcAft>
                <a:spcPts val="0"/>
              </a:spcAft>
              <a:buNone/>
            </a:pPr>
            <a:endParaRPr sz="1600" dirty="0">
              <a:solidFill>
                <a:srgbClr val="0D0D0D"/>
              </a:solidFill>
              <a:highlight>
                <a:srgbClr val="FFFFFF"/>
              </a:highlight>
              <a:latin typeface="Roboto"/>
              <a:ea typeface="Roboto"/>
              <a:cs typeface="Roboto"/>
              <a:sym typeface="Roboto"/>
            </a:endParaRPr>
          </a:p>
          <a:p>
            <a:pPr marL="457200" lvl="0" indent="0" algn="l" rtl="0">
              <a:spcBef>
                <a:spcPts val="0"/>
              </a:spcBef>
              <a:spcAft>
                <a:spcPts val="0"/>
              </a:spcAft>
              <a:buNone/>
            </a:pPr>
            <a:endParaRPr sz="1500" dirty="0">
              <a:solidFill>
                <a:srgbClr val="0D0D0D"/>
              </a:solidFill>
              <a:highlight>
                <a:srgbClr val="FFFFFF"/>
              </a:highlight>
              <a:latin typeface="Roboto"/>
              <a:ea typeface="Roboto"/>
              <a:cs typeface="Roboto"/>
              <a:sym typeface="Roboto"/>
            </a:endParaRPr>
          </a:p>
          <a:p>
            <a:pPr marL="457200" lvl="0" indent="0" algn="l" rtl="0">
              <a:spcBef>
                <a:spcPts val="0"/>
              </a:spcBef>
              <a:spcAft>
                <a:spcPts val="0"/>
              </a:spcAft>
              <a:buNone/>
            </a:pPr>
            <a:endParaRPr sz="1500" dirty="0">
              <a:solidFill>
                <a:srgbClr val="0D0D0D"/>
              </a:solidFill>
              <a:highlight>
                <a:srgbClr val="FFFFFF"/>
              </a:highlight>
              <a:latin typeface="Roboto"/>
              <a:ea typeface="Roboto"/>
              <a:cs typeface="Roboto"/>
              <a:sym typeface="Roboto"/>
            </a:endParaRPr>
          </a:p>
          <a:p>
            <a:pPr marL="0" lvl="0" indent="0" algn="l" rtl="0">
              <a:lnSpc>
                <a:spcPct val="95000"/>
              </a:lnSpc>
              <a:spcBef>
                <a:spcPts val="0"/>
              </a:spcBef>
              <a:spcAft>
                <a:spcPts val="0"/>
              </a:spcAft>
              <a:buNone/>
            </a:pPr>
            <a:endParaRPr sz="1400" dirty="0">
              <a:solidFill>
                <a:srgbClr val="0D0D0D"/>
              </a:solidFill>
              <a:highlight>
                <a:srgbClr val="FFFFFF"/>
              </a:highlight>
            </a:endParaRPr>
          </a:p>
          <a:p>
            <a:pPr marL="0" lvl="0" indent="0" algn="l" rtl="0">
              <a:lnSpc>
                <a:spcPct val="95000"/>
              </a:lnSpc>
              <a:spcBef>
                <a:spcPts val="1200"/>
              </a:spcBef>
              <a:spcAft>
                <a:spcPts val="0"/>
              </a:spcAft>
              <a:buNone/>
            </a:pPr>
            <a:endParaRPr sz="1000" dirty="0">
              <a:solidFill>
                <a:srgbClr val="0D0D0D"/>
              </a:solidFill>
              <a:highlight>
                <a:srgbClr val="FFFFFF"/>
              </a:highlight>
            </a:endParaRPr>
          </a:p>
          <a:p>
            <a:pPr marL="0" lvl="0" indent="0" algn="l" rtl="0">
              <a:lnSpc>
                <a:spcPct val="95000"/>
              </a:lnSpc>
              <a:spcBef>
                <a:spcPts val="1200"/>
              </a:spcBef>
              <a:spcAft>
                <a:spcPts val="0"/>
              </a:spcAft>
              <a:buNone/>
            </a:pPr>
            <a:endParaRPr sz="1000" dirty="0">
              <a:solidFill>
                <a:srgbClr val="0D0D0D"/>
              </a:solidFill>
              <a:highlight>
                <a:srgbClr val="FFFFFF"/>
              </a:highlight>
            </a:endParaRPr>
          </a:p>
          <a:p>
            <a:pPr marL="0" lvl="0" indent="0" algn="l" rtl="0">
              <a:lnSpc>
                <a:spcPct val="95000"/>
              </a:lnSpc>
              <a:spcBef>
                <a:spcPts val="1200"/>
              </a:spcBef>
              <a:spcAft>
                <a:spcPts val="0"/>
              </a:spcAft>
              <a:buNone/>
            </a:pPr>
            <a:endParaRPr sz="1900" dirty="0">
              <a:solidFill>
                <a:srgbClr val="0D0D0D"/>
              </a:solidFill>
              <a:highlight>
                <a:srgbClr val="FFFFFF"/>
              </a:highlight>
            </a:endParaRPr>
          </a:p>
          <a:p>
            <a:pPr marL="0" lvl="0" indent="0" algn="l" rtl="0">
              <a:lnSpc>
                <a:spcPct val="95000"/>
              </a:lnSpc>
              <a:spcBef>
                <a:spcPts val="1200"/>
              </a:spcBef>
              <a:spcAft>
                <a:spcPts val="1200"/>
              </a:spcAft>
              <a:buNone/>
            </a:pPr>
            <a:endParaRPr sz="1900" dirty="0">
              <a:solidFill>
                <a:srgbClr val="0D0D0D"/>
              </a:solidFill>
              <a:highlight>
                <a:srgbClr val="FFFFFF"/>
              </a:highlight>
            </a:endParaRPr>
          </a:p>
        </p:txBody>
      </p:sp>
    </p:spTree>
    <p:extLst>
      <p:ext uri="{BB962C8B-B14F-4D97-AF65-F5344CB8AC3E}">
        <p14:creationId xmlns:p14="http://schemas.microsoft.com/office/powerpoint/2010/main" val="39891692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Google Shape;447;p41"/>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smtClean="0"/>
              <a:t>Object Position</a:t>
            </a:r>
            <a:endParaRPr dirty="0"/>
          </a:p>
        </p:txBody>
      </p:sp>
      <p:sp>
        <p:nvSpPr>
          <p:cNvPr id="448" name="Google Shape;448;p41"/>
          <p:cNvSpPr txBox="1">
            <a:spLocks noGrp="1"/>
          </p:cNvSpPr>
          <p:nvPr>
            <p:ph type="body" idx="1"/>
          </p:nvPr>
        </p:nvSpPr>
        <p:spPr>
          <a:xfrm>
            <a:off x="1303800" y="1359400"/>
            <a:ext cx="7030500" cy="346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500" dirty="0">
              <a:solidFill>
                <a:srgbClr val="0D0D0D"/>
              </a:solidFill>
              <a:highlight>
                <a:srgbClr val="FFFFFF"/>
              </a:highlight>
              <a:latin typeface="Roboto"/>
              <a:ea typeface="Roboto"/>
              <a:cs typeface="Roboto"/>
              <a:sym typeface="Roboto"/>
            </a:endParaRPr>
          </a:p>
          <a:p>
            <a:pPr marL="0" lvl="0" indent="0" algn="l" rtl="0">
              <a:spcBef>
                <a:spcPts val="0"/>
              </a:spcBef>
              <a:spcAft>
                <a:spcPts val="0"/>
              </a:spcAft>
              <a:buNone/>
            </a:pPr>
            <a:r>
              <a:rPr lang="en-GB" sz="1500" dirty="0">
                <a:solidFill>
                  <a:srgbClr val="0D0D0D"/>
                </a:solidFill>
                <a:highlight>
                  <a:srgbClr val="FFFFFF"/>
                </a:highlight>
              </a:rPr>
              <a:t>The object-position property in CSS allows you to specify the alignment of the replaced element (like an image or a video) inside its containing box. </a:t>
            </a:r>
            <a:endParaRPr sz="1500" dirty="0">
              <a:solidFill>
                <a:srgbClr val="0D0D0D"/>
              </a:solidFill>
              <a:highlight>
                <a:srgbClr val="FFFFFF"/>
              </a:highlight>
            </a:endParaRPr>
          </a:p>
          <a:p>
            <a:pPr marL="0" lvl="0" indent="0" algn="l" rtl="0">
              <a:spcBef>
                <a:spcPts val="0"/>
              </a:spcBef>
              <a:spcAft>
                <a:spcPts val="0"/>
              </a:spcAft>
              <a:buNone/>
            </a:pPr>
            <a:endParaRPr sz="1500" dirty="0">
              <a:solidFill>
                <a:srgbClr val="0D0D0D"/>
              </a:solidFill>
              <a:highlight>
                <a:srgbClr val="FFFFFF"/>
              </a:highlight>
              <a:latin typeface="Roboto"/>
              <a:ea typeface="Roboto"/>
              <a:cs typeface="Roboto"/>
              <a:sym typeface="Roboto"/>
            </a:endParaRPr>
          </a:p>
          <a:p>
            <a:pPr marL="457200" lvl="0" indent="0" algn="l" rtl="0">
              <a:spcBef>
                <a:spcPts val="0"/>
              </a:spcBef>
              <a:spcAft>
                <a:spcPts val="0"/>
              </a:spcAft>
              <a:buNone/>
            </a:pPr>
            <a:r>
              <a:rPr lang="en-GB" sz="1400" dirty="0">
                <a:solidFill>
                  <a:schemeClr val="bg2">
                    <a:lumMod val="50000"/>
                  </a:schemeClr>
                </a:solidFill>
                <a:highlight>
                  <a:srgbClr val="FFFFFF"/>
                </a:highlight>
              </a:rPr>
              <a:t>img {</a:t>
            </a:r>
            <a:endParaRPr sz="1400" dirty="0">
              <a:solidFill>
                <a:schemeClr val="bg2">
                  <a:lumMod val="50000"/>
                </a:schemeClr>
              </a:solidFill>
              <a:highlight>
                <a:srgbClr val="FFFFFF"/>
              </a:highlight>
            </a:endParaRPr>
          </a:p>
          <a:p>
            <a:pPr marL="457200" lvl="0" indent="0" algn="l" rtl="0">
              <a:spcBef>
                <a:spcPts val="0"/>
              </a:spcBef>
              <a:spcAft>
                <a:spcPts val="0"/>
              </a:spcAft>
              <a:buNone/>
            </a:pPr>
            <a:r>
              <a:rPr lang="en-GB" sz="1400" dirty="0">
                <a:solidFill>
                  <a:schemeClr val="bg2">
                    <a:lumMod val="50000"/>
                  </a:schemeClr>
                </a:solidFill>
                <a:highlight>
                  <a:srgbClr val="FFFFFF"/>
                </a:highlight>
              </a:rPr>
              <a:t>  width: 200px; /* Set a fixed width */</a:t>
            </a:r>
            <a:endParaRPr sz="1400" dirty="0">
              <a:solidFill>
                <a:schemeClr val="bg2">
                  <a:lumMod val="50000"/>
                </a:schemeClr>
              </a:solidFill>
              <a:highlight>
                <a:srgbClr val="FFFFFF"/>
              </a:highlight>
            </a:endParaRPr>
          </a:p>
          <a:p>
            <a:pPr marL="457200" lvl="0" indent="0" algn="l" rtl="0">
              <a:spcBef>
                <a:spcPts val="0"/>
              </a:spcBef>
              <a:spcAft>
                <a:spcPts val="0"/>
              </a:spcAft>
              <a:buNone/>
            </a:pPr>
            <a:r>
              <a:rPr lang="en-GB" sz="1400" dirty="0">
                <a:solidFill>
                  <a:schemeClr val="bg2">
                    <a:lumMod val="50000"/>
                  </a:schemeClr>
                </a:solidFill>
                <a:highlight>
                  <a:srgbClr val="FFFFFF"/>
                </a:highlight>
              </a:rPr>
              <a:t>  height: 150px; /* Set a fixed height */</a:t>
            </a:r>
            <a:endParaRPr sz="1400" dirty="0">
              <a:solidFill>
                <a:schemeClr val="bg2">
                  <a:lumMod val="50000"/>
                </a:schemeClr>
              </a:solidFill>
              <a:highlight>
                <a:srgbClr val="FFFFFF"/>
              </a:highlight>
            </a:endParaRPr>
          </a:p>
          <a:p>
            <a:pPr marL="457200" lvl="0" indent="0" algn="l" rtl="0">
              <a:spcBef>
                <a:spcPts val="0"/>
              </a:spcBef>
              <a:spcAft>
                <a:spcPts val="0"/>
              </a:spcAft>
              <a:buNone/>
            </a:pPr>
            <a:r>
              <a:rPr lang="en-GB" sz="1400" dirty="0">
                <a:solidFill>
                  <a:schemeClr val="bg2">
                    <a:lumMod val="50000"/>
                  </a:schemeClr>
                </a:solidFill>
                <a:highlight>
                  <a:srgbClr val="FFFFFF"/>
                </a:highlight>
              </a:rPr>
              <a:t>  object-fit: cover; /* Apply the cover value */</a:t>
            </a:r>
            <a:endParaRPr sz="1400" dirty="0">
              <a:solidFill>
                <a:schemeClr val="bg2">
                  <a:lumMod val="50000"/>
                </a:schemeClr>
              </a:solidFill>
              <a:highlight>
                <a:srgbClr val="FFFFFF"/>
              </a:highlight>
            </a:endParaRPr>
          </a:p>
          <a:p>
            <a:pPr lvl="0" indent="0">
              <a:buNone/>
            </a:pPr>
            <a:r>
              <a:rPr lang="en-GB" sz="1400" dirty="0">
                <a:solidFill>
                  <a:schemeClr val="bg2">
                    <a:lumMod val="50000"/>
                  </a:schemeClr>
                </a:solidFill>
                <a:highlight>
                  <a:srgbClr val="FFFFFF"/>
                </a:highlight>
              </a:rPr>
              <a:t>  object-position: </a:t>
            </a:r>
            <a:r>
              <a:rPr lang="en-US" sz="1400" dirty="0" smtClean="0"/>
              <a:t>80</a:t>
            </a:r>
            <a:r>
              <a:rPr lang="en-US" sz="1400" dirty="0"/>
              <a:t>% 100</a:t>
            </a:r>
            <a:r>
              <a:rPr lang="en-US" sz="1400" dirty="0" smtClean="0"/>
              <a:t>%;</a:t>
            </a:r>
          </a:p>
          <a:p>
            <a:pPr lvl="0" indent="0">
              <a:buNone/>
            </a:pPr>
            <a:r>
              <a:rPr lang="en-GB" sz="1400" dirty="0" smtClean="0">
                <a:solidFill>
                  <a:schemeClr val="bg2">
                    <a:lumMod val="50000"/>
                  </a:schemeClr>
                </a:solidFill>
                <a:highlight>
                  <a:srgbClr val="FFFFFF"/>
                </a:highlight>
              </a:rPr>
              <a:t>}</a:t>
            </a:r>
            <a:endParaRPr sz="1400" dirty="0">
              <a:solidFill>
                <a:schemeClr val="bg2">
                  <a:lumMod val="50000"/>
                </a:schemeClr>
              </a:solidFill>
              <a:highlight>
                <a:srgbClr val="FFFFFF"/>
              </a:highlight>
            </a:endParaRPr>
          </a:p>
          <a:p>
            <a:pPr marL="0" lvl="0" indent="0" algn="l" rtl="0">
              <a:spcBef>
                <a:spcPts val="0"/>
              </a:spcBef>
              <a:spcAft>
                <a:spcPts val="0"/>
              </a:spcAft>
              <a:buNone/>
            </a:pPr>
            <a:endParaRPr sz="1500" dirty="0">
              <a:solidFill>
                <a:srgbClr val="0D0D0D"/>
              </a:solidFill>
              <a:highlight>
                <a:srgbClr val="FFFFFF"/>
              </a:highlight>
            </a:endParaRPr>
          </a:p>
          <a:p>
            <a:pPr marL="0" lvl="0" indent="0" algn="l" rtl="0">
              <a:spcBef>
                <a:spcPts val="0"/>
              </a:spcBef>
              <a:spcAft>
                <a:spcPts val="0"/>
              </a:spcAft>
              <a:buNone/>
            </a:pPr>
            <a:endParaRPr sz="1500" dirty="0">
              <a:solidFill>
                <a:srgbClr val="0D0D0D"/>
              </a:solidFill>
              <a:highlight>
                <a:srgbClr val="FFFFFF"/>
              </a:highlight>
            </a:endParaRPr>
          </a:p>
          <a:p>
            <a:pPr marL="0" lvl="0" indent="0" algn="l" rtl="0">
              <a:spcBef>
                <a:spcPts val="0"/>
              </a:spcBef>
              <a:spcAft>
                <a:spcPts val="0"/>
              </a:spcAft>
              <a:buNone/>
            </a:pPr>
            <a:endParaRPr sz="1500" dirty="0">
              <a:solidFill>
                <a:srgbClr val="0D0D0D"/>
              </a:solidFill>
              <a:highlight>
                <a:srgbClr val="FFFFFF"/>
              </a:highlight>
            </a:endParaRPr>
          </a:p>
          <a:p>
            <a:pPr marL="0" lvl="0" indent="0" algn="l" rtl="0">
              <a:spcBef>
                <a:spcPts val="0"/>
              </a:spcBef>
              <a:spcAft>
                <a:spcPts val="0"/>
              </a:spcAft>
              <a:buNone/>
            </a:pPr>
            <a:endParaRPr sz="1500" dirty="0">
              <a:solidFill>
                <a:srgbClr val="0D0D0D"/>
              </a:solidFill>
              <a:highlight>
                <a:srgbClr val="FFFFFF"/>
              </a:highlight>
            </a:endParaRPr>
          </a:p>
          <a:p>
            <a:pPr marL="0" lvl="0" indent="0" algn="l" rtl="0">
              <a:spcBef>
                <a:spcPts val="0"/>
              </a:spcBef>
              <a:spcAft>
                <a:spcPts val="0"/>
              </a:spcAft>
              <a:buNone/>
            </a:pPr>
            <a:endParaRPr sz="1500" dirty="0">
              <a:solidFill>
                <a:srgbClr val="0D0D0D"/>
              </a:solidFill>
              <a:highlight>
                <a:srgbClr val="FFFFFF"/>
              </a:highlight>
              <a:latin typeface="Roboto"/>
              <a:ea typeface="Roboto"/>
              <a:cs typeface="Roboto"/>
              <a:sym typeface="Roboto"/>
            </a:endParaRPr>
          </a:p>
          <a:p>
            <a:pPr marL="0" lvl="0" indent="0" algn="l" rtl="0">
              <a:spcBef>
                <a:spcPts val="0"/>
              </a:spcBef>
              <a:spcAft>
                <a:spcPts val="0"/>
              </a:spcAft>
              <a:buNone/>
            </a:pPr>
            <a:endParaRPr sz="1500" dirty="0">
              <a:solidFill>
                <a:srgbClr val="0D0D0D"/>
              </a:solidFill>
              <a:highlight>
                <a:srgbClr val="FFFFFF"/>
              </a:highlight>
              <a:latin typeface="Roboto"/>
              <a:ea typeface="Roboto"/>
              <a:cs typeface="Roboto"/>
              <a:sym typeface="Roboto"/>
            </a:endParaRPr>
          </a:p>
          <a:p>
            <a:pPr marL="914400" lvl="0" indent="0" algn="l" rtl="0">
              <a:spcBef>
                <a:spcPts val="0"/>
              </a:spcBef>
              <a:spcAft>
                <a:spcPts val="0"/>
              </a:spcAft>
              <a:buNone/>
            </a:pPr>
            <a:endParaRPr sz="1500" dirty="0">
              <a:solidFill>
                <a:srgbClr val="0D0D0D"/>
              </a:solidFill>
              <a:highlight>
                <a:srgbClr val="FFFFFF"/>
              </a:highlight>
              <a:latin typeface="Roboto"/>
              <a:ea typeface="Roboto"/>
              <a:cs typeface="Roboto"/>
              <a:sym typeface="Roboto"/>
            </a:endParaRPr>
          </a:p>
          <a:p>
            <a:pPr marL="0" lvl="0" indent="0" algn="l" rtl="0">
              <a:spcBef>
                <a:spcPts val="0"/>
              </a:spcBef>
              <a:spcAft>
                <a:spcPts val="0"/>
              </a:spcAft>
              <a:buNone/>
            </a:pPr>
            <a:endParaRPr sz="1500" dirty="0">
              <a:solidFill>
                <a:srgbClr val="0D0D0D"/>
              </a:solidFill>
              <a:highlight>
                <a:srgbClr val="FFFFFF"/>
              </a:highlight>
              <a:latin typeface="Roboto"/>
              <a:ea typeface="Roboto"/>
              <a:cs typeface="Roboto"/>
              <a:sym typeface="Roboto"/>
            </a:endParaRPr>
          </a:p>
          <a:p>
            <a:pPr marL="457200" lvl="0" indent="0" algn="l" rtl="0">
              <a:spcBef>
                <a:spcPts val="0"/>
              </a:spcBef>
              <a:spcAft>
                <a:spcPts val="0"/>
              </a:spcAft>
              <a:buNone/>
            </a:pPr>
            <a:endParaRPr sz="1600" dirty="0">
              <a:solidFill>
                <a:srgbClr val="0D0D0D"/>
              </a:solidFill>
              <a:highlight>
                <a:srgbClr val="FFFFFF"/>
              </a:highlight>
              <a:latin typeface="Roboto"/>
              <a:ea typeface="Roboto"/>
              <a:cs typeface="Roboto"/>
              <a:sym typeface="Roboto"/>
            </a:endParaRPr>
          </a:p>
          <a:p>
            <a:pPr marL="914400" lvl="0" indent="0" algn="l" rtl="0">
              <a:spcBef>
                <a:spcPts val="0"/>
              </a:spcBef>
              <a:spcAft>
                <a:spcPts val="0"/>
              </a:spcAft>
              <a:buNone/>
            </a:pPr>
            <a:endParaRPr sz="1600" dirty="0">
              <a:solidFill>
                <a:srgbClr val="0D0D0D"/>
              </a:solidFill>
              <a:highlight>
                <a:srgbClr val="FFFFFF"/>
              </a:highlight>
              <a:latin typeface="Roboto"/>
              <a:ea typeface="Roboto"/>
              <a:cs typeface="Roboto"/>
              <a:sym typeface="Roboto"/>
            </a:endParaRPr>
          </a:p>
          <a:p>
            <a:pPr marL="0" lvl="0" indent="0" algn="l" rtl="0">
              <a:spcBef>
                <a:spcPts val="0"/>
              </a:spcBef>
              <a:spcAft>
                <a:spcPts val="0"/>
              </a:spcAft>
              <a:buNone/>
            </a:pPr>
            <a:endParaRPr sz="1600" dirty="0">
              <a:solidFill>
                <a:srgbClr val="0D0D0D"/>
              </a:solidFill>
              <a:highlight>
                <a:srgbClr val="FFFFFF"/>
              </a:highlight>
              <a:latin typeface="Roboto"/>
              <a:ea typeface="Roboto"/>
              <a:cs typeface="Roboto"/>
              <a:sym typeface="Roboto"/>
            </a:endParaRPr>
          </a:p>
          <a:p>
            <a:pPr marL="457200" lvl="0" indent="0" algn="l" rtl="0">
              <a:spcBef>
                <a:spcPts val="0"/>
              </a:spcBef>
              <a:spcAft>
                <a:spcPts val="0"/>
              </a:spcAft>
              <a:buNone/>
            </a:pPr>
            <a:endParaRPr sz="1500" dirty="0">
              <a:solidFill>
                <a:srgbClr val="0D0D0D"/>
              </a:solidFill>
              <a:highlight>
                <a:srgbClr val="FFFFFF"/>
              </a:highlight>
              <a:latin typeface="Roboto"/>
              <a:ea typeface="Roboto"/>
              <a:cs typeface="Roboto"/>
              <a:sym typeface="Roboto"/>
            </a:endParaRPr>
          </a:p>
          <a:p>
            <a:pPr marL="457200" lvl="0" indent="0" algn="l" rtl="0">
              <a:spcBef>
                <a:spcPts val="0"/>
              </a:spcBef>
              <a:spcAft>
                <a:spcPts val="0"/>
              </a:spcAft>
              <a:buNone/>
            </a:pPr>
            <a:endParaRPr sz="1500" dirty="0">
              <a:solidFill>
                <a:srgbClr val="0D0D0D"/>
              </a:solidFill>
              <a:highlight>
                <a:srgbClr val="FFFFFF"/>
              </a:highlight>
              <a:latin typeface="Roboto"/>
              <a:ea typeface="Roboto"/>
              <a:cs typeface="Roboto"/>
              <a:sym typeface="Roboto"/>
            </a:endParaRPr>
          </a:p>
          <a:p>
            <a:pPr marL="0" lvl="0" indent="0" algn="l" rtl="0">
              <a:lnSpc>
                <a:spcPct val="95000"/>
              </a:lnSpc>
              <a:spcBef>
                <a:spcPts val="0"/>
              </a:spcBef>
              <a:spcAft>
                <a:spcPts val="0"/>
              </a:spcAft>
              <a:buNone/>
            </a:pPr>
            <a:endParaRPr sz="1400" dirty="0">
              <a:solidFill>
                <a:srgbClr val="0D0D0D"/>
              </a:solidFill>
              <a:highlight>
                <a:srgbClr val="FFFFFF"/>
              </a:highlight>
            </a:endParaRPr>
          </a:p>
          <a:p>
            <a:pPr marL="0" lvl="0" indent="0" algn="l" rtl="0">
              <a:lnSpc>
                <a:spcPct val="95000"/>
              </a:lnSpc>
              <a:spcBef>
                <a:spcPts val="1200"/>
              </a:spcBef>
              <a:spcAft>
                <a:spcPts val="0"/>
              </a:spcAft>
              <a:buNone/>
            </a:pPr>
            <a:endParaRPr sz="1000" dirty="0">
              <a:solidFill>
                <a:srgbClr val="0D0D0D"/>
              </a:solidFill>
              <a:highlight>
                <a:srgbClr val="FFFFFF"/>
              </a:highlight>
            </a:endParaRPr>
          </a:p>
          <a:p>
            <a:pPr marL="0" lvl="0" indent="0" algn="l" rtl="0">
              <a:lnSpc>
                <a:spcPct val="95000"/>
              </a:lnSpc>
              <a:spcBef>
                <a:spcPts val="1200"/>
              </a:spcBef>
              <a:spcAft>
                <a:spcPts val="0"/>
              </a:spcAft>
              <a:buNone/>
            </a:pPr>
            <a:endParaRPr sz="1000" dirty="0">
              <a:solidFill>
                <a:srgbClr val="0D0D0D"/>
              </a:solidFill>
              <a:highlight>
                <a:srgbClr val="FFFFFF"/>
              </a:highlight>
            </a:endParaRPr>
          </a:p>
          <a:p>
            <a:pPr marL="0" lvl="0" indent="0" algn="l" rtl="0">
              <a:lnSpc>
                <a:spcPct val="95000"/>
              </a:lnSpc>
              <a:spcBef>
                <a:spcPts val="1200"/>
              </a:spcBef>
              <a:spcAft>
                <a:spcPts val="0"/>
              </a:spcAft>
              <a:buNone/>
            </a:pPr>
            <a:endParaRPr sz="1900" dirty="0">
              <a:solidFill>
                <a:srgbClr val="0D0D0D"/>
              </a:solidFill>
              <a:highlight>
                <a:srgbClr val="FFFFFF"/>
              </a:highlight>
            </a:endParaRPr>
          </a:p>
          <a:p>
            <a:pPr marL="0" lvl="0" indent="0" algn="l" rtl="0">
              <a:lnSpc>
                <a:spcPct val="95000"/>
              </a:lnSpc>
              <a:spcBef>
                <a:spcPts val="1200"/>
              </a:spcBef>
              <a:spcAft>
                <a:spcPts val="1200"/>
              </a:spcAft>
              <a:buNone/>
            </a:pPr>
            <a:endParaRPr sz="1900" dirty="0">
              <a:solidFill>
                <a:srgbClr val="0D0D0D"/>
              </a:solidFill>
              <a:highlight>
                <a:srgbClr val="FFFFFF"/>
              </a:highlight>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1" y="388431"/>
            <a:ext cx="9144000" cy="4366638"/>
          </a:xfrm>
          <a:prstGeom prst="rect">
            <a:avLst/>
          </a:prstGeom>
        </p:spPr>
      </p:pic>
    </p:spTree>
    <p:extLst>
      <p:ext uri="{BB962C8B-B14F-4D97-AF65-F5344CB8AC3E}">
        <p14:creationId xmlns:p14="http://schemas.microsoft.com/office/powerpoint/2010/main" val="20096830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3" name="Google Shape;453;p42"/>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smtClean="0"/>
              <a:t>Buttons</a:t>
            </a:r>
            <a:endParaRPr dirty="0"/>
          </a:p>
        </p:txBody>
      </p:sp>
      <p:sp>
        <p:nvSpPr>
          <p:cNvPr id="454" name="Google Shape;454;p42"/>
          <p:cNvSpPr txBox="1">
            <a:spLocks noGrp="1"/>
          </p:cNvSpPr>
          <p:nvPr>
            <p:ph type="body" idx="1"/>
          </p:nvPr>
        </p:nvSpPr>
        <p:spPr>
          <a:xfrm>
            <a:off x="1253275" y="1187200"/>
            <a:ext cx="7030500" cy="375339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500" dirty="0">
              <a:solidFill>
                <a:srgbClr val="0D0D0D"/>
              </a:solidFill>
              <a:highlight>
                <a:srgbClr val="FFFFFF"/>
              </a:highlight>
            </a:endParaRPr>
          </a:p>
          <a:p>
            <a:pPr marL="0" lvl="0" indent="0" algn="l" rtl="0">
              <a:spcBef>
                <a:spcPts val="0"/>
              </a:spcBef>
              <a:spcAft>
                <a:spcPts val="0"/>
              </a:spcAft>
              <a:buNone/>
            </a:pPr>
            <a:r>
              <a:rPr lang="en-GB" sz="1500" dirty="0">
                <a:solidFill>
                  <a:srgbClr val="0D0D0D"/>
                </a:solidFill>
                <a:highlight>
                  <a:srgbClr val="FFFFFF"/>
                </a:highlight>
              </a:rPr>
              <a:t>Creating CSS buttons allows you to style HTML buttons to match the design of your website. </a:t>
            </a:r>
            <a:endParaRPr sz="1500" dirty="0">
              <a:solidFill>
                <a:srgbClr val="0D0D0D"/>
              </a:solidFill>
              <a:highlight>
                <a:srgbClr val="FFFFFF"/>
              </a:highlight>
            </a:endParaRPr>
          </a:p>
          <a:p>
            <a:pPr lvl="0" indent="0">
              <a:buNone/>
            </a:pPr>
            <a:r>
              <a:rPr lang="en-US" sz="1200" dirty="0">
                <a:solidFill>
                  <a:schemeClr val="bg2">
                    <a:lumMod val="50000"/>
                  </a:schemeClr>
                </a:solidFill>
                <a:highlight>
                  <a:srgbClr val="FFFFFF"/>
                </a:highlight>
              </a:rPr>
              <a:t>.button {</a:t>
            </a:r>
          </a:p>
          <a:p>
            <a:pPr lvl="0" indent="0">
              <a:buNone/>
            </a:pPr>
            <a:r>
              <a:rPr lang="en-US" sz="1200" dirty="0">
                <a:solidFill>
                  <a:schemeClr val="bg2">
                    <a:lumMod val="50000"/>
                  </a:schemeClr>
                </a:solidFill>
                <a:highlight>
                  <a:srgbClr val="FFFFFF"/>
                </a:highlight>
              </a:rPr>
              <a:t>  background-color: #04AA6D; /* Green */</a:t>
            </a:r>
          </a:p>
          <a:p>
            <a:pPr lvl="0" indent="0">
              <a:buNone/>
            </a:pPr>
            <a:r>
              <a:rPr lang="en-US" sz="1200" dirty="0">
                <a:solidFill>
                  <a:schemeClr val="bg2">
                    <a:lumMod val="50000"/>
                  </a:schemeClr>
                </a:solidFill>
                <a:highlight>
                  <a:srgbClr val="FFFFFF"/>
                </a:highlight>
              </a:rPr>
              <a:t>  border: none;</a:t>
            </a:r>
          </a:p>
          <a:p>
            <a:pPr lvl="0" indent="0">
              <a:buNone/>
            </a:pPr>
            <a:r>
              <a:rPr lang="en-US" sz="1200" dirty="0">
                <a:solidFill>
                  <a:schemeClr val="bg2">
                    <a:lumMod val="50000"/>
                  </a:schemeClr>
                </a:solidFill>
                <a:highlight>
                  <a:srgbClr val="FFFFFF"/>
                </a:highlight>
              </a:rPr>
              <a:t>  color: white;</a:t>
            </a:r>
          </a:p>
          <a:p>
            <a:pPr lvl="0" indent="0">
              <a:buNone/>
            </a:pPr>
            <a:r>
              <a:rPr lang="en-US" sz="1200" dirty="0">
                <a:solidFill>
                  <a:schemeClr val="bg2">
                    <a:lumMod val="50000"/>
                  </a:schemeClr>
                </a:solidFill>
                <a:highlight>
                  <a:srgbClr val="FFFFFF"/>
                </a:highlight>
              </a:rPr>
              <a:t>  padding: 16px 32px;</a:t>
            </a:r>
          </a:p>
          <a:p>
            <a:pPr lvl="0" indent="0">
              <a:buNone/>
            </a:pPr>
            <a:r>
              <a:rPr lang="en-US" sz="1200" dirty="0">
                <a:solidFill>
                  <a:schemeClr val="bg2">
                    <a:lumMod val="50000"/>
                  </a:schemeClr>
                </a:solidFill>
                <a:highlight>
                  <a:srgbClr val="FFFFFF"/>
                </a:highlight>
              </a:rPr>
              <a:t>  text-align: center;</a:t>
            </a:r>
          </a:p>
          <a:p>
            <a:pPr lvl="0" indent="0">
              <a:buNone/>
            </a:pPr>
            <a:r>
              <a:rPr lang="en-US" sz="1200" dirty="0">
                <a:solidFill>
                  <a:schemeClr val="bg2">
                    <a:lumMod val="50000"/>
                  </a:schemeClr>
                </a:solidFill>
                <a:highlight>
                  <a:srgbClr val="FFFFFF"/>
                </a:highlight>
              </a:rPr>
              <a:t>  text-decoration: none;</a:t>
            </a:r>
          </a:p>
          <a:p>
            <a:pPr lvl="0" indent="0">
              <a:buNone/>
            </a:pPr>
            <a:r>
              <a:rPr lang="en-US" sz="1200" dirty="0">
                <a:solidFill>
                  <a:schemeClr val="bg2">
                    <a:lumMod val="50000"/>
                  </a:schemeClr>
                </a:solidFill>
                <a:highlight>
                  <a:srgbClr val="FFFFFF"/>
                </a:highlight>
              </a:rPr>
              <a:t>  display: inline-block;</a:t>
            </a:r>
          </a:p>
          <a:p>
            <a:pPr lvl="0" indent="0">
              <a:buNone/>
            </a:pPr>
            <a:r>
              <a:rPr lang="en-US" sz="1200" dirty="0">
                <a:solidFill>
                  <a:schemeClr val="bg2">
                    <a:lumMod val="50000"/>
                  </a:schemeClr>
                </a:solidFill>
                <a:highlight>
                  <a:srgbClr val="FFFFFF"/>
                </a:highlight>
              </a:rPr>
              <a:t>  font-size: 16px;</a:t>
            </a:r>
          </a:p>
          <a:p>
            <a:pPr lvl="0" indent="0">
              <a:buNone/>
            </a:pPr>
            <a:r>
              <a:rPr lang="en-US" sz="1200" dirty="0">
                <a:solidFill>
                  <a:schemeClr val="bg2">
                    <a:lumMod val="50000"/>
                  </a:schemeClr>
                </a:solidFill>
                <a:highlight>
                  <a:srgbClr val="FFFFFF"/>
                </a:highlight>
              </a:rPr>
              <a:t>  margin: 4px 2px;</a:t>
            </a:r>
          </a:p>
          <a:p>
            <a:pPr lvl="0" indent="0">
              <a:buNone/>
            </a:pPr>
            <a:r>
              <a:rPr lang="en-US" sz="1200" dirty="0">
                <a:solidFill>
                  <a:schemeClr val="bg2">
                    <a:lumMod val="50000"/>
                  </a:schemeClr>
                </a:solidFill>
                <a:highlight>
                  <a:srgbClr val="FFFFFF"/>
                </a:highlight>
              </a:rPr>
              <a:t>  transition-duration: 0.4s;</a:t>
            </a:r>
          </a:p>
          <a:p>
            <a:pPr lvl="0" indent="0">
              <a:buNone/>
            </a:pPr>
            <a:r>
              <a:rPr lang="en-US" sz="1200" dirty="0">
                <a:solidFill>
                  <a:schemeClr val="bg2">
                    <a:lumMod val="50000"/>
                  </a:schemeClr>
                </a:solidFill>
                <a:highlight>
                  <a:srgbClr val="FFFFFF"/>
                </a:highlight>
              </a:rPr>
              <a:t>  cursor: pointer;</a:t>
            </a:r>
          </a:p>
          <a:p>
            <a:pPr lvl="0" indent="0">
              <a:buNone/>
            </a:pPr>
            <a:r>
              <a:rPr lang="en-US" sz="1200" dirty="0">
                <a:solidFill>
                  <a:schemeClr val="bg2">
                    <a:lumMod val="50000"/>
                  </a:schemeClr>
                </a:solidFill>
                <a:highlight>
                  <a:srgbClr val="FFFFFF"/>
                </a:highlight>
              </a:rPr>
              <a:t>}</a:t>
            </a:r>
            <a:endParaRPr sz="1500" dirty="0">
              <a:solidFill>
                <a:srgbClr val="0D0D0D"/>
              </a:solidFill>
              <a:highlight>
                <a:srgbClr val="FFFFFF"/>
              </a:highlight>
              <a:latin typeface="Roboto"/>
              <a:ea typeface="Roboto"/>
              <a:cs typeface="Roboto"/>
              <a:sym typeface="Roboto"/>
            </a:endParaRPr>
          </a:p>
          <a:p>
            <a:pPr marL="0" lvl="0" indent="0" algn="l" rtl="0">
              <a:spcBef>
                <a:spcPts val="0"/>
              </a:spcBef>
              <a:spcAft>
                <a:spcPts val="0"/>
              </a:spcAft>
              <a:buNone/>
            </a:pPr>
            <a:endParaRPr sz="1500" dirty="0">
              <a:solidFill>
                <a:srgbClr val="0D0D0D"/>
              </a:solidFill>
              <a:highlight>
                <a:srgbClr val="FFFFFF"/>
              </a:highlight>
              <a:latin typeface="Roboto"/>
              <a:ea typeface="Roboto"/>
              <a:cs typeface="Roboto"/>
              <a:sym typeface="Roboto"/>
            </a:endParaRPr>
          </a:p>
          <a:p>
            <a:pPr marL="0" lvl="0" indent="0" algn="l" rtl="0">
              <a:spcBef>
                <a:spcPts val="0"/>
              </a:spcBef>
              <a:spcAft>
                <a:spcPts val="0"/>
              </a:spcAft>
              <a:buNone/>
            </a:pPr>
            <a:endParaRPr sz="1500" dirty="0">
              <a:solidFill>
                <a:srgbClr val="0D0D0D"/>
              </a:solidFill>
              <a:highlight>
                <a:srgbClr val="FFFFFF"/>
              </a:highlight>
              <a:latin typeface="Roboto"/>
              <a:ea typeface="Roboto"/>
              <a:cs typeface="Roboto"/>
              <a:sym typeface="Roboto"/>
            </a:endParaRPr>
          </a:p>
          <a:p>
            <a:pPr marL="914400" lvl="0" indent="0" algn="l" rtl="0">
              <a:spcBef>
                <a:spcPts val="0"/>
              </a:spcBef>
              <a:spcAft>
                <a:spcPts val="0"/>
              </a:spcAft>
              <a:buNone/>
            </a:pPr>
            <a:endParaRPr sz="1500" dirty="0">
              <a:solidFill>
                <a:srgbClr val="0D0D0D"/>
              </a:solidFill>
              <a:highlight>
                <a:srgbClr val="FFFFFF"/>
              </a:highlight>
              <a:latin typeface="Roboto"/>
              <a:ea typeface="Roboto"/>
              <a:cs typeface="Roboto"/>
              <a:sym typeface="Roboto"/>
            </a:endParaRPr>
          </a:p>
          <a:p>
            <a:pPr marL="0" lvl="0" indent="0" algn="l" rtl="0">
              <a:spcBef>
                <a:spcPts val="0"/>
              </a:spcBef>
              <a:spcAft>
                <a:spcPts val="0"/>
              </a:spcAft>
              <a:buNone/>
            </a:pPr>
            <a:endParaRPr sz="1500" dirty="0">
              <a:solidFill>
                <a:srgbClr val="0D0D0D"/>
              </a:solidFill>
              <a:highlight>
                <a:srgbClr val="FFFFFF"/>
              </a:highlight>
              <a:latin typeface="Roboto"/>
              <a:ea typeface="Roboto"/>
              <a:cs typeface="Roboto"/>
              <a:sym typeface="Roboto"/>
            </a:endParaRPr>
          </a:p>
          <a:p>
            <a:pPr marL="457200" lvl="0" indent="0" algn="l" rtl="0">
              <a:spcBef>
                <a:spcPts val="0"/>
              </a:spcBef>
              <a:spcAft>
                <a:spcPts val="0"/>
              </a:spcAft>
              <a:buNone/>
            </a:pPr>
            <a:endParaRPr sz="1600" dirty="0">
              <a:solidFill>
                <a:srgbClr val="0D0D0D"/>
              </a:solidFill>
              <a:highlight>
                <a:srgbClr val="FFFFFF"/>
              </a:highlight>
              <a:latin typeface="Roboto"/>
              <a:ea typeface="Roboto"/>
              <a:cs typeface="Roboto"/>
              <a:sym typeface="Roboto"/>
            </a:endParaRPr>
          </a:p>
          <a:p>
            <a:pPr marL="914400" lvl="0" indent="0" algn="l" rtl="0">
              <a:spcBef>
                <a:spcPts val="0"/>
              </a:spcBef>
              <a:spcAft>
                <a:spcPts val="0"/>
              </a:spcAft>
              <a:buNone/>
            </a:pPr>
            <a:endParaRPr sz="1600" dirty="0">
              <a:solidFill>
                <a:srgbClr val="0D0D0D"/>
              </a:solidFill>
              <a:highlight>
                <a:srgbClr val="FFFFFF"/>
              </a:highlight>
              <a:latin typeface="Roboto"/>
              <a:ea typeface="Roboto"/>
              <a:cs typeface="Roboto"/>
              <a:sym typeface="Roboto"/>
            </a:endParaRPr>
          </a:p>
          <a:p>
            <a:pPr marL="0" lvl="0" indent="0" algn="l" rtl="0">
              <a:spcBef>
                <a:spcPts val="0"/>
              </a:spcBef>
              <a:spcAft>
                <a:spcPts val="0"/>
              </a:spcAft>
              <a:buNone/>
            </a:pPr>
            <a:endParaRPr sz="1600" dirty="0">
              <a:solidFill>
                <a:srgbClr val="0D0D0D"/>
              </a:solidFill>
              <a:highlight>
                <a:srgbClr val="FFFFFF"/>
              </a:highlight>
              <a:latin typeface="Roboto"/>
              <a:ea typeface="Roboto"/>
              <a:cs typeface="Roboto"/>
              <a:sym typeface="Roboto"/>
            </a:endParaRPr>
          </a:p>
          <a:p>
            <a:pPr marL="457200" lvl="0" indent="0" algn="l" rtl="0">
              <a:spcBef>
                <a:spcPts val="0"/>
              </a:spcBef>
              <a:spcAft>
                <a:spcPts val="0"/>
              </a:spcAft>
              <a:buNone/>
            </a:pPr>
            <a:endParaRPr sz="1500" dirty="0">
              <a:solidFill>
                <a:srgbClr val="0D0D0D"/>
              </a:solidFill>
              <a:highlight>
                <a:srgbClr val="FFFFFF"/>
              </a:highlight>
              <a:latin typeface="Roboto"/>
              <a:ea typeface="Roboto"/>
              <a:cs typeface="Roboto"/>
              <a:sym typeface="Roboto"/>
            </a:endParaRPr>
          </a:p>
          <a:p>
            <a:pPr marL="457200" lvl="0" indent="0" algn="l" rtl="0">
              <a:spcBef>
                <a:spcPts val="0"/>
              </a:spcBef>
              <a:spcAft>
                <a:spcPts val="0"/>
              </a:spcAft>
              <a:buNone/>
            </a:pPr>
            <a:endParaRPr sz="1500" dirty="0">
              <a:solidFill>
                <a:srgbClr val="0D0D0D"/>
              </a:solidFill>
              <a:highlight>
                <a:srgbClr val="FFFFFF"/>
              </a:highlight>
              <a:latin typeface="Roboto"/>
              <a:ea typeface="Roboto"/>
              <a:cs typeface="Roboto"/>
              <a:sym typeface="Roboto"/>
            </a:endParaRPr>
          </a:p>
          <a:p>
            <a:pPr marL="0" lvl="0" indent="0" algn="l" rtl="0">
              <a:lnSpc>
                <a:spcPct val="95000"/>
              </a:lnSpc>
              <a:spcBef>
                <a:spcPts val="0"/>
              </a:spcBef>
              <a:spcAft>
                <a:spcPts val="0"/>
              </a:spcAft>
              <a:buNone/>
            </a:pPr>
            <a:endParaRPr sz="1400" dirty="0">
              <a:solidFill>
                <a:srgbClr val="0D0D0D"/>
              </a:solidFill>
              <a:highlight>
                <a:srgbClr val="FFFFFF"/>
              </a:highlight>
            </a:endParaRPr>
          </a:p>
          <a:p>
            <a:pPr marL="0" lvl="0" indent="0" algn="l" rtl="0">
              <a:lnSpc>
                <a:spcPct val="95000"/>
              </a:lnSpc>
              <a:spcBef>
                <a:spcPts val="1200"/>
              </a:spcBef>
              <a:spcAft>
                <a:spcPts val="0"/>
              </a:spcAft>
              <a:buNone/>
            </a:pPr>
            <a:endParaRPr sz="1000" dirty="0">
              <a:solidFill>
                <a:srgbClr val="0D0D0D"/>
              </a:solidFill>
              <a:highlight>
                <a:srgbClr val="FFFFFF"/>
              </a:highlight>
            </a:endParaRPr>
          </a:p>
          <a:p>
            <a:pPr marL="0" lvl="0" indent="0" algn="l" rtl="0">
              <a:lnSpc>
                <a:spcPct val="95000"/>
              </a:lnSpc>
              <a:spcBef>
                <a:spcPts val="1200"/>
              </a:spcBef>
              <a:spcAft>
                <a:spcPts val="0"/>
              </a:spcAft>
              <a:buNone/>
            </a:pPr>
            <a:endParaRPr sz="1000" dirty="0">
              <a:solidFill>
                <a:srgbClr val="0D0D0D"/>
              </a:solidFill>
              <a:highlight>
                <a:srgbClr val="FFFFFF"/>
              </a:highlight>
            </a:endParaRPr>
          </a:p>
          <a:p>
            <a:pPr marL="0" lvl="0" indent="0" algn="l" rtl="0">
              <a:lnSpc>
                <a:spcPct val="95000"/>
              </a:lnSpc>
              <a:spcBef>
                <a:spcPts val="1200"/>
              </a:spcBef>
              <a:spcAft>
                <a:spcPts val="0"/>
              </a:spcAft>
              <a:buNone/>
            </a:pPr>
            <a:endParaRPr sz="1900" dirty="0">
              <a:solidFill>
                <a:srgbClr val="0D0D0D"/>
              </a:solidFill>
              <a:highlight>
                <a:srgbClr val="FFFFFF"/>
              </a:highlight>
            </a:endParaRPr>
          </a:p>
          <a:p>
            <a:pPr marL="0" lvl="0" indent="0" algn="l" rtl="0">
              <a:lnSpc>
                <a:spcPct val="95000"/>
              </a:lnSpc>
              <a:spcBef>
                <a:spcPts val="1200"/>
              </a:spcBef>
              <a:spcAft>
                <a:spcPts val="1200"/>
              </a:spcAft>
              <a:buNone/>
            </a:pPr>
            <a:endParaRPr sz="1900" dirty="0">
              <a:solidFill>
                <a:srgbClr val="0D0D0D"/>
              </a:solidFill>
              <a:highlight>
                <a:srgbClr val="FFFFFF"/>
              </a:highlight>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4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smtClean="0"/>
              <a:t>Buttons</a:t>
            </a:r>
            <a:endParaRPr dirty="0"/>
          </a:p>
        </p:txBody>
      </p:sp>
      <p:sp>
        <p:nvSpPr>
          <p:cNvPr id="466" name="Google Shape;466;p44"/>
          <p:cNvSpPr txBox="1">
            <a:spLocks noGrp="1"/>
          </p:cNvSpPr>
          <p:nvPr>
            <p:ph type="body" idx="1"/>
          </p:nvPr>
        </p:nvSpPr>
        <p:spPr>
          <a:xfrm>
            <a:off x="1253275" y="1597875"/>
            <a:ext cx="7030500" cy="3428289"/>
          </a:xfrm>
          <a:prstGeom prst="rect">
            <a:avLst/>
          </a:prstGeom>
        </p:spPr>
        <p:txBody>
          <a:bodyPr spcFirstLastPara="1" wrap="square" lIns="91425" tIns="91425" rIns="91425" bIns="91425" anchor="t" anchorCtr="0">
            <a:noAutofit/>
          </a:bodyPr>
          <a:lstStyle/>
          <a:p>
            <a:pPr marL="0" lvl="0" indent="0">
              <a:buNone/>
            </a:pPr>
            <a:r>
              <a:rPr lang="en-US" sz="1200" dirty="0">
                <a:solidFill>
                  <a:srgbClr val="0D0D0D"/>
                </a:solidFill>
                <a:highlight>
                  <a:srgbClr val="FFFFFF"/>
                </a:highlight>
              </a:rPr>
              <a:t>.button1 {</a:t>
            </a:r>
          </a:p>
          <a:p>
            <a:pPr marL="0" lvl="0" indent="0">
              <a:buNone/>
            </a:pPr>
            <a:r>
              <a:rPr lang="en-US" sz="1200" dirty="0">
                <a:solidFill>
                  <a:srgbClr val="0D0D0D"/>
                </a:solidFill>
                <a:highlight>
                  <a:srgbClr val="FFFFFF"/>
                </a:highlight>
              </a:rPr>
              <a:t>  background-color: white; </a:t>
            </a:r>
          </a:p>
          <a:p>
            <a:pPr marL="0" lvl="0" indent="0">
              <a:buNone/>
            </a:pPr>
            <a:r>
              <a:rPr lang="en-US" sz="1200" dirty="0">
                <a:solidFill>
                  <a:srgbClr val="0D0D0D"/>
                </a:solidFill>
                <a:highlight>
                  <a:srgbClr val="FFFFFF"/>
                </a:highlight>
              </a:rPr>
              <a:t>  color: black; </a:t>
            </a:r>
          </a:p>
          <a:p>
            <a:pPr marL="0" lvl="0" indent="0">
              <a:buNone/>
            </a:pPr>
            <a:r>
              <a:rPr lang="en-US" sz="1200" dirty="0">
                <a:solidFill>
                  <a:srgbClr val="0D0D0D"/>
                </a:solidFill>
                <a:highlight>
                  <a:srgbClr val="FFFFFF"/>
                </a:highlight>
              </a:rPr>
              <a:t>  border: 2px solid #04AA6D;</a:t>
            </a:r>
          </a:p>
          <a:p>
            <a:pPr marL="0" lvl="0" indent="0">
              <a:buNone/>
            </a:pPr>
            <a:r>
              <a:rPr lang="en-US" sz="1200" dirty="0">
                <a:solidFill>
                  <a:srgbClr val="0D0D0D"/>
                </a:solidFill>
                <a:highlight>
                  <a:srgbClr val="FFFFFF"/>
                </a:highlight>
              </a:rPr>
              <a:t>}</a:t>
            </a:r>
          </a:p>
          <a:p>
            <a:pPr marL="0" lvl="0" indent="0">
              <a:buNone/>
            </a:pPr>
            <a:endParaRPr lang="en-US" sz="1200" dirty="0">
              <a:solidFill>
                <a:srgbClr val="0D0D0D"/>
              </a:solidFill>
              <a:highlight>
                <a:srgbClr val="FFFFFF"/>
              </a:highlight>
            </a:endParaRPr>
          </a:p>
          <a:p>
            <a:pPr marL="0" lvl="0" indent="0">
              <a:buNone/>
            </a:pPr>
            <a:r>
              <a:rPr lang="en-US" sz="1200" dirty="0">
                <a:solidFill>
                  <a:srgbClr val="0D0D0D"/>
                </a:solidFill>
                <a:highlight>
                  <a:srgbClr val="FFFFFF"/>
                </a:highlight>
              </a:rPr>
              <a:t>.button2 {</a:t>
            </a:r>
          </a:p>
          <a:p>
            <a:pPr marL="0" lvl="0" indent="0">
              <a:buNone/>
            </a:pPr>
            <a:r>
              <a:rPr lang="en-US" sz="1200" dirty="0">
                <a:solidFill>
                  <a:srgbClr val="0D0D0D"/>
                </a:solidFill>
                <a:highlight>
                  <a:srgbClr val="FFFFFF"/>
                </a:highlight>
              </a:rPr>
              <a:t>  background-color: white; </a:t>
            </a:r>
          </a:p>
          <a:p>
            <a:pPr marL="0" lvl="0" indent="0">
              <a:buNone/>
            </a:pPr>
            <a:r>
              <a:rPr lang="en-US" sz="1200" dirty="0">
                <a:solidFill>
                  <a:srgbClr val="0D0D0D"/>
                </a:solidFill>
                <a:highlight>
                  <a:srgbClr val="FFFFFF"/>
                </a:highlight>
              </a:rPr>
              <a:t>  color: black; </a:t>
            </a:r>
          </a:p>
          <a:p>
            <a:pPr marL="0" lvl="0" indent="0">
              <a:buNone/>
            </a:pPr>
            <a:r>
              <a:rPr lang="en-US" sz="1200" dirty="0">
                <a:solidFill>
                  <a:srgbClr val="0D0D0D"/>
                </a:solidFill>
                <a:highlight>
                  <a:srgbClr val="FFFFFF"/>
                </a:highlight>
              </a:rPr>
              <a:t>  border: 2px solid #008CBA;</a:t>
            </a:r>
          </a:p>
          <a:p>
            <a:pPr marL="0" lvl="0" indent="0">
              <a:buNone/>
            </a:pPr>
            <a:r>
              <a:rPr lang="en-US" sz="1200" dirty="0">
                <a:solidFill>
                  <a:srgbClr val="0D0D0D"/>
                </a:solidFill>
                <a:highlight>
                  <a:srgbClr val="FFFFFF"/>
                </a:highlight>
              </a:rPr>
              <a:t>}</a:t>
            </a:r>
            <a:endParaRPr sz="1200" dirty="0">
              <a:solidFill>
                <a:srgbClr val="0D0D0D"/>
              </a:solidFill>
              <a:highlight>
                <a:srgbClr val="FFFFFF"/>
              </a:highlight>
            </a:endParaRPr>
          </a:p>
          <a:p>
            <a:pPr marL="0" lvl="0" indent="0" algn="l" rtl="0">
              <a:spcBef>
                <a:spcPts val="0"/>
              </a:spcBef>
              <a:spcAft>
                <a:spcPts val="0"/>
              </a:spcAft>
              <a:buNone/>
            </a:pPr>
            <a:endParaRPr sz="1500" b="1" dirty="0">
              <a:solidFill>
                <a:srgbClr val="0D0D0D"/>
              </a:solidFill>
              <a:highlight>
                <a:srgbClr val="FFFFFF"/>
              </a:highlight>
            </a:endParaRPr>
          </a:p>
          <a:p>
            <a:pPr marL="0" lvl="0" indent="0" algn="l" rtl="0">
              <a:spcBef>
                <a:spcPts val="0"/>
              </a:spcBef>
              <a:spcAft>
                <a:spcPts val="0"/>
              </a:spcAft>
              <a:buNone/>
            </a:pPr>
            <a:endParaRPr sz="1500" b="1" dirty="0">
              <a:solidFill>
                <a:srgbClr val="0D0D0D"/>
              </a:solidFill>
              <a:highlight>
                <a:srgbClr val="FFFFFF"/>
              </a:highlight>
            </a:endParaRPr>
          </a:p>
          <a:p>
            <a:pPr marL="0" lvl="0" indent="0" algn="l" rtl="0">
              <a:spcBef>
                <a:spcPts val="0"/>
              </a:spcBef>
              <a:spcAft>
                <a:spcPts val="0"/>
              </a:spcAft>
              <a:buNone/>
            </a:pPr>
            <a:endParaRPr sz="1500" dirty="0">
              <a:solidFill>
                <a:srgbClr val="0D0D0D"/>
              </a:solidFill>
              <a:highlight>
                <a:srgbClr val="FFFFFF"/>
              </a:highlight>
              <a:latin typeface="Roboto"/>
              <a:ea typeface="Roboto"/>
              <a:cs typeface="Roboto"/>
              <a:sym typeface="Roboto"/>
            </a:endParaRPr>
          </a:p>
          <a:p>
            <a:pPr marL="0" lvl="0" indent="0" algn="l" rtl="0">
              <a:spcBef>
                <a:spcPts val="0"/>
              </a:spcBef>
              <a:spcAft>
                <a:spcPts val="0"/>
              </a:spcAft>
              <a:buNone/>
            </a:pPr>
            <a:endParaRPr sz="1500" dirty="0">
              <a:solidFill>
                <a:srgbClr val="0D0D0D"/>
              </a:solidFill>
              <a:highlight>
                <a:srgbClr val="FFFFFF"/>
              </a:highlight>
              <a:latin typeface="Roboto"/>
              <a:ea typeface="Roboto"/>
              <a:cs typeface="Roboto"/>
              <a:sym typeface="Roboto"/>
            </a:endParaRPr>
          </a:p>
          <a:p>
            <a:pPr marL="0" lvl="0" indent="0" algn="l" rtl="0">
              <a:spcBef>
                <a:spcPts val="0"/>
              </a:spcBef>
              <a:spcAft>
                <a:spcPts val="0"/>
              </a:spcAft>
              <a:buNone/>
            </a:pPr>
            <a:endParaRPr sz="1500" dirty="0">
              <a:solidFill>
                <a:srgbClr val="0D0D0D"/>
              </a:solidFill>
              <a:highlight>
                <a:srgbClr val="FFFFFF"/>
              </a:highlight>
              <a:latin typeface="Roboto"/>
              <a:ea typeface="Roboto"/>
              <a:cs typeface="Roboto"/>
              <a:sym typeface="Roboto"/>
            </a:endParaRPr>
          </a:p>
          <a:p>
            <a:pPr marL="914400" lvl="0" indent="0" algn="l" rtl="0">
              <a:spcBef>
                <a:spcPts val="0"/>
              </a:spcBef>
              <a:spcAft>
                <a:spcPts val="0"/>
              </a:spcAft>
              <a:buNone/>
            </a:pPr>
            <a:endParaRPr sz="1500" dirty="0">
              <a:solidFill>
                <a:srgbClr val="0D0D0D"/>
              </a:solidFill>
              <a:highlight>
                <a:srgbClr val="FFFFFF"/>
              </a:highlight>
              <a:latin typeface="Roboto"/>
              <a:ea typeface="Roboto"/>
              <a:cs typeface="Roboto"/>
              <a:sym typeface="Roboto"/>
            </a:endParaRPr>
          </a:p>
          <a:p>
            <a:pPr marL="0" lvl="0" indent="0" algn="l" rtl="0">
              <a:spcBef>
                <a:spcPts val="0"/>
              </a:spcBef>
              <a:spcAft>
                <a:spcPts val="0"/>
              </a:spcAft>
              <a:buNone/>
            </a:pPr>
            <a:endParaRPr sz="1500" dirty="0">
              <a:solidFill>
                <a:srgbClr val="0D0D0D"/>
              </a:solidFill>
              <a:highlight>
                <a:srgbClr val="FFFFFF"/>
              </a:highlight>
              <a:latin typeface="Roboto"/>
              <a:ea typeface="Roboto"/>
              <a:cs typeface="Roboto"/>
              <a:sym typeface="Roboto"/>
            </a:endParaRPr>
          </a:p>
          <a:p>
            <a:pPr marL="457200" lvl="0" indent="0" algn="l" rtl="0">
              <a:spcBef>
                <a:spcPts val="0"/>
              </a:spcBef>
              <a:spcAft>
                <a:spcPts val="0"/>
              </a:spcAft>
              <a:buNone/>
            </a:pPr>
            <a:endParaRPr sz="1600" dirty="0">
              <a:solidFill>
                <a:srgbClr val="0D0D0D"/>
              </a:solidFill>
              <a:highlight>
                <a:srgbClr val="FFFFFF"/>
              </a:highlight>
              <a:latin typeface="Roboto"/>
              <a:ea typeface="Roboto"/>
              <a:cs typeface="Roboto"/>
              <a:sym typeface="Roboto"/>
            </a:endParaRPr>
          </a:p>
          <a:p>
            <a:pPr marL="914400" lvl="0" indent="0" algn="l" rtl="0">
              <a:spcBef>
                <a:spcPts val="0"/>
              </a:spcBef>
              <a:spcAft>
                <a:spcPts val="0"/>
              </a:spcAft>
              <a:buNone/>
            </a:pPr>
            <a:endParaRPr sz="1600" dirty="0">
              <a:solidFill>
                <a:srgbClr val="0D0D0D"/>
              </a:solidFill>
              <a:highlight>
                <a:srgbClr val="FFFFFF"/>
              </a:highlight>
              <a:latin typeface="Roboto"/>
              <a:ea typeface="Roboto"/>
              <a:cs typeface="Roboto"/>
              <a:sym typeface="Roboto"/>
            </a:endParaRPr>
          </a:p>
          <a:p>
            <a:pPr marL="0" lvl="0" indent="0" algn="l" rtl="0">
              <a:spcBef>
                <a:spcPts val="0"/>
              </a:spcBef>
              <a:spcAft>
                <a:spcPts val="0"/>
              </a:spcAft>
              <a:buNone/>
            </a:pPr>
            <a:endParaRPr sz="1600" dirty="0">
              <a:solidFill>
                <a:srgbClr val="0D0D0D"/>
              </a:solidFill>
              <a:highlight>
                <a:srgbClr val="FFFFFF"/>
              </a:highlight>
              <a:latin typeface="Roboto"/>
              <a:ea typeface="Roboto"/>
              <a:cs typeface="Roboto"/>
              <a:sym typeface="Roboto"/>
            </a:endParaRPr>
          </a:p>
          <a:p>
            <a:pPr marL="457200" lvl="0" indent="0" algn="l" rtl="0">
              <a:spcBef>
                <a:spcPts val="0"/>
              </a:spcBef>
              <a:spcAft>
                <a:spcPts val="0"/>
              </a:spcAft>
              <a:buNone/>
            </a:pPr>
            <a:endParaRPr sz="1500" dirty="0">
              <a:solidFill>
                <a:srgbClr val="0D0D0D"/>
              </a:solidFill>
              <a:highlight>
                <a:srgbClr val="FFFFFF"/>
              </a:highlight>
              <a:latin typeface="Roboto"/>
              <a:ea typeface="Roboto"/>
              <a:cs typeface="Roboto"/>
              <a:sym typeface="Roboto"/>
            </a:endParaRPr>
          </a:p>
          <a:p>
            <a:pPr marL="457200" lvl="0" indent="0" algn="l" rtl="0">
              <a:spcBef>
                <a:spcPts val="0"/>
              </a:spcBef>
              <a:spcAft>
                <a:spcPts val="0"/>
              </a:spcAft>
              <a:buNone/>
            </a:pPr>
            <a:endParaRPr sz="1500" dirty="0">
              <a:solidFill>
                <a:srgbClr val="0D0D0D"/>
              </a:solidFill>
              <a:highlight>
                <a:srgbClr val="FFFFFF"/>
              </a:highlight>
              <a:latin typeface="Roboto"/>
              <a:ea typeface="Roboto"/>
              <a:cs typeface="Roboto"/>
              <a:sym typeface="Roboto"/>
            </a:endParaRPr>
          </a:p>
          <a:p>
            <a:pPr marL="0" lvl="0" indent="0" algn="l" rtl="0">
              <a:lnSpc>
                <a:spcPct val="95000"/>
              </a:lnSpc>
              <a:spcBef>
                <a:spcPts val="0"/>
              </a:spcBef>
              <a:spcAft>
                <a:spcPts val="0"/>
              </a:spcAft>
              <a:buNone/>
            </a:pPr>
            <a:endParaRPr sz="1400" dirty="0">
              <a:solidFill>
                <a:srgbClr val="0D0D0D"/>
              </a:solidFill>
              <a:highlight>
                <a:srgbClr val="FFFFFF"/>
              </a:highlight>
            </a:endParaRPr>
          </a:p>
          <a:p>
            <a:pPr marL="0" lvl="0" indent="0" algn="l" rtl="0">
              <a:lnSpc>
                <a:spcPct val="95000"/>
              </a:lnSpc>
              <a:spcBef>
                <a:spcPts val="1200"/>
              </a:spcBef>
              <a:spcAft>
                <a:spcPts val="0"/>
              </a:spcAft>
              <a:buNone/>
            </a:pPr>
            <a:endParaRPr sz="1000" dirty="0">
              <a:solidFill>
                <a:srgbClr val="0D0D0D"/>
              </a:solidFill>
              <a:highlight>
                <a:srgbClr val="FFFFFF"/>
              </a:highlight>
            </a:endParaRPr>
          </a:p>
          <a:p>
            <a:pPr marL="0" lvl="0" indent="0" algn="l" rtl="0">
              <a:lnSpc>
                <a:spcPct val="95000"/>
              </a:lnSpc>
              <a:spcBef>
                <a:spcPts val="1200"/>
              </a:spcBef>
              <a:spcAft>
                <a:spcPts val="0"/>
              </a:spcAft>
              <a:buNone/>
            </a:pPr>
            <a:endParaRPr sz="1000" dirty="0">
              <a:solidFill>
                <a:srgbClr val="0D0D0D"/>
              </a:solidFill>
              <a:highlight>
                <a:srgbClr val="FFFFFF"/>
              </a:highlight>
            </a:endParaRPr>
          </a:p>
          <a:p>
            <a:pPr marL="0" lvl="0" indent="0" algn="l" rtl="0">
              <a:lnSpc>
                <a:spcPct val="95000"/>
              </a:lnSpc>
              <a:spcBef>
                <a:spcPts val="1200"/>
              </a:spcBef>
              <a:spcAft>
                <a:spcPts val="0"/>
              </a:spcAft>
              <a:buNone/>
            </a:pPr>
            <a:endParaRPr sz="1900" dirty="0">
              <a:solidFill>
                <a:srgbClr val="0D0D0D"/>
              </a:solidFill>
              <a:highlight>
                <a:srgbClr val="FFFFFF"/>
              </a:highlight>
            </a:endParaRPr>
          </a:p>
          <a:p>
            <a:pPr marL="0" lvl="0" indent="0" algn="l" rtl="0">
              <a:lnSpc>
                <a:spcPct val="95000"/>
              </a:lnSpc>
              <a:spcBef>
                <a:spcPts val="1200"/>
              </a:spcBef>
              <a:spcAft>
                <a:spcPts val="1200"/>
              </a:spcAft>
              <a:buNone/>
            </a:pPr>
            <a:endParaRPr sz="1900" dirty="0">
              <a:solidFill>
                <a:srgbClr val="0D0D0D"/>
              </a:solidFill>
              <a:highlight>
                <a:srgbClr val="FFFFFF"/>
              </a:highlight>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0" y="510362"/>
            <a:ext cx="9080205" cy="4260112"/>
          </a:xfrm>
          <a:prstGeom prst="rect">
            <a:avLst/>
          </a:prstGeom>
        </p:spPr>
      </p:pic>
    </p:spTree>
    <p:extLst>
      <p:ext uri="{BB962C8B-B14F-4D97-AF65-F5344CB8AC3E}">
        <p14:creationId xmlns:p14="http://schemas.microsoft.com/office/powerpoint/2010/main" val="643028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p46"/>
          <p:cNvSpPr txBox="1">
            <a:spLocks noGrp="1"/>
          </p:cNvSpPr>
          <p:nvPr>
            <p:ph type="title"/>
          </p:nvPr>
        </p:nvSpPr>
        <p:spPr>
          <a:xfrm>
            <a:off x="1140767" y="591486"/>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smtClean="0"/>
              <a:t>Media </a:t>
            </a:r>
            <a:r>
              <a:rPr lang="en-GB" dirty="0"/>
              <a:t>Queries</a:t>
            </a:r>
            <a:endParaRPr dirty="0"/>
          </a:p>
        </p:txBody>
      </p:sp>
      <p:sp>
        <p:nvSpPr>
          <p:cNvPr id="478" name="Google Shape;478;p46"/>
          <p:cNvSpPr txBox="1">
            <a:spLocks noGrp="1"/>
          </p:cNvSpPr>
          <p:nvPr>
            <p:ph type="body" idx="1"/>
          </p:nvPr>
        </p:nvSpPr>
        <p:spPr>
          <a:xfrm>
            <a:off x="1087650" y="1398990"/>
            <a:ext cx="7462800" cy="36363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GB" sz="1500" dirty="0">
                <a:solidFill>
                  <a:srgbClr val="0D0D0D"/>
                </a:solidFill>
                <a:highlight>
                  <a:srgbClr val="FFFFFF"/>
                </a:highlight>
              </a:rPr>
              <a:t>CSS media queries allow you to apply different styles to your webpage based on various factors such as screen size, device orientation, or other media features. This feature is particularly useful for creating responsive web designs that adapt to different devices and screen sizes</a:t>
            </a:r>
            <a:r>
              <a:rPr lang="en-GB" sz="1500" dirty="0" smtClean="0">
                <a:solidFill>
                  <a:srgbClr val="0D0D0D"/>
                </a:solidFill>
                <a:highlight>
                  <a:srgbClr val="FFFFFF"/>
                </a:highlight>
              </a:rPr>
              <a:t>.</a:t>
            </a:r>
            <a:endParaRPr lang="en-GB" sz="1500" dirty="0">
              <a:solidFill>
                <a:srgbClr val="0D0D0D"/>
              </a:solidFill>
              <a:highlight>
                <a:srgbClr val="FFFFFF"/>
              </a:highlight>
            </a:endParaRPr>
          </a:p>
          <a:p>
            <a:pPr marL="0" lvl="0" indent="0" algn="l" rtl="0">
              <a:spcBef>
                <a:spcPts val="0"/>
              </a:spcBef>
              <a:spcAft>
                <a:spcPts val="0"/>
              </a:spcAft>
              <a:buNone/>
            </a:pPr>
            <a:endParaRPr lang="en-GB" sz="1400" dirty="0" smtClean="0">
              <a:solidFill>
                <a:schemeClr val="bg2">
                  <a:lumMod val="50000"/>
                </a:schemeClr>
              </a:solidFill>
              <a:highlight>
                <a:srgbClr val="FFFFFF"/>
              </a:highlight>
            </a:endParaRPr>
          </a:p>
          <a:p>
            <a:pPr marL="0" indent="0">
              <a:buNone/>
            </a:pPr>
            <a:r>
              <a:rPr lang="en-US" sz="1600" b="1" dirty="0"/>
              <a:t>Media Types</a:t>
            </a:r>
          </a:p>
          <a:p>
            <a:pPr marL="0" lvl="0" indent="0" algn="l" rtl="0">
              <a:spcBef>
                <a:spcPts val="0"/>
              </a:spcBef>
              <a:spcAft>
                <a:spcPts val="0"/>
              </a:spcAft>
              <a:buNone/>
            </a:pPr>
            <a:endParaRPr lang="en-GB" sz="1400" dirty="0" smtClean="0">
              <a:solidFill>
                <a:schemeClr val="bg2">
                  <a:lumMod val="50000"/>
                </a:schemeClr>
              </a:solidFill>
              <a:highlight>
                <a:srgbClr val="FFFFFF"/>
              </a:highlight>
            </a:endParaRPr>
          </a:p>
          <a:p>
            <a:pPr marL="457200" lvl="0" indent="0" algn="l" rtl="0">
              <a:spcBef>
                <a:spcPts val="0"/>
              </a:spcBef>
              <a:spcAft>
                <a:spcPts val="0"/>
              </a:spcAft>
              <a:buNone/>
            </a:pPr>
            <a:endParaRPr lang="en-GB" sz="1400" dirty="0" smtClean="0">
              <a:solidFill>
                <a:schemeClr val="bg2">
                  <a:lumMod val="50000"/>
                </a:schemeClr>
              </a:solidFill>
              <a:highlight>
                <a:srgbClr val="FFFFFF"/>
              </a:highlight>
            </a:endParaRPr>
          </a:p>
          <a:p>
            <a:pPr marL="457200" lvl="0" indent="0" algn="l" rtl="0">
              <a:spcBef>
                <a:spcPts val="0"/>
              </a:spcBef>
              <a:spcAft>
                <a:spcPts val="0"/>
              </a:spcAft>
              <a:buNone/>
            </a:pPr>
            <a:endParaRPr sz="1500" dirty="0">
              <a:solidFill>
                <a:srgbClr val="0D0D0D"/>
              </a:solidFill>
              <a:highlight>
                <a:srgbClr val="FFFFFF"/>
              </a:highlight>
            </a:endParaRPr>
          </a:p>
          <a:p>
            <a:pPr marL="0" lvl="0" indent="0" algn="l" rtl="0">
              <a:spcBef>
                <a:spcPts val="0"/>
              </a:spcBef>
              <a:spcAft>
                <a:spcPts val="0"/>
              </a:spcAft>
              <a:buNone/>
            </a:pPr>
            <a:endParaRPr sz="1500" dirty="0">
              <a:solidFill>
                <a:srgbClr val="0D0D0D"/>
              </a:solidFill>
              <a:highlight>
                <a:srgbClr val="FFFFFF"/>
              </a:highlight>
              <a:latin typeface="Roboto"/>
              <a:ea typeface="Roboto"/>
              <a:cs typeface="Roboto"/>
              <a:sym typeface="Roboto"/>
            </a:endParaRPr>
          </a:p>
          <a:p>
            <a:pPr marL="0" lvl="0" indent="0" algn="l" rtl="0">
              <a:spcBef>
                <a:spcPts val="0"/>
              </a:spcBef>
              <a:spcAft>
                <a:spcPts val="0"/>
              </a:spcAft>
              <a:buNone/>
            </a:pPr>
            <a:endParaRPr sz="1500" dirty="0">
              <a:solidFill>
                <a:srgbClr val="0D0D0D"/>
              </a:solidFill>
              <a:highlight>
                <a:srgbClr val="FFFFFF"/>
              </a:highlight>
              <a:latin typeface="Roboto"/>
              <a:ea typeface="Roboto"/>
              <a:cs typeface="Roboto"/>
              <a:sym typeface="Roboto"/>
            </a:endParaRPr>
          </a:p>
          <a:p>
            <a:pPr marL="0" lvl="0" indent="0" algn="l" rtl="0">
              <a:spcBef>
                <a:spcPts val="0"/>
              </a:spcBef>
              <a:spcAft>
                <a:spcPts val="0"/>
              </a:spcAft>
              <a:buNone/>
            </a:pPr>
            <a:endParaRPr sz="1500" dirty="0">
              <a:solidFill>
                <a:srgbClr val="0D0D0D"/>
              </a:solidFill>
              <a:highlight>
                <a:srgbClr val="FFFFFF"/>
              </a:highlight>
              <a:latin typeface="Roboto"/>
              <a:ea typeface="Roboto"/>
              <a:cs typeface="Roboto"/>
              <a:sym typeface="Roboto"/>
            </a:endParaRPr>
          </a:p>
          <a:p>
            <a:pPr marL="0" lvl="0" indent="0" algn="l" rtl="0">
              <a:spcBef>
                <a:spcPts val="0"/>
              </a:spcBef>
              <a:spcAft>
                <a:spcPts val="0"/>
              </a:spcAft>
              <a:buNone/>
            </a:pPr>
            <a:endParaRPr sz="1500" dirty="0">
              <a:solidFill>
                <a:srgbClr val="0D0D0D"/>
              </a:solidFill>
              <a:highlight>
                <a:srgbClr val="FFFFFF"/>
              </a:highlight>
              <a:latin typeface="Roboto"/>
              <a:ea typeface="Roboto"/>
              <a:cs typeface="Roboto"/>
              <a:sym typeface="Roboto"/>
            </a:endParaRPr>
          </a:p>
          <a:p>
            <a:pPr marL="0" lvl="0" indent="0" algn="l" rtl="0">
              <a:spcBef>
                <a:spcPts val="0"/>
              </a:spcBef>
              <a:spcAft>
                <a:spcPts val="0"/>
              </a:spcAft>
              <a:buNone/>
            </a:pPr>
            <a:endParaRPr sz="1500" dirty="0">
              <a:solidFill>
                <a:srgbClr val="0D0D0D"/>
              </a:solidFill>
              <a:highlight>
                <a:srgbClr val="FFFFFF"/>
              </a:highlight>
              <a:latin typeface="Roboto"/>
              <a:ea typeface="Roboto"/>
              <a:cs typeface="Roboto"/>
              <a:sym typeface="Roboto"/>
            </a:endParaRPr>
          </a:p>
          <a:p>
            <a:pPr marL="914400" lvl="0" indent="0" algn="l" rtl="0">
              <a:spcBef>
                <a:spcPts val="0"/>
              </a:spcBef>
              <a:spcAft>
                <a:spcPts val="0"/>
              </a:spcAft>
              <a:buNone/>
            </a:pPr>
            <a:endParaRPr sz="1500" dirty="0">
              <a:solidFill>
                <a:srgbClr val="0D0D0D"/>
              </a:solidFill>
              <a:highlight>
                <a:srgbClr val="FFFFFF"/>
              </a:highlight>
              <a:latin typeface="Roboto"/>
              <a:ea typeface="Roboto"/>
              <a:cs typeface="Roboto"/>
              <a:sym typeface="Roboto"/>
            </a:endParaRPr>
          </a:p>
          <a:p>
            <a:pPr marL="0" lvl="0" indent="0" algn="l" rtl="0">
              <a:spcBef>
                <a:spcPts val="0"/>
              </a:spcBef>
              <a:spcAft>
                <a:spcPts val="0"/>
              </a:spcAft>
              <a:buNone/>
            </a:pPr>
            <a:endParaRPr sz="1500" dirty="0">
              <a:solidFill>
                <a:srgbClr val="0D0D0D"/>
              </a:solidFill>
              <a:highlight>
                <a:srgbClr val="FFFFFF"/>
              </a:highlight>
              <a:latin typeface="Roboto"/>
              <a:ea typeface="Roboto"/>
              <a:cs typeface="Roboto"/>
              <a:sym typeface="Roboto"/>
            </a:endParaRPr>
          </a:p>
          <a:p>
            <a:pPr marL="457200" lvl="0" indent="0" algn="l" rtl="0">
              <a:spcBef>
                <a:spcPts val="0"/>
              </a:spcBef>
              <a:spcAft>
                <a:spcPts val="0"/>
              </a:spcAft>
              <a:buNone/>
            </a:pPr>
            <a:endParaRPr sz="1600" dirty="0">
              <a:solidFill>
                <a:srgbClr val="0D0D0D"/>
              </a:solidFill>
              <a:highlight>
                <a:srgbClr val="FFFFFF"/>
              </a:highlight>
              <a:latin typeface="Roboto"/>
              <a:ea typeface="Roboto"/>
              <a:cs typeface="Roboto"/>
              <a:sym typeface="Roboto"/>
            </a:endParaRPr>
          </a:p>
          <a:p>
            <a:pPr marL="914400" lvl="0" indent="0" algn="l" rtl="0">
              <a:spcBef>
                <a:spcPts val="0"/>
              </a:spcBef>
              <a:spcAft>
                <a:spcPts val="0"/>
              </a:spcAft>
              <a:buNone/>
            </a:pPr>
            <a:endParaRPr sz="1600" dirty="0">
              <a:solidFill>
                <a:srgbClr val="0D0D0D"/>
              </a:solidFill>
              <a:highlight>
                <a:srgbClr val="FFFFFF"/>
              </a:highlight>
              <a:latin typeface="Roboto"/>
              <a:ea typeface="Roboto"/>
              <a:cs typeface="Roboto"/>
              <a:sym typeface="Roboto"/>
            </a:endParaRPr>
          </a:p>
          <a:p>
            <a:pPr marL="0" lvl="0" indent="0" algn="l" rtl="0">
              <a:spcBef>
                <a:spcPts val="0"/>
              </a:spcBef>
              <a:spcAft>
                <a:spcPts val="0"/>
              </a:spcAft>
              <a:buNone/>
            </a:pPr>
            <a:endParaRPr sz="1600" dirty="0">
              <a:solidFill>
                <a:srgbClr val="0D0D0D"/>
              </a:solidFill>
              <a:highlight>
                <a:srgbClr val="FFFFFF"/>
              </a:highlight>
              <a:latin typeface="Roboto"/>
              <a:ea typeface="Roboto"/>
              <a:cs typeface="Roboto"/>
              <a:sym typeface="Roboto"/>
            </a:endParaRPr>
          </a:p>
          <a:p>
            <a:pPr marL="457200" lvl="0" indent="0" algn="l" rtl="0">
              <a:spcBef>
                <a:spcPts val="0"/>
              </a:spcBef>
              <a:spcAft>
                <a:spcPts val="0"/>
              </a:spcAft>
              <a:buNone/>
            </a:pPr>
            <a:endParaRPr sz="1500" dirty="0">
              <a:solidFill>
                <a:srgbClr val="0D0D0D"/>
              </a:solidFill>
              <a:highlight>
                <a:srgbClr val="FFFFFF"/>
              </a:highlight>
              <a:latin typeface="Roboto"/>
              <a:ea typeface="Roboto"/>
              <a:cs typeface="Roboto"/>
              <a:sym typeface="Roboto"/>
            </a:endParaRPr>
          </a:p>
          <a:p>
            <a:pPr marL="457200" lvl="0" indent="0" algn="l" rtl="0">
              <a:spcBef>
                <a:spcPts val="0"/>
              </a:spcBef>
              <a:spcAft>
                <a:spcPts val="0"/>
              </a:spcAft>
              <a:buNone/>
            </a:pPr>
            <a:endParaRPr sz="1500" dirty="0">
              <a:solidFill>
                <a:srgbClr val="0D0D0D"/>
              </a:solidFill>
              <a:highlight>
                <a:srgbClr val="FFFFFF"/>
              </a:highlight>
              <a:latin typeface="Roboto"/>
              <a:ea typeface="Roboto"/>
              <a:cs typeface="Roboto"/>
              <a:sym typeface="Roboto"/>
            </a:endParaRPr>
          </a:p>
          <a:p>
            <a:pPr marL="0" lvl="0" indent="0" algn="l" rtl="0">
              <a:lnSpc>
                <a:spcPct val="95000"/>
              </a:lnSpc>
              <a:spcBef>
                <a:spcPts val="0"/>
              </a:spcBef>
              <a:spcAft>
                <a:spcPts val="0"/>
              </a:spcAft>
              <a:buNone/>
            </a:pPr>
            <a:endParaRPr sz="1400" dirty="0">
              <a:solidFill>
                <a:srgbClr val="0D0D0D"/>
              </a:solidFill>
              <a:highlight>
                <a:srgbClr val="FFFFFF"/>
              </a:highlight>
            </a:endParaRPr>
          </a:p>
          <a:p>
            <a:pPr marL="0" lvl="0" indent="0" algn="l" rtl="0">
              <a:lnSpc>
                <a:spcPct val="95000"/>
              </a:lnSpc>
              <a:spcBef>
                <a:spcPts val="1200"/>
              </a:spcBef>
              <a:spcAft>
                <a:spcPts val="0"/>
              </a:spcAft>
              <a:buNone/>
            </a:pPr>
            <a:endParaRPr sz="1000" dirty="0">
              <a:solidFill>
                <a:srgbClr val="0D0D0D"/>
              </a:solidFill>
              <a:highlight>
                <a:srgbClr val="FFFFFF"/>
              </a:highlight>
            </a:endParaRPr>
          </a:p>
          <a:p>
            <a:pPr marL="0" lvl="0" indent="0" algn="l" rtl="0">
              <a:lnSpc>
                <a:spcPct val="95000"/>
              </a:lnSpc>
              <a:spcBef>
                <a:spcPts val="1200"/>
              </a:spcBef>
              <a:spcAft>
                <a:spcPts val="0"/>
              </a:spcAft>
              <a:buNone/>
            </a:pPr>
            <a:endParaRPr sz="1000" dirty="0">
              <a:solidFill>
                <a:srgbClr val="0D0D0D"/>
              </a:solidFill>
              <a:highlight>
                <a:srgbClr val="FFFFFF"/>
              </a:highlight>
            </a:endParaRPr>
          </a:p>
          <a:p>
            <a:pPr marL="0" lvl="0" indent="0" algn="l" rtl="0">
              <a:lnSpc>
                <a:spcPct val="95000"/>
              </a:lnSpc>
              <a:spcBef>
                <a:spcPts val="1200"/>
              </a:spcBef>
              <a:spcAft>
                <a:spcPts val="0"/>
              </a:spcAft>
              <a:buNone/>
            </a:pPr>
            <a:endParaRPr sz="1900" dirty="0">
              <a:solidFill>
                <a:srgbClr val="0D0D0D"/>
              </a:solidFill>
              <a:highlight>
                <a:srgbClr val="FFFFFF"/>
              </a:highlight>
            </a:endParaRPr>
          </a:p>
          <a:p>
            <a:pPr marL="0" lvl="0" indent="0" algn="l" rtl="0">
              <a:lnSpc>
                <a:spcPct val="95000"/>
              </a:lnSpc>
              <a:spcBef>
                <a:spcPts val="1200"/>
              </a:spcBef>
              <a:spcAft>
                <a:spcPts val="1200"/>
              </a:spcAft>
              <a:buNone/>
            </a:pPr>
            <a:endParaRPr sz="1900" dirty="0">
              <a:solidFill>
                <a:srgbClr val="0D0D0D"/>
              </a:solidFill>
              <a:highlight>
                <a:srgbClr val="FFFFFF"/>
              </a:highlight>
            </a:endParaRPr>
          </a:p>
        </p:txBody>
      </p:sp>
      <p:pic>
        <p:nvPicPr>
          <p:cNvPr id="2" name="Picture 1"/>
          <p:cNvPicPr>
            <a:picLocks noChangeAspect="1"/>
          </p:cNvPicPr>
          <p:nvPr/>
        </p:nvPicPr>
        <p:blipFill>
          <a:blip r:embed="rId3"/>
          <a:stretch>
            <a:fillRect/>
          </a:stretch>
        </p:blipFill>
        <p:spPr>
          <a:xfrm>
            <a:off x="1140767" y="3109123"/>
            <a:ext cx="7409683" cy="1493649"/>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p46"/>
          <p:cNvSpPr txBox="1">
            <a:spLocks noGrp="1"/>
          </p:cNvSpPr>
          <p:nvPr>
            <p:ph type="title"/>
          </p:nvPr>
        </p:nvSpPr>
        <p:spPr>
          <a:xfrm>
            <a:off x="1140767" y="591486"/>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smtClean="0"/>
              <a:t>Media </a:t>
            </a:r>
            <a:r>
              <a:rPr lang="en-GB" dirty="0"/>
              <a:t>Queries</a:t>
            </a:r>
            <a:endParaRPr dirty="0"/>
          </a:p>
        </p:txBody>
      </p:sp>
      <p:sp>
        <p:nvSpPr>
          <p:cNvPr id="478" name="Google Shape;478;p46"/>
          <p:cNvSpPr txBox="1">
            <a:spLocks noGrp="1"/>
          </p:cNvSpPr>
          <p:nvPr>
            <p:ph type="body" idx="1"/>
          </p:nvPr>
        </p:nvSpPr>
        <p:spPr>
          <a:xfrm>
            <a:off x="1006549" y="1398990"/>
            <a:ext cx="7543901" cy="36363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p>
            <a:pPr marL="146050" indent="0">
              <a:buNone/>
            </a:pPr>
            <a:r>
              <a:rPr lang="en-US" sz="1800" b="1" dirty="0"/>
              <a:t>Common Media </a:t>
            </a:r>
            <a:r>
              <a:rPr lang="en-US" sz="1800" b="1" dirty="0" smtClean="0"/>
              <a:t>Feature</a:t>
            </a:r>
          </a:p>
          <a:p>
            <a:pPr marL="146050" indent="0">
              <a:buNone/>
            </a:pPr>
            <a:endParaRPr lang="en-US" sz="1800" b="1" dirty="0"/>
          </a:p>
          <a:p>
            <a:pPr marL="0" lvl="0" indent="0" algn="l" rtl="0">
              <a:spcBef>
                <a:spcPts val="0"/>
              </a:spcBef>
              <a:spcAft>
                <a:spcPts val="0"/>
              </a:spcAft>
              <a:buNone/>
            </a:pPr>
            <a:endParaRPr lang="en-GB" sz="1400" dirty="0" smtClean="0">
              <a:solidFill>
                <a:schemeClr val="bg2">
                  <a:lumMod val="50000"/>
                </a:schemeClr>
              </a:solidFill>
              <a:highlight>
                <a:srgbClr val="FFFFFF"/>
              </a:highlight>
            </a:endParaRPr>
          </a:p>
          <a:p>
            <a:pPr marL="457200" lvl="0" indent="0" algn="l" rtl="0">
              <a:spcBef>
                <a:spcPts val="0"/>
              </a:spcBef>
              <a:spcAft>
                <a:spcPts val="0"/>
              </a:spcAft>
              <a:buNone/>
            </a:pPr>
            <a:endParaRPr lang="en-GB" sz="1400" dirty="0" smtClean="0">
              <a:solidFill>
                <a:schemeClr val="bg2">
                  <a:lumMod val="50000"/>
                </a:schemeClr>
              </a:solidFill>
              <a:highlight>
                <a:srgbClr val="FFFFFF"/>
              </a:highlight>
            </a:endParaRPr>
          </a:p>
          <a:p>
            <a:pPr marL="457200" lvl="0" indent="0" algn="l" rtl="0">
              <a:spcBef>
                <a:spcPts val="0"/>
              </a:spcBef>
              <a:spcAft>
                <a:spcPts val="0"/>
              </a:spcAft>
              <a:buNone/>
            </a:pPr>
            <a:endParaRPr sz="1500" dirty="0">
              <a:solidFill>
                <a:srgbClr val="0D0D0D"/>
              </a:solidFill>
              <a:highlight>
                <a:srgbClr val="FFFFFF"/>
              </a:highlight>
            </a:endParaRPr>
          </a:p>
          <a:p>
            <a:pPr marL="0" lvl="0" indent="0" algn="l" rtl="0">
              <a:spcBef>
                <a:spcPts val="0"/>
              </a:spcBef>
              <a:spcAft>
                <a:spcPts val="0"/>
              </a:spcAft>
              <a:buNone/>
            </a:pPr>
            <a:endParaRPr sz="1500" dirty="0">
              <a:solidFill>
                <a:srgbClr val="0D0D0D"/>
              </a:solidFill>
              <a:highlight>
                <a:srgbClr val="FFFFFF"/>
              </a:highlight>
              <a:latin typeface="Roboto"/>
              <a:ea typeface="Roboto"/>
              <a:cs typeface="Roboto"/>
              <a:sym typeface="Roboto"/>
            </a:endParaRPr>
          </a:p>
          <a:p>
            <a:pPr marL="0" lvl="0" indent="0" algn="l" rtl="0">
              <a:spcBef>
                <a:spcPts val="0"/>
              </a:spcBef>
              <a:spcAft>
                <a:spcPts val="0"/>
              </a:spcAft>
              <a:buNone/>
            </a:pPr>
            <a:endParaRPr sz="1500" dirty="0">
              <a:solidFill>
                <a:srgbClr val="0D0D0D"/>
              </a:solidFill>
              <a:highlight>
                <a:srgbClr val="FFFFFF"/>
              </a:highlight>
              <a:latin typeface="Roboto"/>
              <a:ea typeface="Roboto"/>
              <a:cs typeface="Roboto"/>
              <a:sym typeface="Roboto"/>
            </a:endParaRPr>
          </a:p>
          <a:p>
            <a:pPr marL="0" lvl="0" indent="0" algn="l" rtl="0">
              <a:spcBef>
                <a:spcPts val="0"/>
              </a:spcBef>
              <a:spcAft>
                <a:spcPts val="0"/>
              </a:spcAft>
              <a:buNone/>
            </a:pPr>
            <a:endParaRPr sz="1500" dirty="0">
              <a:solidFill>
                <a:srgbClr val="0D0D0D"/>
              </a:solidFill>
              <a:highlight>
                <a:srgbClr val="FFFFFF"/>
              </a:highlight>
              <a:latin typeface="Roboto"/>
              <a:ea typeface="Roboto"/>
              <a:cs typeface="Roboto"/>
              <a:sym typeface="Roboto"/>
            </a:endParaRPr>
          </a:p>
          <a:p>
            <a:pPr marL="0" lvl="0" indent="0" algn="l" rtl="0">
              <a:spcBef>
                <a:spcPts val="0"/>
              </a:spcBef>
              <a:spcAft>
                <a:spcPts val="0"/>
              </a:spcAft>
              <a:buNone/>
            </a:pPr>
            <a:endParaRPr sz="1500" dirty="0">
              <a:solidFill>
                <a:srgbClr val="0D0D0D"/>
              </a:solidFill>
              <a:highlight>
                <a:srgbClr val="FFFFFF"/>
              </a:highlight>
              <a:latin typeface="Roboto"/>
              <a:ea typeface="Roboto"/>
              <a:cs typeface="Roboto"/>
              <a:sym typeface="Roboto"/>
            </a:endParaRPr>
          </a:p>
          <a:p>
            <a:pPr marL="0" lvl="0" indent="0" algn="l" rtl="0">
              <a:spcBef>
                <a:spcPts val="0"/>
              </a:spcBef>
              <a:spcAft>
                <a:spcPts val="0"/>
              </a:spcAft>
              <a:buNone/>
            </a:pPr>
            <a:endParaRPr sz="1500" dirty="0">
              <a:solidFill>
                <a:srgbClr val="0D0D0D"/>
              </a:solidFill>
              <a:highlight>
                <a:srgbClr val="FFFFFF"/>
              </a:highlight>
              <a:latin typeface="Roboto"/>
              <a:ea typeface="Roboto"/>
              <a:cs typeface="Roboto"/>
              <a:sym typeface="Roboto"/>
            </a:endParaRPr>
          </a:p>
          <a:p>
            <a:pPr marL="914400" lvl="0" indent="0" algn="l" rtl="0">
              <a:spcBef>
                <a:spcPts val="0"/>
              </a:spcBef>
              <a:spcAft>
                <a:spcPts val="0"/>
              </a:spcAft>
              <a:buNone/>
            </a:pPr>
            <a:endParaRPr sz="1500" dirty="0">
              <a:solidFill>
                <a:srgbClr val="0D0D0D"/>
              </a:solidFill>
              <a:highlight>
                <a:srgbClr val="FFFFFF"/>
              </a:highlight>
              <a:latin typeface="Roboto"/>
              <a:ea typeface="Roboto"/>
              <a:cs typeface="Roboto"/>
              <a:sym typeface="Roboto"/>
            </a:endParaRPr>
          </a:p>
          <a:p>
            <a:pPr marL="0" lvl="0" indent="0" algn="l" rtl="0">
              <a:spcBef>
                <a:spcPts val="0"/>
              </a:spcBef>
              <a:spcAft>
                <a:spcPts val="0"/>
              </a:spcAft>
              <a:buNone/>
            </a:pPr>
            <a:endParaRPr sz="1500" dirty="0">
              <a:solidFill>
                <a:srgbClr val="0D0D0D"/>
              </a:solidFill>
              <a:highlight>
                <a:srgbClr val="FFFFFF"/>
              </a:highlight>
              <a:latin typeface="Roboto"/>
              <a:ea typeface="Roboto"/>
              <a:cs typeface="Roboto"/>
              <a:sym typeface="Roboto"/>
            </a:endParaRPr>
          </a:p>
          <a:p>
            <a:pPr marL="457200" lvl="0" indent="0" algn="l" rtl="0">
              <a:spcBef>
                <a:spcPts val="0"/>
              </a:spcBef>
              <a:spcAft>
                <a:spcPts val="0"/>
              </a:spcAft>
              <a:buNone/>
            </a:pPr>
            <a:endParaRPr sz="1600" dirty="0">
              <a:solidFill>
                <a:srgbClr val="0D0D0D"/>
              </a:solidFill>
              <a:highlight>
                <a:srgbClr val="FFFFFF"/>
              </a:highlight>
              <a:latin typeface="Roboto"/>
              <a:ea typeface="Roboto"/>
              <a:cs typeface="Roboto"/>
              <a:sym typeface="Roboto"/>
            </a:endParaRPr>
          </a:p>
          <a:p>
            <a:pPr marL="914400" lvl="0" indent="0" algn="l" rtl="0">
              <a:spcBef>
                <a:spcPts val="0"/>
              </a:spcBef>
              <a:spcAft>
                <a:spcPts val="0"/>
              </a:spcAft>
              <a:buNone/>
            </a:pPr>
            <a:endParaRPr sz="1600" dirty="0">
              <a:solidFill>
                <a:srgbClr val="0D0D0D"/>
              </a:solidFill>
              <a:highlight>
                <a:srgbClr val="FFFFFF"/>
              </a:highlight>
              <a:latin typeface="Roboto"/>
              <a:ea typeface="Roboto"/>
              <a:cs typeface="Roboto"/>
              <a:sym typeface="Roboto"/>
            </a:endParaRPr>
          </a:p>
          <a:p>
            <a:pPr marL="0" lvl="0" indent="0" algn="l" rtl="0">
              <a:spcBef>
                <a:spcPts val="0"/>
              </a:spcBef>
              <a:spcAft>
                <a:spcPts val="0"/>
              </a:spcAft>
              <a:buNone/>
            </a:pPr>
            <a:endParaRPr sz="1600" dirty="0">
              <a:solidFill>
                <a:srgbClr val="0D0D0D"/>
              </a:solidFill>
              <a:highlight>
                <a:srgbClr val="FFFFFF"/>
              </a:highlight>
              <a:latin typeface="Roboto"/>
              <a:ea typeface="Roboto"/>
              <a:cs typeface="Roboto"/>
              <a:sym typeface="Roboto"/>
            </a:endParaRPr>
          </a:p>
          <a:p>
            <a:pPr marL="457200" lvl="0" indent="0" algn="l" rtl="0">
              <a:spcBef>
                <a:spcPts val="0"/>
              </a:spcBef>
              <a:spcAft>
                <a:spcPts val="0"/>
              </a:spcAft>
              <a:buNone/>
            </a:pPr>
            <a:endParaRPr sz="1500" dirty="0">
              <a:solidFill>
                <a:srgbClr val="0D0D0D"/>
              </a:solidFill>
              <a:highlight>
                <a:srgbClr val="FFFFFF"/>
              </a:highlight>
              <a:latin typeface="Roboto"/>
              <a:ea typeface="Roboto"/>
              <a:cs typeface="Roboto"/>
              <a:sym typeface="Roboto"/>
            </a:endParaRPr>
          </a:p>
          <a:p>
            <a:pPr marL="457200" lvl="0" indent="0" algn="l" rtl="0">
              <a:spcBef>
                <a:spcPts val="0"/>
              </a:spcBef>
              <a:spcAft>
                <a:spcPts val="0"/>
              </a:spcAft>
              <a:buNone/>
            </a:pPr>
            <a:endParaRPr sz="1500" dirty="0">
              <a:solidFill>
                <a:srgbClr val="0D0D0D"/>
              </a:solidFill>
              <a:highlight>
                <a:srgbClr val="FFFFFF"/>
              </a:highlight>
              <a:latin typeface="Roboto"/>
              <a:ea typeface="Roboto"/>
              <a:cs typeface="Roboto"/>
              <a:sym typeface="Roboto"/>
            </a:endParaRPr>
          </a:p>
          <a:p>
            <a:pPr marL="0" lvl="0" indent="0" algn="l" rtl="0">
              <a:lnSpc>
                <a:spcPct val="95000"/>
              </a:lnSpc>
              <a:spcBef>
                <a:spcPts val="0"/>
              </a:spcBef>
              <a:spcAft>
                <a:spcPts val="0"/>
              </a:spcAft>
              <a:buNone/>
            </a:pPr>
            <a:endParaRPr sz="1400" dirty="0">
              <a:solidFill>
                <a:srgbClr val="0D0D0D"/>
              </a:solidFill>
              <a:highlight>
                <a:srgbClr val="FFFFFF"/>
              </a:highlight>
            </a:endParaRPr>
          </a:p>
          <a:p>
            <a:pPr marL="0" lvl="0" indent="0" algn="l" rtl="0">
              <a:lnSpc>
                <a:spcPct val="95000"/>
              </a:lnSpc>
              <a:spcBef>
                <a:spcPts val="1200"/>
              </a:spcBef>
              <a:spcAft>
                <a:spcPts val="0"/>
              </a:spcAft>
              <a:buNone/>
            </a:pPr>
            <a:endParaRPr sz="1000" dirty="0">
              <a:solidFill>
                <a:srgbClr val="0D0D0D"/>
              </a:solidFill>
              <a:highlight>
                <a:srgbClr val="FFFFFF"/>
              </a:highlight>
            </a:endParaRPr>
          </a:p>
          <a:p>
            <a:pPr marL="0" lvl="0" indent="0" algn="l" rtl="0">
              <a:lnSpc>
                <a:spcPct val="95000"/>
              </a:lnSpc>
              <a:spcBef>
                <a:spcPts val="1200"/>
              </a:spcBef>
              <a:spcAft>
                <a:spcPts val="0"/>
              </a:spcAft>
              <a:buNone/>
            </a:pPr>
            <a:endParaRPr sz="1000" dirty="0">
              <a:solidFill>
                <a:srgbClr val="0D0D0D"/>
              </a:solidFill>
              <a:highlight>
                <a:srgbClr val="FFFFFF"/>
              </a:highlight>
            </a:endParaRPr>
          </a:p>
          <a:p>
            <a:pPr marL="0" lvl="0" indent="0" algn="l" rtl="0">
              <a:lnSpc>
                <a:spcPct val="95000"/>
              </a:lnSpc>
              <a:spcBef>
                <a:spcPts val="1200"/>
              </a:spcBef>
              <a:spcAft>
                <a:spcPts val="0"/>
              </a:spcAft>
              <a:buNone/>
            </a:pPr>
            <a:endParaRPr sz="1900" dirty="0">
              <a:solidFill>
                <a:srgbClr val="0D0D0D"/>
              </a:solidFill>
              <a:highlight>
                <a:srgbClr val="FFFFFF"/>
              </a:highlight>
            </a:endParaRPr>
          </a:p>
          <a:p>
            <a:pPr marL="0" lvl="0" indent="0" algn="l" rtl="0">
              <a:lnSpc>
                <a:spcPct val="95000"/>
              </a:lnSpc>
              <a:spcBef>
                <a:spcPts val="1200"/>
              </a:spcBef>
              <a:spcAft>
                <a:spcPts val="1200"/>
              </a:spcAft>
              <a:buNone/>
            </a:pPr>
            <a:endParaRPr sz="1900" dirty="0">
              <a:solidFill>
                <a:srgbClr val="0D0D0D"/>
              </a:solidFill>
              <a:highlight>
                <a:srgbClr val="FFFFFF"/>
              </a:highlight>
            </a:endParaRPr>
          </a:p>
        </p:txBody>
      </p:sp>
      <p:pic>
        <p:nvPicPr>
          <p:cNvPr id="3" name="Picture 2"/>
          <p:cNvPicPr>
            <a:picLocks noChangeAspect="1"/>
          </p:cNvPicPr>
          <p:nvPr/>
        </p:nvPicPr>
        <p:blipFill>
          <a:blip r:embed="rId3"/>
          <a:stretch>
            <a:fillRect/>
          </a:stretch>
        </p:blipFill>
        <p:spPr>
          <a:xfrm>
            <a:off x="1240465" y="2005980"/>
            <a:ext cx="7309985" cy="2804403"/>
          </a:xfrm>
          <a:prstGeom prst="rect">
            <a:avLst/>
          </a:prstGeom>
        </p:spPr>
      </p:pic>
    </p:spTree>
    <p:extLst>
      <p:ext uri="{BB962C8B-B14F-4D97-AF65-F5344CB8AC3E}">
        <p14:creationId xmlns:p14="http://schemas.microsoft.com/office/powerpoint/2010/main" val="25726668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p46"/>
          <p:cNvSpPr txBox="1">
            <a:spLocks noGrp="1"/>
          </p:cNvSpPr>
          <p:nvPr>
            <p:ph type="title"/>
          </p:nvPr>
        </p:nvSpPr>
        <p:spPr>
          <a:xfrm>
            <a:off x="1140767" y="591486"/>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smtClean="0"/>
              <a:t>Media </a:t>
            </a:r>
            <a:r>
              <a:rPr lang="en-GB" dirty="0"/>
              <a:t>Queries</a:t>
            </a:r>
            <a:endParaRPr dirty="0"/>
          </a:p>
        </p:txBody>
      </p:sp>
      <p:sp>
        <p:nvSpPr>
          <p:cNvPr id="478" name="Google Shape;478;p46"/>
          <p:cNvSpPr txBox="1">
            <a:spLocks noGrp="1"/>
          </p:cNvSpPr>
          <p:nvPr>
            <p:ph type="body" idx="1"/>
          </p:nvPr>
        </p:nvSpPr>
        <p:spPr>
          <a:xfrm>
            <a:off x="1006549" y="1398990"/>
            <a:ext cx="7543901" cy="36363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p>
            <a:pPr marL="146050" indent="0">
              <a:buNone/>
            </a:pPr>
            <a:r>
              <a:rPr lang="en-US" sz="1800" b="1" dirty="0"/>
              <a:t>Media Query Syntax</a:t>
            </a:r>
          </a:p>
          <a:p>
            <a:pPr marL="146050" indent="0">
              <a:buNone/>
            </a:pPr>
            <a:endParaRPr lang="en-US" sz="1800" b="1" dirty="0" smtClean="0"/>
          </a:p>
          <a:p>
            <a:pPr marL="146050" indent="0">
              <a:buNone/>
            </a:pPr>
            <a:r>
              <a:rPr lang="en-US" dirty="0"/>
              <a:t>@media not|only </a:t>
            </a:r>
            <a:r>
              <a:rPr lang="en-US" i="1" dirty="0"/>
              <a:t>mediatype </a:t>
            </a:r>
            <a:r>
              <a:rPr lang="en-US" dirty="0"/>
              <a:t>and</a:t>
            </a:r>
            <a:r>
              <a:rPr lang="en-US" i="1" dirty="0"/>
              <a:t> </a:t>
            </a:r>
            <a:r>
              <a:rPr lang="en-US" dirty="0"/>
              <a:t>(</a:t>
            </a:r>
            <a:r>
              <a:rPr lang="en-US" i="1" dirty="0"/>
              <a:t>media feature</a:t>
            </a:r>
            <a:r>
              <a:rPr lang="en-US" dirty="0"/>
              <a:t>) and</a:t>
            </a:r>
            <a:r>
              <a:rPr lang="en-US" i="1" dirty="0"/>
              <a:t> </a:t>
            </a:r>
            <a:r>
              <a:rPr lang="en-US" dirty="0"/>
              <a:t>(</a:t>
            </a:r>
            <a:r>
              <a:rPr lang="en-US" i="1" dirty="0"/>
              <a:t>media feature</a:t>
            </a:r>
            <a:r>
              <a:rPr lang="en-US" dirty="0"/>
              <a:t>) {</a:t>
            </a:r>
            <a:r>
              <a:rPr lang="en-US" i="1" dirty="0"/>
              <a:t/>
            </a:r>
            <a:br>
              <a:rPr lang="en-US" i="1" dirty="0"/>
            </a:br>
            <a:r>
              <a:rPr lang="en-US" i="1" dirty="0"/>
              <a:t>  CSS-Code;</a:t>
            </a:r>
            <a:br>
              <a:rPr lang="en-US" i="1" dirty="0"/>
            </a:br>
            <a:r>
              <a:rPr lang="en-US" dirty="0" smtClean="0"/>
              <a:t>}</a:t>
            </a:r>
          </a:p>
          <a:p>
            <a:pPr marL="146050" indent="0">
              <a:buNone/>
            </a:pPr>
            <a:endParaRPr lang="en-US" sz="1800" b="1" dirty="0"/>
          </a:p>
          <a:p>
            <a:pPr marL="146050" indent="0">
              <a:buNone/>
            </a:pPr>
            <a:r>
              <a:rPr lang="en-US" dirty="0"/>
              <a:t>Meaning of the </a:t>
            </a:r>
            <a:r>
              <a:rPr lang="en-US" b="1" dirty="0"/>
              <a:t>not</a:t>
            </a:r>
            <a:r>
              <a:rPr lang="en-US" dirty="0"/>
              <a:t>, </a:t>
            </a:r>
            <a:r>
              <a:rPr lang="en-US" b="1" dirty="0"/>
              <a:t>only,</a:t>
            </a:r>
            <a:r>
              <a:rPr lang="en-US" dirty="0"/>
              <a:t> and </a:t>
            </a:r>
            <a:r>
              <a:rPr lang="en-US" b="1" dirty="0"/>
              <a:t>and</a:t>
            </a:r>
            <a:r>
              <a:rPr lang="en-US" dirty="0"/>
              <a:t> keywords:</a:t>
            </a:r>
          </a:p>
          <a:p>
            <a:r>
              <a:rPr lang="en-US" b="1" dirty="0"/>
              <a:t>not:</a:t>
            </a:r>
            <a:r>
              <a:rPr lang="en-US" dirty="0"/>
              <a:t> This keyword inverts the meaning of an entire media query.</a:t>
            </a:r>
          </a:p>
          <a:p>
            <a:r>
              <a:rPr lang="en-US" b="1" dirty="0"/>
              <a:t>only:</a:t>
            </a:r>
            <a:r>
              <a:rPr lang="en-US" dirty="0"/>
              <a:t> This keyword prevents older browsers that do not support media queries from applying the specified styles. </a:t>
            </a:r>
            <a:r>
              <a:rPr lang="en-US" b="1" dirty="0"/>
              <a:t>It has no effect on modern browsers.</a:t>
            </a:r>
            <a:endParaRPr lang="en-US" dirty="0"/>
          </a:p>
          <a:p>
            <a:r>
              <a:rPr lang="en-US" b="1" dirty="0"/>
              <a:t>and:</a:t>
            </a:r>
            <a:r>
              <a:rPr lang="en-US" dirty="0"/>
              <a:t> This keyword combines a media type and one or more media features.</a:t>
            </a:r>
          </a:p>
          <a:p>
            <a:pPr marL="146050" indent="0">
              <a:buNone/>
            </a:pPr>
            <a:endParaRPr lang="en-US" sz="1800" b="1" dirty="0"/>
          </a:p>
          <a:p>
            <a:pPr marL="0" lvl="0" indent="0" algn="l" rtl="0">
              <a:spcBef>
                <a:spcPts val="0"/>
              </a:spcBef>
              <a:spcAft>
                <a:spcPts val="0"/>
              </a:spcAft>
              <a:buNone/>
            </a:pPr>
            <a:endParaRPr lang="en-GB" sz="1400" dirty="0" smtClean="0">
              <a:solidFill>
                <a:schemeClr val="bg2">
                  <a:lumMod val="50000"/>
                </a:schemeClr>
              </a:solidFill>
              <a:highlight>
                <a:srgbClr val="FFFFFF"/>
              </a:highlight>
            </a:endParaRPr>
          </a:p>
          <a:p>
            <a:pPr marL="457200" lvl="0" indent="0" algn="l" rtl="0">
              <a:spcBef>
                <a:spcPts val="0"/>
              </a:spcBef>
              <a:spcAft>
                <a:spcPts val="0"/>
              </a:spcAft>
              <a:buNone/>
            </a:pPr>
            <a:endParaRPr lang="en-GB" sz="1400" dirty="0" smtClean="0">
              <a:solidFill>
                <a:schemeClr val="bg2">
                  <a:lumMod val="50000"/>
                </a:schemeClr>
              </a:solidFill>
              <a:highlight>
                <a:srgbClr val="FFFFFF"/>
              </a:highlight>
            </a:endParaRPr>
          </a:p>
          <a:p>
            <a:pPr marL="457200" lvl="0" indent="0" algn="l" rtl="0">
              <a:spcBef>
                <a:spcPts val="0"/>
              </a:spcBef>
              <a:spcAft>
                <a:spcPts val="0"/>
              </a:spcAft>
              <a:buNone/>
            </a:pPr>
            <a:endParaRPr sz="1500" dirty="0">
              <a:solidFill>
                <a:srgbClr val="0D0D0D"/>
              </a:solidFill>
              <a:highlight>
                <a:srgbClr val="FFFFFF"/>
              </a:highlight>
            </a:endParaRPr>
          </a:p>
          <a:p>
            <a:pPr marL="0" lvl="0" indent="0" algn="l" rtl="0">
              <a:spcBef>
                <a:spcPts val="0"/>
              </a:spcBef>
              <a:spcAft>
                <a:spcPts val="0"/>
              </a:spcAft>
              <a:buNone/>
            </a:pPr>
            <a:endParaRPr sz="1500" dirty="0">
              <a:solidFill>
                <a:srgbClr val="0D0D0D"/>
              </a:solidFill>
              <a:highlight>
                <a:srgbClr val="FFFFFF"/>
              </a:highlight>
              <a:latin typeface="Roboto"/>
              <a:ea typeface="Roboto"/>
              <a:cs typeface="Roboto"/>
              <a:sym typeface="Roboto"/>
            </a:endParaRPr>
          </a:p>
          <a:p>
            <a:pPr marL="0" lvl="0" indent="0" algn="l" rtl="0">
              <a:spcBef>
                <a:spcPts val="0"/>
              </a:spcBef>
              <a:spcAft>
                <a:spcPts val="0"/>
              </a:spcAft>
              <a:buNone/>
            </a:pPr>
            <a:endParaRPr sz="1500" dirty="0">
              <a:solidFill>
                <a:srgbClr val="0D0D0D"/>
              </a:solidFill>
              <a:highlight>
                <a:srgbClr val="FFFFFF"/>
              </a:highlight>
              <a:latin typeface="Roboto"/>
              <a:ea typeface="Roboto"/>
              <a:cs typeface="Roboto"/>
              <a:sym typeface="Roboto"/>
            </a:endParaRPr>
          </a:p>
          <a:p>
            <a:pPr marL="0" lvl="0" indent="0" algn="l" rtl="0">
              <a:spcBef>
                <a:spcPts val="0"/>
              </a:spcBef>
              <a:spcAft>
                <a:spcPts val="0"/>
              </a:spcAft>
              <a:buNone/>
            </a:pPr>
            <a:endParaRPr sz="1500" dirty="0">
              <a:solidFill>
                <a:srgbClr val="0D0D0D"/>
              </a:solidFill>
              <a:highlight>
                <a:srgbClr val="FFFFFF"/>
              </a:highlight>
              <a:latin typeface="Roboto"/>
              <a:ea typeface="Roboto"/>
              <a:cs typeface="Roboto"/>
              <a:sym typeface="Roboto"/>
            </a:endParaRPr>
          </a:p>
          <a:p>
            <a:pPr marL="0" lvl="0" indent="0" algn="l" rtl="0">
              <a:spcBef>
                <a:spcPts val="0"/>
              </a:spcBef>
              <a:spcAft>
                <a:spcPts val="0"/>
              </a:spcAft>
              <a:buNone/>
            </a:pPr>
            <a:endParaRPr sz="1500" dirty="0">
              <a:solidFill>
                <a:srgbClr val="0D0D0D"/>
              </a:solidFill>
              <a:highlight>
                <a:srgbClr val="FFFFFF"/>
              </a:highlight>
              <a:latin typeface="Roboto"/>
              <a:ea typeface="Roboto"/>
              <a:cs typeface="Roboto"/>
              <a:sym typeface="Roboto"/>
            </a:endParaRPr>
          </a:p>
          <a:p>
            <a:pPr marL="0" lvl="0" indent="0" algn="l" rtl="0">
              <a:spcBef>
                <a:spcPts val="0"/>
              </a:spcBef>
              <a:spcAft>
                <a:spcPts val="0"/>
              </a:spcAft>
              <a:buNone/>
            </a:pPr>
            <a:endParaRPr sz="1500" dirty="0">
              <a:solidFill>
                <a:srgbClr val="0D0D0D"/>
              </a:solidFill>
              <a:highlight>
                <a:srgbClr val="FFFFFF"/>
              </a:highlight>
              <a:latin typeface="Roboto"/>
              <a:ea typeface="Roboto"/>
              <a:cs typeface="Roboto"/>
              <a:sym typeface="Roboto"/>
            </a:endParaRPr>
          </a:p>
          <a:p>
            <a:pPr marL="914400" lvl="0" indent="0" algn="l" rtl="0">
              <a:spcBef>
                <a:spcPts val="0"/>
              </a:spcBef>
              <a:spcAft>
                <a:spcPts val="0"/>
              </a:spcAft>
              <a:buNone/>
            </a:pPr>
            <a:endParaRPr sz="1500" dirty="0">
              <a:solidFill>
                <a:srgbClr val="0D0D0D"/>
              </a:solidFill>
              <a:highlight>
                <a:srgbClr val="FFFFFF"/>
              </a:highlight>
              <a:latin typeface="Roboto"/>
              <a:ea typeface="Roboto"/>
              <a:cs typeface="Roboto"/>
              <a:sym typeface="Roboto"/>
            </a:endParaRPr>
          </a:p>
          <a:p>
            <a:pPr marL="0" lvl="0" indent="0" algn="l" rtl="0">
              <a:spcBef>
                <a:spcPts val="0"/>
              </a:spcBef>
              <a:spcAft>
                <a:spcPts val="0"/>
              </a:spcAft>
              <a:buNone/>
            </a:pPr>
            <a:endParaRPr sz="1500" dirty="0">
              <a:solidFill>
                <a:srgbClr val="0D0D0D"/>
              </a:solidFill>
              <a:highlight>
                <a:srgbClr val="FFFFFF"/>
              </a:highlight>
              <a:latin typeface="Roboto"/>
              <a:ea typeface="Roboto"/>
              <a:cs typeface="Roboto"/>
              <a:sym typeface="Roboto"/>
            </a:endParaRPr>
          </a:p>
          <a:p>
            <a:pPr marL="457200" lvl="0" indent="0" algn="l" rtl="0">
              <a:spcBef>
                <a:spcPts val="0"/>
              </a:spcBef>
              <a:spcAft>
                <a:spcPts val="0"/>
              </a:spcAft>
              <a:buNone/>
            </a:pPr>
            <a:endParaRPr sz="1600" dirty="0">
              <a:solidFill>
                <a:srgbClr val="0D0D0D"/>
              </a:solidFill>
              <a:highlight>
                <a:srgbClr val="FFFFFF"/>
              </a:highlight>
              <a:latin typeface="Roboto"/>
              <a:ea typeface="Roboto"/>
              <a:cs typeface="Roboto"/>
              <a:sym typeface="Roboto"/>
            </a:endParaRPr>
          </a:p>
          <a:p>
            <a:pPr marL="914400" lvl="0" indent="0" algn="l" rtl="0">
              <a:spcBef>
                <a:spcPts val="0"/>
              </a:spcBef>
              <a:spcAft>
                <a:spcPts val="0"/>
              </a:spcAft>
              <a:buNone/>
            </a:pPr>
            <a:endParaRPr sz="1600" dirty="0">
              <a:solidFill>
                <a:srgbClr val="0D0D0D"/>
              </a:solidFill>
              <a:highlight>
                <a:srgbClr val="FFFFFF"/>
              </a:highlight>
              <a:latin typeface="Roboto"/>
              <a:ea typeface="Roboto"/>
              <a:cs typeface="Roboto"/>
              <a:sym typeface="Roboto"/>
            </a:endParaRPr>
          </a:p>
          <a:p>
            <a:pPr marL="0" lvl="0" indent="0" algn="l" rtl="0">
              <a:spcBef>
                <a:spcPts val="0"/>
              </a:spcBef>
              <a:spcAft>
                <a:spcPts val="0"/>
              </a:spcAft>
              <a:buNone/>
            </a:pPr>
            <a:endParaRPr sz="1600" dirty="0">
              <a:solidFill>
                <a:srgbClr val="0D0D0D"/>
              </a:solidFill>
              <a:highlight>
                <a:srgbClr val="FFFFFF"/>
              </a:highlight>
              <a:latin typeface="Roboto"/>
              <a:ea typeface="Roboto"/>
              <a:cs typeface="Roboto"/>
              <a:sym typeface="Roboto"/>
            </a:endParaRPr>
          </a:p>
          <a:p>
            <a:pPr marL="457200" lvl="0" indent="0" algn="l" rtl="0">
              <a:spcBef>
                <a:spcPts val="0"/>
              </a:spcBef>
              <a:spcAft>
                <a:spcPts val="0"/>
              </a:spcAft>
              <a:buNone/>
            </a:pPr>
            <a:endParaRPr sz="1500" dirty="0">
              <a:solidFill>
                <a:srgbClr val="0D0D0D"/>
              </a:solidFill>
              <a:highlight>
                <a:srgbClr val="FFFFFF"/>
              </a:highlight>
              <a:latin typeface="Roboto"/>
              <a:ea typeface="Roboto"/>
              <a:cs typeface="Roboto"/>
              <a:sym typeface="Roboto"/>
            </a:endParaRPr>
          </a:p>
          <a:p>
            <a:pPr marL="457200" lvl="0" indent="0" algn="l" rtl="0">
              <a:spcBef>
                <a:spcPts val="0"/>
              </a:spcBef>
              <a:spcAft>
                <a:spcPts val="0"/>
              </a:spcAft>
              <a:buNone/>
            </a:pPr>
            <a:endParaRPr sz="1500" dirty="0">
              <a:solidFill>
                <a:srgbClr val="0D0D0D"/>
              </a:solidFill>
              <a:highlight>
                <a:srgbClr val="FFFFFF"/>
              </a:highlight>
              <a:latin typeface="Roboto"/>
              <a:ea typeface="Roboto"/>
              <a:cs typeface="Roboto"/>
              <a:sym typeface="Roboto"/>
            </a:endParaRPr>
          </a:p>
          <a:p>
            <a:pPr marL="0" lvl="0" indent="0" algn="l" rtl="0">
              <a:lnSpc>
                <a:spcPct val="95000"/>
              </a:lnSpc>
              <a:spcBef>
                <a:spcPts val="0"/>
              </a:spcBef>
              <a:spcAft>
                <a:spcPts val="0"/>
              </a:spcAft>
              <a:buNone/>
            </a:pPr>
            <a:endParaRPr sz="1400" dirty="0">
              <a:solidFill>
                <a:srgbClr val="0D0D0D"/>
              </a:solidFill>
              <a:highlight>
                <a:srgbClr val="FFFFFF"/>
              </a:highlight>
            </a:endParaRPr>
          </a:p>
          <a:p>
            <a:pPr marL="0" lvl="0" indent="0" algn="l" rtl="0">
              <a:lnSpc>
                <a:spcPct val="95000"/>
              </a:lnSpc>
              <a:spcBef>
                <a:spcPts val="1200"/>
              </a:spcBef>
              <a:spcAft>
                <a:spcPts val="0"/>
              </a:spcAft>
              <a:buNone/>
            </a:pPr>
            <a:endParaRPr sz="1000" dirty="0">
              <a:solidFill>
                <a:srgbClr val="0D0D0D"/>
              </a:solidFill>
              <a:highlight>
                <a:srgbClr val="FFFFFF"/>
              </a:highlight>
            </a:endParaRPr>
          </a:p>
          <a:p>
            <a:pPr marL="0" lvl="0" indent="0" algn="l" rtl="0">
              <a:lnSpc>
                <a:spcPct val="95000"/>
              </a:lnSpc>
              <a:spcBef>
                <a:spcPts val="1200"/>
              </a:spcBef>
              <a:spcAft>
                <a:spcPts val="0"/>
              </a:spcAft>
              <a:buNone/>
            </a:pPr>
            <a:endParaRPr sz="1000" dirty="0">
              <a:solidFill>
                <a:srgbClr val="0D0D0D"/>
              </a:solidFill>
              <a:highlight>
                <a:srgbClr val="FFFFFF"/>
              </a:highlight>
            </a:endParaRPr>
          </a:p>
          <a:p>
            <a:pPr marL="0" lvl="0" indent="0" algn="l" rtl="0">
              <a:lnSpc>
                <a:spcPct val="95000"/>
              </a:lnSpc>
              <a:spcBef>
                <a:spcPts val="1200"/>
              </a:spcBef>
              <a:spcAft>
                <a:spcPts val="0"/>
              </a:spcAft>
              <a:buNone/>
            </a:pPr>
            <a:endParaRPr sz="1900" dirty="0">
              <a:solidFill>
                <a:srgbClr val="0D0D0D"/>
              </a:solidFill>
              <a:highlight>
                <a:srgbClr val="FFFFFF"/>
              </a:highlight>
            </a:endParaRPr>
          </a:p>
          <a:p>
            <a:pPr marL="0" lvl="0" indent="0" algn="l" rtl="0">
              <a:lnSpc>
                <a:spcPct val="95000"/>
              </a:lnSpc>
              <a:spcBef>
                <a:spcPts val="1200"/>
              </a:spcBef>
              <a:spcAft>
                <a:spcPts val="1200"/>
              </a:spcAft>
              <a:buNone/>
            </a:pPr>
            <a:endParaRPr sz="1900" dirty="0">
              <a:solidFill>
                <a:srgbClr val="0D0D0D"/>
              </a:solidFill>
              <a:highlight>
                <a:srgbClr val="FFFFFF"/>
              </a:highlight>
            </a:endParaRPr>
          </a:p>
        </p:txBody>
      </p:sp>
    </p:spTree>
    <p:extLst>
      <p:ext uri="{BB962C8B-B14F-4D97-AF65-F5344CB8AC3E}">
        <p14:creationId xmlns:p14="http://schemas.microsoft.com/office/powerpoint/2010/main" val="27995750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1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sz="3000" dirty="0" smtClean="0">
                <a:latin typeface="Nunito"/>
                <a:ea typeface="Nunito"/>
                <a:cs typeface="Nunito"/>
                <a:sym typeface="Nunito"/>
              </a:rPr>
              <a:t>Learning Objective</a:t>
            </a:r>
            <a:endParaRPr sz="3000" dirty="0">
              <a:latin typeface="Nunito"/>
              <a:ea typeface="Nunito"/>
              <a:cs typeface="Nunito"/>
              <a:sym typeface="Nunito"/>
            </a:endParaRPr>
          </a:p>
        </p:txBody>
      </p:sp>
      <p:sp>
        <p:nvSpPr>
          <p:cNvPr id="284" name="Google Shape;284;p14"/>
          <p:cNvSpPr txBox="1">
            <a:spLocks noGrp="1"/>
          </p:cNvSpPr>
          <p:nvPr>
            <p:ph type="body" idx="1"/>
          </p:nvPr>
        </p:nvSpPr>
        <p:spPr>
          <a:xfrm>
            <a:off x="1606900" y="1584725"/>
            <a:ext cx="3141900" cy="3074400"/>
          </a:xfrm>
          <a:prstGeom prst="rect">
            <a:avLst/>
          </a:prstGeom>
        </p:spPr>
        <p:txBody>
          <a:bodyPr spcFirstLastPara="1" wrap="square" lIns="91425" tIns="91425" rIns="91425" bIns="91425" anchor="t" anchorCtr="0">
            <a:normAutofit/>
          </a:bodyPr>
          <a:lstStyle/>
          <a:p>
            <a:pPr marL="457200" lvl="0" indent="0" algn="l" rtl="0">
              <a:lnSpc>
                <a:spcPct val="150000"/>
              </a:lnSpc>
              <a:spcBef>
                <a:spcPts val="0"/>
              </a:spcBef>
              <a:spcAft>
                <a:spcPts val="0"/>
              </a:spcAft>
              <a:buNone/>
            </a:pPr>
            <a:endParaRPr sz="6657"/>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sp>
        <p:nvSpPr>
          <p:cNvPr id="285" name="Google Shape;285;p14"/>
          <p:cNvSpPr txBox="1">
            <a:spLocks noGrp="1"/>
          </p:cNvSpPr>
          <p:nvPr>
            <p:ph type="body" idx="1"/>
          </p:nvPr>
        </p:nvSpPr>
        <p:spPr>
          <a:xfrm>
            <a:off x="4748800" y="1383825"/>
            <a:ext cx="2926200" cy="3074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a:p>
            <a:pPr marL="0" lvl="0" indent="0" algn="l" rtl="0">
              <a:spcBef>
                <a:spcPts val="1200"/>
              </a:spcBef>
              <a:spcAft>
                <a:spcPts val="1200"/>
              </a:spcAft>
              <a:buNone/>
            </a:pPr>
            <a:endParaRPr/>
          </a:p>
        </p:txBody>
      </p:sp>
      <p:graphicFrame>
        <p:nvGraphicFramePr>
          <p:cNvPr id="286" name="Google Shape;286;p14"/>
          <p:cNvGraphicFramePr/>
          <p:nvPr>
            <p:extLst>
              <p:ext uri="{D42A27DB-BD31-4B8C-83A1-F6EECF244321}">
                <p14:modId xmlns:p14="http://schemas.microsoft.com/office/powerpoint/2010/main" val="1826871814"/>
              </p:ext>
            </p:extLst>
          </p:nvPr>
        </p:nvGraphicFramePr>
        <p:xfrm>
          <a:off x="1363750" y="1584725"/>
          <a:ext cx="7239000" cy="2056608"/>
        </p:xfrm>
        <a:graphic>
          <a:graphicData uri="http://schemas.openxmlformats.org/drawingml/2006/table">
            <a:tbl>
              <a:tblPr>
                <a:noFill/>
                <a:tableStyleId>{7994437C-D779-4BD4-AAD2-3A2544384D5B}</a:tableStyleId>
              </a:tblPr>
              <a:tblGrid>
                <a:gridCol w="3619500">
                  <a:extLst>
                    <a:ext uri="{9D8B030D-6E8A-4147-A177-3AD203B41FA5}">
                      <a16:colId xmlns:a16="http://schemas.microsoft.com/office/drawing/2014/main" val="20000"/>
                    </a:ext>
                  </a:extLst>
                </a:gridCol>
                <a:gridCol w="3619500">
                  <a:extLst>
                    <a:ext uri="{9D8B030D-6E8A-4147-A177-3AD203B41FA5}">
                      <a16:colId xmlns:a16="http://schemas.microsoft.com/office/drawing/2014/main" val="20001"/>
                    </a:ext>
                  </a:extLst>
                </a:gridCol>
              </a:tblGrid>
              <a:tr h="381000">
                <a:tc>
                  <a:txBody>
                    <a:bodyPr/>
                    <a:lstStyle/>
                    <a:p>
                      <a:pPr marL="457200" lvl="0" indent="-333863" algn="l" rtl="0">
                        <a:lnSpc>
                          <a:spcPct val="150000"/>
                        </a:lnSpc>
                        <a:spcBef>
                          <a:spcPts val="0"/>
                        </a:spcBef>
                        <a:spcAft>
                          <a:spcPts val="0"/>
                        </a:spcAft>
                        <a:buClr>
                          <a:schemeClr val="dk2"/>
                        </a:buClr>
                        <a:buSzPts val="1658"/>
                        <a:buFont typeface="Nunito"/>
                        <a:buChar char="●"/>
                      </a:pPr>
                      <a:r>
                        <a:rPr lang="en-GB" sz="1657" dirty="0" smtClean="0">
                          <a:solidFill>
                            <a:schemeClr val="dk2"/>
                          </a:solidFill>
                          <a:latin typeface="Nunito"/>
                          <a:ea typeface="Nunito"/>
                          <a:cs typeface="Nunito"/>
                          <a:sym typeface="Nunito"/>
                        </a:rPr>
                        <a:t>Rounded </a:t>
                      </a:r>
                      <a:r>
                        <a:rPr lang="en-GB" sz="1657" dirty="0">
                          <a:solidFill>
                            <a:schemeClr val="dk2"/>
                          </a:solidFill>
                          <a:latin typeface="Nunito"/>
                          <a:ea typeface="Nunito"/>
                          <a:cs typeface="Nunito"/>
                          <a:sym typeface="Nunito"/>
                        </a:rPr>
                        <a:t>Corners</a:t>
                      </a:r>
                      <a:endParaRPr sz="1657" dirty="0">
                        <a:solidFill>
                          <a:schemeClr val="dk2"/>
                        </a:solidFill>
                        <a:latin typeface="Nunito"/>
                        <a:ea typeface="Nunito"/>
                        <a:cs typeface="Nunito"/>
                        <a:sym typeface="Nunito"/>
                      </a:endParaRPr>
                    </a:p>
                    <a:p>
                      <a:pPr marL="457200" lvl="0" indent="-333863" algn="l" rtl="0">
                        <a:lnSpc>
                          <a:spcPct val="150000"/>
                        </a:lnSpc>
                        <a:spcBef>
                          <a:spcPts val="0"/>
                        </a:spcBef>
                        <a:spcAft>
                          <a:spcPts val="0"/>
                        </a:spcAft>
                        <a:buClr>
                          <a:schemeClr val="dk2"/>
                        </a:buClr>
                        <a:buSzPts val="1658"/>
                        <a:buFont typeface="Nunito"/>
                        <a:buChar char="●"/>
                      </a:pPr>
                      <a:r>
                        <a:rPr lang="en-GB" sz="1657" dirty="0" smtClean="0">
                          <a:solidFill>
                            <a:schemeClr val="dk2"/>
                          </a:solidFill>
                          <a:latin typeface="Nunito"/>
                          <a:ea typeface="Nunito"/>
                          <a:cs typeface="Nunito"/>
                          <a:sym typeface="Nunito"/>
                        </a:rPr>
                        <a:t>Gradients</a:t>
                      </a:r>
                      <a:endParaRPr sz="1657" dirty="0">
                        <a:solidFill>
                          <a:schemeClr val="dk2"/>
                        </a:solidFill>
                        <a:latin typeface="Nunito"/>
                        <a:ea typeface="Nunito"/>
                        <a:cs typeface="Nunito"/>
                        <a:sym typeface="Nunito"/>
                      </a:endParaRPr>
                    </a:p>
                    <a:p>
                      <a:pPr marL="457200" lvl="0" indent="-333863" algn="l" rtl="0">
                        <a:lnSpc>
                          <a:spcPct val="150000"/>
                        </a:lnSpc>
                        <a:spcBef>
                          <a:spcPts val="0"/>
                        </a:spcBef>
                        <a:spcAft>
                          <a:spcPts val="0"/>
                        </a:spcAft>
                        <a:buClr>
                          <a:schemeClr val="dk2"/>
                        </a:buClr>
                        <a:buSzPts val="1658"/>
                        <a:buFont typeface="Nunito"/>
                        <a:buChar char="●"/>
                      </a:pPr>
                      <a:r>
                        <a:rPr lang="en-GB" sz="1657" dirty="0" smtClean="0">
                          <a:solidFill>
                            <a:schemeClr val="dk2"/>
                          </a:solidFill>
                          <a:latin typeface="Nunito"/>
                          <a:ea typeface="Nunito"/>
                          <a:cs typeface="Nunito"/>
                          <a:sym typeface="Nunito"/>
                        </a:rPr>
                        <a:t>Shadows</a:t>
                      </a:r>
                    </a:p>
                    <a:p>
                      <a:pPr marL="457200" lvl="0" indent="-333863" algn="l" rtl="0">
                        <a:lnSpc>
                          <a:spcPct val="150000"/>
                        </a:lnSpc>
                        <a:spcBef>
                          <a:spcPts val="0"/>
                        </a:spcBef>
                        <a:spcAft>
                          <a:spcPts val="0"/>
                        </a:spcAft>
                        <a:buClr>
                          <a:schemeClr val="dk2"/>
                        </a:buClr>
                        <a:buSzPts val="1658"/>
                        <a:buFont typeface="Nunito"/>
                        <a:buChar char="●"/>
                      </a:pPr>
                      <a:r>
                        <a:rPr lang="en-GB" sz="1657" dirty="0" smtClean="0">
                          <a:solidFill>
                            <a:schemeClr val="dk2"/>
                          </a:solidFill>
                          <a:latin typeface="Nunito"/>
                          <a:ea typeface="Nunito"/>
                          <a:cs typeface="Nunito"/>
                          <a:sym typeface="Nunito"/>
                        </a:rPr>
                        <a:t>Transitions</a:t>
                      </a:r>
                      <a:endParaRPr sz="1657" dirty="0">
                        <a:solidFill>
                          <a:schemeClr val="dk2"/>
                        </a:solidFill>
                        <a:latin typeface="Nunito"/>
                        <a:ea typeface="Nunito"/>
                        <a:cs typeface="Nunito"/>
                        <a:sym typeface="Nunito"/>
                      </a:endParaRPr>
                    </a:p>
                  </a:txBody>
                  <a:tcPr marL="91425" marR="91425" marT="91425" marB="91425"/>
                </a:tc>
                <a:tc>
                  <a:txBody>
                    <a:bodyPr/>
                    <a:lstStyle/>
                    <a:p>
                      <a:pPr marL="457200" lvl="0" indent="-333346" algn="l" rtl="0">
                        <a:lnSpc>
                          <a:spcPct val="150000"/>
                        </a:lnSpc>
                        <a:spcBef>
                          <a:spcPts val="0"/>
                        </a:spcBef>
                        <a:spcAft>
                          <a:spcPts val="0"/>
                        </a:spcAft>
                        <a:buClr>
                          <a:schemeClr val="dk2"/>
                        </a:buClr>
                        <a:buSzPts val="1650"/>
                        <a:buFont typeface="Nunito"/>
                        <a:buChar char="●"/>
                      </a:pPr>
                      <a:r>
                        <a:rPr lang="en-GB" sz="1649" dirty="0" smtClean="0">
                          <a:solidFill>
                            <a:schemeClr val="dk2"/>
                          </a:solidFill>
                          <a:latin typeface="Nunito"/>
                          <a:ea typeface="Nunito"/>
                          <a:cs typeface="Nunito"/>
                          <a:sym typeface="Nunito"/>
                        </a:rPr>
                        <a:t>Object Fit</a:t>
                      </a:r>
                      <a:endParaRPr sz="1649" dirty="0">
                        <a:solidFill>
                          <a:schemeClr val="dk2"/>
                        </a:solidFill>
                        <a:latin typeface="Nunito"/>
                        <a:ea typeface="Nunito"/>
                        <a:cs typeface="Nunito"/>
                        <a:sym typeface="Nunito"/>
                      </a:endParaRPr>
                    </a:p>
                    <a:p>
                      <a:pPr marL="457200" lvl="0" indent="-333346" algn="l" rtl="0">
                        <a:lnSpc>
                          <a:spcPct val="150000"/>
                        </a:lnSpc>
                        <a:spcBef>
                          <a:spcPts val="0"/>
                        </a:spcBef>
                        <a:spcAft>
                          <a:spcPts val="0"/>
                        </a:spcAft>
                        <a:buClr>
                          <a:schemeClr val="dk2"/>
                        </a:buClr>
                        <a:buSzPts val="1650"/>
                        <a:buFont typeface="Nunito"/>
                        <a:buChar char="●"/>
                      </a:pPr>
                      <a:r>
                        <a:rPr lang="en-GB" sz="1649" dirty="0" smtClean="0">
                          <a:solidFill>
                            <a:schemeClr val="dk2"/>
                          </a:solidFill>
                          <a:latin typeface="Nunito"/>
                          <a:ea typeface="Nunito"/>
                          <a:cs typeface="Nunito"/>
                          <a:sym typeface="Nunito"/>
                        </a:rPr>
                        <a:t>Object</a:t>
                      </a:r>
                      <a:r>
                        <a:rPr lang="en-GB" sz="1649" baseline="0" dirty="0" smtClean="0">
                          <a:solidFill>
                            <a:schemeClr val="dk2"/>
                          </a:solidFill>
                          <a:latin typeface="Nunito"/>
                          <a:ea typeface="Nunito"/>
                          <a:cs typeface="Nunito"/>
                          <a:sym typeface="Nunito"/>
                        </a:rPr>
                        <a:t> P</a:t>
                      </a:r>
                      <a:r>
                        <a:rPr lang="en-GB" sz="1649" dirty="0" smtClean="0">
                          <a:solidFill>
                            <a:schemeClr val="dk2"/>
                          </a:solidFill>
                          <a:latin typeface="Nunito"/>
                          <a:ea typeface="Nunito"/>
                          <a:cs typeface="Nunito"/>
                          <a:sym typeface="Nunito"/>
                        </a:rPr>
                        <a:t>osition</a:t>
                      </a:r>
                      <a:endParaRPr sz="1649" dirty="0">
                        <a:solidFill>
                          <a:schemeClr val="dk2"/>
                        </a:solidFill>
                        <a:latin typeface="Nunito"/>
                        <a:ea typeface="Nunito"/>
                        <a:cs typeface="Nunito"/>
                        <a:sym typeface="Nunito"/>
                      </a:endParaRPr>
                    </a:p>
                    <a:p>
                      <a:pPr marL="457200" lvl="0" indent="-333346" algn="l" rtl="0">
                        <a:lnSpc>
                          <a:spcPct val="150000"/>
                        </a:lnSpc>
                        <a:spcBef>
                          <a:spcPts val="0"/>
                        </a:spcBef>
                        <a:spcAft>
                          <a:spcPts val="0"/>
                        </a:spcAft>
                        <a:buClr>
                          <a:schemeClr val="dk2"/>
                        </a:buClr>
                        <a:buSzPts val="1650"/>
                        <a:buFont typeface="Nunito"/>
                        <a:buChar char="●"/>
                      </a:pPr>
                      <a:r>
                        <a:rPr lang="en-GB" sz="1649" dirty="0" smtClean="0">
                          <a:solidFill>
                            <a:schemeClr val="dk2"/>
                          </a:solidFill>
                          <a:latin typeface="Nunito"/>
                          <a:ea typeface="Nunito"/>
                          <a:cs typeface="Nunito"/>
                          <a:sym typeface="Nunito"/>
                        </a:rPr>
                        <a:t>Buttons</a:t>
                      </a:r>
                      <a:endParaRPr sz="1649" dirty="0">
                        <a:solidFill>
                          <a:schemeClr val="dk2"/>
                        </a:solidFill>
                        <a:latin typeface="Nunito"/>
                        <a:ea typeface="Nunito"/>
                        <a:cs typeface="Nunito"/>
                        <a:sym typeface="Nunito"/>
                      </a:endParaRPr>
                    </a:p>
                    <a:p>
                      <a:pPr marL="457200" lvl="0" indent="-333346" algn="l" rtl="0">
                        <a:lnSpc>
                          <a:spcPct val="150000"/>
                        </a:lnSpc>
                        <a:spcBef>
                          <a:spcPts val="0"/>
                        </a:spcBef>
                        <a:spcAft>
                          <a:spcPts val="0"/>
                        </a:spcAft>
                        <a:buClr>
                          <a:schemeClr val="dk2"/>
                        </a:buClr>
                        <a:buSzPts val="1650"/>
                        <a:buFont typeface="Nunito"/>
                        <a:buChar char="●"/>
                      </a:pPr>
                      <a:r>
                        <a:rPr lang="en-GB" sz="1649" dirty="0" smtClean="0">
                          <a:solidFill>
                            <a:schemeClr val="dk2"/>
                          </a:solidFill>
                          <a:latin typeface="Nunito"/>
                          <a:ea typeface="Nunito"/>
                          <a:cs typeface="Nunito"/>
                          <a:sym typeface="Nunito"/>
                        </a:rPr>
                        <a:t>Media </a:t>
                      </a:r>
                      <a:r>
                        <a:rPr lang="en-GB" sz="1649" dirty="0">
                          <a:solidFill>
                            <a:schemeClr val="dk2"/>
                          </a:solidFill>
                          <a:latin typeface="Nunito"/>
                          <a:ea typeface="Nunito"/>
                          <a:cs typeface="Nunito"/>
                          <a:sym typeface="Nunito"/>
                        </a:rPr>
                        <a:t>Queries</a:t>
                      </a:r>
                      <a:endParaRPr sz="1649" dirty="0">
                        <a:solidFill>
                          <a:schemeClr val="dk2"/>
                        </a:solidFill>
                        <a:latin typeface="Nunito"/>
                        <a:ea typeface="Nunito"/>
                        <a:cs typeface="Nunito"/>
                        <a:sym typeface="Nunito"/>
                      </a:endParaRPr>
                    </a:p>
                    <a:p>
                      <a:pPr marL="0" lvl="0" indent="0" algn="l" rtl="0">
                        <a:spcBef>
                          <a:spcPts val="1200"/>
                        </a:spcBef>
                        <a:spcAft>
                          <a:spcPts val="0"/>
                        </a:spcAft>
                        <a:buNone/>
                      </a:pPr>
                      <a:endParaRPr dirty="0"/>
                    </a:p>
                  </a:txBody>
                  <a:tcPr marL="91425" marR="91425" marT="91425" marB="91425"/>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038645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p46"/>
          <p:cNvSpPr txBox="1">
            <a:spLocks noGrp="1"/>
          </p:cNvSpPr>
          <p:nvPr>
            <p:ph type="title"/>
          </p:nvPr>
        </p:nvSpPr>
        <p:spPr>
          <a:xfrm>
            <a:off x="1140767" y="591486"/>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smtClean="0"/>
              <a:t>Media </a:t>
            </a:r>
            <a:r>
              <a:rPr lang="en-GB" dirty="0"/>
              <a:t>Queries</a:t>
            </a:r>
            <a:endParaRPr dirty="0"/>
          </a:p>
        </p:txBody>
      </p:sp>
      <p:sp>
        <p:nvSpPr>
          <p:cNvPr id="478" name="Google Shape;478;p46"/>
          <p:cNvSpPr txBox="1">
            <a:spLocks noGrp="1"/>
          </p:cNvSpPr>
          <p:nvPr>
            <p:ph type="body" idx="1"/>
          </p:nvPr>
        </p:nvSpPr>
        <p:spPr>
          <a:xfrm>
            <a:off x="1006549" y="1398990"/>
            <a:ext cx="7543901" cy="36363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p>
            <a:pPr marL="146050" indent="0">
              <a:buNone/>
            </a:pPr>
            <a:r>
              <a:rPr lang="en-US" sz="1800" b="1" dirty="0"/>
              <a:t>Media Query Syntax</a:t>
            </a:r>
          </a:p>
          <a:p>
            <a:pPr marL="146050" indent="0">
              <a:buNone/>
            </a:pPr>
            <a:endParaRPr lang="en-US" sz="1800" b="1" dirty="0" smtClean="0"/>
          </a:p>
          <a:p>
            <a:pPr marL="146050" indent="0">
              <a:buNone/>
            </a:pPr>
            <a:r>
              <a:rPr lang="en-US" dirty="0"/>
              <a:t>@media not|only </a:t>
            </a:r>
            <a:r>
              <a:rPr lang="en-US" i="1" dirty="0"/>
              <a:t>mediatype </a:t>
            </a:r>
            <a:r>
              <a:rPr lang="en-US" dirty="0"/>
              <a:t>and</a:t>
            </a:r>
            <a:r>
              <a:rPr lang="en-US" i="1" dirty="0"/>
              <a:t> </a:t>
            </a:r>
            <a:r>
              <a:rPr lang="en-US" dirty="0"/>
              <a:t>(</a:t>
            </a:r>
            <a:r>
              <a:rPr lang="en-US" i="1" dirty="0"/>
              <a:t>media feature</a:t>
            </a:r>
            <a:r>
              <a:rPr lang="en-US" dirty="0"/>
              <a:t>) and</a:t>
            </a:r>
            <a:r>
              <a:rPr lang="en-US" i="1" dirty="0"/>
              <a:t> </a:t>
            </a:r>
            <a:r>
              <a:rPr lang="en-US" dirty="0"/>
              <a:t>(</a:t>
            </a:r>
            <a:r>
              <a:rPr lang="en-US" i="1" dirty="0"/>
              <a:t>media feature</a:t>
            </a:r>
            <a:r>
              <a:rPr lang="en-US" dirty="0"/>
              <a:t>) {</a:t>
            </a:r>
            <a:r>
              <a:rPr lang="en-US" i="1" dirty="0"/>
              <a:t/>
            </a:r>
            <a:br>
              <a:rPr lang="en-US" i="1" dirty="0"/>
            </a:br>
            <a:r>
              <a:rPr lang="en-US" i="1" dirty="0"/>
              <a:t>  CSS-Code;</a:t>
            </a:r>
            <a:br>
              <a:rPr lang="en-US" i="1" dirty="0"/>
            </a:br>
            <a:r>
              <a:rPr lang="en-US" dirty="0" smtClean="0"/>
              <a:t>}</a:t>
            </a:r>
          </a:p>
          <a:p>
            <a:pPr marL="146050" indent="0">
              <a:buNone/>
            </a:pPr>
            <a:endParaRPr lang="en-US" sz="1800" b="1" dirty="0"/>
          </a:p>
          <a:p>
            <a:pPr marL="146050" indent="0">
              <a:buNone/>
            </a:pPr>
            <a:r>
              <a:rPr lang="en-US" dirty="0"/>
              <a:t>Meaning of the </a:t>
            </a:r>
            <a:r>
              <a:rPr lang="en-US" b="1" dirty="0"/>
              <a:t>not</a:t>
            </a:r>
            <a:r>
              <a:rPr lang="en-US" dirty="0"/>
              <a:t>, </a:t>
            </a:r>
            <a:r>
              <a:rPr lang="en-US" b="1" dirty="0"/>
              <a:t>only,</a:t>
            </a:r>
            <a:r>
              <a:rPr lang="en-US" dirty="0"/>
              <a:t> and </a:t>
            </a:r>
            <a:r>
              <a:rPr lang="en-US" b="1" dirty="0"/>
              <a:t>and</a:t>
            </a:r>
            <a:r>
              <a:rPr lang="en-US" dirty="0"/>
              <a:t> keywords:</a:t>
            </a:r>
          </a:p>
          <a:p>
            <a:r>
              <a:rPr lang="en-US" b="1" dirty="0"/>
              <a:t>not:</a:t>
            </a:r>
            <a:r>
              <a:rPr lang="en-US" dirty="0"/>
              <a:t> This keyword inverts the meaning of an entire media query.</a:t>
            </a:r>
          </a:p>
          <a:p>
            <a:r>
              <a:rPr lang="en-US" b="1" dirty="0"/>
              <a:t>only:</a:t>
            </a:r>
            <a:r>
              <a:rPr lang="en-US" dirty="0"/>
              <a:t> This keyword prevents older browsers that do not support media queries from applying the specified styles. </a:t>
            </a:r>
            <a:r>
              <a:rPr lang="en-US" b="1" dirty="0"/>
              <a:t>It has no effect on modern browsers.</a:t>
            </a:r>
            <a:endParaRPr lang="en-US" dirty="0"/>
          </a:p>
          <a:p>
            <a:r>
              <a:rPr lang="en-US" b="1" dirty="0"/>
              <a:t>and:</a:t>
            </a:r>
            <a:r>
              <a:rPr lang="en-US" dirty="0"/>
              <a:t> This keyword combines a media type and one or more media features.</a:t>
            </a:r>
          </a:p>
          <a:p>
            <a:pPr marL="146050" indent="0">
              <a:buNone/>
            </a:pPr>
            <a:endParaRPr lang="en-US" sz="1800" b="1" dirty="0"/>
          </a:p>
          <a:p>
            <a:pPr marL="0" lvl="0" indent="0" algn="l" rtl="0">
              <a:spcBef>
                <a:spcPts val="0"/>
              </a:spcBef>
              <a:spcAft>
                <a:spcPts val="0"/>
              </a:spcAft>
              <a:buNone/>
            </a:pPr>
            <a:endParaRPr lang="en-GB" sz="1400" dirty="0" smtClean="0">
              <a:solidFill>
                <a:schemeClr val="bg2">
                  <a:lumMod val="50000"/>
                </a:schemeClr>
              </a:solidFill>
              <a:highlight>
                <a:srgbClr val="FFFFFF"/>
              </a:highlight>
            </a:endParaRPr>
          </a:p>
          <a:p>
            <a:pPr marL="457200" lvl="0" indent="0" algn="l" rtl="0">
              <a:spcBef>
                <a:spcPts val="0"/>
              </a:spcBef>
              <a:spcAft>
                <a:spcPts val="0"/>
              </a:spcAft>
              <a:buNone/>
            </a:pPr>
            <a:endParaRPr lang="en-GB" sz="1400" dirty="0" smtClean="0">
              <a:solidFill>
                <a:schemeClr val="bg2">
                  <a:lumMod val="50000"/>
                </a:schemeClr>
              </a:solidFill>
              <a:highlight>
                <a:srgbClr val="FFFFFF"/>
              </a:highlight>
            </a:endParaRPr>
          </a:p>
          <a:p>
            <a:pPr marL="457200" lvl="0" indent="0" algn="l" rtl="0">
              <a:spcBef>
                <a:spcPts val="0"/>
              </a:spcBef>
              <a:spcAft>
                <a:spcPts val="0"/>
              </a:spcAft>
              <a:buNone/>
            </a:pPr>
            <a:endParaRPr sz="1500" dirty="0">
              <a:solidFill>
                <a:srgbClr val="0D0D0D"/>
              </a:solidFill>
              <a:highlight>
                <a:srgbClr val="FFFFFF"/>
              </a:highlight>
            </a:endParaRPr>
          </a:p>
          <a:p>
            <a:pPr marL="0" lvl="0" indent="0" algn="l" rtl="0">
              <a:spcBef>
                <a:spcPts val="0"/>
              </a:spcBef>
              <a:spcAft>
                <a:spcPts val="0"/>
              </a:spcAft>
              <a:buNone/>
            </a:pPr>
            <a:endParaRPr sz="1500" dirty="0">
              <a:solidFill>
                <a:srgbClr val="0D0D0D"/>
              </a:solidFill>
              <a:highlight>
                <a:srgbClr val="FFFFFF"/>
              </a:highlight>
              <a:latin typeface="Roboto"/>
              <a:ea typeface="Roboto"/>
              <a:cs typeface="Roboto"/>
              <a:sym typeface="Roboto"/>
            </a:endParaRPr>
          </a:p>
          <a:p>
            <a:pPr marL="0" lvl="0" indent="0" algn="l" rtl="0">
              <a:spcBef>
                <a:spcPts val="0"/>
              </a:spcBef>
              <a:spcAft>
                <a:spcPts val="0"/>
              </a:spcAft>
              <a:buNone/>
            </a:pPr>
            <a:endParaRPr sz="1500" dirty="0">
              <a:solidFill>
                <a:srgbClr val="0D0D0D"/>
              </a:solidFill>
              <a:highlight>
                <a:srgbClr val="FFFFFF"/>
              </a:highlight>
              <a:latin typeface="Roboto"/>
              <a:ea typeface="Roboto"/>
              <a:cs typeface="Roboto"/>
              <a:sym typeface="Roboto"/>
            </a:endParaRPr>
          </a:p>
          <a:p>
            <a:pPr marL="0" lvl="0" indent="0" algn="l" rtl="0">
              <a:spcBef>
                <a:spcPts val="0"/>
              </a:spcBef>
              <a:spcAft>
                <a:spcPts val="0"/>
              </a:spcAft>
              <a:buNone/>
            </a:pPr>
            <a:endParaRPr sz="1500" dirty="0">
              <a:solidFill>
                <a:srgbClr val="0D0D0D"/>
              </a:solidFill>
              <a:highlight>
                <a:srgbClr val="FFFFFF"/>
              </a:highlight>
              <a:latin typeface="Roboto"/>
              <a:ea typeface="Roboto"/>
              <a:cs typeface="Roboto"/>
              <a:sym typeface="Roboto"/>
            </a:endParaRPr>
          </a:p>
          <a:p>
            <a:pPr marL="0" lvl="0" indent="0" algn="l" rtl="0">
              <a:spcBef>
                <a:spcPts val="0"/>
              </a:spcBef>
              <a:spcAft>
                <a:spcPts val="0"/>
              </a:spcAft>
              <a:buNone/>
            </a:pPr>
            <a:endParaRPr sz="1500" dirty="0">
              <a:solidFill>
                <a:srgbClr val="0D0D0D"/>
              </a:solidFill>
              <a:highlight>
                <a:srgbClr val="FFFFFF"/>
              </a:highlight>
              <a:latin typeface="Roboto"/>
              <a:ea typeface="Roboto"/>
              <a:cs typeface="Roboto"/>
              <a:sym typeface="Roboto"/>
            </a:endParaRPr>
          </a:p>
          <a:p>
            <a:pPr marL="0" lvl="0" indent="0" algn="l" rtl="0">
              <a:spcBef>
                <a:spcPts val="0"/>
              </a:spcBef>
              <a:spcAft>
                <a:spcPts val="0"/>
              </a:spcAft>
              <a:buNone/>
            </a:pPr>
            <a:endParaRPr sz="1500" dirty="0">
              <a:solidFill>
                <a:srgbClr val="0D0D0D"/>
              </a:solidFill>
              <a:highlight>
                <a:srgbClr val="FFFFFF"/>
              </a:highlight>
              <a:latin typeface="Roboto"/>
              <a:ea typeface="Roboto"/>
              <a:cs typeface="Roboto"/>
              <a:sym typeface="Roboto"/>
            </a:endParaRPr>
          </a:p>
          <a:p>
            <a:pPr marL="914400" lvl="0" indent="0" algn="l" rtl="0">
              <a:spcBef>
                <a:spcPts val="0"/>
              </a:spcBef>
              <a:spcAft>
                <a:spcPts val="0"/>
              </a:spcAft>
              <a:buNone/>
            </a:pPr>
            <a:endParaRPr sz="1500" dirty="0">
              <a:solidFill>
                <a:srgbClr val="0D0D0D"/>
              </a:solidFill>
              <a:highlight>
                <a:srgbClr val="FFFFFF"/>
              </a:highlight>
              <a:latin typeface="Roboto"/>
              <a:ea typeface="Roboto"/>
              <a:cs typeface="Roboto"/>
              <a:sym typeface="Roboto"/>
            </a:endParaRPr>
          </a:p>
          <a:p>
            <a:pPr marL="0" lvl="0" indent="0" algn="l" rtl="0">
              <a:spcBef>
                <a:spcPts val="0"/>
              </a:spcBef>
              <a:spcAft>
                <a:spcPts val="0"/>
              </a:spcAft>
              <a:buNone/>
            </a:pPr>
            <a:endParaRPr sz="1500" dirty="0">
              <a:solidFill>
                <a:srgbClr val="0D0D0D"/>
              </a:solidFill>
              <a:highlight>
                <a:srgbClr val="FFFFFF"/>
              </a:highlight>
              <a:latin typeface="Roboto"/>
              <a:ea typeface="Roboto"/>
              <a:cs typeface="Roboto"/>
              <a:sym typeface="Roboto"/>
            </a:endParaRPr>
          </a:p>
          <a:p>
            <a:pPr marL="457200" lvl="0" indent="0" algn="l" rtl="0">
              <a:spcBef>
                <a:spcPts val="0"/>
              </a:spcBef>
              <a:spcAft>
                <a:spcPts val="0"/>
              </a:spcAft>
              <a:buNone/>
            </a:pPr>
            <a:endParaRPr sz="1600" dirty="0">
              <a:solidFill>
                <a:srgbClr val="0D0D0D"/>
              </a:solidFill>
              <a:highlight>
                <a:srgbClr val="FFFFFF"/>
              </a:highlight>
              <a:latin typeface="Roboto"/>
              <a:ea typeface="Roboto"/>
              <a:cs typeface="Roboto"/>
              <a:sym typeface="Roboto"/>
            </a:endParaRPr>
          </a:p>
          <a:p>
            <a:pPr marL="914400" lvl="0" indent="0" algn="l" rtl="0">
              <a:spcBef>
                <a:spcPts val="0"/>
              </a:spcBef>
              <a:spcAft>
                <a:spcPts val="0"/>
              </a:spcAft>
              <a:buNone/>
            </a:pPr>
            <a:endParaRPr sz="1600" dirty="0">
              <a:solidFill>
                <a:srgbClr val="0D0D0D"/>
              </a:solidFill>
              <a:highlight>
                <a:srgbClr val="FFFFFF"/>
              </a:highlight>
              <a:latin typeface="Roboto"/>
              <a:ea typeface="Roboto"/>
              <a:cs typeface="Roboto"/>
              <a:sym typeface="Roboto"/>
            </a:endParaRPr>
          </a:p>
          <a:p>
            <a:pPr marL="0" lvl="0" indent="0" algn="l" rtl="0">
              <a:spcBef>
                <a:spcPts val="0"/>
              </a:spcBef>
              <a:spcAft>
                <a:spcPts val="0"/>
              </a:spcAft>
              <a:buNone/>
            </a:pPr>
            <a:endParaRPr sz="1600" dirty="0">
              <a:solidFill>
                <a:srgbClr val="0D0D0D"/>
              </a:solidFill>
              <a:highlight>
                <a:srgbClr val="FFFFFF"/>
              </a:highlight>
              <a:latin typeface="Roboto"/>
              <a:ea typeface="Roboto"/>
              <a:cs typeface="Roboto"/>
              <a:sym typeface="Roboto"/>
            </a:endParaRPr>
          </a:p>
          <a:p>
            <a:pPr marL="457200" lvl="0" indent="0" algn="l" rtl="0">
              <a:spcBef>
                <a:spcPts val="0"/>
              </a:spcBef>
              <a:spcAft>
                <a:spcPts val="0"/>
              </a:spcAft>
              <a:buNone/>
            </a:pPr>
            <a:endParaRPr sz="1500" dirty="0">
              <a:solidFill>
                <a:srgbClr val="0D0D0D"/>
              </a:solidFill>
              <a:highlight>
                <a:srgbClr val="FFFFFF"/>
              </a:highlight>
              <a:latin typeface="Roboto"/>
              <a:ea typeface="Roboto"/>
              <a:cs typeface="Roboto"/>
              <a:sym typeface="Roboto"/>
            </a:endParaRPr>
          </a:p>
          <a:p>
            <a:pPr marL="457200" lvl="0" indent="0" algn="l" rtl="0">
              <a:spcBef>
                <a:spcPts val="0"/>
              </a:spcBef>
              <a:spcAft>
                <a:spcPts val="0"/>
              </a:spcAft>
              <a:buNone/>
            </a:pPr>
            <a:endParaRPr sz="1500" dirty="0">
              <a:solidFill>
                <a:srgbClr val="0D0D0D"/>
              </a:solidFill>
              <a:highlight>
                <a:srgbClr val="FFFFFF"/>
              </a:highlight>
              <a:latin typeface="Roboto"/>
              <a:ea typeface="Roboto"/>
              <a:cs typeface="Roboto"/>
              <a:sym typeface="Roboto"/>
            </a:endParaRPr>
          </a:p>
          <a:p>
            <a:pPr marL="0" lvl="0" indent="0" algn="l" rtl="0">
              <a:lnSpc>
                <a:spcPct val="95000"/>
              </a:lnSpc>
              <a:spcBef>
                <a:spcPts val="0"/>
              </a:spcBef>
              <a:spcAft>
                <a:spcPts val="0"/>
              </a:spcAft>
              <a:buNone/>
            </a:pPr>
            <a:endParaRPr sz="1400" dirty="0">
              <a:solidFill>
                <a:srgbClr val="0D0D0D"/>
              </a:solidFill>
              <a:highlight>
                <a:srgbClr val="FFFFFF"/>
              </a:highlight>
            </a:endParaRPr>
          </a:p>
          <a:p>
            <a:pPr marL="0" lvl="0" indent="0" algn="l" rtl="0">
              <a:lnSpc>
                <a:spcPct val="95000"/>
              </a:lnSpc>
              <a:spcBef>
                <a:spcPts val="1200"/>
              </a:spcBef>
              <a:spcAft>
                <a:spcPts val="0"/>
              </a:spcAft>
              <a:buNone/>
            </a:pPr>
            <a:endParaRPr sz="1000" dirty="0">
              <a:solidFill>
                <a:srgbClr val="0D0D0D"/>
              </a:solidFill>
              <a:highlight>
                <a:srgbClr val="FFFFFF"/>
              </a:highlight>
            </a:endParaRPr>
          </a:p>
          <a:p>
            <a:pPr marL="0" lvl="0" indent="0" algn="l" rtl="0">
              <a:lnSpc>
                <a:spcPct val="95000"/>
              </a:lnSpc>
              <a:spcBef>
                <a:spcPts val="1200"/>
              </a:spcBef>
              <a:spcAft>
                <a:spcPts val="0"/>
              </a:spcAft>
              <a:buNone/>
            </a:pPr>
            <a:endParaRPr sz="1000" dirty="0">
              <a:solidFill>
                <a:srgbClr val="0D0D0D"/>
              </a:solidFill>
              <a:highlight>
                <a:srgbClr val="FFFFFF"/>
              </a:highlight>
            </a:endParaRPr>
          </a:p>
          <a:p>
            <a:pPr marL="0" lvl="0" indent="0" algn="l" rtl="0">
              <a:lnSpc>
                <a:spcPct val="95000"/>
              </a:lnSpc>
              <a:spcBef>
                <a:spcPts val="1200"/>
              </a:spcBef>
              <a:spcAft>
                <a:spcPts val="0"/>
              </a:spcAft>
              <a:buNone/>
            </a:pPr>
            <a:endParaRPr sz="1900" dirty="0">
              <a:solidFill>
                <a:srgbClr val="0D0D0D"/>
              </a:solidFill>
              <a:highlight>
                <a:srgbClr val="FFFFFF"/>
              </a:highlight>
            </a:endParaRPr>
          </a:p>
          <a:p>
            <a:pPr marL="0" lvl="0" indent="0" algn="l" rtl="0">
              <a:lnSpc>
                <a:spcPct val="95000"/>
              </a:lnSpc>
              <a:spcBef>
                <a:spcPts val="1200"/>
              </a:spcBef>
              <a:spcAft>
                <a:spcPts val="1200"/>
              </a:spcAft>
              <a:buNone/>
            </a:pPr>
            <a:endParaRPr sz="1900" dirty="0">
              <a:solidFill>
                <a:srgbClr val="0D0D0D"/>
              </a:solidFill>
              <a:highlight>
                <a:srgbClr val="FFFFFF"/>
              </a:highlight>
            </a:endParaRPr>
          </a:p>
        </p:txBody>
      </p:sp>
    </p:spTree>
    <p:extLst>
      <p:ext uri="{BB962C8B-B14F-4D97-AF65-F5344CB8AC3E}">
        <p14:creationId xmlns:p14="http://schemas.microsoft.com/office/powerpoint/2010/main" val="12464962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Google Shape;483;p47"/>
          <p:cNvSpPr txBox="1">
            <a:spLocks noGrp="1"/>
          </p:cNvSpPr>
          <p:nvPr>
            <p:ph type="title"/>
          </p:nvPr>
        </p:nvSpPr>
        <p:spPr>
          <a:xfrm>
            <a:off x="1119963" y="598575"/>
            <a:ext cx="7214337"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smtClean="0"/>
              <a:t>Media </a:t>
            </a:r>
            <a:r>
              <a:rPr lang="en-GB" dirty="0"/>
              <a:t>Queries</a:t>
            </a:r>
            <a:endParaRPr dirty="0"/>
          </a:p>
        </p:txBody>
      </p:sp>
      <p:sp>
        <p:nvSpPr>
          <p:cNvPr id="484" name="Google Shape;484;p47"/>
          <p:cNvSpPr txBox="1">
            <a:spLocks noGrp="1"/>
          </p:cNvSpPr>
          <p:nvPr>
            <p:ph type="body" idx="1"/>
          </p:nvPr>
        </p:nvSpPr>
        <p:spPr>
          <a:xfrm>
            <a:off x="609600" y="1377725"/>
            <a:ext cx="8609675" cy="36363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p>
            <a:pPr marL="603250" lvl="1" indent="0">
              <a:buNone/>
            </a:pPr>
            <a:endParaRPr lang="en-US" sz="1500" dirty="0" smtClean="0"/>
          </a:p>
          <a:p>
            <a:pPr marL="603250" lvl="1" indent="0">
              <a:buNone/>
            </a:pPr>
            <a:r>
              <a:rPr lang="en-US" sz="1500" dirty="0" smtClean="0"/>
              <a:t>body </a:t>
            </a:r>
            <a:r>
              <a:rPr lang="en-US" sz="1500" dirty="0"/>
              <a:t>{</a:t>
            </a:r>
          </a:p>
          <a:p>
            <a:pPr marL="603250" lvl="1" indent="0">
              <a:buNone/>
            </a:pPr>
            <a:r>
              <a:rPr lang="en-US" sz="1500" dirty="0"/>
              <a:t>  font-size: 16px;</a:t>
            </a:r>
          </a:p>
          <a:p>
            <a:pPr marL="603250" lvl="1" indent="0">
              <a:buNone/>
            </a:pPr>
            <a:r>
              <a:rPr lang="en-US" sz="1500" dirty="0"/>
              <a:t>  color: #333</a:t>
            </a:r>
            <a:r>
              <a:rPr lang="en-US" sz="1500" dirty="0" smtClean="0"/>
              <a:t>;</a:t>
            </a:r>
          </a:p>
          <a:p>
            <a:pPr marL="603250" lvl="1" indent="0">
              <a:buNone/>
            </a:pPr>
            <a:r>
              <a:rPr lang="en-US" sz="1500" dirty="0" smtClean="0"/>
              <a:t>}</a:t>
            </a:r>
            <a:endParaRPr lang="en-US" sz="1500" dirty="0"/>
          </a:p>
          <a:p>
            <a:pPr marL="457200" lvl="0" indent="0" algn="l" rtl="0">
              <a:spcBef>
                <a:spcPts val="0"/>
              </a:spcBef>
              <a:spcAft>
                <a:spcPts val="0"/>
              </a:spcAft>
              <a:buNone/>
            </a:pPr>
            <a:endParaRPr lang="en-GB" sz="1500" dirty="0" smtClean="0">
              <a:solidFill>
                <a:srgbClr val="FF0000"/>
              </a:solidFill>
              <a:highlight>
                <a:srgbClr val="FFFFFF"/>
              </a:highlight>
            </a:endParaRPr>
          </a:p>
          <a:p>
            <a:pPr marL="457200" lvl="0" indent="0" algn="l" rtl="0">
              <a:spcBef>
                <a:spcPts val="0"/>
              </a:spcBef>
              <a:spcAft>
                <a:spcPts val="0"/>
              </a:spcAft>
              <a:buNone/>
            </a:pPr>
            <a:endParaRPr lang="en-GB" sz="1500" dirty="0" smtClean="0">
              <a:solidFill>
                <a:srgbClr val="FF0000"/>
              </a:solidFill>
              <a:highlight>
                <a:srgbClr val="FFFFFF"/>
              </a:highlight>
            </a:endParaRPr>
          </a:p>
          <a:p>
            <a:pPr marL="457200" lvl="0" indent="0" algn="l" rtl="0">
              <a:spcBef>
                <a:spcPts val="0"/>
              </a:spcBef>
              <a:spcAft>
                <a:spcPts val="0"/>
              </a:spcAft>
              <a:buNone/>
            </a:pPr>
            <a:r>
              <a:rPr lang="en-GB" sz="1500" dirty="0" smtClean="0">
                <a:solidFill>
                  <a:srgbClr val="FF0000"/>
                </a:solidFill>
                <a:highlight>
                  <a:srgbClr val="FFFFFF"/>
                </a:highlight>
              </a:rPr>
              <a:t>   Media </a:t>
            </a:r>
            <a:r>
              <a:rPr lang="en-GB" sz="1500" dirty="0">
                <a:solidFill>
                  <a:srgbClr val="FF0000"/>
                </a:solidFill>
                <a:highlight>
                  <a:srgbClr val="FFFFFF"/>
                </a:highlight>
              </a:rPr>
              <a:t>query for screens smaller than </a:t>
            </a:r>
            <a:r>
              <a:rPr lang="en-GB" sz="1500" dirty="0" smtClean="0">
                <a:solidFill>
                  <a:srgbClr val="FF0000"/>
                </a:solidFill>
                <a:highlight>
                  <a:srgbClr val="FFFFFF"/>
                </a:highlight>
              </a:rPr>
              <a:t>768px</a:t>
            </a:r>
            <a:endParaRPr lang="en-GB" sz="1500" dirty="0">
              <a:solidFill>
                <a:srgbClr val="FF0000"/>
              </a:solidFill>
              <a:highlight>
                <a:srgbClr val="FFFFFF"/>
              </a:highlight>
            </a:endParaRPr>
          </a:p>
          <a:p>
            <a:pPr marL="457200" lvl="0" indent="0" algn="l" rtl="0">
              <a:spcBef>
                <a:spcPts val="0"/>
              </a:spcBef>
              <a:spcAft>
                <a:spcPts val="0"/>
              </a:spcAft>
              <a:buNone/>
            </a:pPr>
            <a:r>
              <a:rPr lang="en-GB" sz="1500" dirty="0" smtClean="0">
                <a:solidFill>
                  <a:schemeClr val="bg2">
                    <a:lumMod val="50000"/>
                  </a:schemeClr>
                </a:solidFill>
                <a:highlight>
                  <a:srgbClr val="FFFFFF"/>
                </a:highlight>
              </a:rPr>
              <a:t>   @media screen and (max-width: 768px) {</a:t>
            </a:r>
            <a:endParaRPr sz="1500" dirty="0" smtClean="0">
              <a:solidFill>
                <a:schemeClr val="bg2">
                  <a:lumMod val="50000"/>
                </a:schemeClr>
              </a:solidFill>
              <a:highlight>
                <a:srgbClr val="FFFFFF"/>
              </a:highlight>
            </a:endParaRPr>
          </a:p>
          <a:p>
            <a:pPr marL="914400" lvl="0" indent="0" algn="l" rtl="0">
              <a:spcBef>
                <a:spcPts val="0"/>
              </a:spcBef>
              <a:spcAft>
                <a:spcPts val="0"/>
              </a:spcAft>
              <a:buNone/>
            </a:pPr>
            <a:r>
              <a:rPr lang="en-GB" sz="1500" dirty="0" smtClean="0">
                <a:solidFill>
                  <a:schemeClr val="bg2">
                    <a:lumMod val="50000"/>
                  </a:schemeClr>
                </a:solidFill>
                <a:highlight>
                  <a:srgbClr val="FFFFFF"/>
                </a:highlight>
              </a:rPr>
              <a:t>  </a:t>
            </a:r>
            <a:r>
              <a:rPr lang="en-GB" sz="1500" dirty="0">
                <a:solidFill>
                  <a:schemeClr val="bg2">
                    <a:lumMod val="50000"/>
                  </a:schemeClr>
                </a:solidFill>
                <a:highlight>
                  <a:srgbClr val="FFFFFF"/>
                </a:highlight>
              </a:rPr>
              <a:t>body {</a:t>
            </a:r>
            <a:endParaRPr sz="1500" dirty="0">
              <a:solidFill>
                <a:schemeClr val="bg2">
                  <a:lumMod val="50000"/>
                </a:schemeClr>
              </a:solidFill>
              <a:highlight>
                <a:srgbClr val="FFFFFF"/>
              </a:highlight>
            </a:endParaRPr>
          </a:p>
          <a:p>
            <a:pPr marL="914400" lvl="0" indent="0" algn="l" rtl="0">
              <a:spcBef>
                <a:spcPts val="0"/>
              </a:spcBef>
              <a:spcAft>
                <a:spcPts val="0"/>
              </a:spcAft>
              <a:buNone/>
            </a:pPr>
            <a:r>
              <a:rPr lang="en-GB" sz="1500" dirty="0">
                <a:solidFill>
                  <a:schemeClr val="bg2">
                    <a:lumMod val="50000"/>
                  </a:schemeClr>
                </a:solidFill>
                <a:highlight>
                  <a:srgbClr val="FFFFFF"/>
                </a:highlight>
              </a:rPr>
              <a:t>    font-size: 14px</a:t>
            </a:r>
            <a:r>
              <a:rPr lang="en-GB" sz="1500" dirty="0" smtClean="0">
                <a:solidFill>
                  <a:schemeClr val="bg2">
                    <a:lumMod val="50000"/>
                  </a:schemeClr>
                </a:solidFill>
                <a:highlight>
                  <a:srgbClr val="FFFFFF"/>
                </a:highlight>
              </a:rPr>
              <a:t>;</a:t>
            </a:r>
            <a:endParaRPr lang="en-GB" sz="1500" dirty="0">
              <a:solidFill>
                <a:schemeClr val="bg2">
                  <a:lumMod val="50000"/>
                </a:schemeClr>
              </a:solidFill>
              <a:highlight>
                <a:srgbClr val="FFFFFF"/>
              </a:highlight>
            </a:endParaRPr>
          </a:p>
          <a:p>
            <a:pPr marL="914400" lvl="0" indent="0" algn="l" rtl="0">
              <a:spcBef>
                <a:spcPts val="0"/>
              </a:spcBef>
              <a:spcAft>
                <a:spcPts val="0"/>
              </a:spcAft>
              <a:buNone/>
            </a:pPr>
            <a:r>
              <a:rPr lang="en-GB" sz="1500" dirty="0" smtClean="0">
                <a:solidFill>
                  <a:schemeClr val="bg2">
                    <a:lumMod val="50000"/>
                  </a:schemeClr>
                </a:solidFill>
                <a:highlight>
                  <a:srgbClr val="FFFFFF"/>
                </a:highlight>
              </a:rPr>
              <a:t>}</a:t>
            </a:r>
            <a:endParaRPr lang="en-GB" sz="1500" dirty="0">
              <a:solidFill>
                <a:schemeClr val="bg2">
                  <a:lumMod val="50000"/>
                </a:schemeClr>
              </a:solidFill>
              <a:highlight>
                <a:srgbClr val="FFFFFF"/>
              </a:highlight>
            </a:endParaRPr>
          </a:p>
          <a:p>
            <a:pPr marL="914400" lvl="0" indent="0" algn="l" rtl="0">
              <a:spcBef>
                <a:spcPts val="0"/>
              </a:spcBef>
              <a:spcAft>
                <a:spcPts val="0"/>
              </a:spcAft>
              <a:buNone/>
            </a:pPr>
            <a:r>
              <a:rPr lang="en-GB" sz="1500" dirty="0" smtClean="0">
                <a:solidFill>
                  <a:schemeClr val="bg2">
                    <a:lumMod val="50000"/>
                  </a:schemeClr>
                </a:solidFill>
                <a:highlight>
                  <a:srgbClr val="FFFFFF"/>
                </a:highlight>
              </a:rPr>
              <a:t>}</a:t>
            </a:r>
            <a:endParaRPr sz="1500" dirty="0">
              <a:solidFill>
                <a:schemeClr val="bg2">
                  <a:lumMod val="50000"/>
                </a:schemeClr>
              </a:solidFill>
              <a:highlight>
                <a:srgbClr val="FFFFFF"/>
              </a:highlight>
            </a:endParaRPr>
          </a:p>
          <a:p>
            <a:pPr marL="457200" lvl="0" indent="0" algn="l" rtl="0">
              <a:spcBef>
                <a:spcPts val="0"/>
              </a:spcBef>
              <a:spcAft>
                <a:spcPts val="0"/>
              </a:spcAft>
              <a:buNone/>
            </a:pPr>
            <a:endParaRPr sz="1500" dirty="0">
              <a:solidFill>
                <a:srgbClr val="FF0000"/>
              </a:solidFill>
              <a:highlight>
                <a:srgbClr val="FFFFFF"/>
              </a:highlight>
            </a:endParaRPr>
          </a:p>
          <a:p>
            <a:pPr marL="0" lvl="0" indent="0" algn="l" rtl="0">
              <a:spcBef>
                <a:spcPts val="0"/>
              </a:spcBef>
              <a:spcAft>
                <a:spcPts val="0"/>
              </a:spcAft>
              <a:buNone/>
            </a:pPr>
            <a:endParaRPr sz="1500" dirty="0">
              <a:solidFill>
                <a:srgbClr val="0D0D0D"/>
              </a:solidFill>
              <a:highlight>
                <a:srgbClr val="FFFFFF"/>
              </a:highlight>
              <a:latin typeface="Roboto"/>
              <a:ea typeface="Roboto"/>
              <a:cs typeface="Roboto"/>
              <a:sym typeface="Roboto"/>
            </a:endParaRPr>
          </a:p>
          <a:p>
            <a:pPr marL="0" lvl="0" indent="0" algn="l" rtl="0">
              <a:spcBef>
                <a:spcPts val="0"/>
              </a:spcBef>
              <a:spcAft>
                <a:spcPts val="0"/>
              </a:spcAft>
              <a:buNone/>
            </a:pPr>
            <a:endParaRPr sz="1500" dirty="0">
              <a:solidFill>
                <a:srgbClr val="0D0D0D"/>
              </a:solidFill>
              <a:highlight>
                <a:srgbClr val="FFFFFF"/>
              </a:highlight>
              <a:latin typeface="Roboto"/>
              <a:ea typeface="Roboto"/>
              <a:cs typeface="Roboto"/>
              <a:sym typeface="Roboto"/>
            </a:endParaRPr>
          </a:p>
          <a:p>
            <a:pPr marL="0" lvl="0" indent="0" algn="l" rtl="0">
              <a:spcBef>
                <a:spcPts val="0"/>
              </a:spcBef>
              <a:spcAft>
                <a:spcPts val="0"/>
              </a:spcAft>
              <a:buNone/>
            </a:pPr>
            <a:endParaRPr sz="1500" dirty="0">
              <a:solidFill>
                <a:srgbClr val="0D0D0D"/>
              </a:solidFill>
              <a:highlight>
                <a:srgbClr val="FFFFFF"/>
              </a:highlight>
              <a:latin typeface="Roboto"/>
              <a:ea typeface="Roboto"/>
              <a:cs typeface="Roboto"/>
              <a:sym typeface="Roboto"/>
            </a:endParaRPr>
          </a:p>
          <a:p>
            <a:pPr marL="0" lvl="0" indent="0" algn="l" rtl="0">
              <a:spcBef>
                <a:spcPts val="0"/>
              </a:spcBef>
              <a:spcAft>
                <a:spcPts val="0"/>
              </a:spcAft>
              <a:buNone/>
            </a:pPr>
            <a:endParaRPr sz="1500" dirty="0">
              <a:solidFill>
                <a:srgbClr val="0D0D0D"/>
              </a:solidFill>
              <a:highlight>
                <a:srgbClr val="FFFFFF"/>
              </a:highlight>
              <a:latin typeface="Roboto"/>
              <a:ea typeface="Roboto"/>
              <a:cs typeface="Roboto"/>
              <a:sym typeface="Roboto"/>
            </a:endParaRPr>
          </a:p>
          <a:p>
            <a:pPr marL="0" lvl="0" indent="0" algn="l" rtl="0">
              <a:spcBef>
                <a:spcPts val="0"/>
              </a:spcBef>
              <a:spcAft>
                <a:spcPts val="0"/>
              </a:spcAft>
              <a:buNone/>
            </a:pPr>
            <a:endParaRPr sz="1500" dirty="0">
              <a:solidFill>
                <a:srgbClr val="0D0D0D"/>
              </a:solidFill>
              <a:highlight>
                <a:srgbClr val="FFFFFF"/>
              </a:highlight>
              <a:latin typeface="Roboto"/>
              <a:ea typeface="Roboto"/>
              <a:cs typeface="Roboto"/>
              <a:sym typeface="Roboto"/>
            </a:endParaRPr>
          </a:p>
          <a:p>
            <a:pPr marL="914400" lvl="0" indent="0" algn="l" rtl="0">
              <a:spcBef>
                <a:spcPts val="0"/>
              </a:spcBef>
              <a:spcAft>
                <a:spcPts val="0"/>
              </a:spcAft>
              <a:buNone/>
            </a:pPr>
            <a:endParaRPr sz="1500" dirty="0">
              <a:solidFill>
                <a:srgbClr val="0D0D0D"/>
              </a:solidFill>
              <a:highlight>
                <a:srgbClr val="FFFFFF"/>
              </a:highlight>
              <a:latin typeface="Roboto"/>
              <a:ea typeface="Roboto"/>
              <a:cs typeface="Roboto"/>
              <a:sym typeface="Roboto"/>
            </a:endParaRPr>
          </a:p>
          <a:p>
            <a:pPr marL="0" lvl="0" indent="0" algn="l" rtl="0">
              <a:spcBef>
                <a:spcPts val="0"/>
              </a:spcBef>
              <a:spcAft>
                <a:spcPts val="0"/>
              </a:spcAft>
              <a:buNone/>
            </a:pPr>
            <a:endParaRPr sz="1500" dirty="0">
              <a:solidFill>
                <a:srgbClr val="0D0D0D"/>
              </a:solidFill>
              <a:highlight>
                <a:srgbClr val="FFFFFF"/>
              </a:highlight>
              <a:latin typeface="Roboto"/>
              <a:ea typeface="Roboto"/>
              <a:cs typeface="Roboto"/>
              <a:sym typeface="Roboto"/>
            </a:endParaRPr>
          </a:p>
          <a:p>
            <a:pPr marL="457200" lvl="0" indent="0" algn="l" rtl="0">
              <a:spcBef>
                <a:spcPts val="0"/>
              </a:spcBef>
              <a:spcAft>
                <a:spcPts val="0"/>
              </a:spcAft>
              <a:buNone/>
            </a:pPr>
            <a:endParaRPr sz="1600" dirty="0">
              <a:solidFill>
                <a:srgbClr val="0D0D0D"/>
              </a:solidFill>
              <a:highlight>
                <a:srgbClr val="FFFFFF"/>
              </a:highlight>
              <a:latin typeface="Roboto"/>
              <a:ea typeface="Roboto"/>
              <a:cs typeface="Roboto"/>
              <a:sym typeface="Roboto"/>
            </a:endParaRPr>
          </a:p>
          <a:p>
            <a:pPr marL="914400" lvl="0" indent="0" algn="l" rtl="0">
              <a:spcBef>
                <a:spcPts val="0"/>
              </a:spcBef>
              <a:spcAft>
                <a:spcPts val="0"/>
              </a:spcAft>
              <a:buNone/>
            </a:pPr>
            <a:endParaRPr sz="1600" dirty="0">
              <a:solidFill>
                <a:srgbClr val="0D0D0D"/>
              </a:solidFill>
              <a:highlight>
                <a:srgbClr val="FFFFFF"/>
              </a:highlight>
              <a:latin typeface="Roboto"/>
              <a:ea typeface="Roboto"/>
              <a:cs typeface="Roboto"/>
              <a:sym typeface="Roboto"/>
            </a:endParaRPr>
          </a:p>
          <a:p>
            <a:pPr marL="0" lvl="0" indent="0" algn="l" rtl="0">
              <a:spcBef>
                <a:spcPts val="0"/>
              </a:spcBef>
              <a:spcAft>
                <a:spcPts val="0"/>
              </a:spcAft>
              <a:buNone/>
            </a:pPr>
            <a:endParaRPr sz="1600" dirty="0">
              <a:solidFill>
                <a:srgbClr val="0D0D0D"/>
              </a:solidFill>
              <a:highlight>
                <a:srgbClr val="FFFFFF"/>
              </a:highlight>
              <a:latin typeface="Roboto"/>
              <a:ea typeface="Roboto"/>
              <a:cs typeface="Roboto"/>
              <a:sym typeface="Roboto"/>
            </a:endParaRPr>
          </a:p>
          <a:p>
            <a:pPr marL="457200" lvl="0" indent="0" algn="l" rtl="0">
              <a:spcBef>
                <a:spcPts val="0"/>
              </a:spcBef>
              <a:spcAft>
                <a:spcPts val="0"/>
              </a:spcAft>
              <a:buNone/>
            </a:pPr>
            <a:endParaRPr sz="1500" dirty="0">
              <a:solidFill>
                <a:srgbClr val="0D0D0D"/>
              </a:solidFill>
              <a:highlight>
                <a:srgbClr val="FFFFFF"/>
              </a:highlight>
              <a:latin typeface="Roboto"/>
              <a:ea typeface="Roboto"/>
              <a:cs typeface="Roboto"/>
              <a:sym typeface="Roboto"/>
            </a:endParaRPr>
          </a:p>
          <a:p>
            <a:pPr marL="457200" lvl="0" indent="0" algn="l" rtl="0">
              <a:spcBef>
                <a:spcPts val="0"/>
              </a:spcBef>
              <a:spcAft>
                <a:spcPts val="0"/>
              </a:spcAft>
              <a:buNone/>
            </a:pPr>
            <a:endParaRPr sz="1500" dirty="0">
              <a:solidFill>
                <a:srgbClr val="0D0D0D"/>
              </a:solidFill>
              <a:highlight>
                <a:srgbClr val="FFFFFF"/>
              </a:highlight>
              <a:latin typeface="Roboto"/>
              <a:ea typeface="Roboto"/>
              <a:cs typeface="Roboto"/>
              <a:sym typeface="Roboto"/>
            </a:endParaRPr>
          </a:p>
          <a:p>
            <a:pPr marL="0" lvl="0" indent="0" algn="l" rtl="0">
              <a:lnSpc>
                <a:spcPct val="95000"/>
              </a:lnSpc>
              <a:spcBef>
                <a:spcPts val="0"/>
              </a:spcBef>
              <a:spcAft>
                <a:spcPts val="0"/>
              </a:spcAft>
              <a:buNone/>
            </a:pPr>
            <a:endParaRPr sz="1400" dirty="0">
              <a:solidFill>
                <a:srgbClr val="0D0D0D"/>
              </a:solidFill>
              <a:highlight>
                <a:srgbClr val="FFFFFF"/>
              </a:highlight>
            </a:endParaRPr>
          </a:p>
          <a:p>
            <a:pPr marL="0" lvl="0" indent="0" algn="l" rtl="0">
              <a:lnSpc>
                <a:spcPct val="95000"/>
              </a:lnSpc>
              <a:spcBef>
                <a:spcPts val="1200"/>
              </a:spcBef>
              <a:spcAft>
                <a:spcPts val="0"/>
              </a:spcAft>
              <a:buNone/>
            </a:pPr>
            <a:endParaRPr sz="1000" dirty="0">
              <a:solidFill>
                <a:srgbClr val="0D0D0D"/>
              </a:solidFill>
              <a:highlight>
                <a:srgbClr val="FFFFFF"/>
              </a:highlight>
            </a:endParaRPr>
          </a:p>
          <a:p>
            <a:pPr marL="0" lvl="0" indent="0" algn="l" rtl="0">
              <a:lnSpc>
                <a:spcPct val="95000"/>
              </a:lnSpc>
              <a:spcBef>
                <a:spcPts val="1200"/>
              </a:spcBef>
              <a:spcAft>
                <a:spcPts val="0"/>
              </a:spcAft>
              <a:buNone/>
            </a:pPr>
            <a:endParaRPr sz="1000" dirty="0">
              <a:solidFill>
                <a:srgbClr val="0D0D0D"/>
              </a:solidFill>
              <a:highlight>
                <a:srgbClr val="FFFFFF"/>
              </a:highlight>
            </a:endParaRPr>
          </a:p>
          <a:p>
            <a:pPr marL="0" lvl="0" indent="0" algn="l" rtl="0">
              <a:lnSpc>
                <a:spcPct val="95000"/>
              </a:lnSpc>
              <a:spcBef>
                <a:spcPts val="1200"/>
              </a:spcBef>
              <a:spcAft>
                <a:spcPts val="0"/>
              </a:spcAft>
              <a:buNone/>
            </a:pPr>
            <a:endParaRPr sz="1900" dirty="0">
              <a:solidFill>
                <a:srgbClr val="0D0D0D"/>
              </a:solidFill>
              <a:highlight>
                <a:srgbClr val="FFFFFF"/>
              </a:highlight>
            </a:endParaRPr>
          </a:p>
          <a:p>
            <a:pPr marL="0" lvl="0" indent="0" algn="l" rtl="0">
              <a:lnSpc>
                <a:spcPct val="95000"/>
              </a:lnSpc>
              <a:spcBef>
                <a:spcPts val="1200"/>
              </a:spcBef>
              <a:spcAft>
                <a:spcPts val="1200"/>
              </a:spcAft>
              <a:buNone/>
            </a:pPr>
            <a:endParaRPr sz="1900" dirty="0">
              <a:solidFill>
                <a:srgbClr val="0D0D0D"/>
              </a:solidFill>
              <a:highlight>
                <a:srgbClr val="FFFFFF"/>
              </a:highlight>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489" name="Google Shape;489;p48"/>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smtClean="0"/>
              <a:t>Media </a:t>
            </a:r>
            <a:r>
              <a:rPr lang="en-GB" dirty="0"/>
              <a:t>Queries</a:t>
            </a:r>
            <a:endParaRPr dirty="0"/>
          </a:p>
        </p:txBody>
      </p:sp>
      <p:sp>
        <p:nvSpPr>
          <p:cNvPr id="490" name="Google Shape;490;p48"/>
          <p:cNvSpPr txBox="1">
            <a:spLocks noGrp="1"/>
          </p:cNvSpPr>
          <p:nvPr>
            <p:ph type="body" idx="1"/>
          </p:nvPr>
        </p:nvSpPr>
        <p:spPr>
          <a:xfrm>
            <a:off x="921975" y="1187200"/>
            <a:ext cx="7361700" cy="3956400"/>
          </a:xfrm>
          <a:prstGeom prst="rect">
            <a:avLst/>
          </a:prstGeom>
        </p:spPr>
        <p:txBody>
          <a:bodyPr spcFirstLastPara="1" wrap="square" lIns="91425" tIns="91425" rIns="91425" bIns="91425" anchor="t" anchorCtr="0">
            <a:noAutofit/>
          </a:bodyPr>
          <a:lstStyle/>
          <a:p>
            <a:pPr lvl="0" indent="0">
              <a:buNone/>
            </a:pPr>
            <a:r>
              <a:rPr lang="en-GB" sz="1500" dirty="0">
                <a:solidFill>
                  <a:srgbClr val="FF0000"/>
                </a:solidFill>
                <a:highlight>
                  <a:srgbClr val="FFFFFF"/>
                </a:highlight>
              </a:rPr>
              <a:t>Media query for screens between 768px and 1024px</a:t>
            </a:r>
          </a:p>
          <a:p>
            <a:pPr lvl="0" indent="0">
              <a:buNone/>
            </a:pPr>
            <a:r>
              <a:rPr lang="en-GB" sz="1500" dirty="0">
                <a:solidFill>
                  <a:schemeClr val="bg2">
                    <a:lumMod val="50000"/>
                  </a:schemeClr>
                </a:solidFill>
                <a:highlight>
                  <a:srgbClr val="FFFFFF"/>
                </a:highlight>
              </a:rPr>
              <a:t>@media screen and (min-width: 768px) and (max-width: 1024px) {</a:t>
            </a:r>
          </a:p>
          <a:p>
            <a:pPr lvl="0" indent="0">
              <a:buNone/>
            </a:pPr>
            <a:r>
              <a:rPr lang="en-GB" sz="1500" dirty="0">
                <a:solidFill>
                  <a:schemeClr val="bg2">
                    <a:lumMod val="50000"/>
                  </a:schemeClr>
                </a:solidFill>
                <a:highlight>
                  <a:srgbClr val="FFFFFF"/>
                </a:highlight>
              </a:rPr>
              <a:t>  body {</a:t>
            </a:r>
          </a:p>
          <a:p>
            <a:pPr lvl="0" indent="0">
              <a:buNone/>
            </a:pPr>
            <a:r>
              <a:rPr lang="en-GB" sz="1500" dirty="0">
                <a:solidFill>
                  <a:schemeClr val="bg2">
                    <a:lumMod val="50000"/>
                  </a:schemeClr>
                </a:solidFill>
                <a:highlight>
                  <a:srgbClr val="FFFFFF"/>
                </a:highlight>
              </a:rPr>
              <a:t>    font-size: 18px;</a:t>
            </a:r>
          </a:p>
          <a:p>
            <a:pPr lvl="0" indent="0">
              <a:buNone/>
            </a:pPr>
            <a:r>
              <a:rPr lang="en-GB" sz="1500" dirty="0">
                <a:solidFill>
                  <a:schemeClr val="bg2">
                    <a:lumMod val="50000"/>
                  </a:schemeClr>
                </a:solidFill>
                <a:highlight>
                  <a:srgbClr val="FFFFFF"/>
                </a:highlight>
              </a:rPr>
              <a:t>  }</a:t>
            </a:r>
          </a:p>
          <a:p>
            <a:pPr lvl="0" indent="0">
              <a:buNone/>
            </a:pPr>
            <a:r>
              <a:rPr lang="en-GB" sz="1500" dirty="0">
                <a:solidFill>
                  <a:schemeClr val="bg2">
                    <a:lumMod val="50000"/>
                  </a:schemeClr>
                </a:solidFill>
                <a:highlight>
                  <a:srgbClr val="FFFFFF"/>
                </a:highlight>
              </a:rPr>
              <a:t>}</a:t>
            </a:r>
          </a:p>
          <a:p>
            <a:pPr marL="457200" lvl="0" indent="0" algn="l" rtl="0">
              <a:spcBef>
                <a:spcPts val="0"/>
              </a:spcBef>
              <a:spcAft>
                <a:spcPts val="0"/>
              </a:spcAft>
              <a:buNone/>
            </a:pPr>
            <a:endParaRPr lang="en-GB" sz="1500" dirty="0">
              <a:solidFill>
                <a:srgbClr val="0D0D0D"/>
              </a:solidFill>
              <a:highlight>
                <a:srgbClr val="FFFFFF"/>
              </a:highlight>
            </a:endParaRPr>
          </a:p>
          <a:p>
            <a:pPr marL="457200" lvl="0" indent="0" algn="l" rtl="0">
              <a:spcBef>
                <a:spcPts val="0"/>
              </a:spcBef>
              <a:spcAft>
                <a:spcPts val="0"/>
              </a:spcAft>
              <a:buNone/>
            </a:pPr>
            <a:endParaRPr lang="en-GB" sz="1500" dirty="0">
              <a:solidFill>
                <a:srgbClr val="0D0D0D"/>
              </a:solidFill>
              <a:highlight>
                <a:srgbClr val="FFFFFF"/>
              </a:highlight>
            </a:endParaRPr>
          </a:p>
          <a:p>
            <a:pPr marL="457200" lvl="0" indent="0" algn="l" rtl="0">
              <a:spcBef>
                <a:spcPts val="0"/>
              </a:spcBef>
              <a:spcAft>
                <a:spcPts val="0"/>
              </a:spcAft>
              <a:buNone/>
            </a:pPr>
            <a:r>
              <a:rPr lang="en-GB" sz="1500" dirty="0" smtClean="0">
                <a:solidFill>
                  <a:srgbClr val="FF0000"/>
                </a:solidFill>
                <a:highlight>
                  <a:srgbClr val="FFFFFF"/>
                </a:highlight>
              </a:rPr>
              <a:t>Media </a:t>
            </a:r>
            <a:r>
              <a:rPr lang="en-GB" sz="1500" dirty="0">
                <a:solidFill>
                  <a:srgbClr val="FF0000"/>
                </a:solidFill>
                <a:highlight>
                  <a:srgbClr val="FFFFFF"/>
                </a:highlight>
              </a:rPr>
              <a:t>query for screens larger than </a:t>
            </a:r>
            <a:r>
              <a:rPr lang="en-GB" sz="1500" dirty="0" smtClean="0">
                <a:solidFill>
                  <a:srgbClr val="FF0000"/>
                </a:solidFill>
                <a:highlight>
                  <a:srgbClr val="FFFFFF"/>
                </a:highlight>
              </a:rPr>
              <a:t>1024px</a:t>
            </a:r>
            <a:endParaRPr sz="1500" dirty="0">
              <a:solidFill>
                <a:srgbClr val="FF0000"/>
              </a:solidFill>
              <a:highlight>
                <a:srgbClr val="FFFFFF"/>
              </a:highlight>
            </a:endParaRPr>
          </a:p>
          <a:p>
            <a:pPr marL="457200" lvl="0" indent="0" algn="l" rtl="0">
              <a:spcBef>
                <a:spcPts val="0"/>
              </a:spcBef>
              <a:spcAft>
                <a:spcPts val="0"/>
              </a:spcAft>
              <a:buNone/>
            </a:pPr>
            <a:r>
              <a:rPr lang="en-GB" sz="1500" dirty="0">
                <a:solidFill>
                  <a:schemeClr val="bg2">
                    <a:lumMod val="50000"/>
                  </a:schemeClr>
                </a:solidFill>
                <a:highlight>
                  <a:srgbClr val="FFFFFF"/>
                </a:highlight>
              </a:rPr>
              <a:t>@media screen and (min-width: 1025px) {</a:t>
            </a:r>
            <a:endParaRPr sz="1500" dirty="0">
              <a:solidFill>
                <a:schemeClr val="bg2">
                  <a:lumMod val="50000"/>
                </a:schemeClr>
              </a:solidFill>
              <a:highlight>
                <a:srgbClr val="FFFFFF"/>
              </a:highlight>
            </a:endParaRPr>
          </a:p>
          <a:p>
            <a:pPr marL="457200" lvl="0" indent="0" algn="l" rtl="0">
              <a:spcBef>
                <a:spcPts val="0"/>
              </a:spcBef>
              <a:spcAft>
                <a:spcPts val="0"/>
              </a:spcAft>
              <a:buNone/>
            </a:pPr>
            <a:r>
              <a:rPr lang="en-GB" sz="1500" dirty="0">
                <a:solidFill>
                  <a:schemeClr val="bg2">
                    <a:lumMod val="50000"/>
                  </a:schemeClr>
                </a:solidFill>
                <a:highlight>
                  <a:srgbClr val="FFFFFF"/>
                </a:highlight>
              </a:rPr>
              <a:t>  body {</a:t>
            </a:r>
            <a:endParaRPr sz="1500" dirty="0">
              <a:solidFill>
                <a:schemeClr val="bg2">
                  <a:lumMod val="50000"/>
                </a:schemeClr>
              </a:solidFill>
              <a:highlight>
                <a:srgbClr val="FFFFFF"/>
              </a:highlight>
            </a:endParaRPr>
          </a:p>
          <a:p>
            <a:pPr marL="457200" lvl="0" indent="0" algn="l" rtl="0">
              <a:spcBef>
                <a:spcPts val="0"/>
              </a:spcBef>
              <a:spcAft>
                <a:spcPts val="0"/>
              </a:spcAft>
              <a:buNone/>
            </a:pPr>
            <a:r>
              <a:rPr lang="en-GB" sz="1500" dirty="0">
                <a:solidFill>
                  <a:schemeClr val="bg2">
                    <a:lumMod val="50000"/>
                  </a:schemeClr>
                </a:solidFill>
                <a:highlight>
                  <a:srgbClr val="FFFFFF"/>
                </a:highlight>
              </a:rPr>
              <a:t>    font-size: 20px;</a:t>
            </a:r>
            <a:endParaRPr sz="1500" dirty="0">
              <a:solidFill>
                <a:schemeClr val="bg2">
                  <a:lumMod val="50000"/>
                </a:schemeClr>
              </a:solidFill>
              <a:highlight>
                <a:srgbClr val="FFFFFF"/>
              </a:highlight>
            </a:endParaRPr>
          </a:p>
          <a:p>
            <a:pPr marL="457200" lvl="0" indent="0" algn="l" rtl="0">
              <a:spcBef>
                <a:spcPts val="0"/>
              </a:spcBef>
              <a:spcAft>
                <a:spcPts val="0"/>
              </a:spcAft>
              <a:buNone/>
            </a:pPr>
            <a:r>
              <a:rPr lang="en-GB" sz="1500" dirty="0">
                <a:solidFill>
                  <a:schemeClr val="bg2">
                    <a:lumMod val="50000"/>
                  </a:schemeClr>
                </a:solidFill>
                <a:highlight>
                  <a:srgbClr val="FFFFFF"/>
                </a:highlight>
              </a:rPr>
              <a:t>  }</a:t>
            </a:r>
            <a:endParaRPr sz="1500" dirty="0">
              <a:solidFill>
                <a:schemeClr val="bg2">
                  <a:lumMod val="50000"/>
                </a:schemeClr>
              </a:solidFill>
              <a:highlight>
                <a:srgbClr val="FFFFFF"/>
              </a:highlight>
            </a:endParaRPr>
          </a:p>
          <a:p>
            <a:pPr marL="457200" lvl="0" indent="0" algn="l" rtl="0">
              <a:spcBef>
                <a:spcPts val="0"/>
              </a:spcBef>
              <a:spcAft>
                <a:spcPts val="0"/>
              </a:spcAft>
              <a:buNone/>
            </a:pPr>
            <a:r>
              <a:rPr lang="en-GB" sz="1500" dirty="0">
                <a:solidFill>
                  <a:schemeClr val="bg2">
                    <a:lumMod val="50000"/>
                  </a:schemeClr>
                </a:solidFill>
                <a:highlight>
                  <a:srgbClr val="FFFFFF"/>
                </a:highlight>
              </a:rPr>
              <a:t>}</a:t>
            </a:r>
            <a:endParaRPr sz="1500" dirty="0">
              <a:solidFill>
                <a:schemeClr val="bg2">
                  <a:lumMod val="50000"/>
                </a:schemeClr>
              </a:solidFill>
              <a:highlight>
                <a:srgbClr val="FFFFFF"/>
              </a:highlight>
            </a:endParaRPr>
          </a:p>
          <a:p>
            <a:pPr marL="0" lvl="0" indent="0" algn="l" rtl="0">
              <a:spcBef>
                <a:spcPts val="0"/>
              </a:spcBef>
              <a:spcAft>
                <a:spcPts val="0"/>
              </a:spcAft>
              <a:buNone/>
            </a:pPr>
            <a:endParaRPr sz="1500" dirty="0">
              <a:solidFill>
                <a:srgbClr val="0D0D0D"/>
              </a:solidFill>
              <a:highlight>
                <a:srgbClr val="FFFFFF"/>
              </a:highlight>
            </a:endParaRPr>
          </a:p>
          <a:p>
            <a:pPr marL="0" lvl="0" indent="0" algn="l" rtl="0">
              <a:spcBef>
                <a:spcPts val="0"/>
              </a:spcBef>
              <a:spcAft>
                <a:spcPts val="0"/>
              </a:spcAft>
              <a:buNone/>
            </a:pPr>
            <a:endParaRPr sz="1500" dirty="0">
              <a:solidFill>
                <a:srgbClr val="0D0D0D"/>
              </a:solidFill>
              <a:highlight>
                <a:srgbClr val="FFFFFF"/>
              </a:highlight>
            </a:endParaRPr>
          </a:p>
          <a:p>
            <a:pPr marL="0" lvl="0" indent="0" algn="l" rtl="0">
              <a:spcBef>
                <a:spcPts val="0"/>
              </a:spcBef>
              <a:spcAft>
                <a:spcPts val="0"/>
              </a:spcAft>
              <a:buNone/>
            </a:pPr>
            <a:endParaRPr sz="1500" dirty="0">
              <a:solidFill>
                <a:srgbClr val="0D0D0D"/>
              </a:solidFill>
              <a:highlight>
                <a:srgbClr val="FFFFFF"/>
              </a:highlight>
              <a:latin typeface="Roboto"/>
              <a:ea typeface="Roboto"/>
              <a:cs typeface="Roboto"/>
              <a:sym typeface="Roboto"/>
            </a:endParaRPr>
          </a:p>
          <a:p>
            <a:pPr marL="0" lvl="0" indent="0" algn="l" rtl="0">
              <a:spcBef>
                <a:spcPts val="0"/>
              </a:spcBef>
              <a:spcAft>
                <a:spcPts val="0"/>
              </a:spcAft>
              <a:buNone/>
            </a:pPr>
            <a:endParaRPr sz="1500" dirty="0">
              <a:solidFill>
                <a:srgbClr val="0D0D0D"/>
              </a:solidFill>
              <a:highlight>
                <a:srgbClr val="FFFFFF"/>
              </a:highlight>
              <a:latin typeface="Roboto"/>
              <a:ea typeface="Roboto"/>
              <a:cs typeface="Roboto"/>
              <a:sym typeface="Roboto"/>
            </a:endParaRPr>
          </a:p>
          <a:p>
            <a:pPr marL="0" lvl="0" indent="0" algn="l" rtl="0">
              <a:spcBef>
                <a:spcPts val="0"/>
              </a:spcBef>
              <a:spcAft>
                <a:spcPts val="0"/>
              </a:spcAft>
              <a:buNone/>
            </a:pPr>
            <a:endParaRPr sz="1500" dirty="0">
              <a:solidFill>
                <a:srgbClr val="0D0D0D"/>
              </a:solidFill>
              <a:highlight>
                <a:srgbClr val="FFFFFF"/>
              </a:highlight>
              <a:latin typeface="Roboto"/>
              <a:ea typeface="Roboto"/>
              <a:cs typeface="Roboto"/>
              <a:sym typeface="Roboto"/>
            </a:endParaRPr>
          </a:p>
          <a:p>
            <a:pPr marL="0" lvl="0" indent="0" algn="l" rtl="0">
              <a:spcBef>
                <a:spcPts val="0"/>
              </a:spcBef>
              <a:spcAft>
                <a:spcPts val="0"/>
              </a:spcAft>
              <a:buNone/>
            </a:pPr>
            <a:endParaRPr sz="1500" dirty="0">
              <a:solidFill>
                <a:srgbClr val="0D0D0D"/>
              </a:solidFill>
              <a:highlight>
                <a:srgbClr val="FFFFFF"/>
              </a:highlight>
              <a:latin typeface="Roboto"/>
              <a:ea typeface="Roboto"/>
              <a:cs typeface="Roboto"/>
              <a:sym typeface="Roboto"/>
            </a:endParaRPr>
          </a:p>
          <a:p>
            <a:pPr marL="0" lvl="0" indent="0" algn="l" rtl="0">
              <a:spcBef>
                <a:spcPts val="0"/>
              </a:spcBef>
              <a:spcAft>
                <a:spcPts val="0"/>
              </a:spcAft>
              <a:buNone/>
            </a:pPr>
            <a:endParaRPr sz="1500" dirty="0">
              <a:solidFill>
                <a:srgbClr val="0D0D0D"/>
              </a:solidFill>
              <a:highlight>
                <a:srgbClr val="FFFFFF"/>
              </a:highlight>
              <a:latin typeface="Roboto"/>
              <a:ea typeface="Roboto"/>
              <a:cs typeface="Roboto"/>
              <a:sym typeface="Roboto"/>
            </a:endParaRPr>
          </a:p>
          <a:p>
            <a:pPr marL="914400" lvl="0" indent="0" algn="l" rtl="0">
              <a:spcBef>
                <a:spcPts val="0"/>
              </a:spcBef>
              <a:spcAft>
                <a:spcPts val="0"/>
              </a:spcAft>
              <a:buNone/>
            </a:pPr>
            <a:endParaRPr sz="1500" dirty="0">
              <a:solidFill>
                <a:srgbClr val="0D0D0D"/>
              </a:solidFill>
              <a:highlight>
                <a:srgbClr val="FFFFFF"/>
              </a:highlight>
              <a:latin typeface="Roboto"/>
              <a:ea typeface="Roboto"/>
              <a:cs typeface="Roboto"/>
              <a:sym typeface="Roboto"/>
            </a:endParaRPr>
          </a:p>
          <a:p>
            <a:pPr marL="0" lvl="0" indent="0" algn="l" rtl="0">
              <a:spcBef>
                <a:spcPts val="0"/>
              </a:spcBef>
              <a:spcAft>
                <a:spcPts val="0"/>
              </a:spcAft>
              <a:buNone/>
            </a:pPr>
            <a:endParaRPr sz="1500" dirty="0">
              <a:solidFill>
                <a:srgbClr val="0D0D0D"/>
              </a:solidFill>
              <a:highlight>
                <a:srgbClr val="FFFFFF"/>
              </a:highlight>
              <a:latin typeface="Roboto"/>
              <a:ea typeface="Roboto"/>
              <a:cs typeface="Roboto"/>
              <a:sym typeface="Roboto"/>
            </a:endParaRPr>
          </a:p>
          <a:p>
            <a:pPr marL="457200" lvl="0" indent="0" algn="l" rtl="0">
              <a:spcBef>
                <a:spcPts val="0"/>
              </a:spcBef>
              <a:spcAft>
                <a:spcPts val="0"/>
              </a:spcAft>
              <a:buNone/>
            </a:pPr>
            <a:endParaRPr sz="1600" dirty="0">
              <a:solidFill>
                <a:srgbClr val="0D0D0D"/>
              </a:solidFill>
              <a:highlight>
                <a:srgbClr val="FFFFFF"/>
              </a:highlight>
              <a:latin typeface="Roboto"/>
              <a:ea typeface="Roboto"/>
              <a:cs typeface="Roboto"/>
              <a:sym typeface="Roboto"/>
            </a:endParaRPr>
          </a:p>
          <a:p>
            <a:pPr marL="914400" lvl="0" indent="0" algn="l" rtl="0">
              <a:spcBef>
                <a:spcPts val="0"/>
              </a:spcBef>
              <a:spcAft>
                <a:spcPts val="0"/>
              </a:spcAft>
              <a:buNone/>
            </a:pPr>
            <a:endParaRPr sz="1600" dirty="0">
              <a:solidFill>
                <a:srgbClr val="0D0D0D"/>
              </a:solidFill>
              <a:highlight>
                <a:srgbClr val="FFFFFF"/>
              </a:highlight>
              <a:latin typeface="Roboto"/>
              <a:ea typeface="Roboto"/>
              <a:cs typeface="Roboto"/>
              <a:sym typeface="Roboto"/>
            </a:endParaRPr>
          </a:p>
          <a:p>
            <a:pPr marL="0" lvl="0" indent="0" algn="l" rtl="0">
              <a:spcBef>
                <a:spcPts val="0"/>
              </a:spcBef>
              <a:spcAft>
                <a:spcPts val="0"/>
              </a:spcAft>
              <a:buNone/>
            </a:pPr>
            <a:endParaRPr sz="1600" dirty="0">
              <a:solidFill>
                <a:srgbClr val="0D0D0D"/>
              </a:solidFill>
              <a:highlight>
                <a:srgbClr val="FFFFFF"/>
              </a:highlight>
              <a:latin typeface="Roboto"/>
              <a:ea typeface="Roboto"/>
              <a:cs typeface="Roboto"/>
              <a:sym typeface="Roboto"/>
            </a:endParaRPr>
          </a:p>
          <a:p>
            <a:pPr marL="457200" lvl="0" indent="0" algn="l" rtl="0">
              <a:spcBef>
                <a:spcPts val="0"/>
              </a:spcBef>
              <a:spcAft>
                <a:spcPts val="0"/>
              </a:spcAft>
              <a:buNone/>
            </a:pPr>
            <a:endParaRPr sz="1500" dirty="0">
              <a:solidFill>
                <a:srgbClr val="0D0D0D"/>
              </a:solidFill>
              <a:highlight>
                <a:srgbClr val="FFFFFF"/>
              </a:highlight>
              <a:latin typeface="Roboto"/>
              <a:ea typeface="Roboto"/>
              <a:cs typeface="Roboto"/>
              <a:sym typeface="Roboto"/>
            </a:endParaRPr>
          </a:p>
          <a:p>
            <a:pPr marL="457200" lvl="0" indent="0" algn="l" rtl="0">
              <a:spcBef>
                <a:spcPts val="0"/>
              </a:spcBef>
              <a:spcAft>
                <a:spcPts val="0"/>
              </a:spcAft>
              <a:buNone/>
            </a:pPr>
            <a:endParaRPr sz="1500" dirty="0">
              <a:solidFill>
                <a:srgbClr val="0D0D0D"/>
              </a:solidFill>
              <a:highlight>
                <a:srgbClr val="FFFFFF"/>
              </a:highlight>
              <a:latin typeface="Roboto"/>
              <a:ea typeface="Roboto"/>
              <a:cs typeface="Roboto"/>
              <a:sym typeface="Roboto"/>
            </a:endParaRPr>
          </a:p>
          <a:p>
            <a:pPr marL="0" lvl="0" indent="0" algn="l" rtl="0">
              <a:lnSpc>
                <a:spcPct val="95000"/>
              </a:lnSpc>
              <a:spcBef>
                <a:spcPts val="0"/>
              </a:spcBef>
              <a:spcAft>
                <a:spcPts val="0"/>
              </a:spcAft>
              <a:buNone/>
            </a:pPr>
            <a:endParaRPr sz="1400" dirty="0">
              <a:solidFill>
                <a:srgbClr val="0D0D0D"/>
              </a:solidFill>
              <a:highlight>
                <a:srgbClr val="FFFFFF"/>
              </a:highlight>
            </a:endParaRPr>
          </a:p>
          <a:p>
            <a:pPr marL="0" lvl="0" indent="0" algn="l" rtl="0">
              <a:lnSpc>
                <a:spcPct val="95000"/>
              </a:lnSpc>
              <a:spcBef>
                <a:spcPts val="1200"/>
              </a:spcBef>
              <a:spcAft>
                <a:spcPts val="0"/>
              </a:spcAft>
              <a:buNone/>
            </a:pPr>
            <a:endParaRPr sz="1000" dirty="0">
              <a:solidFill>
                <a:srgbClr val="0D0D0D"/>
              </a:solidFill>
              <a:highlight>
                <a:srgbClr val="FFFFFF"/>
              </a:highlight>
            </a:endParaRPr>
          </a:p>
          <a:p>
            <a:pPr marL="0" lvl="0" indent="0" algn="l" rtl="0">
              <a:lnSpc>
                <a:spcPct val="95000"/>
              </a:lnSpc>
              <a:spcBef>
                <a:spcPts val="1200"/>
              </a:spcBef>
              <a:spcAft>
                <a:spcPts val="0"/>
              </a:spcAft>
              <a:buNone/>
            </a:pPr>
            <a:endParaRPr sz="1000" dirty="0">
              <a:solidFill>
                <a:srgbClr val="0D0D0D"/>
              </a:solidFill>
              <a:highlight>
                <a:srgbClr val="FFFFFF"/>
              </a:highlight>
            </a:endParaRPr>
          </a:p>
          <a:p>
            <a:pPr marL="0" lvl="0" indent="0" algn="l" rtl="0">
              <a:lnSpc>
                <a:spcPct val="95000"/>
              </a:lnSpc>
              <a:spcBef>
                <a:spcPts val="1200"/>
              </a:spcBef>
              <a:spcAft>
                <a:spcPts val="0"/>
              </a:spcAft>
              <a:buNone/>
            </a:pPr>
            <a:endParaRPr sz="1900" dirty="0">
              <a:solidFill>
                <a:srgbClr val="0D0D0D"/>
              </a:solidFill>
              <a:highlight>
                <a:srgbClr val="FFFFFF"/>
              </a:highlight>
            </a:endParaRPr>
          </a:p>
          <a:p>
            <a:pPr marL="0" lvl="0" indent="0" algn="l" rtl="0">
              <a:lnSpc>
                <a:spcPct val="95000"/>
              </a:lnSpc>
              <a:spcBef>
                <a:spcPts val="1200"/>
              </a:spcBef>
              <a:spcAft>
                <a:spcPts val="1200"/>
              </a:spcAft>
              <a:buNone/>
            </a:pPr>
            <a:endParaRPr sz="1900" dirty="0">
              <a:solidFill>
                <a:srgbClr val="0D0D0D"/>
              </a:solidFill>
              <a:highlight>
                <a:srgbClr val="FFFFFF"/>
              </a:highlight>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1" y="0"/>
            <a:ext cx="9144000" cy="5143500"/>
          </a:xfrm>
          <a:prstGeom prst="rect">
            <a:avLst/>
          </a:prstGeom>
        </p:spPr>
      </p:pic>
    </p:spTree>
    <p:extLst>
      <p:ext uri="{BB962C8B-B14F-4D97-AF65-F5344CB8AC3E}">
        <p14:creationId xmlns:p14="http://schemas.microsoft.com/office/powerpoint/2010/main" val="245221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 y="0"/>
            <a:ext cx="9144000" cy="5143500"/>
          </a:xfrm>
          <a:prstGeom prst="rect">
            <a:avLst/>
          </a:prstGeom>
        </p:spPr>
      </p:pic>
    </p:spTree>
    <p:extLst>
      <p:ext uri="{BB962C8B-B14F-4D97-AF65-F5344CB8AC3E}">
        <p14:creationId xmlns:p14="http://schemas.microsoft.com/office/powerpoint/2010/main" val="20453651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143500"/>
          </a:xfrm>
        </p:spPr>
        <p:txBody>
          <a:bodyPr anchor="ctr">
            <a:normAutofit/>
          </a:bodyPr>
          <a:lstStyle/>
          <a:p>
            <a:pPr algn="ctr"/>
            <a:r>
              <a:rPr lang="en-US" sz="6000" dirty="0" smtClean="0"/>
              <a:t>Thank you</a:t>
            </a:r>
            <a:endParaRPr lang="en-US" sz="6000" dirty="0"/>
          </a:p>
        </p:txBody>
      </p:sp>
    </p:spTree>
    <p:extLst>
      <p:ext uri="{BB962C8B-B14F-4D97-AF65-F5344CB8AC3E}">
        <p14:creationId xmlns:p14="http://schemas.microsoft.com/office/powerpoint/2010/main" val="38283996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1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fontScale="90000"/>
          </a:bodyPr>
          <a:lstStyle/>
          <a:p>
            <a:pPr marL="0" lvl="0" indent="0" algn="l" rtl="0">
              <a:lnSpc>
                <a:spcPct val="150000"/>
              </a:lnSpc>
              <a:spcBef>
                <a:spcPts val="0"/>
              </a:spcBef>
              <a:spcAft>
                <a:spcPts val="1200"/>
              </a:spcAft>
              <a:buNone/>
            </a:pPr>
            <a:r>
              <a:rPr lang="en-GB" sz="3300" dirty="0" smtClean="0">
                <a:latin typeface="Nunito"/>
                <a:ea typeface="Nunito"/>
                <a:cs typeface="Nunito"/>
                <a:sym typeface="Nunito"/>
              </a:rPr>
              <a:t>Rounded </a:t>
            </a:r>
            <a:r>
              <a:rPr lang="en-GB" sz="3300" dirty="0">
                <a:latin typeface="Nunito"/>
                <a:ea typeface="Nunito"/>
                <a:cs typeface="Nunito"/>
                <a:sym typeface="Nunito"/>
              </a:rPr>
              <a:t>Corners</a:t>
            </a:r>
            <a:endParaRPr dirty="0"/>
          </a:p>
        </p:txBody>
      </p:sp>
      <p:sp>
        <p:nvSpPr>
          <p:cNvPr id="292" name="Google Shape;292;p15"/>
          <p:cNvSpPr txBox="1">
            <a:spLocks noGrp="1"/>
          </p:cNvSpPr>
          <p:nvPr>
            <p:ph type="body" idx="1"/>
          </p:nvPr>
        </p:nvSpPr>
        <p:spPr>
          <a:xfrm>
            <a:off x="1112850" y="1335027"/>
            <a:ext cx="7412400" cy="36627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0"/>
              </a:spcAft>
              <a:buNone/>
            </a:pPr>
            <a:r>
              <a:rPr lang="en-GB" sz="6000" dirty="0">
                <a:solidFill>
                  <a:srgbClr val="0D0D0D"/>
                </a:solidFill>
                <a:highlight>
                  <a:srgbClr val="FFFFFF"/>
                </a:highlight>
              </a:rPr>
              <a:t>Rounded corners in CSS are a way to soften the edges of elements, making them appear less angular and more visually pleasing</a:t>
            </a:r>
            <a:r>
              <a:rPr lang="en-GB" sz="6000" dirty="0" smtClean="0">
                <a:solidFill>
                  <a:srgbClr val="0D0D0D"/>
                </a:solidFill>
                <a:highlight>
                  <a:srgbClr val="FFFFFF"/>
                </a:highlight>
              </a:rPr>
              <a:t>.</a:t>
            </a:r>
          </a:p>
          <a:p>
            <a:pPr marL="0" lvl="0" indent="0" algn="l" rtl="0">
              <a:spcBef>
                <a:spcPts val="0"/>
              </a:spcBef>
              <a:spcAft>
                <a:spcPts val="0"/>
              </a:spcAft>
              <a:buNone/>
            </a:pPr>
            <a:endParaRPr lang="en-GB" sz="6000" dirty="0">
              <a:solidFill>
                <a:srgbClr val="0D0D0D"/>
              </a:solidFill>
              <a:highlight>
                <a:srgbClr val="FFFFFF"/>
              </a:highlight>
            </a:endParaRPr>
          </a:p>
          <a:p>
            <a:pPr marL="0" lvl="0" indent="0" algn="l" rtl="0">
              <a:spcBef>
                <a:spcPts val="0"/>
              </a:spcBef>
              <a:spcAft>
                <a:spcPts val="0"/>
              </a:spcAft>
              <a:buNone/>
            </a:pPr>
            <a:endParaRPr sz="5600" dirty="0">
              <a:solidFill>
                <a:srgbClr val="F22C3D"/>
              </a:solidFill>
            </a:endParaRPr>
          </a:p>
          <a:p>
            <a:pPr marL="146050" indent="0">
              <a:buNone/>
            </a:pPr>
            <a:r>
              <a:rPr lang="en-US" sz="4800" dirty="0"/>
              <a:t>  </a:t>
            </a:r>
            <a:r>
              <a:rPr lang="en-US" sz="4800" dirty="0" smtClean="0"/>
              <a:t> border-radius</a:t>
            </a:r>
            <a:r>
              <a:rPr lang="en-US" sz="4800" dirty="0"/>
              <a:t>: 15px;</a:t>
            </a:r>
          </a:p>
          <a:p>
            <a:pPr marL="146050" indent="0">
              <a:buNone/>
            </a:pPr>
            <a:endParaRPr lang="en-US" sz="4800" dirty="0"/>
          </a:p>
          <a:p>
            <a:pPr marL="146050" indent="0">
              <a:buNone/>
            </a:pPr>
            <a:r>
              <a:rPr lang="en-US" sz="4800" dirty="0"/>
              <a:t>  </a:t>
            </a:r>
            <a:r>
              <a:rPr lang="en-US" sz="4800" dirty="0" smtClean="0"/>
              <a:t> border-radius</a:t>
            </a:r>
            <a:r>
              <a:rPr lang="en-US" sz="4800" dirty="0"/>
              <a:t>: 50px / 15px; </a:t>
            </a:r>
          </a:p>
          <a:p>
            <a:pPr marL="146050" indent="0">
              <a:buNone/>
            </a:pPr>
            <a:r>
              <a:rPr lang="en-US" sz="4800" dirty="0"/>
              <a:t>        </a:t>
            </a:r>
          </a:p>
          <a:p>
            <a:pPr marL="146050" indent="0">
              <a:buNone/>
            </a:pPr>
            <a:r>
              <a:rPr lang="en-US" sz="4800" dirty="0"/>
              <a:t>  </a:t>
            </a:r>
            <a:r>
              <a:rPr lang="en-US" sz="4800" dirty="0" smtClean="0"/>
              <a:t> border-radius</a:t>
            </a:r>
            <a:r>
              <a:rPr lang="en-US" sz="4800" dirty="0"/>
              <a:t>: 15px / 50px; </a:t>
            </a:r>
          </a:p>
          <a:p>
            <a:pPr marL="146050" indent="0">
              <a:buNone/>
            </a:pPr>
            <a:endParaRPr lang="en-US" sz="4800" dirty="0" smtClean="0"/>
          </a:p>
          <a:p>
            <a:pPr marL="146050" indent="0">
              <a:buNone/>
            </a:pPr>
            <a:r>
              <a:rPr lang="en-US" sz="4800" dirty="0" smtClean="0"/>
              <a:t>   border-top-left-radius</a:t>
            </a:r>
            <a:r>
              <a:rPr lang="en-US" sz="4800" dirty="0"/>
              <a:t>: 10px;</a:t>
            </a:r>
          </a:p>
          <a:p>
            <a:pPr marL="146050" indent="0">
              <a:buNone/>
            </a:pPr>
            <a:r>
              <a:rPr lang="en-US" sz="4800" dirty="0"/>
              <a:t>   </a:t>
            </a:r>
            <a:r>
              <a:rPr lang="en-US" sz="4800" dirty="0" smtClean="0"/>
              <a:t>border-top-right-radius</a:t>
            </a:r>
            <a:r>
              <a:rPr lang="en-US" sz="4800" dirty="0"/>
              <a:t>: 20px;</a:t>
            </a:r>
          </a:p>
          <a:p>
            <a:pPr marL="146050" indent="0">
              <a:buNone/>
            </a:pPr>
            <a:r>
              <a:rPr lang="en-US" sz="4800" dirty="0"/>
              <a:t>   </a:t>
            </a:r>
            <a:r>
              <a:rPr lang="en-US" sz="4800" dirty="0" smtClean="0"/>
              <a:t>border-bottom-left-radius</a:t>
            </a:r>
            <a:r>
              <a:rPr lang="en-US" sz="4800" dirty="0"/>
              <a:t>: 5px;</a:t>
            </a:r>
          </a:p>
          <a:p>
            <a:pPr marL="146050" indent="0">
              <a:buNone/>
            </a:pPr>
            <a:r>
              <a:rPr lang="en-US" sz="4800" dirty="0"/>
              <a:t>   </a:t>
            </a:r>
            <a:r>
              <a:rPr lang="en-US" sz="4800" dirty="0" smtClean="0"/>
              <a:t>border-bottom-right-radius</a:t>
            </a:r>
            <a:r>
              <a:rPr lang="en-US" sz="4800" dirty="0"/>
              <a:t>: 15px; </a:t>
            </a:r>
          </a:p>
          <a:p>
            <a:pPr marL="146050" indent="0">
              <a:buNone/>
            </a:pPr>
            <a:endParaRPr lang="en-US" sz="4800" dirty="0"/>
          </a:p>
          <a:p>
            <a:pPr marL="146050" indent="0">
              <a:buNone/>
            </a:pPr>
            <a:r>
              <a:rPr lang="en-US" sz="4800" dirty="0"/>
              <a:t>   </a:t>
            </a:r>
            <a:r>
              <a:rPr lang="en-US" sz="4800" dirty="0" smtClean="0"/>
              <a:t>border-radius</a:t>
            </a:r>
            <a:r>
              <a:rPr lang="en-US" sz="4800" dirty="0"/>
              <a:t>: 50%;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72572" y="210457"/>
            <a:ext cx="8940800" cy="4477657"/>
          </a:xfrm>
          <a:prstGeom prst="rect">
            <a:avLst/>
          </a:prstGeom>
        </p:spPr>
      </p:pic>
    </p:spTree>
    <p:extLst>
      <p:ext uri="{BB962C8B-B14F-4D97-AF65-F5344CB8AC3E}">
        <p14:creationId xmlns:p14="http://schemas.microsoft.com/office/powerpoint/2010/main" val="1756166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23"/>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smtClean="0"/>
              <a:t>Gradients</a:t>
            </a:r>
            <a:endParaRPr dirty="0"/>
          </a:p>
        </p:txBody>
      </p:sp>
      <p:sp>
        <p:nvSpPr>
          <p:cNvPr id="340" name="Google Shape;340;p23"/>
          <p:cNvSpPr txBox="1">
            <a:spLocks noGrp="1"/>
          </p:cNvSpPr>
          <p:nvPr>
            <p:ph type="body" idx="1"/>
          </p:nvPr>
        </p:nvSpPr>
        <p:spPr>
          <a:xfrm>
            <a:off x="1253275" y="1358550"/>
            <a:ext cx="7030500" cy="32262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500" dirty="0">
                <a:solidFill>
                  <a:srgbClr val="0D0D0D"/>
                </a:solidFill>
                <a:highlight>
                  <a:srgbClr val="FFFFFF"/>
                </a:highlight>
              </a:rPr>
              <a:t>CSS gradients allow you to create smooth transitions between two or more colors. Gradients are useful for adding depth, dimension, and visual interest to elements on a webpage.</a:t>
            </a:r>
            <a:br>
              <a:rPr lang="en-GB" sz="1500" dirty="0">
                <a:solidFill>
                  <a:srgbClr val="0D0D0D"/>
                </a:solidFill>
                <a:highlight>
                  <a:srgbClr val="FFFFFF"/>
                </a:highlight>
              </a:rPr>
            </a:br>
            <a:endParaRPr sz="1500" dirty="0">
              <a:solidFill>
                <a:srgbClr val="0D0D0D"/>
              </a:solidFill>
              <a:highlight>
                <a:srgbClr val="FFFFFF"/>
              </a:highlight>
            </a:endParaRPr>
          </a:p>
          <a:p>
            <a:pPr marL="0" lvl="0" indent="0" algn="l" rtl="0">
              <a:lnSpc>
                <a:spcPct val="150000"/>
              </a:lnSpc>
              <a:spcBef>
                <a:spcPts val="1200"/>
              </a:spcBef>
              <a:spcAft>
                <a:spcPts val="0"/>
              </a:spcAft>
              <a:buNone/>
            </a:pPr>
            <a:r>
              <a:rPr lang="en-GB" sz="1500" dirty="0">
                <a:solidFill>
                  <a:srgbClr val="0D0D0D"/>
                </a:solidFill>
                <a:highlight>
                  <a:srgbClr val="FFFFFF"/>
                </a:highlight>
              </a:rPr>
              <a:t>There are two main types of gradients in CSS:</a:t>
            </a:r>
            <a:endParaRPr sz="1500" dirty="0">
              <a:solidFill>
                <a:srgbClr val="0D0D0D"/>
              </a:solidFill>
              <a:highlight>
                <a:srgbClr val="FFFFFF"/>
              </a:highlight>
            </a:endParaRPr>
          </a:p>
          <a:p>
            <a:pPr marL="457200" lvl="0" indent="-323850" algn="l" rtl="0">
              <a:lnSpc>
                <a:spcPct val="150000"/>
              </a:lnSpc>
              <a:spcBef>
                <a:spcPts val="1500"/>
              </a:spcBef>
              <a:spcAft>
                <a:spcPts val="0"/>
              </a:spcAft>
              <a:buClr>
                <a:srgbClr val="0D0D0D"/>
              </a:buClr>
              <a:buSzPts val="1500"/>
              <a:buFont typeface="Nunito"/>
              <a:buAutoNum type="arabicPeriod"/>
            </a:pPr>
            <a:r>
              <a:rPr lang="en-GB" sz="1500" dirty="0">
                <a:solidFill>
                  <a:srgbClr val="0D0D0D"/>
                </a:solidFill>
                <a:highlight>
                  <a:srgbClr val="FFFFFF"/>
                </a:highlight>
              </a:rPr>
              <a:t>Linear Gradients</a:t>
            </a:r>
            <a:endParaRPr sz="1500" dirty="0">
              <a:solidFill>
                <a:srgbClr val="0D0D0D"/>
              </a:solidFill>
              <a:highlight>
                <a:srgbClr val="FFFFFF"/>
              </a:highlight>
            </a:endParaRPr>
          </a:p>
          <a:p>
            <a:pPr marL="457200" lvl="0" indent="-323850" algn="l" rtl="0">
              <a:lnSpc>
                <a:spcPct val="150000"/>
              </a:lnSpc>
              <a:spcBef>
                <a:spcPts val="0"/>
              </a:spcBef>
              <a:spcAft>
                <a:spcPts val="0"/>
              </a:spcAft>
              <a:buClr>
                <a:srgbClr val="0D0D0D"/>
              </a:buClr>
              <a:buSzPts val="1500"/>
              <a:buFont typeface="Nunito"/>
              <a:buAutoNum type="arabicPeriod"/>
            </a:pPr>
            <a:r>
              <a:rPr lang="en-GB" sz="1500" dirty="0">
                <a:solidFill>
                  <a:srgbClr val="0D0D0D"/>
                </a:solidFill>
                <a:highlight>
                  <a:srgbClr val="FFFFFF"/>
                </a:highlight>
              </a:rPr>
              <a:t>Radial Gradients</a:t>
            </a:r>
            <a:endParaRPr sz="1500" dirty="0">
              <a:solidFill>
                <a:srgbClr val="0D0D0D"/>
              </a:solidFill>
              <a:highlight>
                <a:srgbClr val="FFFFFF"/>
              </a:highlight>
            </a:endParaRPr>
          </a:p>
          <a:p>
            <a:pPr marL="0" lvl="0" indent="0" algn="l" rtl="0">
              <a:lnSpc>
                <a:spcPct val="95000"/>
              </a:lnSpc>
              <a:spcBef>
                <a:spcPts val="0"/>
              </a:spcBef>
              <a:spcAft>
                <a:spcPts val="1200"/>
              </a:spcAft>
              <a:buNone/>
            </a:pPr>
            <a:endParaRPr sz="1500" dirty="0">
              <a:solidFill>
                <a:srgbClr val="0D0D0D"/>
              </a:solidFill>
              <a:highlight>
                <a:srgbClr val="FFFFFF"/>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24"/>
          <p:cNvSpPr txBox="1">
            <a:spLocks noGrp="1"/>
          </p:cNvSpPr>
          <p:nvPr>
            <p:ph type="title"/>
          </p:nvPr>
        </p:nvSpPr>
        <p:spPr>
          <a:xfrm>
            <a:off x="1133385" y="598575"/>
            <a:ext cx="7200916"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smtClean="0"/>
              <a:t>Gradients</a:t>
            </a:r>
            <a:endParaRPr dirty="0"/>
          </a:p>
        </p:txBody>
      </p:sp>
      <p:sp>
        <p:nvSpPr>
          <p:cNvPr id="346" name="Google Shape;346;p24"/>
          <p:cNvSpPr txBox="1">
            <a:spLocks noGrp="1"/>
          </p:cNvSpPr>
          <p:nvPr>
            <p:ph type="body" idx="1"/>
          </p:nvPr>
        </p:nvSpPr>
        <p:spPr>
          <a:xfrm>
            <a:off x="1134140" y="1358550"/>
            <a:ext cx="7149635" cy="32262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None/>
            </a:pPr>
            <a:r>
              <a:rPr lang="en-GB" sz="1500" dirty="0" smtClean="0">
                <a:solidFill>
                  <a:srgbClr val="FF0000"/>
                </a:solidFill>
                <a:highlight>
                  <a:srgbClr val="FFFFFF"/>
                </a:highlight>
              </a:rPr>
              <a:t>Horizontal </a:t>
            </a:r>
            <a:r>
              <a:rPr lang="en-GB" sz="1500" dirty="0">
                <a:solidFill>
                  <a:srgbClr val="FF0000"/>
                </a:solidFill>
                <a:highlight>
                  <a:srgbClr val="FFFFFF"/>
                </a:highlight>
              </a:rPr>
              <a:t>Linear Gradient </a:t>
            </a:r>
            <a:endParaRPr sz="1500" dirty="0">
              <a:solidFill>
                <a:srgbClr val="FF0000"/>
              </a:solidFill>
              <a:highlight>
                <a:srgbClr val="FFFFFF"/>
              </a:highlight>
            </a:endParaRPr>
          </a:p>
          <a:p>
            <a:pPr marL="0" lvl="0" indent="0" algn="l" rtl="0">
              <a:lnSpc>
                <a:spcPct val="95000"/>
              </a:lnSpc>
              <a:spcBef>
                <a:spcPts val="1200"/>
              </a:spcBef>
              <a:spcAft>
                <a:spcPts val="0"/>
              </a:spcAft>
              <a:buNone/>
            </a:pPr>
            <a:r>
              <a:rPr lang="en-GB" sz="1400" dirty="0">
                <a:solidFill>
                  <a:schemeClr val="bg2">
                    <a:lumMod val="50000"/>
                  </a:schemeClr>
                </a:solidFill>
                <a:highlight>
                  <a:srgbClr val="FFFFFF"/>
                </a:highlight>
              </a:rPr>
              <a:t>.linear-horizontal {</a:t>
            </a:r>
            <a:endParaRPr sz="1400" dirty="0">
              <a:solidFill>
                <a:schemeClr val="bg2">
                  <a:lumMod val="50000"/>
                </a:schemeClr>
              </a:solidFill>
              <a:highlight>
                <a:srgbClr val="FFFFFF"/>
              </a:highlight>
            </a:endParaRPr>
          </a:p>
          <a:p>
            <a:pPr marL="0" lvl="0" indent="0" algn="l" rtl="0">
              <a:lnSpc>
                <a:spcPct val="95000"/>
              </a:lnSpc>
              <a:spcBef>
                <a:spcPts val="1200"/>
              </a:spcBef>
              <a:spcAft>
                <a:spcPts val="0"/>
              </a:spcAft>
              <a:buNone/>
            </a:pPr>
            <a:r>
              <a:rPr lang="en-GB" sz="1400" dirty="0">
                <a:solidFill>
                  <a:schemeClr val="bg2">
                    <a:lumMod val="50000"/>
                  </a:schemeClr>
                </a:solidFill>
                <a:highlight>
                  <a:srgbClr val="FFFFFF"/>
                </a:highlight>
              </a:rPr>
              <a:t>  background: linear-gradient(to right, #ff0000, #0000ff);</a:t>
            </a:r>
            <a:endParaRPr sz="1400" dirty="0">
              <a:solidFill>
                <a:schemeClr val="bg2">
                  <a:lumMod val="50000"/>
                </a:schemeClr>
              </a:solidFill>
              <a:highlight>
                <a:srgbClr val="FFFFFF"/>
              </a:highlight>
            </a:endParaRPr>
          </a:p>
          <a:p>
            <a:pPr marL="0" lvl="0" indent="0" algn="l" rtl="0">
              <a:lnSpc>
                <a:spcPct val="95000"/>
              </a:lnSpc>
              <a:spcBef>
                <a:spcPts val="1200"/>
              </a:spcBef>
              <a:spcAft>
                <a:spcPts val="0"/>
              </a:spcAft>
              <a:buNone/>
            </a:pPr>
            <a:r>
              <a:rPr lang="en-GB" sz="1400" dirty="0">
                <a:solidFill>
                  <a:schemeClr val="bg2">
                    <a:lumMod val="50000"/>
                  </a:schemeClr>
                </a:solidFill>
                <a:highlight>
                  <a:srgbClr val="FFFFFF"/>
                </a:highlight>
              </a:rPr>
              <a:t>}</a:t>
            </a:r>
            <a:endParaRPr sz="1400" dirty="0">
              <a:solidFill>
                <a:schemeClr val="bg2">
                  <a:lumMod val="50000"/>
                </a:schemeClr>
              </a:solidFill>
              <a:highlight>
                <a:srgbClr val="FFFFFF"/>
              </a:highlight>
            </a:endParaRPr>
          </a:p>
          <a:p>
            <a:pPr marL="0" lvl="0" indent="0" algn="l" rtl="0">
              <a:lnSpc>
                <a:spcPct val="95000"/>
              </a:lnSpc>
              <a:spcBef>
                <a:spcPts val="1200"/>
              </a:spcBef>
              <a:spcAft>
                <a:spcPts val="0"/>
              </a:spcAft>
              <a:buNone/>
            </a:pPr>
            <a:endParaRPr sz="1500" dirty="0">
              <a:solidFill>
                <a:srgbClr val="FF0000"/>
              </a:solidFill>
              <a:highlight>
                <a:srgbClr val="FFFFFF"/>
              </a:highlight>
            </a:endParaRPr>
          </a:p>
          <a:p>
            <a:pPr marL="0" lvl="0" indent="0" algn="l" rtl="0">
              <a:lnSpc>
                <a:spcPct val="95000"/>
              </a:lnSpc>
              <a:spcBef>
                <a:spcPts val="1200"/>
              </a:spcBef>
              <a:spcAft>
                <a:spcPts val="0"/>
              </a:spcAft>
              <a:buNone/>
            </a:pPr>
            <a:r>
              <a:rPr lang="en-GB" sz="1500" dirty="0" smtClean="0">
                <a:solidFill>
                  <a:srgbClr val="FF0000"/>
                </a:solidFill>
                <a:highlight>
                  <a:srgbClr val="FFFFFF"/>
                </a:highlight>
              </a:rPr>
              <a:t>Vertical </a:t>
            </a:r>
            <a:r>
              <a:rPr lang="en-GB" sz="1500" dirty="0">
                <a:solidFill>
                  <a:srgbClr val="FF0000"/>
                </a:solidFill>
                <a:highlight>
                  <a:srgbClr val="FFFFFF"/>
                </a:highlight>
              </a:rPr>
              <a:t>Linear Gradient </a:t>
            </a:r>
            <a:endParaRPr sz="1500" dirty="0">
              <a:solidFill>
                <a:srgbClr val="FF0000"/>
              </a:solidFill>
              <a:highlight>
                <a:srgbClr val="FFFFFF"/>
              </a:highlight>
            </a:endParaRPr>
          </a:p>
          <a:p>
            <a:pPr marL="0" lvl="0" indent="0" algn="l" rtl="0">
              <a:lnSpc>
                <a:spcPct val="95000"/>
              </a:lnSpc>
              <a:spcBef>
                <a:spcPts val="1200"/>
              </a:spcBef>
              <a:spcAft>
                <a:spcPts val="0"/>
              </a:spcAft>
              <a:buNone/>
            </a:pPr>
            <a:r>
              <a:rPr lang="en-GB" sz="1400" dirty="0">
                <a:solidFill>
                  <a:schemeClr val="bg2">
                    <a:lumMod val="50000"/>
                  </a:schemeClr>
                </a:solidFill>
                <a:highlight>
                  <a:srgbClr val="FFFFFF"/>
                </a:highlight>
              </a:rPr>
              <a:t>.linear-vertical {</a:t>
            </a:r>
            <a:endParaRPr sz="1400" dirty="0">
              <a:solidFill>
                <a:schemeClr val="bg2">
                  <a:lumMod val="50000"/>
                </a:schemeClr>
              </a:solidFill>
              <a:highlight>
                <a:srgbClr val="FFFFFF"/>
              </a:highlight>
            </a:endParaRPr>
          </a:p>
          <a:p>
            <a:pPr marL="0" lvl="0" indent="0" algn="l" rtl="0">
              <a:lnSpc>
                <a:spcPct val="95000"/>
              </a:lnSpc>
              <a:spcBef>
                <a:spcPts val="1200"/>
              </a:spcBef>
              <a:spcAft>
                <a:spcPts val="0"/>
              </a:spcAft>
              <a:buNone/>
            </a:pPr>
            <a:r>
              <a:rPr lang="en-GB" sz="1400" dirty="0">
                <a:solidFill>
                  <a:schemeClr val="bg2">
                    <a:lumMod val="50000"/>
                  </a:schemeClr>
                </a:solidFill>
                <a:highlight>
                  <a:srgbClr val="FFFFFF"/>
                </a:highlight>
              </a:rPr>
              <a:t>  background: linear-gradient(to bottom, #00ff00, #ffff00);</a:t>
            </a:r>
            <a:endParaRPr sz="1400" dirty="0">
              <a:solidFill>
                <a:schemeClr val="bg2">
                  <a:lumMod val="50000"/>
                </a:schemeClr>
              </a:solidFill>
              <a:highlight>
                <a:srgbClr val="FFFFFF"/>
              </a:highlight>
            </a:endParaRPr>
          </a:p>
          <a:p>
            <a:pPr marL="0" lvl="0" indent="0" algn="l" rtl="0">
              <a:lnSpc>
                <a:spcPct val="95000"/>
              </a:lnSpc>
              <a:spcBef>
                <a:spcPts val="1200"/>
              </a:spcBef>
              <a:spcAft>
                <a:spcPts val="0"/>
              </a:spcAft>
              <a:buNone/>
            </a:pPr>
            <a:r>
              <a:rPr lang="en-GB" sz="1400" dirty="0">
                <a:solidFill>
                  <a:schemeClr val="bg2">
                    <a:lumMod val="50000"/>
                  </a:schemeClr>
                </a:solidFill>
                <a:highlight>
                  <a:srgbClr val="FFFFFF"/>
                </a:highlight>
              </a:rPr>
              <a:t>}</a:t>
            </a:r>
            <a:endParaRPr sz="1400" dirty="0">
              <a:solidFill>
                <a:schemeClr val="bg2">
                  <a:lumMod val="50000"/>
                </a:schemeClr>
              </a:solidFill>
              <a:highlight>
                <a:srgbClr val="FFFFFF"/>
              </a:highlight>
            </a:endParaRPr>
          </a:p>
          <a:p>
            <a:pPr marL="0" lvl="0" indent="0" algn="l" rtl="0">
              <a:lnSpc>
                <a:spcPct val="95000"/>
              </a:lnSpc>
              <a:spcBef>
                <a:spcPts val="1200"/>
              </a:spcBef>
              <a:spcAft>
                <a:spcPts val="0"/>
              </a:spcAft>
              <a:buNone/>
            </a:pPr>
            <a:endParaRPr sz="1000" dirty="0">
              <a:solidFill>
                <a:srgbClr val="0D0D0D"/>
              </a:solidFill>
              <a:highlight>
                <a:srgbClr val="FFFFFF"/>
              </a:highlight>
            </a:endParaRPr>
          </a:p>
          <a:p>
            <a:pPr marL="0" lvl="0" indent="0" algn="l" rtl="0">
              <a:lnSpc>
                <a:spcPct val="95000"/>
              </a:lnSpc>
              <a:spcBef>
                <a:spcPts val="1200"/>
              </a:spcBef>
              <a:spcAft>
                <a:spcPts val="0"/>
              </a:spcAft>
              <a:buNone/>
            </a:pPr>
            <a:endParaRPr sz="1000" dirty="0">
              <a:solidFill>
                <a:srgbClr val="0D0D0D"/>
              </a:solidFill>
              <a:highlight>
                <a:srgbClr val="FFFFFF"/>
              </a:highlight>
            </a:endParaRPr>
          </a:p>
          <a:p>
            <a:pPr marL="0" lvl="0" indent="0" algn="l" rtl="0">
              <a:lnSpc>
                <a:spcPct val="95000"/>
              </a:lnSpc>
              <a:spcBef>
                <a:spcPts val="1200"/>
              </a:spcBef>
              <a:spcAft>
                <a:spcPts val="0"/>
              </a:spcAft>
              <a:buNone/>
            </a:pPr>
            <a:endParaRPr sz="1900" dirty="0">
              <a:solidFill>
                <a:srgbClr val="0D0D0D"/>
              </a:solidFill>
              <a:highlight>
                <a:srgbClr val="FFFFFF"/>
              </a:highlight>
            </a:endParaRPr>
          </a:p>
          <a:p>
            <a:pPr marL="0" lvl="0" indent="0" algn="l" rtl="0">
              <a:lnSpc>
                <a:spcPct val="95000"/>
              </a:lnSpc>
              <a:spcBef>
                <a:spcPts val="1200"/>
              </a:spcBef>
              <a:spcAft>
                <a:spcPts val="1200"/>
              </a:spcAft>
              <a:buNone/>
            </a:pPr>
            <a:endParaRPr sz="1900" dirty="0">
              <a:solidFill>
                <a:srgbClr val="0D0D0D"/>
              </a:solidFill>
              <a:highlight>
                <a:srgbClr val="FFFFFF"/>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25"/>
          <p:cNvSpPr txBox="1">
            <a:spLocks noGrp="1"/>
          </p:cNvSpPr>
          <p:nvPr>
            <p:ph type="title"/>
          </p:nvPr>
        </p:nvSpPr>
        <p:spPr>
          <a:xfrm>
            <a:off x="1127051" y="598575"/>
            <a:ext cx="7207249"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smtClean="0"/>
              <a:t>Gradients</a:t>
            </a:r>
            <a:endParaRPr dirty="0"/>
          </a:p>
        </p:txBody>
      </p:sp>
      <p:sp>
        <p:nvSpPr>
          <p:cNvPr id="352" name="Google Shape;352;p25"/>
          <p:cNvSpPr txBox="1">
            <a:spLocks noGrp="1"/>
          </p:cNvSpPr>
          <p:nvPr>
            <p:ph type="body" idx="1"/>
          </p:nvPr>
        </p:nvSpPr>
        <p:spPr>
          <a:xfrm>
            <a:off x="1127051" y="1396450"/>
            <a:ext cx="7207249" cy="32262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None/>
            </a:pPr>
            <a:r>
              <a:rPr lang="en-GB" sz="1500" dirty="0" smtClean="0">
                <a:solidFill>
                  <a:srgbClr val="FF0000"/>
                </a:solidFill>
                <a:highlight>
                  <a:srgbClr val="FFFFFF"/>
                </a:highlight>
              </a:rPr>
              <a:t>Diagonal </a:t>
            </a:r>
            <a:r>
              <a:rPr lang="en-GB" sz="1500" dirty="0">
                <a:solidFill>
                  <a:srgbClr val="FF0000"/>
                </a:solidFill>
                <a:highlight>
                  <a:srgbClr val="FFFFFF"/>
                </a:highlight>
              </a:rPr>
              <a:t>Linear Gradient </a:t>
            </a:r>
            <a:endParaRPr sz="1500" dirty="0">
              <a:solidFill>
                <a:srgbClr val="FF0000"/>
              </a:solidFill>
              <a:highlight>
                <a:srgbClr val="FFFFFF"/>
              </a:highlight>
            </a:endParaRPr>
          </a:p>
          <a:p>
            <a:pPr marL="0" lvl="0" indent="0" algn="l" rtl="0">
              <a:lnSpc>
                <a:spcPct val="95000"/>
              </a:lnSpc>
              <a:spcBef>
                <a:spcPts val="1200"/>
              </a:spcBef>
              <a:spcAft>
                <a:spcPts val="0"/>
              </a:spcAft>
              <a:buNone/>
            </a:pPr>
            <a:r>
              <a:rPr lang="en-GB" sz="1400" dirty="0">
                <a:solidFill>
                  <a:schemeClr val="bg2">
                    <a:lumMod val="50000"/>
                  </a:schemeClr>
                </a:solidFill>
                <a:highlight>
                  <a:srgbClr val="FFFFFF"/>
                </a:highlight>
              </a:rPr>
              <a:t>.linear-diagonal {</a:t>
            </a:r>
            <a:endParaRPr sz="1400" dirty="0">
              <a:solidFill>
                <a:schemeClr val="bg2">
                  <a:lumMod val="50000"/>
                </a:schemeClr>
              </a:solidFill>
              <a:highlight>
                <a:srgbClr val="FFFFFF"/>
              </a:highlight>
            </a:endParaRPr>
          </a:p>
          <a:p>
            <a:pPr marL="0" lvl="0" indent="0" algn="l" rtl="0">
              <a:lnSpc>
                <a:spcPct val="95000"/>
              </a:lnSpc>
              <a:spcBef>
                <a:spcPts val="1200"/>
              </a:spcBef>
              <a:spcAft>
                <a:spcPts val="0"/>
              </a:spcAft>
              <a:buNone/>
            </a:pPr>
            <a:r>
              <a:rPr lang="en-GB" sz="1400" dirty="0">
                <a:solidFill>
                  <a:schemeClr val="bg2">
                    <a:lumMod val="50000"/>
                  </a:schemeClr>
                </a:solidFill>
                <a:highlight>
                  <a:srgbClr val="FFFFFF"/>
                </a:highlight>
              </a:rPr>
              <a:t>  background: linear-gradient(to bottom right, #ff00ff, #000000);</a:t>
            </a:r>
            <a:endParaRPr sz="1400" dirty="0">
              <a:solidFill>
                <a:schemeClr val="bg2">
                  <a:lumMod val="50000"/>
                </a:schemeClr>
              </a:solidFill>
              <a:highlight>
                <a:srgbClr val="FFFFFF"/>
              </a:highlight>
            </a:endParaRPr>
          </a:p>
          <a:p>
            <a:pPr marL="0" lvl="0" indent="0" algn="l" rtl="0">
              <a:lnSpc>
                <a:spcPct val="95000"/>
              </a:lnSpc>
              <a:spcBef>
                <a:spcPts val="1200"/>
              </a:spcBef>
              <a:spcAft>
                <a:spcPts val="0"/>
              </a:spcAft>
              <a:buNone/>
            </a:pPr>
            <a:r>
              <a:rPr lang="en-GB" sz="1400" dirty="0">
                <a:solidFill>
                  <a:schemeClr val="bg2">
                    <a:lumMod val="50000"/>
                  </a:schemeClr>
                </a:solidFill>
                <a:highlight>
                  <a:srgbClr val="FFFFFF"/>
                </a:highlight>
              </a:rPr>
              <a:t>}</a:t>
            </a:r>
            <a:endParaRPr sz="1400" dirty="0">
              <a:solidFill>
                <a:schemeClr val="bg2">
                  <a:lumMod val="50000"/>
                </a:schemeClr>
              </a:solidFill>
              <a:highlight>
                <a:srgbClr val="FFFFFF"/>
              </a:highlight>
            </a:endParaRPr>
          </a:p>
          <a:p>
            <a:pPr marL="0" lvl="0" indent="0" algn="l" rtl="0">
              <a:lnSpc>
                <a:spcPct val="95000"/>
              </a:lnSpc>
              <a:spcBef>
                <a:spcPts val="1200"/>
              </a:spcBef>
              <a:spcAft>
                <a:spcPts val="0"/>
              </a:spcAft>
              <a:buNone/>
            </a:pPr>
            <a:endParaRPr sz="1500" dirty="0">
              <a:solidFill>
                <a:srgbClr val="FF0000"/>
              </a:solidFill>
              <a:highlight>
                <a:srgbClr val="FFFFFF"/>
              </a:highlight>
            </a:endParaRPr>
          </a:p>
          <a:p>
            <a:pPr marL="0" lvl="0" indent="0" algn="l" rtl="0">
              <a:lnSpc>
                <a:spcPct val="95000"/>
              </a:lnSpc>
              <a:spcBef>
                <a:spcPts val="1200"/>
              </a:spcBef>
              <a:spcAft>
                <a:spcPts val="0"/>
              </a:spcAft>
              <a:buNone/>
            </a:pPr>
            <a:r>
              <a:rPr lang="en-GB" sz="1500" dirty="0" smtClean="0">
                <a:solidFill>
                  <a:srgbClr val="FF0000"/>
                </a:solidFill>
                <a:highlight>
                  <a:srgbClr val="FFFFFF"/>
                </a:highlight>
              </a:rPr>
              <a:t>Custom </a:t>
            </a:r>
            <a:r>
              <a:rPr lang="en-GB" sz="1500" dirty="0">
                <a:solidFill>
                  <a:srgbClr val="FF0000"/>
                </a:solidFill>
                <a:highlight>
                  <a:srgbClr val="FFFFFF"/>
                </a:highlight>
              </a:rPr>
              <a:t>Angle Linear </a:t>
            </a:r>
            <a:r>
              <a:rPr lang="en-GB" sz="1500" dirty="0" smtClean="0">
                <a:solidFill>
                  <a:srgbClr val="FF0000"/>
                </a:solidFill>
                <a:highlight>
                  <a:srgbClr val="FFFFFF"/>
                </a:highlight>
              </a:rPr>
              <a:t>Gradient</a:t>
            </a:r>
            <a:endParaRPr sz="1500" dirty="0">
              <a:solidFill>
                <a:srgbClr val="FF0000"/>
              </a:solidFill>
              <a:highlight>
                <a:srgbClr val="FFFFFF"/>
              </a:highlight>
            </a:endParaRPr>
          </a:p>
          <a:p>
            <a:pPr marL="0" lvl="0" indent="0" algn="l" rtl="0">
              <a:lnSpc>
                <a:spcPct val="95000"/>
              </a:lnSpc>
              <a:spcBef>
                <a:spcPts val="1200"/>
              </a:spcBef>
              <a:spcAft>
                <a:spcPts val="0"/>
              </a:spcAft>
              <a:buNone/>
            </a:pPr>
            <a:r>
              <a:rPr lang="en-GB" sz="1400" dirty="0">
                <a:solidFill>
                  <a:schemeClr val="bg2">
                    <a:lumMod val="50000"/>
                  </a:schemeClr>
                </a:solidFill>
                <a:highlight>
                  <a:srgbClr val="FFFFFF"/>
                </a:highlight>
              </a:rPr>
              <a:t>.linear-angle {</a:t>
            </a:r>
            <a:endParaRPr sz="1400" dirty="0">
              <a:solidFill>
                <a:schemeClr val="bg2">
                  <a:lumMod val="50000"/>
                </a:schemeClr>
              </a:solidFill>
              <a:highlight>
                <a:srgbClr val="FFFFFF"/>
              </a:highlight>
            </a:endParaRPr>
          </a:p>
          <a:p>
            <a:pPr marL="0" lvl="0" indent="0" algn="l" rtl="0">
              <a:lnSpc>
                <a:spcPct val="95000"/>
              </a:lnSpc>
              <a:spcBef>
                <a:spcPts val="1200"/>
              </a:spcBef>
              <a:spcAft>
                <a:spcPts val="0"/>
              </a:spcAft>
              <a:buNone/>
            </a:pPr>
            <a:r>
              <a:rPr lang="en-GB" sz="1400" dirty="0">
                <a:solidFill>
                  <a:schemeClr val="bg2">
                    <a:lumMod val="50000"/>
                  </a:schemeClr>
                </a:solidFill>
                <a:highlight>
                  <a:srgbClr val="FFFFFF"/>
                </a:highlight>
              </a:rPr>
              <a:t>  background: linear-gradient(135deg, #ff6600, #0099cc);</a:t>
            </a:r>
            <a:endParaRPr sz="1400" dirty="0">
              <a:solidFill>
                <a:schemeClr val="bg2">
                  <a:lumMod val="50000"/>
                </a:schemeClr>
              </a:solidFill>
              <a:highlight>
                <a:srgbClr val="FFFFFF"/>
              </a:highlight>
            </a:endParaRPr>
          </a:p>
          <a:p>
            <a:pPr marL="0" lvl="0" indent="0" algn="l" rtl="0">
              <a:lnSpc>
                <a:spcPct val="95000"/>
              </a:lnSpc>
              <a:spcBef>
                <a:spcPts val="1200"/>
              </a:spcBef>
              <a:spcAft>
                <a:spcPts val="0"/>
              </a:spcAft>
              <a:buNone/>
            </a:pPr>
            <a:r>
              <a:rPr lang="en-GB" sz="1400" dirty="0">
                <a:solidFill>
                  <a:schemeClr val="bg2">
                    <a:lumMod val="50000"/>
                  </a:schemeClr>
                </a:solidFill>
                <a:highlight>
                  <a:srgbClr val="FFFFFF"/>
                </a:highlight>
              </a:rPr>
              <a:t>}</a:t>
            </a:r>
            <a:endParaRPr sz="1400" dirty="0">
              <a:solidFill>
                <a:schemeClr val="bg2">
                  <a:lumMod val="50000"/>
                </a:schemeClr>
              </a:solidFill>
              <a:highlight>
                <a:srgbClr val="FFFFFF"/>
              </a:highlight>
            </a:endParaRPr>
          </a:p>
          <a:p>
            <a:pPr marL="0" lvl="0" indent="0" algn="l" rtl="0">
              <a:lnSpc>
                <a:spcPct val="95000"/>
              </a:lnSpc>
              <a:spcBef>
                <a:spcPts val="1200"/>
              </a:spcBef>
              <a:spcAft>
                <a:spcPts val="0"/>
              </a:spcAft>
              <a:buNone/>
            </a:pPr>
            <a:endParaRPr sz="1000" dirty="0">
              <a:solidFill>
                <a:srgbClr val="0D0D0D"/>
              </a:solidFill>
              <a:highlight>
                <a:srgbClr val="FFFFFF"/>
              </a:highlight>
            </a:endParaRPr>
          </a:p>
          <a:p>
            <a:pPr marL="0" lvl="0" indent="0" algn="l" rtl="0">
              <a:lnSpc>
                <a:spcPct val="95000"/>
              </a:lnSpc>
              <a:spcBef>
                <a:spcPts val="1200"/>
              </a:spcBef>
              <a:spcAft>
                <a:spcPts val="0"/>
              </a:spcAft>
              <a:buNone/>
            </a:pPr>
            <a:endParaRPr sz="1000" dirty="0">
              <a:solidFill>
                <a:srgbClr val="0D0D0D"/>
              </a:solidFill>
              <a:highlight>
                <a:srgbClr val="FFFFFF"/>
              </a:highlight>
            </a:endParaRPr>
          </a:p>
          <a:p>
            <a:pPr marL="0" lvl="0" indent="0" algn="l" rtl="0">
              <a:lnSpc>
                <a:spcPct val="95000"/>
              </a:lnSpc>
              <a:spcBef>
                <a:spcPts val="1200"/>
              </a:spcBef>
              <a:spcAft>
                <a:spcPts val="0"/>
              </a:spcAft>
              <a:buNone/>
            </a:pPr>
            <a:endParaRPr sz="1900" dirty="0">
              <a:solidFill>
                <a:srgbClr val="0D0D0D"/>
              </a:solidFill>
              <a:highlight>
                <a:srgbClr val="FFFFFF"/>
              </a:highlight>
            </a:endParaRPr>
          </a:p>
          <a:p>
            <a:pPr marL="0" lvl="0" indent="0" algn="l" rtl="0">
              <a:lnSpc>
                <a:spcPct val="95000"/>
              </a:lnSpc>
              <a:spcBef>
                <a:spcPts val="1200"/>
              </a:spcBef>
              <a:spcAft>
                <a:spcPts val="1200"/>
              </a:spcAft>
              <a:buNone/>
            </a:pPr>
            <a:endParaRPr sz="1900" dirty="0">
              <a:solidFill>
                <a:srgbClr val="0D0D0D"/>
              </a:solidFill>
              <a:highlight>
                <a:srgbClr val="FFFFFF"/>
              </a:highligh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26"/>
          <p:cNvSpPr txBox="1">
            <a:spLocks noGrp="1"/>
          </p:cNvSpPr>
          <p:nvPr>
            <p:ph type="title"/>
          </p:nvPr>
        </p:nvSpPr>
        <p:spPr>
          <a:xfrm>
            <a:off x="1139625" y="598575"/>
            <a:ext cx="7194675"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smtClean="0"/>
              <a:t>Gradients</a:t>
            </a:r>
            <a:endParaRPr dirty="0"/>
          </a:p>
        </p:txBody>
      </p:sp>
      <p:sp>
        <p:nvSpPr>
          <p:cNvPr id="358" name="Google Shape;358;p26"/>
          <p:cNvSpPr txBox="1">
            <a:spLocks noGrp="1"/>
          </p:cNvSpPr>
          <p:nvPr>
            <p:ph type="body" idx="1"/>
          </p:nvPr>
        </p:nvSpPr>
        <p:spPr>
          <a:xfrm>
            <a:off x="1139625" y="1262925"/>
            <a:ext cx="7030500" cy="37512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None/>
            </a:pPr>
            <a:endParaRPr sz="1200" dirty="0">
              <a:solidFill>
                <a:srgbClr val="0D0D0D"/>
              </a:solidFill>
              <a:highlight>
                <a:srgbClr val="FFFFFF"/>
              </a:highlight>
            </a:endParaRPr>
          </a:p>
          <a:p>
            <a:pPr marL="0" lvl="0" indent="0" algn="l" rtl="0">
              <a:lnSpc>
                <a:spcPct val="95000"/>
              </a:lnSpc>
              <a:spcBef>
                <a:spcPts val="1200"/>
              </a:spcBef>
              <a:spcAft>
                <a:spcPts val="0"/>
              </a:spcAft>
              <a:buNone/>
            </a:pPr>
            <a:r>
              <a:rPr lang="en-GB" sz="1500" dirty="0" smtClean="0">
                <a:solidFill>
                  <a:srgbClr val="F22C3D"/>
                </a:solidFill>
                <a:highlight>
                  <a:srgbClr val="FFFFFF"/>
                </a:highlight>
              </a:rPr>
              <a:t>Circular </a:t>
            </a:r>
            <a:r>
              <a:rPr lang="en-GB" sz="1500" dirty="0">
                <a:solidFill>
                  <a:srgbClr val="F22C3D"/>
                </a:solidFill>
                <a:highlight>
                  <a:srgbClr val="FFFFFF"/>
                </a:highlight>
              </a:rPr>
              <a:t>Radial </a:t>
            </a:r>
            <a:r>
              <a:rPr lang="en-GB" sz="1500" dirty="0" smtClean="0">
                <a:solidFill>
                  <a:srgbClr val="F22C3D"/>
                </a:solidFill>
                <a:highlight>
                  <a:srgbClr val="FFFFFF"/>
                </a:highlight>
              </a:rPr>
              <a:t>Gradient</a:t>
            </a:r>
            <a:endParaRPr sz="1500" dirty="0">
              <a:solidFill>
                <a:srgbClr val="F22C3D"/>
              </a:solidFill>
              <a:highlight>
                <a:srgbClr val="FFFFFF"/>
              </a:highlight>
            </a:endParaRPr>
          </a:p>
          <a:p>
            <a:pPr marL="0" lvl="0" indent="0" algn="l" rtl="0">
              <a:lnSpc>
                <a:spcPct val="95000"/>
              </a:lnSpc>
              <a:spcBef>
                <a:spcPts val="1200"/>
              </a:spcBef>
              <a:spcAft>
                <a:spcPts val="0"/>
              </a:spcAft>
              <a:buNone/>
            </a:pPr>
            <a:r>
              <a:rPr lang="en-GB" sz="1400" dirty="0">
                <a:solidFill>
                  <a:schemeClr val="bg2">
                    <a:lumMod val="50000"/>
                  </a:schemeClr>
                </a:solidFill>
                <a:highlight>
                  <a:srgbClr val="FFFFFF"/>
                </a:highlight>
              </a:rPr>
              <a:t>.radial-circular {</a:t>
            </a:r>
            <a:endParaRPr sz="1400" dirty="0">
              <a:solidFill>
                <a:schemeClr val="bg2">
                  <a:lumMod val="50000"/>
                </a:schemeClr>
              </a:solidFill>
              <a:highlight>
                <a:srgbClr val="FFFFFF"/>
              </a:highlight>
            </a:endParaRPr>
          </a:p>
          <a:p>
            <a:pPr marL="0" lvl="0" indent="0" algn="l" rtl="0">
              <a:lnSpc>
                <a:spcPct val="95000"/>
              </a:lnSpc>
              <a:spcBef>
                <a:spcPts val="1200"/>
              </a:spcBef>
              <a:spcAft>
                <a:spcPts val="0"/>
              </a:spcAft>
              <a:buNone/>
            </a:pPr>
            <a:r>
              <a:rPr lang="en-GB" sz="1400" dirty="0">
                <a:solidFill>
                  <a:schemeClr val="bg2">
                    <a:lumMod val="50000"/>
                  </a:schemeClr>
                </a:solidFill>
                <a:highlight>
                  <a:srgbClr val="FFFFFF"/>
                </a:highlight>
              </a:rPr>
              <a:t>  background: radial-gradient(circle, #ffcc00, #ff0000);</a:t>
            </a:r>
            <a:endParaRPr sz="1400" dirty="0">
              <a:solidFill>
                <a:schemeClr val="bg2">
                  <a:lumMod val="50000"/>
                </a:schemeClr>
              </a:solidFill>
              <a:highlight>
                <a:srgbClr val="FFFFFF"/>
              </a:highlight>
            </a:endParaRPr>
          </a:p>
          <a:p>
            <a:pPr marL="0" lvl="0" indent="0" algn="l" rtl="0">
              <a:lnSpc>
                <a:spcPct val="95000"/>
              </a:lnSpc>
              <a:spcBef>
                <a:spcPts val="1200"/>
              </a:spcBef>
              <a:spcAft>
                <a:spcPts val="0"/>
              </a:spcAft>
              <a:buNone/>
            </a:pPr>
            <a:r>
              <a:rPr lang="en-GB" sz="1400" dirty="0">
                <a:solidFill>
                  <a:schemeClr val="bg2">
                    <a:lumMod val="50000"/>
                  </a:schemeClr>
                </a:solidFill>
                <a:highlight>
                  <a:srgbClr val="FFFFFF"/>
                </a:highlight>
              </a:rPr>
              <a:t>}</a:t>
            </a:r>
            <a:endParaRPr sz="1400" dirty="0">
              <a:solidFill>
                <a:schemeClr val="bg2">
                  <a:lumMod val="50000"/>
                </a:schemeClr>
              </a:solidFill>
              <a:highlight>
                <a:srgbClr val="FFFFFF"/>
              </a:highlight>
            </a:endParaRPr>
          </a:p>
          <a:p>
            <a:pPr marL="0" lvl="0" indent="0" algn="l" rtl="0">
              <a:lnSpc>
                <a:spcPct val="95000"/>
              </a:lnSpc>
              <a:spcBef>
                <a:spcPts val="1200"/>
              </a:spcBef>
              <a:spcAft>
                <a:spcPts val="0"/>
              </a:spcAft>
              <a:buNone/>
            </a:pPr>
            <a:endParaRPr sz="1500" dirty="0">
              <a:solidFill>
                <a:srgbClr val="F22C3D"/>
              </a:solidFill>
              <a:highlight>
                <a:srgbClr val="FFFFFF"/>
              </a:highlight>
            </a:endParaRPr>
          </a:p>
          <a:p>
            <a:pPr marL="0" lvl="0" indent="0" algn="l" rtl="0">
              <a:lnSpc>
                <a:spcPct val="95000"/>
              </a:lnSpc>
              <a:spcBef>
                <a:spcPts val="1200"/>
              </a:spcBef>
              <a:spcAft>
                <a:spcPts val="0"/>
              </a:spcAft>
              <a:buNone/>
            </a:pPr>
            <a:r>
              <a:rPr lang="en-GB" sz="1500" dirty="0" smtClean="0">
                <a:solidFill>
                  <a:srgbClr val="F22C3D"/>
                </a:solidFill>
                <a:highlight>
                  <a:srgbClr val="FFFFFF"/>
                </a:highlight>
              </a:rPr>
              <a:t>Elliptical </a:t>
            </a:r>
            <a:r>
              <a:rPr lang="en-GB" sz="1500" dirty="0">
                <a:solidFill>
                  <a:srgbClr val="F22C3D"/>
                </a:solidFill>
                <a:highlight>
                  <a:srgbClr val="FFFFFF"/>
                </a:highlight>
              </a:rPr>
              <a:t>Radial Gradient </a:t>
            </a:r>
            <a:endParaRPr sz="1500" dirty="0">
              <a:solidFill>
                <a:srgbClr val="F22C3D"/>
              </a:solidFill>
              <a:highlight>
                <a:srgbClr val="FFFFFF"/>
              </a:highlight>
            </a:endParaRPr>
          </a:p>
          <a:p>
            <a:pPr marL="0" lvl="0" indent="0" algn="l" rtl="0">
              <a:lnSpc>
                <a:spcPct val="95000"/>
              </a:lnSpc>
              <a:spcBef>
                <a:spcPts val="1200"/>
              </a:spcBef>
              <a:spcAft>
                <a:spcPts val="0"/>
              </a:spcAft>
              <a:buNone/>
            </a:pPr>
            <a:r>
              <a:rPr lang="en-GB" sz="1400" dirty="0">
                <a:solidFill>
                  <a:schemeClr val="bg2">
                    <a:lumMod val="50000"/>
                  </a:schemeClr>
                </a:solidFill>
                <a:highlight>
                  <a:srgbClr val="FFFFFF"/>
                </a:highlight>
              </a:rPr>
              <a:t>.radial-elliptical {</a:t>
            </a:r>
            <a:endParaRPr sz="1400" dirty="0">
              <a:solidFill>
                <a:schemeClr val="bg2">
                  <a:lumMod val="50000"/>
                </a:schemeClr>
              </a:solidFill>
              <a:highlight>
                <a:srgbClr val="FFFFFF"/>
              </a:highlight>
            </a:endParaRPr>
          </a:p>
          <a:p>
            <a:pPr marL="0" lvl="0" indent="0" algn="l" rtl="0">
              <a:lnSpc>
                <a:spcPct val="95000"/>
              </a:lnSpc>
              <a:spcBef>
                <a:spcPts val="1200"/>
              </a:spcBef>
              <a:spcAft>
                <a:spcPts val="0"/>
              </a:spcAft>
              <a:buNone/>
            </a:pPr>
            <a:r>
              <a:rPr lang="en-GB" sz="1400" dirty="0">
                <a:solidFill>
                  <a:schemeClr val="bg2">
                    <a:lumMod val="50000"/>
                  </a:schemeClr>
                </a:solidFill>
                <a:highlight>
                  <a:srgbClr val="FFFFFF"/>
                </a:highlight>
              </a:rPr>
              <a:t>  background: radial-gradient(ellipse, #00ccff, #ff33cc);</a:t>
            </a:r>
            <a:endParaRPr sz="1400" dirty="0">
              <a:solidFill>
                <a:schemeClr val="bg2">
                  <a:lumMod val="50000"/>
                </a:schemeClr>
              </a:solidFill>
              <a:highlight>
                <a:srgbClr val="FFFFFF"/>
              </a:highlight>
            </a:endParaRPr>
          </a:p>
          <a:p>
            <a:pPr marL="0" lvl="0" indent="0" algn="l" rtl="0">
              <a:lnSpc>
                <a:spcPct val="95000"/>
              </a:lnSpc>
              <a:spcBef>
                <a:spcPts val="1200"/>
              </a:spcBef>
              <a:spcAft>
                <a:spcPts val="0"/>
              </a:spcAft>
              <a:buNone/>
            </a:pPr>
            <a:r>
              <a:rPr lang="en-GB" sz="1400" dirty="0">
                <a:solidFill>
                  <a:schemeClr val="bg2">
                    <a:lumMod val="50000"/>
                  </a:schemeClr>
                </a:solidFill>
                <a:highlight>
                  <a:srgbClr val="FFFFFF"/>
                </a:highlight>
              </a:rPr>
              <a:t>}</a:t>
            </a:r>
            <a:endParaRPr sz="1400" dirty="0">
              <a:solidFill>
                <a:schemeClr val="bg2">
                  <a:lumMod val="50000"/>
                </a:schemeClr>
              </a:solidFill>
              <a:highlight>
                <a:srgbClr val="FFFFFF"/>
              </a:highlight>
            </a:endParaRPr>
          </a:p>
          <a:p>
            <a:pPr marL="0" lvl="0" indent="0" algn="l" rtl="0">
              <a:lnSpc>
                <a:spcPct val="95000"/>
              </a:lnSpc>
              <a:spcBef>
                <a:spcPts val="1200"/>
              </a:spcBef>
              <a:spcAft>
                <a:spcPts val="0"/>
              </a:spcAft>
              <a:buNone/>
            </a:pPr>
            <a:endParaRPr sz="1000" dirty="0">
              <a:solidFill>
                <a:srgbClr val="0D0D0D"/>
              </a:solidFill>
              <a:highlight>
                <a:srgbClr val="FFFFFF"/>
              </a:highlight>
            </a:endParaRPr>
          </a:p>
          <a:p>
            <a:pPr marL="0" lvl="0" indent="0" algn="l" rtl="0">
              <a:lnSpc>
                <a:spcPct val="95000"/>
              </a:lnSpc>
              <a:spcBef>
                <a:spcPts val="1200"/>
              </a:spcBef>
              <a:spcAft>
                <a:spcPts val="0"/>
              </a:spcAft>
              <a:buNone/>
            </a:pPr>
            <a:endParaRPr sz="1000" dirty="0">
              <a:solidFill>
                <a:srgbClr val="0D0D0D"/>
              </a:solidFill>
              <a:highlight>
                <a:srgbClr val="FFFFFF"/>
              </a:highlight>
            </a:endParaRPr>
          </a:p>
          <a:p>
            <a:pPr marL="0" lvl="0" indent="0" algn="l" rtl="0">
              <a:lnSpc>
                <a:spcPct val="95000"/>
              </a:lnSpc>
              <a:spcBef>
                <a:spcPts val="1200"/>
              </a:spcBef>
              <a:spcAft>
                <a:spcPts val="0"/>
              </a:spcAft>
              <a:buNone/>
            </a:pPr>
            <a:endParaRPr sz="1200" dirty="0">
              <a:solidFill>
                <a:srgbClr val="0D0D0D"/>
              </a:solidFill>
              <a:highlight>
                <a:srgbClr val="FFFFFF"/>
              </a:highlight>
            </a:endParaRPr>
          </a:p>
          <a:p>
            <a:pPr marL="0" lvl="0" indent="0" algn="l" rtl="0">
              <a:lnSpc>
                <a:spcPct val="95000"/>
              </a:lnSpc>
              <a:spcBef>
                <a:spcPts val="1200"/>
              </a:spcBef>
              <a:spcAft>
                <a:spcPts val="0"/>
              </a:spcAft>
              <a:buNone/>
            </a:pPr>
            <a:endParaRPr sz="1000" dirty="0">
              <a:solidFill>
                <a:srgbClr val="0D0D0D"/>
              </a:solidFill>
              <a:highlight>
                <a:srgbClr val="FFFFFF"/>
              </a:highlight>
            </a:endParaRPr>
          </a:p>
          <a:p>
            <a:pPr marL="0" lvl="0" indent="0" algn="l" rtl="0">
              <a:lnSpc>
                <a:spcPct val="95000"/>
              </a:lnSpc>
              <a:spcBef>
                <a:spcPts val="1200"/>
              </a:spcBef>
              <a:spcAft>
                <a:spcPts val="0"/>
              </a:spcAft>
              <a:buNone/>
            </a:pPr>
            <a:endParaRPr sz="1000" dirty="0">
              <a:solidFill>
                <a:srgbClr val="0D0D0D"/>
              </a:solidFill>
              <a:highlight>
                <a:srgbClr val="FFFFFF"/>
              </a:highlight>
            </a:endParaRPr>
          </a:p>
          <a:p>
            <a:pPr marL="0" lvl="0" indent="0" algn="l" rtl="0">
              <a:lnSpc>
                <a:spcPct val="95000"/>
              </a:lnSpc>
              <a:spcBef>
                <a:spcPts val="1200"/>
              </a:spcBef>
              <a:spcAft>
                <a:spcPts val="0"/>
              </a:spcAft>
              <a:buNone/>
            </a:pPr>
            <a:endParaRPr sz="1900" dirty="0">
              <a:solidFill>
                <a:srgbClr val="0D0D0D"/>
              </a:solidFill>
              <a:highlight>
                <a:srgbClr val="FFFFFF"/>
              </a:highlight>
            </a:endParaRPr>
          </a:p>
          <a:p>
            <a:pPr marL="0" lvl="0" indent="0" algn="l" rtl="0">
              <a:lnSpc>
                <a:spcPct val="95000"/>
              </a:lnSpc>
              <a:spcBef>
                <a:spcPts val="1200"/>
              </a:spcBef>
              <a:spcAft>
                <a:spcPts val="1200"/>
              </a:spcAft>
              <a:buNone/>
            </a:pPr>
            <a:endParaRPr sz="1900" dirty="0">
              <a:solidFill>
                <a:srgbClr val="0D0D0D"/>
              </a:solidFill>
              <a:highlight>
                <a:srgbClr val="FFFFFF"/>
              </a:highlight>
            </a:endParaRPr>
          </a:p>
        </p:txBody>
      </p:sp>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501</TotalTime>
  <Words>1340</Words>
  <Application>Microsoft Office PowerPoint</Application>
  <PresentationFormat>On-screen Show (16:9)</PresentationFormat>
  <Paragraphs>467</Paragraphs>
  <Slides>35</Slides>
  <Notes>33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Nunito</vt:lpstr>
      <vt:lpstr>Roboto</vt:lpstr>
      <vt:lpstr>Wingdings</vt:lpstr>
      <vt:lpstr>Arial</vt:lpstr>
      <vt:lpstr>Maven Pro</vt:lpstr>
      <vt:lpstr>Momentum</vt:lpstr>
      <vt:lpstr>Advance CSS</vt:lpstr>
      <vt:lpstr>Prerequisites</vt:lpstr>
      <vt:lpstr>Learning Objective</vt:lpstr>
      <vt:lpstr>Rounded Corners</vt:lpstr>
      <vt:lpstr>PowerPoint Presentation</vt:lpstr>
      <vt:lpstr>Gradients</vt:lpstr>
      <vt:lpstr>Gradients</vt:lpstr>
      <vt:lpstr>Gradients</vt:lpstr>
      <vt:lpstr>Gradients</vt:lpstr>
      <vt:lpstr>Gradients</vt:lpstr>
      <vt:lpstr>PowerPoint Presentation</vt:lpstr>
      <vt:lpstr>Shadows</vt:lpstr>
      <vt:lpstr>Shadows</vt:lpstr>
      <vt:lpstr>PowerPoint Presentation</vt:lpstr>
      <vt:lpstr>Transition</vt:lpstr>
      <vt:lpstr>Transition</vt:lpstr>
      <vt:lpstr>Transition</vt:lpstr>
      <vt:lpstr>PowerPoint Presentation</vt:lpstr>
      <vt:lpstr>PowerPoint Presentation</vt:lpstr>
      <vt:lpstr>Object Fit</vt:lpstr>
      <vt:lpstr>Object Fit</vt:lpstr>
      <vt:lpstr>Object Position</vt:lpstr>
      <vt:lpstr>PowerPoint Presentation</vt:lpstr>
      <vt:lpstr>Buttons</vt:lpstr>
      <vt:lpstr>Buttons</vt:lpstr>
      <vt:lpstr>PowerPoint Presentation</vt:lpstr>
      <vt:lpstr>Media Queries</vt:lpstr>
      <vt:lpstr>Media Queries</vt:lpstr>
      <vt:lpstr>Media Queries</vt:lpstr>
      <vt:lpstr>Media Queries</vt:lpstr>
      <vt:lpstr>Media Queries</vt:lpstr>
      <vt:lpstr>Media Queries</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CSS</dc:title>
  <dc:creator>suventhiran suvansan</dc:creator>
  <cp:lastModifiedBy>User</cp:lastModifiedBy>
  <cp:revision>105</cp:revision>
  <dcterms:modified xsi:type="dcterms:W3CDTF">2024-04-27T18:14:03Z</dcterms:modified>
</cp:coreProperties>
</file>