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257" r:id="rId3"/>
    <p:sldId id="260" r:id="rId4"/>
    <p:sldId id="303" r:id="rId5"/>
    <p:sldId id="263" r:id="rId6"/>
    <p:sldId id="296" r:id="rId7"/>
    <p:sldId id="297" r:id="rId8"/>
    <p:sldId id="299" r:id="rId9"/>
    <p:sldId id="300" r:id="rId10"/>
    <p:sldId id="302" r:id="rId11"/>
    <p:sldId id="301" r:id="rId12"/>
    <p:sldId id="290" r:id="rId13"/>
    <p:sldId id="291" r:id="rId14"/>
    <p:sldId id="292" r:id="rId15"/>
    <p:sldId id="265" r:id="rId16"/>
    <p:sldId id="280" r:id="rId17"/>
    <p:sldId id="281" r:id="rId18"/>
    <p:sldId id="269" r:id="rId19"/>
    <p:sldId id="282" r:id="rId20"/>
    <p:sldId id="283" r:id="rId21"/>
    <p:sldId id="284" r:id="rId22"/>
    <p:sldId id="285" r:id="rId23"/>
    <p:sldId id="293" r:id="rId24"/>
    <p:sldId id="295" r:id="rId25"/>
    <p:sldId id="286" r:id="rId26"/>
    <p:sldId id="271" r:id="rId27"/>
    <p:sldId id="287" r:id="rId28"/>
    <p:sldId id="289" r:id="rId29"/>
    <p:sldId id="288" r:id="rId30"/>
    <p:sldId id="277" r:id="rId31"/>
  </p:sldIdLst>
  <p:sldSz cx="12192000" cy="6858000"/>
  <p:notesSz cx="6858000" cy="9144000"/>
  <p:embeddedFontLst>
    <p:embeddedFont>
      <p:font typeface="Abadi" panose="020B0604020104020204" pitchFamily="3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Courier Prime" panose="020B0604020202020204" charset="0"/>
      <p:regular r:id="rId42"/>
      <p:bold r:id="rId43"/>
      <p:italic r:id="rId44"/>
      <p:boldItalic r:id="rId45"/>
    </p:embeddedFont>
    <p:embeddedFont>
      <p:font typeface="Didact Gothic" panose="020B0604020202020204" charset="0"/>
      <p:regular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Poppins Light" panose="00000400000000000000" pitchFamily="2" charset="0"/>
      <p:regular r:id="rId51"/>
      <p:bold r:id="rId52"/>
      <p:italic r:id="rId53"/>
      <p:boldItalic r:id="rId54"/>
    </p:embeddedFont>
    <p:embeddedFont>
      <p:font typeface="Poppins Medium" panose="00000600000000000000" pitchFamily="2" charset="0"/>
      <p:regular r:id="rId55"/>
      <p:bold r:id="rId56"/>
      <p:italic r:id="rId57"/>
      <p:boldItalic r:id="rId58"/>
    </p:embeddedFont>
    <p:embeddedFont>
      <p:font typeface="Poppins SemiBold" panose="00000700000000000000" pitchFamily="2" charset="0"/>
      <p:regular r:id="rId59"/>
      <p:bold r:id="rId60"/>
      <p:italic r:id="rId61"/>
      <p:boldItalic r:id="rId62"/>
    </p:embeddedFont>
    <p:embeddedFont>
      <p:font typeface="Segoe UI" panose="020B0502040204020203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25FE04-4B48-4F2B-8213-44E056145D26}">
  <a:tblStyle styleId="{1925FE04-4B48-4F2B-8213-44E056145D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63" Type="http://schemas.openxmlformats.org/officeDocument/2006/relationships/font" Target="fonts/font31.fntdata"/><Relationship Id="rId68" Type="http://schemas.openxmlformats.org/officeDocument/2006/relationships/font" Target="fonts/font3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66" Type="http://schemas.openxmlformats.org/officeDocument/2006/relationships/font" Target="fonts/font3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font" Target="fonts/font32.fntdata"/><Relationship Id="rId69" Type="http://schemas.openxmlformats.org/officeDocument/2006/relationships/font" Target="fonts/font37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67" Type="http://schemas.openxmlformats.org/officeDocument/2006/relationships/font" Target="fonts/font35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font" Target="fonts/font30.fntdata"/><Relationship Id="rId70" Type="http://schemas.openxmlformats.org/officeDocument/2006/relationships/font" Target="fonts/font3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65" Type="http://schemas.openxmlformats.org/officeDocument/2006/relationships/font" Target="fonts/font3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7.fntdata"/><Relationship Id="rId34" Type="http://schemas.openxmlformats.org/officeDocument/2006/relationships/font" Target="fonts/font2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8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89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da083fdf4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da083fdf4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35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3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967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da083fdf4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da083fdf4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64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79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da083fdf4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da083fdf4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21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444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46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1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da083fdf4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da083fdf4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2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da083fdf4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da083fdf4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622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da083fdf4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da083fdf4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940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da083fdf4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da083fdf4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da083fdf4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da083fdf4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1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da083fdf4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da083fdf4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060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da083fdf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bda083fdf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da083fdf4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da083fdf4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62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7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58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78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3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/>
          <p:nvPr/>
        </p:nvSpPr>
        <p:spPr>
          <a:xfrm>
            <a:off x="10625800" y="5749025"/>
            <a:ext cx="1252500" cy="3786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" name="Google Shape;45;p2"/>
          <p:cNvSpPr/>
          <p:nvPr/>
        </p:nvSpPr>
        <p:spPr>
          <a:xfrm rot="5400000">
            <a:off x="3200038" y="-1759075"/>
            <a:ext cx="5922300" cy="10563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1254588" y="1048950"/>
            <a:ext cx="222600" cy="4915865"/>
            <a:chOff x="1113200" y="1113175"/>
            <a:chExt cx="222600" cy="4915865"/>
          </a:xfrm>
        </p:grpSpPr>
        <p:sp>
          <p:nvSpPr>
            <p:cNvPr id="47" name="Google Shape;47;p2"/>
            <p:cNvSpPr/>
            <p:nvPr/>
          </p:nvSpPr>
          <p:spPr>
            <a:xfrm>
              <a:off x="1113200" y="5806440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13200" y="1113175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13200" y="1582502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13200" y="2051828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13200" y="2521155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13200" y="2990481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13200" y="3459807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13200" y="3929134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13200" y="4398461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13200" y="4867787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13200" y="5337114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 flipH="1">
            <a:off x="749311" y="1124065"/>
            <a:ext cx="598705" cy="4757508"/>
            <a:chOff x="1934833" y="2031562"/>
            <a:chExt cx="388643" cy="3430071"/>
          </a:xfrm>
        </p:grpSpPr>
        <p:sp>
          <p:nvSpPr>
            <p:cNvPr id="59" name="Google Shape;59;p2"/>
            <p:cNvSpPr/>
            <p:nvPr/>
          </p:nvSpPr>
          <p:spPr>
            <a:xfrm>
              <a:off x="1934833" y="2031562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34833" y="2371508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55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55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34833" y="2711454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55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55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34833" y="3051394"/>
              <a:ext cx="388643" cy="30619"/>
            </a:xfrm>
            <a:custGeom>
              <a:avLst/>
              <a:gdLst/>
              <a:ahLst/>
              <a:cxnLst/>
              <a:rect l="l" t="t" r="r" b="b"/>
              <a:pathLst>
                <a:path w="388643" h="30619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20"/>
                    <a:pt x="370339" y="30620"/>
                  </a:cubicBezTo>
                  <a:lnTo>
                    <a:pt x="18301" y="30620"/>
                  </a:lnTo>
                  <a:cubicBezTo>
                    <a:pt x="8193" y="30620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34833" y="3391341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34833" y="3731287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4833" y="4071234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34833" y="4411180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34833" y="4751127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934833" y="5091073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34833" y="5431020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897709" y="1639375"/>
            <a:ext cx="8703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900"/>
              <a:buNone/>
              <a:defRPr sz="69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897700" y="4654025"/>
            <a:ext cx="8703900" cy="6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253200" y="2451300"/>
            <a:ext cx="7821600" cy="66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2253200" y="3310151"/>
            <a:ext cx="7821600" cy="144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2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8795400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845975" y="2016375"/>
            <a:ext cx="8795400" cy="3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1851349" y="1221550"/>
            <a:ext cx="8867100" cy="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851350" y="2103500"/>
            <a:ext cx="3250500" cy="516000"/>
          </a:xfrm>
          <a:prstGeom prst="rect">
            <a:avLst/>
          </a:prstGeom>
          <a:solidFill>
            <a:schemeClr val="accent2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5326975" y="2043950"/>
            <a:ext cx="5391300" cy="6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851350" y="2887212"/>
            <a:ext cx="3250500" cy="516000"/>
          </a:xfrm>
          <a:prstGeom prst="rect">
            <a:avLst/>
          </a:prstGeom>
          <a:solidFill>
            <a:schemeClr val="accent3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1851350" y="3670925"/>
            <a:ext cx="3250500" cy="516000"/>
          </a:xfrm>
          <a:prstGeom prst="rect">
            <a:avLst/>
          </a:prstGeom>
          <a:solidFill>
            <a:schemeClr val="accent4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5"/>
          </p:nvPr>
        </p:nvSpPr>
        <p:spPr>
          <a:xfrm>
            <a:off x="5326975" y="2827662"/>
            <a:ext cx="5391300" cy="6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0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6"/>
          </p:nvPr>
        </p:nvSpPr>
        <p:spPr>
          <a:xfrm>
            <a:off x="1851350" y="4454637"/>
            <a:ext cx="3250500" cy="516000"/>
          </a:xfrm>
          <a:prstGeom prst="rect">
            <a:avLst/>
          </a:prstGeom>
          <a:solidFill>
            <a:schemeClr val="accent6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7"/>
          </p:nvPr>
        </p:nvSpPr>
        <p:spPr>
          <a:xfrm>
            <a:off x="5326975" y="3611375"/>
            <a:ext cx="5391300" cy="6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0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8"/>
          </p:nvPr>
        </p:nvSpPr>
        <p:spPr>
          <a:xfrm>
            <a:off x="1851350" y="5238350"/>
            <a:ext cx="3250500" cy="516000"/>
          </a:xfrm>
          <a:prstGeom prst="rect">
            <a:avLst/>
          </a:prstGeom>
          <a:solidFill>
            <a:schemeClr val="accent5"/>
          </a:solidFill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9"/>
          </p:nvPr>
        </p:nvSpPr>
        <p:spPr>
          <a:xfrm>
            <a:off x="5326975" y="4395087"/>
            <a:ext cx="5391300" cy="6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0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3"/>
          </p:nvPr>
        </p:nvSpPr>
        <p:spPr>
          <a:xfrm>
            <a:off x="5326975" y="5178800"/>
            <a:ext cx="5391300" cy="6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048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2729252" y="1748550"/>
            <a:ext cx="70383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1"/>
          </p:nvPr>
        </p:nvSpPr>
        <p:spPr>
          <a:xfrm>
            <a:off x="2729225" y="3806848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2"/>
          </p:nvPr>
        </p:nvSpPr>
        <p:spPr>
          <a:xfrm>
            <a:off x="2729275" y="4337551"/>
            <a:ext cx="7038300" cy="77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2"/>
          <p:cNvSpPr>
            <a:spLocks noGrp="1"/>
          </p:cNvSpPr>
          <p:nvPr>
            <p:ph type="pic" idx="2"/>
          </p:nvPr>
        </p:nvSpPr>
        <p:spPr>
          <a:xfrm>
            <a:off x="8456775" y="2016425"/>
            <a:ext cx="2184600" cy="2184600"/>
          </a:xfrm>
          <a:prstGeom prst="rect">
            <a:avLst/>
          </a:prstGeom>
          <a:noFill/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</p:sp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8795400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1845975" y="2016375"/>
            <a:ext cx="6339000" cy="218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right">
  <p:cSld name="ONE_COLUMN_TEXT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8795400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1845975" y="2016375"/>
            <a:ext cx="4250100" cy="3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3"/>
          <p:cNvSpPr>
            <a:spLocks noGrp="1"/>
          </p:cNvSpPr>
          <p:nvPr>
            <p:ph type="pic" idx="2"/>
          </p:nvPr>
        </p:nvSpPr>
        <p:spPr>
          <a:xfrm>
            <a:off x="6461750" y="2168775"/>
            <a:ext cx="4250100" cy="3441900"/>
          </a:xfrm>
          <a:prstGeom prst="rect">
            <a:avLst/>
          </a:prstGeom>
          <a:noFill/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" Target="../slides/slide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4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4.xml"/><Relationship Id="rId10" Type="http://schemas.openxmlformats.org/officeDocument/2006/relationships/slide" Target="../slides/slide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slide" Target="../slides/slide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>
            <a:hlinkClick r:id="rId10" action="ppaction://hlinksldjump"/>
          </p:cNvPr>
          <p:cNvSpPr/>
          <p:nvPr/>
        </p:nvSpPr>
        <p:spPr>
          <a:xfrm>
            <a:off x="1465375" y="222000"/>
            <a:ext cx="1383300" cy="48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Contents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" name="Google Shape;7;p1">
            <a:hlinkClick r:id="rId11" action="ppaction://hlinksldjump"/>
          </p:cNvPr>
          <p:cNvSpPr/>
          <p:nvPr/>
        </p:nvSpPr>
        <p:spPr>
          <a:xfrm>
            <a:off x="3067044" y="222000"/>
            <a:ext cx="1383300" cy="48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Google Shape;8;p1">
            <a:hlinkClick r:id="rId12" action="ppaction://hlinksldjump"/>
          </p:cNvPr>
          <p:cNvSpPr/>
          <p:nvPr/>
        </p:nvSpPr>
        <p:spPr>
          <a:xfrm>
            <a:off x="4668712" y="222000"/>
            <a:ext cx="1383300" cy="484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Assignments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Google Shape;9;p1">
            <a:hlinkClick r:id="rId13" action="ppaction://hlinksldjump"/>
          </p:cNvPr>
          <p:cNvSpPr/>
          <p:nvPr/>
        </p:nvSpPr>
        <p:spPr>
          <a:xfrm>
            <a:off x="6270381" y="222000"/>
            <a:ext cx="1383300" cy="48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Grading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" name="Google Shape;10;p1">
            <a:hlinkClick r:id="rId14" action="ppaction://hlinksldjump"/>
          </p:cNvPr>
          <p:cNvSpPr/>
          <p:nvPr/>
        </p:nvSpPr>
        <p:spPr>
          <a:xfrm>
            <a:off x="7872050" y="222000"/>
            <a:ext cx="1383300" cy="48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Materials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" name="Google Shape;11;p1">
            <a:hlinkClick r:id="rId15" action="ppaction://hlinksldjump"/>
          </p:cNvPr>
          <p:cNvSpPr/>
          <p:nvPr/>
        </p:nvSpPr>
        <p:spPr>
          <a:xfrm>
            <a:off x="9473719" y="222000"/>
            <a:ext cx="1383300" cy="484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Absences</a:t>
            </a:r>
            <a:endParaRPr>
              <a:solidFill>
                <a:srgbClr val="4A40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" name="Google Shape;12;p1"/>
          <p:cNvSpPr/>
          <p:nvPr/>
        </p:nvSpPr>
        <p:spPr>
          <a:xfrm rot="5400000">
            <a:off x="3200038" y="-1759075"/>
            <a:ext cx="5922300" cy="10563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" name="Google Shape;13;p1"/>
          <p:cNvSpPr/>
          <p:nvPr/>
        </p:nvSpPr>
        <p:spPr>
          <a:xfrm rot="5400000">
            <a:off x="3288113" y="-1499552"/>
            <a:ext cx="5631000" cy="10043700"/>
          </a:xfrm>
          <a:prstGeom prst="rect">
            <a:avLst/>
          </a:prstGeom>
          <a:solidFill>
            <a:srgbClr val="FDFBEE"/>
          </a:solidFill>
          <a:ln>
            <a:noFill/>
          </a:ln>
          <a:effectLst>
            <a:outerShdw dist="114300" dir="27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4" name="Google Shape;14;p1"/>
          <p:cNvGrpSpPr/>
          <p:nvPr/>
        </p:nvGrpSpPr>
        <p:grpSpPr>
          <a:xfrm>
            <a:off x="1254588" y="1048950"/>
            <a:ext cx="222600" cy="4915865"/>
            <a:chOff x="1113200" y="1113175"/>
            <a:chExt cx="222600" cy="4915865"/>
          </a:xfrm>
        </p:grpSpPr>
        <p:sp>
          <p:nvSpPr>
            <p:cNvPr id="15" name="Google Shape;15;p1"/>
            <p:cNvSpPr/>
            <p:nvPr/>
          </p:nvSpPr>
          <p:spPr>
            <a:xfrm>
              <a:off x="1113200" y="5806440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13200" y="1113175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113200" y="1582502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113200" y="2051828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113200" y="2521155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113200" y="2990481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113200" y="3459807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113200" y="3929134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113200" y="4398461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13200" y="4867787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113200" y="5337114"/>
              <a:ext cx="222600" cy="22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26" name="Google Shape;26;p1"/>
          <p:cNvGrpSpPr/>
          <p:nvPr/>
        </p:nvGrpSpPr>
        <p:grpSpPr>
          <a:xfrm flipH="1">
            <a:off x="749311" y="1124065"/>
            <a:ext cx="598705" cy="4757508"/>
            <a:chOff x="1934833" y="2031562"/>
            <a:chExt cx="388643" cy="3430071"/>
          </a:xfrm>
        </p:grpSpPr>
        <p:sp>
          <p:nvSpPr>
            <p:cNvPr id="27" name="Google Shape;27;p1"/>
            <p:cNvSpPr/>
            <p:nvPr/>
          </p:nvSpPr>
          <p:spPr>
            <a:xfrm>
              <a:off x="1934833" y="2031562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934833" y="2371508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55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55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934833" y="2711454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55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55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934833" y="3051394"/>
              <a:ext cx="388643" cy="30619"/>
            </a:xfrm>
            <a:custGeom>
              <a:avLst/>
              <a:gdLst/>
              <a:ahLst/>
              <a:cxnLst/>
              <a:rect l="l" t="t" r="r" b="b"/>
              <a:pathLst>
                <a:path w="388643" h="30619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20"/>
                    <a:pt x="370339" y="30620"/>
                  </a:cubicBezTo>
                  <a:lnTo>
                    <a:pt x="18301" y="30620"/>
                  </a:lnTo>
                  <a:cubicBezTo>
                    <a:pt x="8193" y="30620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934833" y="3391341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934833" y="3731287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8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8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934833" y="4071234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934833" y="4411180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10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10"/>
                  </a:cubicBezTo>
                  <a:lnTo>
                    <a:pt x="388643" y="15310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10"/>
                  </a:cubicBezTo>
                  <a:lnTo>
                    <a:pt x="0" y="15310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934833" y="4751127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934833" y="5091073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934833" y="5431020"/>
              <a:ext cx="388643" cy="30613"/>
            </a:xfrm>
            <a:custGeom>
              <a:avLst/>
              <a:gdLst/>
              <a:ahLst/>
              <a:cxnLst/>
              <a:rect l="l" t="t" r="r" b="b"/>
              <a:pathLst>
                <a:path w="388643" h="30613" extrusionOk="0">
                  <a:moveTo>
                    <a:pt x="0" y="15303"/>
                  </a:moveTo>
                  <a:cubicBezTo>
                    <a:pt x="0" y="6851"/>
                    <a:pt x="8193" y="0"/>
                    <a:pt x="18301" y="0"/>
                  </a:cubicBezTo>
                  <a:lnTo>
                    <a:pt x="370339" y="0"/>
                  </a:lnTo>
                  <a:cubicBezTo>
                    <a:pt x="380452" y="0"/>
                    <a:pt x="388643" y="6851"/>
                    <a:pt x="388643" y="15303"/>
                  </a:cubicBezTo>
                  <a:lnTo>
                    <a:pt x="388643" y="15303"/>
                  </a:lnTo>
                  <a:cubicBezTo>
                    <a:pt x="388643" y="23762"/>
                    <a:pt x="380452" y="30613"/>
                    <a:pt x="370339" y="30613"/>
                  </a:cubicBezTo>
                  <a:lnTo>
                    <a:pt x="18301" y="30613"/>
                  </a:lnTo>
                  <a:cubicBezTo>
                    <a:pt x="8193" y="30613"/>
                    <a:pt x="0" y="23762"/>
                    <a:pt x="0" y="15303"/>
                  </a:cubicBezTo>
                  <a:lnTo>
                    <a:pt x="0" y="15303"/>
                  </a:lnTo>
                  <a:close/>
                </a:path>
              </a:pathLst>
            </a:custGeom>
            <a:solidFill>
              <a:srgbClr val="FDFBEE"/>
            </a:solidFill>
            <a:ln>
              <a:noFill/>
            </a:ln>
            <a:effectLst>
              <a:outerShdw dist="57150" dir="8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8" name="Google Shape;38;p1"/>
          <p:cNvGraphicFramePr/>
          <p:nvPr/>
        </p:nvGraphicFramePr>
        <p:xfrm>
          <a:off x="1729825" y="1716975"/>
          <a:ext cx="9043800" cy="4060875"/>
        </p:xfrm>
        <a:graphic>
          <a:graphicData uri="http://schemas.openxmlformats.org/drawingml/2006/table">
            <a:tbl>
              <a:tblPr>
                <a:noFill/>
                <a:tableStyleId>{1925FE04-4B48-4F2B-8213-44E056145D26}</a:tableStyleId>
              </a:tblPr>
              <a:tblGrid>
                <a:gridCol w="90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>
                    <a:lnL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8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1740825" y="1091125"/>
            <a:ext cx="89325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SemiBold"/>
              <a:buNone/>
              <a:defRPr sz="4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SemiBold"/>
              <a:buNone/>
              <a:defRPr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body" idx="1"/>
          </p:nvPr>
        </p:nvSpPr>
        <p:spPr>
          <a:xfrm>
            <a:off x="1740825" y="1925328"/>
            <a:ext cx="8932500" cy="4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5" Type="http://schemas.openxmlformats.org/officeDocument/2006/relationships/slide" Target="slide26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ctrTitle"/>
          </p:nvPr>
        </p:nvSpPr>
        <p:spPr>
          <a:xfrm>
            <a:off x="1897709" y="1867975"/>
            <a:ext cx="8703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Cascading Style Sheets</a:t>
            </a:r>
            <a:endParaRPr sz="8000"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1897700" y="4654025"/>
            <a:ext cx="8703900" cy="6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(CSS - Basic)</a:t>
            </a:r>
            <a:endParaRPr dirty="0"/>
          </a:p>
        </p:txBody>
      </p:sp>
      <p:sp>
        <p:nvSpPr>
          <p:cNvPr id="178" name="Google Shape;178;p17">
            <a:hlinkClick r:id="rId3" action="ppaction://hlinksldjump"/>
          </p:cNvPr>
          <p:cNvSpPr/>
          <p:nvPr/>
        </p:nvSpPr>
        <p:spPr>
          <a:xfrm>
            <a:off x="10625800" y="5749025"/>
            <a:ext cx="1252500" cy="3786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Start Here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845975" y="1087687"/>
            <a:ext cx="8795400" cy="48844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Weight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p.thick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font-weight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bold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Variant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p.small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font-variant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small-caps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84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698300" y="1230562"/>
            <a:ext cx="8795400" cy="48844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Size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h1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font-size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40px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b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Style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p.b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font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italic small-caps bold 12px/30px Georgia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0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2185200" y="1453850"/>
            <a:ext cx="7821600" cy="66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Icons &amp; Links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1865525" y="2400300"/>
            <a:ext cx="9164425" cy="36147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1" indent="0" algn="l">
              <a:spcAft>
                <a:spcPts val="1600"/>
              </a:spcAft>
              <a:buNone/>
            </a:pPr>
            <a:r>
              <a:rPr lang="en-US" sz="2000" dirty="0"/>
              <a:t>Font Awesome Icons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fa-car"&gt;&lt;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000" dirty="0"/>
              <a:t>Bootstrap Icons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="glyphicon glyphicon-user"&gt;&lt;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000" dirty="0"/>
              <a:t>Google Icons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="material-icons"&gt;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favorite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33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1071563"/>
            <a:ext cx="7821600" cy="428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Links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1752813"/>
            <a:ext cx="7821600" cy="403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a:link </a:t>
            </a:r>
            <a:r>
              <a:rPr lang="en-US" sz="2000" dirty="0"/>
              <a:t>- a normal, unvisited link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a:visited </a:t>
            </a:r>
            <a:r>
              <a:rPr lang="en-US" sz="2000" dirty="0"/>
              <a:t>- a link the user has visited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a:hover </a:t>
            </a:r>
            <a:r>
              <a:rPr lang="en-US" sz="2000" dirty="0"/>
              <a:t>- a link when the user mouses over it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a:active </a:t>
            </a:r>
            <a:r>
              <a:rPr lang="en-US" sz="2000" dirty="0"/>
              <a:t>- a link the moment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491AC-EDF5-40EB-B046-02B1935C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4314757"/>
            <a:ext cx="631507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1071563"/>
            <a:ext cx="7821600" cy="428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Text-decoration</a:t>
            </a:r>
            <a:endParaRPr lang="en-US" sz="2800" i="0" dirty="0">
              <a:solidFill>
                <a:schemeClr val="accent5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1752813"/>
            <a:ext cx="7821600" cy="403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The text-decoration property is mostly used to remove underlines from links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a:visited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text-decoration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none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b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a:hover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text-decoration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underline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6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2185200" y="1487125"/>
            <a:ext cx="7821600" cy="6988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</a:t>
            </a:r>
            <a:endParaRPr dirty="0"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2253200" y="2430250"/>
            <a:ext cx="7821600" cy="36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here are two main types of lists: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unordered lists (&lt;ul&gt;) - the list items are marked with bullets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ordered lists (&lt;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ol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&gt;) - the list items are marked with numbers or letters</a:t>
            </a:r>
          </a:p>
          <a:p>
            <a:pPr marL="584200" lvl="1" indent="0" algn="l">
              <a:buNone/>
            </a:pPr>
            <a:r>
              <a:rPr lang="en-US" sz="29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ul.b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list-style-type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square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br>
              <a:rPr lang="en-US" sz="29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29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9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ol.c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list-style-type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upper-roman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br>
              <a:rPr lang="en-US" sz="29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29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E640-7559-4706-A51A-4FCAE033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6" y="3380890"/>
            <a:ext cx="4157661" cy="2797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62500" lnSpcReduction="2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3200" dirty="0"/>
              <a:t> </a:t>
            </a:r>
            <a:r>
              <a:rPr lang="en-US" sz="3200" dirty="0">
                <a:latin typeface="Poppins Light" panose="00000400000000000000" pitchFamily="2" charset="0"/>
                <a:cs typeface="Poppins Light" panose="00000400000000000000" pitchFamily="2" charset="0"/>
              </a:rPr>
              <a:t>The list-style-image property specifies an image as the list item marker: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32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list-style-image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url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('sqpurple.gif')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3200" dirty="0">
                <a:latin typeface="Poppins Light" panose="00000400000000000000" pitchFamily="2" charset="0"/>
                <a:cs typeface="Poppins Light" panose="00000400000000000000" pitchFamily="2" charset="0"/>
              </a:rPr>
              <a:t>The list-style-position property specifies the position of the list-item markers (bullet points).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32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ul.a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list-style-position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outside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br>
              <a:rPr lang="en-US" sz="32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32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ul.b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list-style-position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inside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3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 algn="l"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714499" y="1057275"/>
            <a:ext cx="9244013" cy="5143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2200" dirty="0">
                <a:latin typeface="Poppins Light" panose="00000400000000000000" pitchFamily="2" charset="0"/>
                <a:cs typeface="Poppins Light" panose="00000400000000000000" pitchFamily="2" charset="0"/>
              </a:rPr>
              <a:t>The </a:t>
            </a:r>
            <a:r>
              <a:rPr lang="en-US" sz="2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list-style-type:none</a:t>
            </a:r>
            <a:r>
              <a:rPr lang="en-US" sz="2200" dirty="0">
                <a:latin typeface="Poppins Light" panose="00000400000000000000" pitchFamily="2" charset="0"/>
                <a:cs typeface="Poppins Light" panose="00000400000000000000" pitchFamily="2" charset="0"/>
              </a:rPr>
              <a:t> property can also be used to remove the markers/bullets. Note that the list also has default margin and padding. To remove this, add margin:0 and padding:0 to &lt;ul&gt; or &lt;</a:t>
            </a:r>
            <a:r>
              <a:rPr lang="en-US" sz="2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</a:t>
            </a:r>
            <a:r>
              <a:rPr lang="en-US" sz="2200" dirty="0">
                <a:latin typeface="Poppins Light" panose="00000400000000000000" pitchFamily="2" charset="0"/>
                <a:cs typeface="Poppins Light" panose="00000400000000000000" pitchFamily="2" charset="0"/>
              </a:rPr>
              <a:t>&gt;: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pl-PL" sz="22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 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list-style-type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pl-PL" sz="2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none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margin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pl-PL" sz="2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0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padding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pl-PL" sz="22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0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pl-PL" sz="22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pl-PL" sz="22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2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800100" lvl="1" indent="-342900" algn="l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 list-style property is a shorthand property</a:t>
            </a:r>
          </a:p>
          <a:p>
            <a:pPr marL="914400" lvl="2" indent="0" algn="l">
              <a:spcAft>
                <a:spcPts val="1600"/>
              </a:spcAft>
              <a:buNone/>
            </a:pPr>
            <a:r>
              <a:rPr lang="en-US" sz="2200" b="1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ul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200" b="1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200" b="1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list-style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200" b="1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square inside </a:t>
            </a:r>
            <a:r>
              <a:rPr lang="en-US" sz="2200" b="1" i="0" dirty="0" err="1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url</a:t>
            </a:r>
            <a:r>
              <a:rPr lang="en-US" sz="2200" b="1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("sqpurple.gif")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200" b="1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2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2185200" y="1453850"/>
            <a:ext cx="7821600" cy="66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Tables</a:t>
            </a:r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1865525" y="2400300"/>
            <a:ext cx="9164425" cy="36147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Can set border for the table, </a:t>
            </a:r>
            <a:r>
              <a:rPr lang="en-US" sz="20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 and td tags using the CSS border property.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table, 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td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border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1px solid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table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 algn="l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6D32A-4592-45B3-ADD3-315140B8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21" y="3614739"/>
            <a:ext cx="4195829" cy="268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The border-collapse property sets whether the table borders should be collapsed into a single border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6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table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border-collapse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collapse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If you only want a border around the table, only specify the border 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table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border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1px solid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8795400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badi" panose="020B0604020104020204" pitchFamily="34" charset="0"/>
              </a:rPr>
              <a:t>Prerequisites</a:t>
            </a:r>
            <a:endParaRPr dirty="0"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1845975" y="2016375"/>
            <a:ext cx="4250100" cy="3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Basic idea about web development</a:t>
            </a:r>
          </a:p>
          <a:p>
            <a:r>
              <a:rPr lang="en-US" sz="2800" dirty="0">
                <a:latin typeface="Abadi" panose="020B0604020104020204" pitchFamily="34" charset="0"/>
              </a:rPr>
              <a:t>Knowledge about HTML</a:t>
            </a:r>
          </a:p>
          <a:p>
            <a:r>
              <a:rPr lang="en-US" sz="2800" dirty="0">
                <a:latin typeface="Abadi" panose="020B0604020104020204" pitchFamily="34" charset="0"/>
              </a:rPr>
              <a:t>Basic concept/idea of CSS.</a:t>
            </a:r>
          </a:p>
        </p:txBody>
      </p:sp>
      <p:sp>
        <p:nvSpPr>
          <p:cNvPr id="187" name="Google Shape;187;p18"/>
          <p:cNvSpPr/>
          <p:nvPr/>
        </p:nvSpPr>
        <p:spPr>
          <a:xfrm>
            <a:off x="7093550" y="2914038"/>
            <a:ext cx="1139700" cy="7659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E56A3-C495-40A3-9FF5-9A3C67CB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75" y="2170600"/>
            <a:ext cx="4648200" cy="3315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The text-align property sets the horizontal alignment of the content in &lt;</a:t>
            </a:r>
            <a:r>
              <a:rPr lang="en-US" sz="3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&gt; or &lt;td&gt;.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td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text-align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center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The vertical-align property sets the vertical alignment of the content in &lt;</a:t>
            </a:r>
            <a:r>
              <a:rPr lang="en-US" sz="31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3100" dirty="0">
                <a:latin typeface="Poppins Light" panose="00000400000000000000" pitchFamily="2" charset="0"/>
                <a:cs typeface="Poppins Light" panose="00000400000000000000" pitchFamily="2" charset="0"/>
              </a:rPr>
              <a:t>&gt; or &lt;td&gt;.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6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td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height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50px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vertical-align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bottom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6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2600" dirty="0">
                <a:latin typeface="Poppins Light" panose="00000400000000000000" pitchFamily="2" charset="0"/>
                <a:cs typeface="Poppins Light" panose="00000400000000000000" pitchFamily="2" charset="0"/>
              </a:rPr>
              <a:t>To control the space between the border and the content in a table, use the padding property on &lt;td&gt; and &lt;</a:t>
            </a:r>
            <a:r>
              <a:rPr lang="en-US" sz="2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2600" dirty="0">
                <a:latin typeface="Poppins Light" panose="00000400000000000000" pitchFamily="2" charset="0"/>
                <a:cs typeface="Poppins Light" panose="00000400000000000000" pitchFamily="2" charset="0"/>
              </a:rPr>
              <a:t>&gt; elements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6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</a:t>
            </a:r>
            <a:r>
              <a:rPr lang="en-US" sz="26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td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padding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15px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text-align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left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2600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:hover selector on &lt;tr&gt; to highlight table rows on mouse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26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	</a:t>
            </a:r>
            <a:r>
              <a:rPr lang="en-US" sz="26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tr:hover</a:t>
            </a:r>
            <a:r>
              <a:rPr lang="en-US" sz="26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r>
              <a:rPr lang="en-US" sz="2600" b="0" i="0" dirty="0" err="1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backgr</a:t>
            </a:r>
            <a:r>
              <a:rPr lang="en-US" sz="2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over</a:t>
            </a:r>
            <a:r>
              <a:rPr lang="en-US" sz="2600" b="0" i="0" dirty="0" err="1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ound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-color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6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coral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;}</a:t>
            </a:r>
            <a:endParaRPr lang="en-US" sz="2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1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2400" dirty="0"/>
              <a:t>The example below specifies the background color and text color of &lt;</a:t>
            </a:r>
            <a:r>
              <a:rPr lang="en-US" sz="2400" dirty="0" err="1"/>
              <a:t>th</a:t>
            </a:r>
            <a:r>
              <a:rPr lang="en-US" sz="2400" dirty="0"/>
              <a:t>&gt; elements:</a:t>
            </a:r>
          </a:p>
          <a:p>
            <a:pPr marL="457200" lvl="1" indent="0" algn="l">
              <a:spcAft>
                <a:spcPts val="1600"/>
              </a:spcAft>
              <a:buNone/>
            </a:pP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#04AA6D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white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53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2185200" y="1453850"/>
            <a:ext cx="7821600" cy="66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Display</a:t>
            </a:r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1865525" y="2400300"/>
            <a:ext cx="9164425" cy="36147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3000" dirty="0"/>
              <a:t>The display property is used to specify how an element is shown on a web page.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display: inline;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display: inline-block;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display: block;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display: run-in;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display: none;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2300" dirty="0"/>
              <a:t> </a:t>
            </a:r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6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516856" y="1150143"/>
            <a:ext cx="9158288" cy="51220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 algn="l">
              <a:spcAft>
                <a:spcPts val="1600"/>
              </a:spcAft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spcAft>
                <a:spcPts val="1600"/>
              </a:spcAft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spcAft>
                <a:spcPts val="1600"/>
              </a:spcAft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7000" indent="0">
              <a:buNone/>
            </a:pPr>
            <a:br>
              <a:rPr lang="en-US" sz="3200" dirty="0"/>
            </a:b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7E5AD-DC03-477D-A384-B127C58B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73" y="1557076"/>
            <a:ext cx="808785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2185200" y="1487125"/>
            <a:ext cx="7821600" cy="6988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Positions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2253200" y="2430250"/>
            <a:ext cx="7821600" cy="31847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27000" indent="0" algn="l">
              <a:buNone/>
            </a:pPr>
            <a:br>
              <a:rPr lang="en-US" sz="2400" dirty="0"/>
            </a:b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A1968-8905-4F6D-A5B0-D70D56F3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27" y="2605419"/>
            <a:ext cx="6590036" cy="32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1868775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1845975" y="2016374"/>
            <a:ext cx="4026188" cy="378617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HTML elements are positioned static by default.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This &lt;div&gt; element has position: static;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div.static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#73AD21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dirty="0"/>
          </a:p>
        </p:txBody>
      </p:sp>
      <p:sp>
        <p:nvSpPr>
          <p:cNvPr id="28" name="Google Shape;328;p32">
            <a:extLst>
              <a:ext uri="{FF2B5EF4-FFF2-40B4-BE49-F238E27FC236}">
                <a16:creationId xmlns:a16="http://schemas.microsoft.com/office/drawing/2014/main" id="{AE93D761-B05A-4A01-ACEE-8169A9296699}"/>
              </a:ext>
            </a:extLst>
          </p:cNvPr>
          <p:cNvSpPr txBox="1">
            <a:spLocks/>
          </p:cNvSpPr>
          <p:nvPr/>
        </p:nvSpPr>
        <p:spPr>
          <a:xfrm>
            <a:off x="6615187" y="2016374"/>
            <a:ext cx="4026188" cy="3927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2000" dirty="0"/>
              <a:t>An element with position: relative; is positioned relative to its normal position.</a:t>
            </a:r>
          </a:p>
          <a:p>
            <a:pPr marL="0" indent="0">
              <a:buFont typeface="Poppins Light"/>
              <a:buNone/>
            </a:pPr>
            <a:endParaRPr lang="en-US" sz="2000" dirty="0"/>
          </a:p>
          <a:p>
            <a:pPr marL="0" indent="0">
              <a:buFont typeface="Poppins Light"/>
              <a:buNone/>
            </a:pPr>
            <a:r>
              <a:rPr lang="en-US" sz="2000" dirty="0"/>
              <a:t>This &lt;div&gt; element has position: relative;</a:t>
            </a:r>
          </a:p>
          <a:p>
            <a:pPr marL="0" indent="0">
              <a:buFont typeface="Poppins Light"/>
              <a:buNone/>
            </a:pPr>
            <a:endParaRPr lang="en-US" dirty="0"/>
          </a:p>
          <a:p>
            <a:pPr marL="0" indent="0">
              <a:buFont typeface="Poppins Light"/>
              <a:buNone/>
            </a:pP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div.relative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#73AD21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9" name="Google Shape;327;p32">
            <a:extLst>
              <a:ext uri="{FF2B5EF4-FFF2-40B4-BE49-F238E27FC236}">
                <a16:creationId xmlns:a16="http://schemas.microsoft.com/office/drawing/2014/main" id="{7EA0A60C-AB40-428B-ABBE-AC80B5C3A73B}"/>
              </a:ext>
            </a:extLst>
          </p:cNvPr>
          <p:cNvSpPr txBox="1">
            <a:spLocks/>
          </p:cNvSpPr>
          <p:nvPr/>
        </p:nvSpPr>
        <p:spPr>
          <a:xfrm>
            <a:off x="7141875" y="1048862"/>
            <a:ext cx="2730788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4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US" dirty="0"/>
              <a:t>Relative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1845975" y="1055450"/>
            <a:ext cx="1868775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Fixed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1845975" y="2016375"/>
            <a:ext cx="4026188" cy="39700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element with position: fixed; is always stays in the same place even if the page is scrolled.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div.fixed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bottom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#73AD21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dirty="0"/>
          </a:p>
        </p:txBody>
      </p:sp>
      <p:sp>
        <p:nvSpPr>
          <p:cNvPr id="28" name="Google Shape;328;p32">
            <a:extLst>
              <a:ext uri="{FF2B5EF4-FFF2-40B4-BE49-F238E27FC236}">
                <a16:creationId xmlns:a16="http://schemas.microsoft.com/office/drawing/2014/main" id="{AE93D761-B05A-4A01-ACEE-8169A9296699}"/>
              </a:ext>
            </a:extLst>
          </p:cNvPr>
          <p:cNvSpPr txBox="1">
            <a:spLocks/>
          </p:cNvSpPr>
          <p:nvPr/>
        </p:nvSpPr>
        <p:spPr>
          <a:xfrm>
            <a:off x="6615187" y="2016375"/>
            <a:ext cx="4026188" cy="3970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2000" dirty="0"/>
              <a:t>An element with position: absolute; is positioned relative to the nearest positioned ancestor</a:t>
            </a:r>
          </a:p>
          <a:p>
            <a:pPr marL="0" indent="0">
              <a:buFont typeface="Poppins Light"/>
              <a:buNone/>
            </a:pPr>
            <a:endParaRPr lang="en-US" dirty="0"/>
          </a:p>
          <a:p>
            <a:pPr marL="0" indent="0">
              <a:buFont typeface="Poppins Light"/>
              <a:buNone/>
            </a:pP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div.absolute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3px solid #73AD21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9" name="Google Shape;327;p32">
            <a:extLst>
              <a:ext uri="{FF2B5EF4-FFF2-40B4-BE49-F238E27FC236}">
                <a16:creationId xmlns:a16="http://schemas.microsoft.com/office/drawing/2014/main" id="{7EA0A60C-AB40-428B-ABBE-AC80B5C3A73B}"/>
              </a:ext>
            </a:extLst>
          </p:cNvPr>
          <p:cNvSpPr txBox="1">
            <a:spLocks/>
          </p:cNvSpPr>
          <p:nvPr/>
        </p:nvSpPr>
        <p:spPr>
          <a:xfrm>
            <a:off x="7141875" y="1048862"/>
            <a:ext cx="2730788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4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US" dirty="0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862259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5060663" y="1055450"/>
            <a:ext cx="1868775" cy="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Sticky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4082906" y="2030662"/>
            <a:ext cx="4026188" cy="4155826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element with position: sticky; is positioned based on the user's scroll position..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div.sticky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-sticky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position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sticky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top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solid #4CAF50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2806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1C23F-6FAC-4A07-9598-FCF5880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Positioning Text In an Image</a:t>
            </a:r>
            <a:b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</a:b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B6844A-85F0-4101-9FD1-C5F4178E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2166740"/>
            <a:ext cx="8173591" cy="31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1851350" y="1221550"/>
            <a:ext cx="88671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b="1" dirty="0">
                <a:latin typeface="Abadi" panose="020B0604020104020204" pitchFamily="34" charset="0"/>
              </a:rPr>
              <a:t>Learning Objectives</a:t>
            </a:r>
            <a:endParaRPr dirty="0"/>
          </a:p>
        </p:txBody>
      </p:sp>
      <p:sp>
        <p:nvSpPr>
          <p:cNvPr id="214" name="Google Shape;214;p21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851350" y="2103500"/>
            <a:ext cx="3250500" cy="5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Text &amp; Fonts</a:t>
            </a:r>
            <a:endParaRPr sz="2000" dirty="0"/>
          </a:p>
        </p:txBody>
      </p:sp>
      <p:sp>
        <p:nvSpPr>
          <p:cNvPr id="216" name="Google Shape;216;p21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6424613" y="2615256"/>
            <a:ext cx="3250500" cy="5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Icons &amp; </a:t>
            </a:r>
            <a:r>
              <a:rPr lang="en" sz="2000" dirty="0"/>
              <a:t>Links</a:t>
            </a:r>
            <a:endParaRPr sz="2000" dirty="0"/>
          </a:p>
        </p:txBody>
      </p:sp>
      <p:sp>
        <p:nvSpPr>
          <p:cNvPr id="217" name="Google Shape;217;p21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6424613" y="3974561"/>
            <a:ext cx="3250500" cy="5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Tables</a:t>
            </a:r>
            <a:endParaRPr sz="2000" dirty="0"/>
          </a:p>
        </p:txBody>
      </p:sp>
      <p:sp>
        <p:nvSpPr>
          <p:cNvPr id="219" name="Google Shape;219;p21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851350" y="3237300"/>
            <a:ext cx="3250500" cy="5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Lists</a:t>
            </a:r>
            <a:endParaRPr sz="2000" dirty="0"/>
          </a:p>
        </p:txBody>
      </p:sp>
      <p:sp>
        <p:nvSpPr>
          <p:cNvPr id="221" name="Google Shape;221;p21">
            <a:hlinkClick r:id="rId7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1851350" y="4666850"/>
            <a:ext cx="3250500" cy="5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Display</a:t>
            </a:r>
            <a:endParaRPr sz="2000" dirty="0"/>
          </a:p>
        </p:txBody>
      </p:sp>
      <p:sp>
        <p:nvSpPr>
          <p:cNvPr id="23" name="Google Shape;216;p21">
            <a:hlinkClick r:id="rId4" action="ppaction://hlinksldjump"/>
            <a:extLst>
              <a:ext uri="{FF2B5EF4-FFF2-40B4-BE49-F238E27FC236}">
                <a16:creationId xmlns:a16="http://schemas.microsoft.com/office/drawing/2014/main" id="{9D274447-44E9-4087-A2C0-E3F2B17737F3}"/>
              </a:ext>
            </a:extLst>
          </p:cNvPr>
          <p:cNvSpPr txBox="1">
            <a:spLocks/>
          </p:cNvSpPr>
          <p:nvPr/>
        </p:nvSpPr>
        <p:spPr>
          <a:xfrm>
            <a:off x="6424613" y="5333866"/>
            <a:ext cx="3250500" cy="51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114300" dir="135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1400" b="0" i="0" u="none" strike="noStrike" cap="none">
                <a:solidFill>
                  <a:srgbClr val="4A403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 Light"/>
              <a:buNone/>
              <a:defRPr sz="28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sz="2000" dirty="0"/>
              <a:t>Position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2729252" y="1748550"/>
            <a:ext cx="7038300" cy="1251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E60F1-39B7-4DDB-AEAB-9632FBED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312896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2185200" y="1487125"/>
            <a:ext cx="7821600" cy="6988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Text &amp; Fonts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2253200" y="2430250"/>
            <a:ext cx="7821600" cy="31847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27000" indent="0" algn="l">
              <a:buNone/>
            </a:pPr>
            <a:br>
              <a:rPr lang="en-US" sz="2400" dirty="0"/>
            </a:b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62" name="Google Shape;262;p26"/>
          <p:cNvSpPr txBox="1">
            <a:spLocks noGrp="1"/>
          </p:cNvSpPr>
          <p:nvPr>
            <p:ph type="subTitle" idx="2"/>
          </p:nvPr>
        </p:nvSpPr>
        <p:spPr>
          <a:xfrm>
            <a:off x="1865525" y="1487125"/>
            <a:ext cx="1510800" cy="879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#1</a:t>
            </a:r>
            <a:endParaRPr dirty="0"/>
          </a:p>
        </p:txBody>
      </p:sp>
      <p:sp>
        <p:nvSpPr>
          <p:cNvPr id="6" name="Google Shape;229;p22">
            <a:extLst>
              <a:ext uri="{FF2B5EF4-FFF2-40B4-BE49-F238E27FC236}">
                <a16:creationId xmlns:a16="http://schemas.microsoft.com/office/drawing/2014/main" id="{C31AF7D0-86DF-4A58-9E18-74A215C89AF2}"/>
              </a:ext>
            </a:extLst>
          </p:cNvPr>
          <p:cNvSpPr txBox="1">
            <a:spLocks/>
          </p:cNvSpPr>
          <p:nvPr/>
        </p:nvSpPr>
        <p:spPr>
          <a:xfrm>
            <a:off x="2117200" y="2367025"/>
            <a:ext cx="8228825" cy="394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Text Color</a:t>
            </a:r>
          </a:p>
          <a:p>
            <a:pPr marL="127000" indent="0" algn="l">
              <a:buFont typeface="Poppins Light"/>
              <a:buNone/>
            </a:pPr>
            <a:endParaRPr lang="en-US" dirty="0"/>
          </a:p>
          <a:p>
            <a:pPr marL="0" indent="0" algn="l">
              <a:buFont typeface="Poppins Light"/>
              <a:buNone/>
            </a:pPr>
            <a:r>
              <a:rPr lang="en-US" sz="2800" dirty="0"/>
              <a:t>   The color property is used to set the color of the text</a:t>
            </a:r>
          </a:p>
          <a:p>
            <a:pPr marL="0" indent="0" algn="l">
              <a:buFont typeface="Poppins Light"/>
              <a:buNone/>
            </a:pPr>
            <a:endParaRPr lang="en-US" sz="2800" dirty="0"/>
          </a:p>
          <a:p>
            <a:pPr marL="457200" lvl="1" indent="0" algn="l">
              <a:buNone/>
            </a:pPr>
            <a:r>
              <a:rPr lang="en-US" sz="2600" dirty="0">
                <a:solidFill>
                  <a:srgbClr val="A52A2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h1 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b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 color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green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  <a:p>
            <a:pPr marL="457200" lvl="1" indent="0">
              <a:buFont typeface="Poppins Light"/>
              <a:buNone/>
            </a:pPr>
            <a:endParaRPr lang="en-US" sz="26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657600" lvl="8" indent="0">
              <a:buFont typeface="Poppins Light"/>
              <a:buNone/>
            </a:pPr>
            <a:r>
              <a:rPr lang="en-US" sz="2600" dirty="0">
                <a:solidFill>
                  <a:srgbClr val="A52A2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h1 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b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 background-color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black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 color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sz="2600" dirty="0">
                <a:solidFill>
                  <a:srgbClr val="0000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white</a:t>
            </a: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br>
              <a:rPr lang="en-US" sz="26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6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US" sz="2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8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1257300"/>
            <a:ext cx="7821600" cy="6812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CSS Text Alignment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2308313"/>
            <a:ext cx="7821600" cy="144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text-align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text-align-last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direction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vertical-align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1071563"/>
            <a:ext cx="7821600" cy="428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CSS Text Decoration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1752814"/>
            <a:ext cx="7821600" cy="144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text-decoration-line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text-decoration-color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text-decoration-style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text-decoration-thickness</a:t>
            </a:r>
          </a:p>
          <a:p>
            <a:pPr lvl="0" indent="-457200" algn="ctr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text-decoration</a:t>
            </a:r>
          </a:p>
        </p:txBody>
      </p:sp>
    </p:spTree>
    <p:extLst>
      <p:ext uri="{BB962C8B-B14F-4D97-AF65-F5344CB8AC3E}">
        <p14:creationId xmlns:p14="http://schemas.microsoft.com/office/powerpoint/2010/main" val="404243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1071563"/>
            <a:ext cx="7821600" cy="428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CSS Text Transformation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1752814"/>
            <a:ext cx="7821600" cy="144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p.uppercase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text-transform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uppercase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p.lowercase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text-transform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lowercase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p.capitalize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text-transform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capitalize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1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38862" y="885825"/>
            <a:ext cx="7821600" cy="428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CSS Text Spacing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38862" y="1314450"/>
            <a:ext cx="7821600" cy="144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text-indent</a:t>
            </a:r>
          </a:p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letter-spacing</a:t>
            </a:r>
          </a:p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line-height</a:t>
            </a:r>
          </a:p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word-spacing</a:t>
            </a:r>
          </a:p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white-space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CSS Text Shadow</a:t>
            </a:r>
          </a:p>
          <a:p>
            <a:pPr lvl="0" indent="-45720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text-shadow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5px red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4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845975" y="1087687"/>
            <a:ext cx="8795400" cy="48844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Family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.p1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 font-family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"Times New Roman"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Font Style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lvl="1" indent="0">
              <a:buNone/>
            </a:pPr>
            <a:r>
              <a:rPr lang="en-US" sz="2400" b="0" i="0" dirty="0" err="1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p.italic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 font-style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 italic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}</a:t>
            </a:r>
            <a:endParaRPr lang="en-US" sz="2000" b="0" i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721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747C5B"/>
      </a:dk1>
      <a:lt1>
        <a:srgbClr val="FAEDCD"/>
      </a:lt1>
      <a:dk2>
        <a:srgbClr val="887158"/>
      </a:dk2>
      <a:lt2>
        <a:srgbClr val="5A4E41"/>
      </a:lt2>
      <a:accent1>
        <a:srgbClr val="D4A373"/>
      </a:accent1>
      <a:accent2>
        <a:srgbClr val="CCD5AE"/>
      </a:accent2>
      <a:accent3>
        <a:srgbClr val="D8AB80"/>
      </a:accent3>
      <a:accent4>
        <a:srgbClr val="DBE1BC"/>
      </a:accent4>
      <a:accent5>
        <a:srgbClr val="E9EDC9"/>
      </a:accent5>
      <a:accent6>
        <a:srgbClr val="E7C8A0"/>
      </a:accent6>
      <a:hlink>
        <a:srgbClr val="D4A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1194</Words>
  <Application>Microsoft Office PowerPoint</Application>
  <PresentationFormat>Widescreen</PresentationFormat>
  <Paragraphs>150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Abadi</vt:lpstr>
      <vt:lpstr>Poppins Medium</vt:lpstr>
      <vt:lpstr>Poppins SemiBold</vt:lpstr>
      <vt:lpstr>Wingdings</vt:lpstr>
      <vt:lpstr>Poppins Light</vt:lpstr>
      <vt:lpstr>Poppins</vt:lpstr>
      <vt:lpstr>Verdana</vt:lpstr>
      <vt:lpstr>Didact Gothic</vt:lpstr>
      <vt:lpstr>Consolas</vt:lpstr>
      <vt:lpstr>Arial</vt:lpstr>
      <vt:lpstr>Courier Prime</vt:lpstr>
      <vt:lpstr>Courier New</vt:lpstr>
      <vt:lpstr>Segoe UI</vt:lpstr>
      <vt:lpstr>Calibri</vt:lpstr>
      <vt:lpstr>SlidesMania Template</vt:lpstr>
      <vt:lpstr>Cascading Style Sheets</vt:lpstr>
      <vt:lpstr>Prerequisites</vt:lpstr>
      <vt:lpstr>Learning Objectives</vt:lpstr>
      <vt:lpstr>Text &amp; Fonts</vt:lpstr>
      <vt:lpstr>CSS Text Alignment</vt:lpstr>
      <vt:lpstr>CSS Text Decoration</vt:lpstr>
      <vt:lpstr>CSS Text Transformation</vt:lpstr>
      <vt:lpstr>CSS Text Spacing</vt:lpstr>
      <vt:lpstr>PowerPoint Presentation</vt:lpstr>
      <vt:lpstr>PowerPoint Presentation</vt:lpstr>
      <vt:lpstr>PowerPoint Presentation</vt:lpstr>
      <vt:lpstr>Icons &amp; Links </vt:lpstr>
      <vt:lpstr>Links</vt:lpstr>
      <vt:lpstr>Text-decoration</vt:lpstr>
      <vt:lpstr>Lists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Display</vt:lpstr>
      <vt:lpstr>PowerPoint Presentation</vt:lpstr>
      <vt:lpstr>Positions</vt:lpstr>
      <vt:lpstr>Static</vt:lpstr>
      <vt:lpstr>Fixed</vt:lpstr>
      <vt:lpstr>Sticky</vt:lpstr>
      <vt:lpstr>Positioning Text In an Image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cp:lastModifiedBy>Kanchu Nanthan</cp:lastModifiedBy>
  <cp:revision>6</cp:revision>
  <dcterms:modified xsi:type="dcterms:W3CDTF">2024-04-26T05:28:43Z</dcterms:modified>
</cp:coreProperties>
</file>