
<file path=[Content_Types].xml><?xml version="1.0" encoding="utf-8"?>
<Types xmlns="http://schemas.openxmlformats.org/package/2006/content-types">
  <Default ContentType="image/jpeg" Extension="jpg"/>
  <Default ContentType="application/vnd.openxmlformats-officedocument.spreadsheetml.sheet" Extension="xlsx"/>
  <Default ContentType="application/vnd.openxmlformats-officedocument.vmlDrawing" Extension="vml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66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gMZDmyqcINsLHrAaww5OruF7XK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6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TitleHD.png" id="12" name="Google Shape;1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6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1800" cap="none">
                <a:solidFill>
                  <a:schemeClr val="lt1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10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16"/>
          <p:cNvSpPr txBox="1"/>
          <p:nvPr>
            <p:ph idx="10" type="dt"/>
          </p:nvPr>
        </p:nvSpPr>
        <p:spPr>
          <a:xfrm>
            <a:off x="8932558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1" type="ftr"/>
          </p:nvPr>
        </p:nvSpPr>
        <p:spPr>
          <a:xfrm>
            <a:off x="3962399" y="5870575"/>
            <a:ext cx="4893958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2" type="sldNum"/>
          </p:nvPr>
        </p:nvSpPr>
        <p:spPr>
          <a:xfrm>
            <a:off x="10608958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77" name="Google Shape;77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7"/>
          <p:cNvSpPr txBox="1"/>
          <p:nvPr>
            <p:ph type="title"/>
          </p:nvPr>
        </p:nvSpPr>
        <p:spPr>
          <a:xfrm>
            <a:off x="685800" y="4732865"/>
            <a:ext cx="1013142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/>
          <p:nvPr>
            <p:ph idx="2" type="pic"/>
          </p:nvPr>
        </p:nvSpPr>
        <p:spPr>
          <a:xfrm>
            <a:off x="1371600" y="932112"/>
            <a:ext cx="8759827" cy="3164976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80" name="Google Shape;80;p27"/>
          <p:cNvSpPr txBox="1"/>
          <p:nvPr>
            <p:ph idx="1" type="body"/>
          </p:nvPr>
        </p:nvSpPr>
        <p:spPr>
          <a:xfrm>
            <a:off x="685800" y="5299603"/>
            <a:ext cx="10131427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1" name="Google Shape;81;p2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85" name="Google Shape;8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8"/>
          <p:cNvSpPr txBox="1"/>
          <p:nvPr>
            <p:ph type="title"/>
          </p:nvPr>
        </p:nvSpPr>
        <p:spPr>
          <a:xfrm>
            <a:off x="685801" y="609601"/>
            <a:ext cx="10131427" cy="3124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8"/>
          <p:cNvSpPr txBox="1"/>
          <p:nvPr>
            <p:ph idx="1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92" name="Google Shape;9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9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94" name="Google Shape;94;p29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95" name="Google Shape;95;p29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9"/>
          <p:cNvSpPr txBox="1"/>
          <p:nvPr>
            <p:ph idx="1" type="body"/>
          </p:nvPr>
        </p:nvSpPr>
        <p:spPr>
          <a:xfrm>
            <a:off x="1097875" y="3352800"/>
            <a:ext cx="933918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Font typeface="Calibri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00"/>
              <a:buFont typeface="Calibri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00"/>
              <a:buFont typeface="Calibri"/>
              <a:buNone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9"/>
          <p:cNvSpPr txBox="1"/>
          <p:nvPr>
            <p:ph idx="2" type="body"/>
          </p:nvPr>
        </p:nvSpPr>
        <p:spPr>
          <a:xfrm>
            <a:off x="687465" y="4343400"/>
            <a:ext cx="10152367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8" name="Google Shape;98;p2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2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2" name="Google Shape;102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/>
          <p:nvPr>
            <p:ph type="title"/>
          </p:nvPr>
        </p:nvSpPr>
        <p:spPr>
          <a:xfrm>
            <a:off x="685802" y="3308581"/>
            <a:ext cx="10131425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0"/>
          <p:cNvSpPr txBox="1"/>
          <p:nvPr>
            <p:ph idx="1" type="body"/>
          </p:nvPr>
        </p:nvSpPr>
        <p:spPr>
          <a:xfrm>
            <a:off x="685801" y="4777381"/>
            <a:ext cx="10131426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5" name="Google Shape;105;p3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09" name="Google Shape;109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3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”</a:t>
            </a:r>
            <a:endParaRPr/>
          </a:p>
        </p:txBody>
      </p:sp>
      <p:sp>
        <p:nvSpPr>
          <p:cNvPr id="111" name="Google Shape;111;p31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alibri"/>
              <a:buNone/>
            </a:pPr>
            <a:r>
              <a:rPr b="0" lang="es-MX" sz="8000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endParaRPr/>
          </a:p>
        </p:txBody>
      </p:sp>
      <p:sp>
        <p:nvSpPr>
          <p:cNvPr id="112" name="Google Shape;112;p31"/>
          <p:cNvSpPr txBox="1"/>
          <p:nvPr>
            <p:ph type="title"/>
          </p:nvPr>
        </p:nvSpPr>
        <p:spPr>
          <a:xfrm>
            <a:off x="992267" y="609601"/>
            <a:ext cx="9550399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Calibri"/>
              <a:buNone/>
              <a:defRPr b="0" sz="3200" cap="none"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1"/>
          <p:cNvSpPr txBox="1"/>
          <p:nvPr>
            <p:ph idx="1" type="body"/>
          </p:nvPr>
        </p:nvSpPr>
        <p:spPr>
          <a:xfrm>
            <a:off x="685800" y="3886200"/>
            <a:ext cx="10135436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400"/>
              <a:buNone/>
              <a:defRPr b="0" sz="24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31"/>
          <p:cNvSpPr txBox="1"/>
          <p:nvPr>
            <p:ph idx="2" type="body"/>
          </p:nvPr>
        </p:nvSpPr>
        <p:spPr>
          <a:xfrm>
            <a:off x="685799" y="4775200"/>
            <a:ext cx="10135436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3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3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19" name="Google Shape;119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32"/>
          <p:cNvSpPr txBox="1"/>
          <p:nvPr>
            <p:ph type="title"/>
          </p:nvPr>
        </p:nvSpPr>
        <p:spPr>
          <a:xfrm>
            <a:off x="685801" y="609601"/>
            <a:ext cx="10131427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2"/>
          <p:cNvSpPr txBox="1"/>
          <p:nvPr>
            <p:ph idx="1" type="body"/>
          </p:nvPr>
        </p:nvSpPr>
        <p:spPr>
          <a:xfrm>
            <a:off x="685801" y="3505200"/>
            <a:ext cx="10131428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lt1"/>
                </a:solidFill>
              </a:defRPr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2" name="Google Shape;122;p32"/>
          <p:cNvSpPr txBox="1"/>
          <p:nvPr>
            <p:ph idx="2" type="body"/>
          </p:nvPr>
        </p:nvSpPr>
        <p:spPr>
          <a:xfrm>
            <a:off x="685800" y="4343400"/>
            <a:ext cx="10131428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3" name="Google Shape;123;p3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27" name="Google Shape;127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33"/>
          <p:cNvSpPr txBox="1"/>
          <p:nvPr>
            <p:ph idx="1" type="body"/>
          </p:nvPr>
        </p:nvSpPr>
        <p:spPr>
          <a:xfrm rot="5400000">
            <a:off x="3926947" y="-1099079"/>
            <a:ext cx="3649133" cy="10131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2" name="Google Shape;132;p3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34" name="Google Shape;134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34"/>
          <p:cNvSpPr txBox="1"/>
          <p:nvPr>
            <p:ph type="title"/>
          </p:nvPr>
        </p:nvSpPr>
        <p:spPr>
          <a:xfrm rot="5400000">
            <a:off x="7147151" y="2121124"/>
            <a:ext cx="5181601" cy="21585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4"/>
          <p:cNvSpPr txBox="1"/>
          <p:nvPr>
            <p:ph idx="1" type="body"/>
          </p:nvPr>
        </p:nvSpPr>
        <p:spPr>
          <a:xfrm rot="5400000">
            <a:off x="2011058" y="-715658"/>
            <a:ext cx="5181600" cy="78321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3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47" name="Google Shape;147;p1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9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9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19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19" name="Google Shape;19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7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26" name="Google Shape;26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20"/>
          <p:cNvSpPr txBox="1"/>
          <p:nvPr>
            <p:ph type="title"/>
          </p:nvPr>
        </p:nvSpPr>
        <p:spPr>
          <a:xfrm>
            <a:off x="685800" y="3308581"/>
            <a:ext cx="10131427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Calibri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" type="body"/>
          </p:nvPr>
        </p:nvSpPr>
        <p:spPr>
          <a:xfrm>
            <a:off x="685799" y="4777381"/>
            <a:ext cx="1013142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000"/>
              <a:buNone/>
              <a:defRPr sz="2000" cap="none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20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0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33" name="Google Shape;33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1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" type="body"/>
          </p:nvPr>
        </p:nvSpPr>
        <p:spPr>
          <a:xfrm>
            <a:off x="685802" y="2142067"/>
            <a:ext cx="4995334" cy="364913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2" type="body"/>
          </p:nvPr>
        </p:nvSpPr>
        <p:spPr>
          <a:xfrm>
            <a:off x="5821895" y="2142067"/>
            <a:ext cx="4995332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" type="body"/>
          </p:nvPr>
        </p:nvSpPr>
        <p:spPr>
          <a:xfrm>
            <a:off x="973670" y="2218267"/>
            <a:ext cx="47090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2"/>
          <p:cNvSpPr txBox="1"/>
          <p:nvPr>
            <p:ph idx="2" type="body"/>
          </p:nvPr>
        </p:nvSpPr>
        <p:spPr>
          <a:xfrm>
            <a:off x="685801" y="2870201"/>
            <a:ext cx="4996923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2"/>
          <p:cNvSpPr txBox="1"/>
          <p:nvPr>
            <p:ph idx="3" type="body"/>
          </p:nvPr>
        </p:nvSpPr>
        <p:spPr>
          <a:xfrm>
            <a:off x="6096003" y="2226734"/>
            <a:ext cx="47228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800"/>
              <a:buNone/>
              <a:defRPr b="0" sz="2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2"/>
          <p:cNvSpPr txBox="1"/>
          <p:nvPr>
            <p:ph idx="4" type="body"/>
          </p:nvPr>
        </p:nvSpPr>
        <p:spPr>
          <a:xfrm>
            <a:off x="5823483" y="2870201"/>
            <a:ext cx="4995334" cy="2920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2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0" name="Google Shape;50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3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3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56" name="Google Shape;5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4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1" name="Google Shape;61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25"/>
          <p:cNvSpPr txBox="1"/>
          <p:nvPr>
            <p:ph type="title"/>
          </p:nvPr>
        </p:nvSpPr>
        <p:spPr>
          <a:xfrm>
            <a:off x="685800" y="2074333"/>
            <a:ext cx="368088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Calibri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4648201" y="609601"/>
            <a:ext cx="6169026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spcBef>
                <a:spcPts val="1000"/>
              </a:spcBef>
              <a:spcAft>
                <a:spcPts val="100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2" type="body"/>
          </p:nvPr>
        </p:nvSpPr>
        <p:spPr>
          <a:xfrm>
            <a:off x="685800" y="3445933"/>
            <a:ext cx="3680885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elestia-R1---OverlayContentHD.png" id="69" name="Google Shape;69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6"/>
          <p:cNvSpPr txBox="1"/>
          <p:nvPr>
            <p:ph type="title"/>
          </p:nvPr>
        </p:nvSpPr>
        <p:spPr>
          <a:xfrm>
            <a:off x="685800" y="1600200"/>
            <a:ext cx="6164653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/>
          <p:nvPr>
            <p:ph idx="2" type="pic"/>
          </p:nvPr>
        </p:nvSpPr>
        <p:spPr>
          <a:xfrm>
            <a:off x="7536253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685800" y="2971800"/>
            <a:ext cx="6164653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10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3" name="Google Shape;73;p26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8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b="0" i="0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3020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0480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3" name="Google Shape;143;p18"/>
          <p:cNvSpPr txBox="1"/>
          <p:nvPr>
            <p:ph idx="10" type="dt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4" name="Google Shape;144;p18"/>
          <p:cNvSpPr txBox="1"/>
          <p:nvPr>
            <p:ph idx="11" type="ftr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5" name="Google Shape;145;p18"/>
          <p:cNvSpPr txBox="1"/>
          <p:nvPr>
            <p:ph idx="12" type="sldNum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7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0" Type="http://schemas.openxmlformats.org/officeDocument/2006/relationships/hyperlink" Target="https://app.moqups.com/t3kqBDFLg8eqFrvU04zJFIiak6dxDKW3/view/page/aaff4470e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24.png"/><Relationship Id="rId7" Type="http://schemas.openxmlformats.org/officeDocument/2006/relationships/image" Target="../media/image16.png"/><Relationship Id="rId8" Type="http://schemas.openxmlformats.org/officeDocument/2006/relationships/image" Target="../media/image1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2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jpg"/><Relationship Id="rId4" Type="http://schemas.openxmlformats.org/officeDocument/2006/relationships/image" Target="../media/image25.jpg"/><Relationship Id="rId5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Relationship Id="rId4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Relationship Id="rId4" Type="http://schemas.openxmlformats.org/officeDocument/2006/relationships/image" Target="../media/image13.jpg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22.png"/><Relationship Id="rId10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vmlDrawing" Target="../drawings/vmlDrawing1.vml"/><Relationship Id="rId4" Type="http://schemas.openxmlformats.org/officeDocument/2006/relationships/image" Target="../media/image2.jpg"/><Relationship Id="rId9" Type="http://schemas.openxmlformats.org/officeDocument/2006/relationships/package" Target="../embeddings/Microsoft_Excel_Sheet1.xlsx"/><Relationship Id="rId5" Type="http://schemas.openxmlformats.org/officeDocument/2006/relationships/image" Target="../media/image5.png"/><Relationship Id="rId6" Type="http://schemas.openxmlformats.org/officeDocument/2006/relationships/image" Target="../media/image14.png"/><Relationship Id="rId7" Type="http://schemas.openxmlformats.org/officeDocument/2006/relationships/image" Target="../media/image21.png"/><Relationship Id="rId8" Type="http://schemas.openxmlformats.org/officeDocument/2006/relationships/package" Target="../embeddings/Microsoft_Excel_Sheet1.xlsx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Relationship Id="rId4" Type="http://schemas.openxmlformats.org/officeDocument/2006/relationships/image" Target="../media/image2.jpg"/><Relationship Id="rId5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"/>
          <p:cNvSpPr txBox="1"/>
          <p:nvPr>
            <p:ph idx="1" type="subTitle"/>
          </p:nvPr>
        </p:nvSpPr>
        <p:spPr>
          <a:xfrm>
            <a:off x="5429249" y="4538131"/>
            <a:ext cx="2743201" cy="2238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3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-MX" sz="5600"/>
              <a:t>INTEGRANTES: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MX" sz="5600"/>
              <a:t>- IGNACIO JARA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MX" sz="5600"/>
              <a:t>- GONZALO CABEZON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MX" sz="5600"/>
              <a:t>- BASTIAN MORALES 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MX" sz="5600"/>
              <a:t>- ALFREDO ALVAREZ</a:t>
            </a:r>
            <a:endParaRPr sz="56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100000"/>
              <a:buNone/>
            </a:pPr>
            <a:r>
              <a:rPr lang="es-MX" sz="5600"/>
              <a:t>- DIEGO MANCILLA</a:t>
            </a:r>
            <a:endParaRPr/>
          </a:p>
        </p:txBody>
      </p:sp>
      <p:sp>
        <p:nvSpPr>
          <p:cNvPr id="158" name="Google Shape;158;p1"/>
          <p:cNvSpPr txBox="1"/>
          <p:nvPr/>
        </p:nvSpPr>
        <p:spPr>
          <a:xfrm>
            <a:off x="7000875" y="2644170"/>
            <a:ext cx="4352924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</a:pPr>
            <a:r>
              <a:rPr b="0" i="0" lang="es-MX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SISTEMA CRM </a:t>
            </a:r>
            <a:br>
              <a:rPr b="0" i="0" lang="es-MX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MX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</a:t>
            </a:r>
            <a:br>
              <a:rPr b="0" i="0" lang="es-MX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MX" sz="3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PROTECSEGURO</a:t>
            </a:r>
            <a:endParaRPr b="0" i="0" sz="32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10"/>
          <p:cNvSpPr txBox="1"/>
          <p:nvPr>
            <p:ph type="title"/>
          </p:nvPr>
        </p:nvSpPr>
        <p:spPr>
          <a:xfrm>
            <a:off x="685799" y="1150076"/>
            <a:ext cx="3659389" cy="4557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ACCIONES Y MEJORAS PARA LA CALIDAD DEL SISTEMA Y BENEFICIOS DEL NEGOCIO</a:t>
            </a:r>
            <a:endParaRPr/>
          </a:p>
        </p:txBody>
      </p:sp>
      <p:cxnSp>
        <p:nvCxnSpPr>
          <p:cNvPr id="313" name="Google Shape;313;p10"/>
          <p:cNvCxnSpPr/>
          <p:nvPr/>
        </p:nvCxnSpPr>
        <p:spPr>
          <a:xfrm>
            <a:off x="4666923" y="1668780"/>
            <a:ext cx="0" cy="35204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4" name="Google Shape;314;p10"/>
          <p:cNvSpPr txBox="1"/>
          <p:nvPr>
            <p:ph idx="1" type="body"/>
          </p:nvPr>
        </p:nvSpPr>
        <p:spPr>
          <a:xfrm>
            <a:off x="4988658" y="1150076"/>
            <a:ext cx="6517543" cy="4557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El sistema mejorará la calidad al reducir errores en la gestión de pólizas y reclamaciones, aumentar la satisfacción del cliente y mejorar la velocidad y precisión en la generación de informes y tareas repetitivas. La centralización de datos y la automatización optimizarán la eficiencia operativa y permitirán una mejor toma de decisiones basadas en datos y métricas.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2be0938f-3d34-4b35-a056-aeca4ce9d9cf.png" id="319" name="Google Shape;31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041" y="3801248"/>
            <a:ext cx="2885834" cy="2404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984bf9d5-2492-451d-8557-af2fb7ac6fda.png" id="320" name="Google Shape;32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57121" y="1024137"/>
            <a:ext cx="2885837" cy="24048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beac7e1-24ad-4acb-8e9c-99896edcac43.png" id="321" name="Google Shape;321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9174241" y="3801248"/>
            <a:ext cx="2885834" cy="24048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29db850-4a86-4d1c-b9ac-c847eacc6930.png" id="322" name="Google Shape;322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53984" y="1026419"/>
            <a:ext cx="2885836" cy="2404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819e7f26-3c36-4e28-ab18-d65f9dfeec90.png" id="323" name="Google Shape;323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137553" y="3787554"/>
            <a:ext cx="2902267" cy="24185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10ac7857-7db4-40b7-bb2c-0ec52f492fac.png" id="324" name="Google Shape;324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9174241" y="1024137"/>
            <a:ext cx="2885835" cy="24048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206b981f-4505-4c39-b843-42485052405f.png" id="325" name="Google Shape;325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117296" y="3787554"/>
            <a:ext cx="2885836" cy="2404863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11">
            <a:hlinkClick r:id="rId10"/>
          </p:cNvPr>
          <p:cNvSpPr txBox="1"/>
          <p:nvPr/>
        </p:nvSpPr>
        <p:spPr>
          <a:xfrm>
            <a:off x="131924" y="2754868"/>
            <a:ext cx="277177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MX" sz="1800" u="sng" cap="none" strike="noStrike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Prototipo Interactivo: CRM</a:t>
            </a:r>
            <a:endParaRPr/>
          </a:p>
        </p:txBody>
      </p:sp>
      <p:sp>
        <p:nvSpPr>
          <p:cNvPr id="327" name="Google Shape;327;p11"/>
          <p:cNvSpPr txBox="1"/>
          <p:nvPr>
            <p:ph type="title"/>
          </p:nvPr>
        </p:nvSpPr>
        <p:spPr>
          <a:xfrm>
            <a:off x="131924" y="857250"/>
            <a:ext cx="2743200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PROTOTIPO INTERACTIVO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12"/>
          <p:cNvSpPr txBox="1"/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REPOSITORIO GITHUB</a:t>
            </a:r>
            <a:endParaRPr/>
          </a:p>
        </p:txBody>
      </p:sp>
      <p:pic>
        <p:nvPicPr>
          <p:cNvPr id="333" name="Google Shape;33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6584" y="1623738"/>
            <a:ext cx="9818832" cy="49753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3"/>
          <p:cNvSpPr txBox="1"/>
          <p:nvPr>
            <p:ph type="title"/>
          </p:nvPr>
        </p:nvSpPr>
        <p:spPr>
          <a:xfrm>
            <a:off x="4955458" y="639097"/>
            <a:ext cx="6593075" cy="1612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CONCLUSIÓN </a:t>
            </a:r>
            <a:endParaRPr/>
          </a:p>
        </p:txBody>
      </p:sp>
      <p:pic>
        <p:nvPicPr>
          <p:cNvPr descr="Engranajes" id="339" name="Google Shape;33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3464" y="1428135"/>
            <a:ext cx="3997362" cy="3997362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  <p:sp>
        <p:nvSpPr>
          <p:cNvPr id="340" name="Google Shape;340;p13"/>
          <p:cNvSpPr txBox="1"/>
          <p:nvPr>
            <p:ph idx="1" type="body"/>
          </p:nvPr>
        </p:nvSpPr>
        <p:spPr>
          <a:xfrm>
            <a:off x="4955458" y="2251587"/>
            <a:ext cx="6593075" cy="3972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400"/>
              <a:buChar char="•"/>
            </a:pPr>
            <a:r>
              <a:rPr lang="es-MX" sz="2400"/>
              <a:t>La implementación del sistema CRM es vital para ProtecSeguro. Centralizará la información del cliente, automatizará procesos para reducir errores y mejorará la eficiencia operativa. Este proyecto personalizado, gestionado con la metodología Scrum, potenciará la satisfacción del cliente y el rendimiento comercial.</a:t>
            </a:r>
            <a:endParaRPr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4"/>
          <p:cNvSpPr/>
          <p:nvPr/>
        </p:nvSpPr>
        <p:spPr>
          <a:xfrm>
            <a:off x="0" y="0"/>
            <a:ext cx="12188825" cy="685621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na pasarela de madera en la playa" id="346" name="Google Shape;346;p14"/>
          <p:cNvPicPr preferRelativeResize="0"/>
          <p:nvPr/>
        </p:nvPicPr>
        <p:blipFill rotWithShape="1">
          <a:blip r:embed="rId4">
            <a:alphaModFix amt="20000"/>
          </a:blip>
          <a:srcRect b="12270" l="0" r="0" t="3144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14"/>
          <p:cNvPicPr preferRelativeResize="0"/>
          <p:nvPr/>
        </p:nvPicPr>
        <p:blipFill rotWithShape="1">
          <a:blip r:embed="rId5">
            <a:alphaModFix amt="51000"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14"/>
          <p:cNvSpPr txBox="1"/>
          <p:nvPr>
            <p:ph type="ctrTitle"/>
          </p:nvPr>
        </p:nvSpPr>
        <p:spPr>
          <a:xfrm>
            <a:off x="3962399" y="1964267"/>
            <a:ext cx="7197726" cy="24214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lang="es-MX"/>
              <a:t>GRACIAS POR VER</a:t>
            </a:r>
            <a:endParaRPr/>
          </a:p>
        </p:txBody>
      </p:sp>
      <p:sp>
        <p:nvSpPr>
          <p:cNvPr id="349" name="Google Shape;349;p14"/>
          <p:cNvSpPr txBox="1"/>
          <p:nvPr>
            <p:ph idx="1" type="subTitle"/>
          </p:nvPr>
        </p:nvSpPr>
        <p:spPr>
          <a:xfrm>
            <a:off x="3962399" y="4385732"/>
            <a:ext cx="7197726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"/>
          <p:cNvSpPr txBox="1"/>
          <p:nvPr>
            <p:ph type="title"/>
          </p:nvPr>
        </p:nvSpPr>
        <p:spPr>
          <a:xfrm>
            <a:off x="685802" y="609600"/>
            <a:ext cx="6282266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INTRODUCCIÓN</a:t>
            </a:r>
            <a:endParaRPr/>
          </a:p>
        </p:txBody>
      </p:sp>
      <p:sp>
        <p:nvSpPr>
          <p:cNvPr id="164" name="Google Shape;164;p2"/>
          <p:cNvSpPr txBox="1"/>
          <p:nvPr>
            <p:ph idx="1" type="body"/>
          </p:nvPr>
        </p:nvSpPr>
        <p:spPr>
          <a:xfrm>
            <a:off x="685802" y="2142067"/>
            <a:ext cx="6282266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b="1" lang="es-MX"/>
              <a:t>El proyecto consiste en el diseño e implementación de un sistema CRM personalizado para la empresa ProtecSeguro, con el objetivo de centralizar la información de clientes, automatizar procesos clave y mejorar la eficiencia operativa. La solución busca reemplazar el sistema actual, que es manual y fragmentado, por una plataforma moderna, segura y escalable</a:t>
            </a:r>
            <a:endParaRPr/>
          </a:p>
        </p:txBody>
      </p:sp>
      <p:pic>
        <p:nvPicPr>
          <p:cNvPr descr="Procesador" id="165" name="Google Shape;16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0936" y="1668042"/>
            <a:ext cx="3445714" cy="3445714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"/>
          <p:cNvSpPr txBox="1"/>
          <p:nvPr>
            <p:ph type="title"/>
          </p:nvPr>
        </p:nvSpPr>
        <p:spPr>
          <a:xfrm>
            <a:off x="685802" y="609600"/>
            <a:ext cx="6282266" cy="14562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Calibri"/>
              <a:buNone/>
            </a:pPr>
            <a:r>
              <a:rPr lang="es-MX" sz="3300"/>
              <a:t>PLANTEAMIENTO DE LA SOLUCIÓN: ALCANCE, OBJETIVOS Y TECNOLOGÍAS</a:t>
            </a:r>
            <a:endParaRPr sz="3300"/>
          </a:p>
        </p:txBody>
      </p:sp>
      <p:sp>
        <p:nvSpPr>
          <p:cNvPr id="171" name="Google Shape;171;p3"/>
          <p:cNvSpPr txBox="1"/>
          <p:nvPr>
            <p:ph idx="1" type="body"/>
          </p:nvPr>
        </p:nvSpPr>
        <p:spPr>
          <a:xfrm>
            <a:off x="685802" y="2142067"/>
            <a:ext cx="6282266" cy="36491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ProtecSeguro utiliza actualmente un sistema obsoleto que dispersa la información de los clientes y genera informes de manera ineficiente y propensa a errores. Se necesita un sistema CRM para centralizar datos, mejorar la coordinación entre equipos y automatizar procesos clave. </a:t>
            </a:r>
            <a:endParaRPr/>
          </a:p>
        </p:txBody>
      </p:sp>
      <p:pic>
        <p:nvPicPr>
          <p:cNvPr descr="Base de datos" id="172" name="Google Shape;172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90936" y="1668042"/>
            <a:ext cx="3445714" cy="3445714"/>
          </a:xfrm>
          <a:prstGeom prst="roundRect">
            <a:avLst>
              <a:gd fmla="val 4380" name="adj"/>
            </a:avLst>
          </a:prstGeom>
          <a:noFill/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"/>
          <p:cNvSpPr txBox="1"/>
          <p:nvPr>
            <p:ph type="title"/>
          </p:nvPr>
        </p:nvSpPr>
        <p:spPr>
          <a:xfrm>
            <a:off x="4955458" y="639097"/>
            <a:ext cx="6593075" cy="1612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METODOLOGÍA DE DESARROLLO: FASES Y CICLO DE LA SOLUCIÓN</a:t>
            </a:r>
            <a:endParaRPr/>
          </a:p>
        </p:txBody>
      </p:sp>
      <p:pic>
        <p:nvPicPr>
          <p:cNvPr descr="Un patrón en 3D de formas de anillos conectados por líneas" id="178" name="Google Shape;178;p4"/>
          <p:cNvPicPr preferRelativeResize="0"/>
          <p:nvPr/>
        </p:nvPicPr>
        <p:blipFill rotWithShape="1">
          <a:blip r:embed="rId4">
            <a:alphaModFix/>
          </a:blip>
          <a:srcRect b="0" l="14626" r="47349" t="0"/>
          <a:stretch/>
        </p:blipFill>
        <p:spPr>
          <a:xfrm>
            <a:off x="20" y="975"/>
            <a:ext cx="4635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4"/>
          <p:cNvSpPr txBox="1"/>
          <p:nvPr>
            <p:ph idx="1" type="body"/>
          </p:nvPr>
        </p:nvSpPr>
        <p:spPr>
          <a:xfrm>
            <a:off x="4955458" y="2251587"/>
            <a:ext cx="6593075" cy="3972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La solución propuesta es un sistema CRM hecho a la medida para ProtecSeguro, que se integrará con (los sistemas existentes). Su objetivo es optimizar la gestión de clientes, pólizas y reclamaciones, y mejorar la eficiencia operativa. El sistema no gestionará pagos ni contratos legales directamente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4955458" y="639097"/>
            <a:ext cx="6593075" cy="16124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REQUERIMIENTOS, RECURSOS Y PLANIFICACIÓN DEL TRABAJO</a:t>
            </a:r>
            <a:endParaRPr/>
          </a:p>
        </p:txBody>
      </p:sp>
      <p:pic>
        <p:nvPicPr>
          <p:cNvPr descr="Lupa resalta un rendimiento económico decreciente" id="185" name="Google Shape;185;p5"/>
          <p:cNvPicPr preferRelativeResize="0"/>
          <p:nvPr/>
        </p:nvPicPr>
        <p:blipFill rotWithShape="1">
          <a:blip r:embed="rId4">
            <a:alphaModFix/>
          </a:blip>
          <a:srcRect b="-2" l="20878" r="33997" t="0"/>
          <a:stretch/>
        </p:blipFill>
        <p:spPr>
          <a:xfrm>
            <a:off x="20" y="975"/>
            <a:ext cx="4635988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5"/>
          <p:cNvSpPr txBox="1"/>
          <p:nvPr>
            <p:ph idx="1" type="body"/>
          </p:nvPr>
        </p:nvSpPr>
        <p:spPr>
          <a:xfrm>
            <a:off x="4955458" y="2251587"/>
            <a:ext cx="6593075" cy="39722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Este documento detalla los requisitos funcionales y no funcionales del sistema, los cuales son cruciales para su propósito y funcionamiento. Se incluyen requisitos de rendimiento y seguridad, como la encriptación de datos sensibles y la capacidad de abortar operaciones lentas. La planificación de la implementación se abordará con la definición del equipo de trabajo.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4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0"/>
            <a:ext cx="12188827" cy="685621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6"/>
          <p:cNvSpPr txBox="1"/>
          <p:nvPr>
            <p:ph type="title"/>
          </p:nvPr>
        </p:nvSpPr>
        <p:spPr>
          <a:xfrm>
            <a:off x="252225" y="81476"/>
            <a:ext cx="4891200" cy="22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Calibri"/>
              <a:buNone/>
            </a:pPr>
            <a:r>
              <a:rPr lang="es-MX" sz="4800"/>
              <a:t>CARTA GANTT Y </a:t>
            </a:r>
            <a:r>
              <a:rPr lang="es-MX" sz="4800"/>
              <a:t>PLANILLA</a:t>
            </a:r>
            <a:r>
              <a:rPr lang="es-MX" sz="4800"/>
              <a:t> DE COSTOS</a:t>
            </a:r>
            <a:endParaRPr/>
          </a:p>
        </p:txBody>
      </p:sp>
      <p:sp>
        <p:nvSpPr>
          <p:cNvPr id="193" name="Google Shape;193;p6"/>
          <p:cNvSpPr/>
          <p:nvPr/>
        </p:nvSpPr>
        <p:spPr>
          <a:xfrm>
            <a:off x="6663900" y="148000"/>
            <a:ext cx="5243700" cy="2975700"/>
          </a:xfrm>
          <a:prstGeom prst="roundRect">
            <a:avLst>
              <a:gd fmla="val 7505" name="adj"/>
            </a:avLst>
          </a:pr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4" name="Google Shape;194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69950" y="349450"/>
            <a:ext cx="3852300" cy="2691300"/>
          </a:xfrm>
          <a:prstGeom prst="roundRect">
            <a:avLst>
              <a:gd fmla="val 5453" name="adj"/>
            </a:avLst>
          </a:prstGeom>
          <a:noFill/>
          <a:ln>
            <a:noFill/>
          </a:ln>
        </p:spPr>
      </p:pic>
      <p:sp>
        <p:nvSpPr>
          <p:cNvPr id="195" name="Google Shape;195;p6"/>
          <p:cNvSpPr/>
          <p:nvPr/>
        </p:nvSpPr>
        <p:spPr>
          <a:xfrm>
            <a:off x="6623550" y="3474300"/>
            <a:ext cx="5345100" cy="2975700"/>
          </a:xfrm>
          <a:prstGeom prst="roundRect">
            <a:avLst>
              <a:gd fmla="val 7505" name="adj"/>
            </a:avLst>
          </a:pr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6" name="Google Shape;196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22264" y="3586080"/>
            <a:ext cx="3946800" cy="2740500"/>
          </a:xfrm>
          <a:prstGeom prst="roundRect">
            <a:avLst>
              <a:gd fmla="val 5453" name="adj"/>
            </a:avLst>
          </a:prstGeom>
          <a:noFill/>
          <a:ln>
            <a:noFill/>
          </a:ln>
        </p:spPr>
      </p:pic>
      <p:sp>
        <p:nvSpPr>
          <p:cNvPr id="197" name="Google Shape;197;p6"/>
          <p:cNvSpPr/>
          <p:nvPr/>
        </p:nvSpPr>
        <p:spPr>
          <a:xfrm>
            <a:off x="4517750" y="1277351"/>
            <a:ext cx="1850700" cy="1558500"/>
          </a:xfrm>
          <a:prstGeom prst="plaque">
            <a:avLst>
              <a:gd fmla="val 16667" name="adj"/>
            </a:avLst>
          </a:prstGeom>
          <a:gradFill>
            <a:gsLst>
              <a:gs pos="0">
                <a:srgbClr val="B3D9CD"/>
              </a:gs>
              <a:gs pos="100000">
                <a:srgbClr val="82C3B0">
                  <a:alpha val="73725"/>
                </a:srgbClr>
              </a:gs>
            </a:gsLst>
            <a:lin ang="5400000" scaled="0"/>
          </a:gradFill>
          <a:ln cap="rnd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8" name="Google Shape;198;p6"/>
          <p:cNvGraphicFramePr/>
          <p:nvPr/>
        </p:nvGraphicFramePr>
        <p:xfrm>
          <a:off x="4477400" y="1482250"/>
          <a:ext cx="1931401" cy="1558501"/>
        </p:xfrm>
        <a:graphic>
          <a:graphicData uri="http://schemas.openxmlformats.org/presentationml/2006/ole">
            <mc:AlternateContent>
              <mc:Choice Requires="v">
                <p:oleObj r:id="rId8" imgH="1558501" imgW="1931401" progId="Excel.Sheet.12" spid="_x0000_s1">
                  <p:embed/>
                </p:oleObj>
              </mc:Choice>
              <mc:Fallback>
                <p:oleObj r:id="rId9" imgH="1558501" imgW="1931401" progId="Excel.Sheet.12">
                  <p:embed/>
                  <p:pic>
                    <p:nvPicPr>
                      <p:cNvPr id="198" name="Google Shape;198;p6"/>
                      <p:cNvPicPr preferRelativeResize="0"/>
                      <p:nvPr/>
                    </p:nvPicPr>
                    <p:blipFill rotWithShape="1">
                      <a:blip r:embed="rId10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4477400" y="1482250"/>
                        <a:ext cx="1931401" cy="15585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" name="Google Shape;199;p6"/>
          <p:cNvSpPr/>
          <p:nvPr/>
        </p:nvSpPr>
        <p:spPr>
          <a:xfrm>
            <a:off x="610725" y="3474300"/>
            <a:ext cx="4777800" cy="2975700"/>
          </a:xfrm>
          <a:prstGeom prst="roundRect">
            <a:avLst>
              <a:gd fmla="val 7505" name="adj"/>
            </a:avLst>
          </a:pr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5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0" name="Google Shape;200;p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97101" y="3616566"/>
            <a:ext cx="4404949" cy="26912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7"/>
          <p:cNvSpPr txBox="1"/>
          <p:nvPr>
            <p:ph type="title"/>
          </p:nvPr>
        </p:nvSpPr>
        <p:spPr>
          <a:xfrm>
            <a:off x="685799" y="1150076"/>
            <a:ext cx="3659389" cy="4557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IMPACTO DE LA SOLUCIÓN: AUTOMATIZACIÓN Y OPTIMIZACIÓN</a:t>
            </a:r>
            <a:endParaRPr/>
          </a:p>
        </p:txBody>
      </p:sp>
      <p:cxnSp>
        <p:nvCxnSpPr>
          <p:cNvPr id="207" name="Google Shape;207;p7"/>
          <p:cNvCxnSpPr/>
          <p:nvPr/>
        </p:nvCxnSpPr>
        <p:spPr>
          <a:xfrm>
            <a:off x="4666923" y="1668780"/>
            <a:ext cx="0" cy="35204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4988658" y="1150076"/>
            <a:ext cx="6517543" cy="4557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La implementación del CRM permitirá la automatización de tareas repetitivas como el seguimiento de clientes y la generación de recordatorios, optimizando el trabajo de los usuarios. Esto se traducirá en una mayor eficiencia operativa y una reducción significativa del error humano, que actualmente afecta la atención al cliente.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8"/>
          <p:cNvSpPr txBox="1"/>
          <p:nvPr>
            <p:ph type="title"/>
          </p:nvPr>
        </p:nvSpPr>
        <p:spPr>
          <a:xfrm>
            <a:off x="685799" y="1150076"/>
            <a:ext cx="3659389" cy="4557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Calibri"/>
              <a:buNone/>
            </a:pPr>
            <a:r>
              <a:rPr lang="es-MX"/>
              <a:t>REQUISITOS FUNCIONALES Y NO FUNCIONALES CLAVE</a:t>
            </a:r>
            <a:endParaRPr/>
          </a:p>
        </p:txBody>
      </p:sp>
      <p:cxnSp>
        <p:nvCxnSpPr>
          <p:cNvPr id="215" name="Google Shape;215;p8"/>
          <p:cNvCxnSpPr/>
          <p:nvPr/>
        </p:nvCxnSpPr>
        <p:spPr>
          <a:xfrm>
            <a:off x="4666923" y="1668780"/>
            <a:ext cx="0" cy="352044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6" name="Google Shape;216;p8"/>
          <p:cNvSpPr txBox="1"/>
          <p:nvPr>
            <p:ph idx="1" type="body"/>
          </p:nvPr>
        </p:nvSpPr>
        <p:spPr>
          <a:xfrm>
            <a:off x="4988658" y="1150076"/>
            <a:ext cx="6517543" cy="455784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MX"/>
              <a:t>Los requisitos funcionales incluyen: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La gestión de pólizas (creación, modificación, renovación, seguimiento),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Gestión de reclamaciones (registro, rastreo, asignación),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generación de informes (ventas, satisfacción del cliente, eficiencia operativa)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 gestión de documentos.</a:t>
            </a:r>
            <a:endParaRPr/>
          </a:p>
          <a:p>
            <a:pPr indent="-171450" lvl="0" marL="285750" rtl="0" algn="l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 Los requisitos no funcionales abarcan;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el rendimiento (consultas rápidas), </a:t>
            </a:r>
            <a:endParaRPr/>
          </a:p>
          <a:p>
            <a:pPr indent="-285750" lvl="0" marL="28575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s-MX"/>
              <a:t>seguridad (encriptación, firewall) y otros como la escalabilidad y copias de seguridad.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88825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3" name="Google Shape;223;p9"/>
          <p:cNvPicPr preferRelativeResize="0"/>
          <p:nvPr/>
        </p:nvPicPr>
        <p:blipFill rotWithShape="1">
          <a:blip r:embed="rId3">
            <a:alphaModFix/>
          </a:blip>
          <a:srcRect b="0" l="0" r="51622" t="0"/>
          <a:stretch/>
        </p:blipFill>
        <p:spPr>
          <a:xfrm>
            <a:off x="1" y="0"/>
            <a:ext cx="5896768" cy="6856214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9"/>
          <p:cNvSpPr txBox="1"/>
          <p:nvPr>
            <p:ph type="title"/>
          </p:nvPr>
        </p:nvSpPr>
        <p:spPr>
          <a:xfrm>
            <a:off x="486876" y="2032000"/>
            <a:ext cx="4513792" cy="28193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Calibri"/>
              <a:buNone/>
            </a:pPr>
            <a:r>
              <a:rPr lang="es-MX" sz="4800">
                <a:solidFill>
                  <a:srgbClr val="FFFFFF"/>
                </a:solidFill>
              </a:rPr>
              <a:t>DIAGRAMA DE CASOS DE USO</a:t>
            </a:r>
            <a:endParaRPr/>
          </a:p>
        </p:txBody>
      </p:sp>
      <p:sp>
        <p:nvSpPr>
          <p:cNvPr id="225" name="Google Shape;225;p9"/>
          <p:cNvSpPr/>
          <p:nvPr/>
        </p:nvSpPr>
        <p:spPr>
          <a:xfrm>
            <a:off x="5827529" y="660400"/>
            <a:ext cx="6381405" cy="6214533"/>
          </a:xfrm>
          <a:custGeom>
            <a:rect b="b" l="l" r="r" t="t"/>
            <a:pathLst>
              <a:path extrusionOk="0" h="1298" w="1333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solidFill>
            <a:schemeClr val="lt1"/>
          </a:solidFill>
          <a:ln cap="sq" cmpd="dbl" w="508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254000" rotWithShape="0" algn="tl">
              <a:srgbClr val="000000">
                <a:alpha val="42745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9"/>
          <p:cNvSpPr/>
          <p:nvPr/>
        </p:nvSpPr>
        <p:spPr>
          <a:xfrm>
            <a:off x="5281603" y="104899"/>
            <a:ext cx="6896713" cy="6005491"/>
          </a:xfrm>
          <a:custGeom>
            <a:rect b="b" l="l" r="r" t="t"/>
            <a:pathLst>
              <a:path extrusionOk="0" h="6005491" w="6896713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27" name="Google Shape;227;p9"/>
          <p:cNvGrpSpPr/>
          <p:nvPr/>
        </p:nvGrpSpPr>
        <p:grpSpPr>
          <a:xfrm>
            <a:off x="5516218" y="331504"/>
            <a:ext cx="6675782" cy="5276654"/>
            <a:chOff x="5516218" y="331504"/>
            <a:chExt cx="6675782" cy="5276654"/>
          </a:xfrm>
        </p:grpSpPr>
        <p:cxnSp>
          <p:nvCxnSpPr>
            <p:cNvPr id="228" name="Google Shape;228;p9"/>
            <p:cNvCxnSpPr/>
            <p:nvPr/>
          </p:nvCxnSpPr>
          <p:spPr>
            <a:xfrm flipH="1">
              <a:off x="9266830" y="33150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29" name="Google Shape;229;p9"/>
            <p:cNvCxnSpPr/>
            <p:nvPr/>
          </p:nvCxnSpPr>
          <p:spPr>
            <a:xfrm flipH="1" rot="120000">
              <a:off x="9408861" y="33832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0" name="Google Shape;230;p9"/>
            <p:cNvCxnSpPr/>
            <p:nvPr/>
          </p:nvCxnSpPr>
          <p:spPr>
            <a:xfrm flipH="1" rot="240000">
              <a:off x="9551700" y="34763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1" name="Google Shape;231;p9"/>
            <p:cNvCxnSpPr/>
            <p:nvPr/>
          </p:nvCxnSpPr>
          <p:spPr>
            <a:xfrm flipH="1" rot="360000">
              <a:off x="9688748" y="36808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2" name="Google Shape;232;p9"/>
            <p:cNvCxnSpPr/>
            <p:nvPr/>
          </p:nvCxnSpPr>
          <p:spPr>
            <a:xfrm flipH="1" rot="540000">
              <a:off x="9824866" y="38922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3" name="Google Shape;233;p9"/>
            <p:cNvCxnSpPr/>
            <p:nvPr/>
          </p:nvCxnSpPr>
          <p:spPr>
            <a:xfrm flipH="1" rot="660000">
              <a:off x="9966867" y="41754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4" name="Google Shape;234;p9"/>
            <p:cNvCxnSpPr/>
            <p:nvPr/>
          </p:nvCxnSpPr>
          <p:spPr>
            <a:xfrm flipH="1" rot="780000">
              <a:off x="10104425" y="44587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5" name="Google Shape;235;p9"/>
            <p:cNvCxnSpPr/>
            <p:nvPr/>
          </p:nvCxnSpPr>
          <p:spPr>
            <a:xfrm flipH="1" rot="900000">
              <a:off x="10240513" y="47948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6" name="Google Shape;236;p9"/>
            <p:cNvCxnSpPr/>
            <p:nvPr/>
          </p:nvCxnSpPr>
          <p:spPr>
            <a:xfrm flipH="1" rot="1080000">
              <a:off x="10373882" y="52435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7" name="Google Shape;237;p9"/>
            <p:cNvCxnSpPr/>
            <p:nvPr/>
          </p:nvCxnSpPr>
          <p:spPr>
            <a:xfrm flipH="1" rot="1200000">
              <a:off x="10505632" y="57062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8" name="Google Shape;238;p9"/>
            <p:cNvCxnSpPr/>
            <p:nvPr/>
          </p:nvCxnSpPr>
          <p:spPr>
            <a:xfrm flipH="1" rot="1320000">
              <a:off x="10637382" y="62134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39" name="Google Shape;239;p9"/>
            <p:cNvCxnSpPr/>
            <p:nvPr/>
          </p:nvCxnSpPr>
          <p:spPr>
            <a:xfrm flipH="1" rot="1440000">
              <a:off x="10760965" y="69043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0" name="Google Shape;240;p9"/>
            <p:cNvCxnSpPr/>
            <p:nvPr/>
          </p:nvCxnSpPr>
          <p:spPr>
            <a:xfrm flipH="1" rot="1620000">
              <a:off x="10888991" y="75509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1" name="Google Shape;241;p9"/>
            <p:cNvCxnSpPr/>
            <p:nvPr/>
          </p:nvCxnSpPr>
          <p:spPr>
            <a:xfrm flipH="1" rot="1740000">
              <a:off x="11010193" y="81974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2" name="Google Shape;242;p9"/>
            <p:cNvCxnSpPr/>
            <p:nvPr/>
          </p:nvCxnSpPr>
          <p:spPr>
            <a:xfrm flipH="1" rot="1860000">
              <a:off x="11129014" y="895662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3" name="Google Shape;243;p9"/>
            <p:cNvCxnSpPr/>
            <p:nvPr/>
          </p:nvCxnSpPr>
          <p:spPr>
            <a:xfrm flipH="1" rot="1980000">
              <a:off x="11249872" y="96809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4" name="Google Shape;244;p9"/>
            <p:cNvCxnSpPr/>
            <p:nvPr/>
          </p:nvCxnSpPr>
          <p:spPr>
            <a:xfrm flipH="1" rot="2160000">
              <a:off x="11366875" y="104808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5" name="Google Shape;245;p9"/>
            <p:cNvCxnSpPr/>
            <p:nvPr/>
          </p:nvCxnSpPr>
          <p:spPr>
            <a:xfrm flipH="1" rot="2280000">
              <a:off x="11474058" y="113152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6" name="Google Shape;246;p9"/>
            <p:cNvCxnSpPr/>
            <p:nvPr/>
          </p:nvCxnSpPr>
          <p:spPr>
            <a:xfrm flipH="1" rot="2400000">
              <a:off x="11583303" y="122179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7" name="Google Shape;247;p9"/>
            <p:cNvCxnSpPr/>
            <p:nvPr/>
          </p:nvCxnSpPr>
          <p:spPr>
            <a:xfrm flipH="1" rot="2520000">
              <a:off x="11685344" y="1321772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8" name="Google Shape;248;p9"/>
            <p:cNvCxnSpPr/>
            <p:nvPr/>
          </p:nvCxnSpPr>
          <p:spPr>
            <a:xfrm flipH="1" rot="2700000">
              <a:off x="11787704" y="141763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49" name="Google Shape;249;p9"/>
            <p:cNvCxnSpPr/>
            <p:nvPr/>
          </p:nvCxnSpPr>
          <p:spPr>
            <a:xfrm flipH="1" rot="2820000">
              <a:off x="11880859" y="151793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0" name="Google Shape;250;p9"/>
            <p:cNvCxnSpPr/>
            <p:nvPr/>
          </p:nvCxnSpPr>
          <p:spPr>
            <a:xfrm flipH="1" rot="2940000">
              <a:off x="11969252" y="1627437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1" name="Google Shape;251;p9"/>
            <p:cNvCxnSpPr/>
            <p:nvPr/>
          </p:nvCxnSpPr>
          <p:spPr>
            <a:xfrm flipH="1" rot="3060000">
              <a:off x="12062016" y="173601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2" name="Google Shape;252;p9"/>
            <p:cNvCxnSpPr/>
            <p:nvPr/>
          </p:nvCxnSpPr>
          <p:spPr>
            <a:xfrm flipH="1">
              <a:off x="12074680" y="1910249"/>
              <a:ext cx="117320" cy="82912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3" name="Google Shape;253;p9"/>
            <p:cNvCxnSpPr/>
            <p:nvPr/>
          </p:nvCxnSpPr>
          <p:spPr>
            <a:xfrm flipH="1">
              <a:off x="12149943" y="2083594"/>
              <a:ext cx="39676" cy="21436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4" name="Google Shape;254;p9"/>
            <p:cNvCxnSpPr/>
            <p:nvPr/>
          </p:nvCxnSpPr>
          <p:spPr>
            <a:xfrm flipH="1" rot="-180000">
              <a:off x="9127990" y="33425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5" name="Google Shape;255;p9"/>
            <p:cNvCxnSpPr/>
            <p:nvPr/>
          </p:nvCxnSpPr>
          <p:spPr>
            <a:xfrm flipH="1" rot="-300000">
              <a:off x="8987576" y="33663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6" name="Google Shape;256;p9"/>
            <p:cNvCxnSpPr/>
            <p:nvPr/>
          </p:nvCxnSpPr>
          <p:spPr>
            <a:xfrm flipH="1" rot="-420000">
              <a:off x="8844859" y="35117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7" name="Google Shape;257;p9"/>
            <p:cNvCxnSpPr/>
            <p:nvPr/>
          </p:nvCxnSpPr>
          <p:spPr>
            <a:xfrm flipH="1" rot="-540000">
              <a:off x="8706904" y="36571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8" name="Google Shape;258;p9"/>
            <p:cNvCxnSpPr/>
            <p:nvPr/>
          </p:nvCxnSpPr>
          <p:spPr>
            <a:xfrm flipH="1" rot="-720000">
              <a:off x="8568008" y="38789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9"/>
            <p:cNvCxnSpPr/>
            <p:nvPr/>
          </p:nvCxnSpPr>
          <p:spPr>
            <a:xfrm flipH="1" rot="-840000">
              <a:off x="8429112" y="41006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0" name="Google Shape;260;p9"/>
            <p:cNvCxnSpPr/>
            <p:nvPr/>
          </p:nvCxnSpPr>
          <p:spPr>
            <a:xfrm flipH="1" rot="-960000">
              <a:off x="8294968" y="44621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1" name="Google Shape;261;p9"/>
            <p:cNvCxnSpPr/>
            <p:nvPr/>
          </p:nvCxnSpPr>
          <p:spPr>
            <a:xfrm flipH="1" rot="-1080000">
              <a:off x="8160824" y="48237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2" name="Google Shape;262;p9"/>
            <p:cNvCxnSpPr/>
            <p:nvPr/>
          </p:nvCxnSpPr>
          <p:spPr>
            <a:xfrm flipH="1" rot="-1260000">
              <a:off x="8027689" y="53184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3" name="Google Shape;263;p9"/>
            <p:cNvCxnSpPr/>
            <p:nvPr/>
          </p:nvCxnSpPr>
          <p:spPr>
            <a:xfrm flipH="1" rot="-1380000">
              <a:off x="7894554" y="58132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4" name="Google Shape;264;p9"/>
            <p:cNvCxnSpPr/>
            <p:nvPr/>
          </p:nvCxnSpPr>
          <p:spPr>
            <a:xfrm flipH="1" rot="-1500000">
              <a:off x="7761419" y="63079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5" name="Google Shape;265;p9"/>
            <p:cNvCxnSpPr/>
            <p:nvPr/>
          </p:nvCxnSpPr>
          <p:spPr>
            <a:xfrm flipH="1" rot="-1620000">
              <a:off x="7636645" y="68980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6" name="Google Shape;266;p9"/>
            <p:cNvCxnSpPr/>
            <p:nvPr/>
          </p:nvCxnSpPr>
          <p:spPr>
            <a:xfrm flipH="1" rot="-1800000">
              <a:off x="7511871" y="75119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7" name="Google Shape;267;p9"/>
            <p:cNvCxnSpPr/>
            <p:nvPr/>
          </p:nvCxnSpPr>
          <p:spPr>
            <a:xfrm flipH="1" rot="-1920000">
              <a:off x="7387899" y="81977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8" name="Google Shape;268;p9"/>
            <p:cNvCxnSpPr/>
            <p:nvPr/>
          </p:nvCxnSpPr>
          <p:spPr>
            <a:xfrm flipH="1" rot="-2040000">
              <a:off x="7268530" y="89316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69" name="Google Shape;269;p9"/>
            <p:cNvCxnSpPr/>
            <p:nvPr/>
          </p:nvCxnSpPr>
          <p:spPr>
            <a:xfrm flipH="1" rot="-2160000">
              <a:off x="7152030" y="97658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0" name="Google Shape;270;p9"/>
            <p:cNvCxnSpPr/>
            <p:nvPr/>
          </p:nvCxnSpPr>
          <p:spPr>
            <a:xfrm flipH="1" rot="-2340000">
              <a:off x="7041695" y="106002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1" name="Google Shape;271;p9"/>
            <p:cNvCxnSpPr/>
            <p:nvPr/>
          </p:nvCxnSpPr>
          <p:spPr>
            <a:xfrm flipH="1" rot="-2460000">
              <a:off x="6931360" y="114346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2" name="Google Shape;272;p9"/>
            <p:cNvCxnSpPr/>
            <p:nvPr/>
          </p:nvCxnSpPr>
          <p:spPr>
            <a:xfrm flipH="1" rot="-2580000">
              <a:off x="6819070" y="123586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3" name="Google Shape;273;p9"/>
            <p:cNvCxnSpPr/>
            <p:nvPr/>
          </p:nvCxnSpPr>
          <p:spPr>
            <a:xfrm flipH="1" rot="-2700000">
              <a:off x="6721359" y="133274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4" name="Google Shape;274;p9"/>
            <p:cNvCxnSpPr/>
            <p:nvPr/>
          </p:nvCxnSpPr>
          <p:spPr>
            <a:xfrm flipH="1" rot="-2880000">
              <a:off x="6617467" y="142942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5" name="Google Shape;275;p9"/>
            <p:cNvCxnSpPr/>
            <p:nvPr/>
          </p:nvCxnSpPr>
          <p:spPr>
            <a:xfrm flipH="1" rot="-3000000">
              <a:off x="6520032" y="152728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6" name="Google Shape;276;p9"/>
            <p:cNvCxnSpPr/>
            <p:nvPr/>
          </p:nvCxnSpPr>
          <p:spPr>
            <a:xfrm flipH="1" rot="-3120000">
              <a:off x="6429579" y="164161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7" name="Google Shape;277;p9"/>
            <p:cNvCxnSpPr/>
            <p:nvPr/>
          </p:nvCxnSpPr>
          <p:spPr>
            <a:xfrm flipH="1" rot="-3240000">
              <a:off x="6340532" y="175042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8" name="Google Shape;278;p9"/>
            <p:cNvCxnSpPr/>
            <p:nvPr/>
          </p:nvCxnSpPr>
          <p:spPr>
            <a:xfrm flipH="1" rot="-3420000">
              <a:off x="6261757" y="186017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79" name="Google Shape;279;p9"/>
            <p:cNvCxnSpPr/>
            <p:nvPr/>
          </p:nvCxnSpPr>
          <p:spPr>
            <a:xfrm flipH="1" rot="-3540000">
              <a:off x="6184144" y="197961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0" name="Google Shape;280;p9"/>
            <p:cNvCxnSpPr/>
            <p:nvPr/>
          </p:nvCxnSpPr>
          <p:spPr>
            <a:xfrm flipH="1" rot="-3660000">
              <a:off x="6106531" y="209906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1" name="Google Shape;281;p9"/>
            <p:cNvCxnSpPr/>
            <p:nvPr/>
          </p:nvCxnSpPr>
          <p:spPr>
            <a:xfrm flipH="1" rot="-3780000">
              <a:off x="6043206" y="222255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2" name="Google Shape;282;p9"/>
            <p:cNvCxnSpPr/>
            <p:nvPr/>
          </p:nvCxnSpPr>
          <p:spPr>
            <a:xfrm flipH="1" rot="-3960000">
              <a:off x="5978913" y="234430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3" name="Google Shape;283;p9"/>
            <p:cNvCxnSpPr/>
            <p:nvPr/>
          </p:nvCxnSpPr>
          <p:spPr>
            <a:xfrm flipH="1" rot="-4080000">
              <a:off x="5912438" y="247067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4" name="Google Shape;284;p9"/>
            <p:cNvCxnSpPr/>
            <p:nvPr/>
          </p:nvCxnSpPr>
          <p:spPr>
            <a:xfrm flipH="1" rot="-4200000">
              <a:off x="5858875" y="2600922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5" name="Google Shape;285;p9"/>
            <p:cNvCxnSpPr/>
            <p:nvPr/>
          </p:nvCxnSpPr>
          <p:spPr>
            <a:xfrm flipH="1" rot="-4320000">
              <a:off x="5808182" y="273404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6" name="Google Shape;286;p9"/>
            <p:cNvCxnSpPr/>
            <p:nvPr/>
          </p:nvCxnSpPr>
          <p:spPr>
            <a:xfrm flipH="1" rot="-4500000">
              <a:off x="5773263" y="286686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7" name="Google Shape;287;p9"/>
            <p:cNvCxnSpPr/>
            <p:nvPr/>
          </p:nvCxnSpPr>
          <p:spPr>
            <a:xfrm flipH="1" rot="-4620000">
              <a:off x="5735963" y="300206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8" name="Google Shape;288;p9"/>
            <p:cNvCxnSpPr/>
            <p:nvPr/>
          </p:nvCxnSpPr>
          <p:spPr>
            <a:xfrm flipH="1" rot="-4740000">
              <a:off x="5700105" y="313891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89" name="Google Shape;289;p9"/>
            <p:cNvCxnSpPr/>
            <p:nvPr/>
          </p:nvCxnSpPr>
          <p:spPr>
            <a:xfrm flipH="1" rot="-4860000">
              <a:off x="5665939" y="3275489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0" name="Google Shape;290;p9"/>
            <p:cNvCxnSpPr/>
            <p:nvPr/>
          </p:nvCxnSpPr>
          <p:spPr>
            <a:xfrm flipH="1" rot="-5040000">
              <a:off x="5644476" y="341425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1" name="Google Shape;291;p9"/>
            <p:cNvCxnSpPr/>
            <p:nvPr/>
          </p:nvCxnSpPr>
          <p:spPr>
            <a:xfrm flipH="1" rot="-5160000">
              <a:off x="5626530" y="355462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2" name="Google Shape;292;p9"/>
            <p:cNvCxnSpPr/>
            <p:nvPr/>
          </p:nvCxnSpPr>
          <p:spPr>
            <a:xfrm flipH="1" rot="-5280000">
              <a:off x="5616429" y="3691831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3" name="Google Shape;293;p9"/>
            <p:cNvCxnSpPr/>
            <p:nvPr/>
          </p:nvCxnSpPr>
          <p:spPr>
            <a:xfrm flipH="1" rot="-5400000">
              <a:off x="5611319" y="383537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4" name="Google Shape;294;p9"/>
            <p:cNvCxnSpPr/>
            <p:nvPr/>
          </p:nvCxnSpPr>
          <p:spPr>
            <a:xfrm flipH="1" rot="-5580000">
              <a:off x="5608540" y="3975726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5" name="Google Shape;295;p9"/>
            <p:cNvCxnSpPr/>
            <p:nvPr/>
          </p:nvCxnSpPr>
          <p:spPr>
            <a:xfrm flipH="1" rot="-5700000">
              <a:off x="5605761" y="411607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6" name="Google Shape;296;p9"/>
            <p:cNvCxnSpPr/>
            <p:nvPr/>
          </p:nvCxnSpPr>
          <p:spPr>
            <a:xfrm flipH="1" rot="-5820000">
              <a:off x="5624195" y="425421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7" name="Google Shape;297;p9"/>
            <p:cNvCxnSpPr/>
            <p:nvPr/>
          </p:nvCxnSpPr>
          <p:spPr>
            <a:xfrm flipH="1" rot="-5940000">
              <a:off x="5642629" y="439235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8" name="Google Shape;298;p9"/>
            <p:cNvCxnSpPr/>
            <p:nvPr/>
          </p:nvCxnSpPr>
          <p:spPr>
            <a:xfrm flipH="1" rot="-6120000">
              <a:off x="5654818" y="4536385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99" name="Google Shape;299;p9"/>
            <p:cNvCxnSpPr/>
            <p:nvPr/>
          </p:nvCxnSpPr>
          <p:spPr>
            <a:xfrm flipH="1" rot="-6240000">
              <a:off x="5684446" y="4671367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0" name="Google Shape;300;p9"/>
            <p:cNvCxnSpPr/>
            <p:nvPr/>
          </p:nvCxnSpPr>
          <p:spPr>
            <a:xfrm flipH="1" rot="-6360000">
              <a:off x="5714074" y="4808730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1" name="Google Shape;301;p9"/>
            <p:cNvCxnSpPr/>
            <p:nvPr/>
          </p:nvCxnSpPr>
          <p:spPr>
            <a:xfrm flipH="1" rot="-6480000">
              <a:off x="5748464" y="4948474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2" name="Google Shape;302;p9"/>
            <p:cNvCxnSpPr/>
            <p:nvPr/>
          </p:nvCxnSpPr>
          <p:spPr>
            <a:xfrm flipH="1" rot="-6660000">
              <a:off x="5792091" y="5077607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3" name="Google Shape;303;p9"/>
            <p:cNvCxnSpPr/>
            <p:nvPr/>
          </p:nvCxnSpPr>
          <p:spPr>
            <a:xfrm flipH="1" rot="-6780000">
              <a:off x="5847441" y="521122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4" name="Google Shape;304;p9"/>
            <p:cNvCxnSpPr/>
            <p:nvPr/>
          </p:nvCxnSpPr>
          <p:spPr>
            <a:xfrm flipH="1" rot="-6900000">
              <a:off x="5900410" y="5342458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9"/>
            <p:cNvCxnSpPr/>
            <p:nvPr/>
          </p:nvCxnSpPr>
          <p:spPr>
            <a:xfrm flipH="1" rot="-7020000">
              <a:off x="5955760" y="5473693"/>
              <a:ext cx="3394" cy="182880"/>
            </a:xfrm>
            <a:prstGeom prst="straightConnector1">
              <a:avLst/>
            </a:prstGeom>
            <a:noFill/>
            <a:ln cap="rnd" cmpd="sng" w="9525">
              <a:solidFill>
                <a:srgbClr val="FFFFFF">
                  <a:alpha val="2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Diagrama&#10;&#10;El contenido generado por IA puede ser incorrecto." id="306" name="Google Shape;306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191138" y="1974993"/>
            <a:ext cx="6092307" cy="45083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elestial">
  <a:themeElements>
    <a:clrScheme name="Celestial">
      <a:dk1>
        <a:srgbClr val="000000"/>
      </a:dk1>
      <a:lt1>
        <a:srgbClr val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2025-06-23T00:07:11Z</dcterms:created>
  <dc:creator>IGNACIO ALEXANDER JARA PACHECO</dc:creator>
</cp:coreProperties>
</file>