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3083" y="204536"/>
            <a:ext cx="4535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八皇后问题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260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背景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2339" y="1770927"/>
            <a:ext cx="78592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八皇后问题，是一个古老而著名的问题，是回溯算法的典型案例。</a:t>
            </a:r>
          </a:p>
          <a:p>
            <a:r>
              <a:rPr lang="zh-CN" altLang="zh-CN" sz="2400" dirty="0">
                <a:latin typeface="+mn-ea"/>
              </a:rPr>
              <a:t>该问题是国际西洋棋棋手马克斯·贝瑟尔于</a:t>
            </a:r>
            <a:r>
              <a:rPr lang="en-US" altLang="zh-CN" sz="2400" dirty="0">
                <a:latin typeface="+mn-ea"/>
              </a:rPr>
              <a:t>1848</a:t>
            </a:r>
            <a:r>
              <a:rPr lang="zh-CN" altLang="zh-CN" sz="2400" dirty="0">
                <a:latin typeface="+mn-ea"/>
              </a:rPr>
              <a:t>年提出：在</a:t>
            </a:r>
            <a:r>
              <a:rPr lang="en-US" altLang="zh-CN" sz="2400" dirty="0">
                <a:latin typeface="+mn-ea"/>
              </a:rPr>
              <a:t>8×8</a:t>
            </a:r>
            <a:r>
              <a:rPr lang="zh-CN" altLang="zh-CN" sz="2400" dirty="0">
                <a:latin typeface="+mn-ea"/>
              </a:rPr>
              <a:t>格的国际象棋上摆放八个皇后，使其不能互相攻击，即任意两个皇后都不能处于同一行、同一列或同一斜线上，问有多少种摆法。 高斯认为有</a:t>
            </a:r>
            <a:r>
              <a:rPr lang="en-US" altLang="zh-CN" sz="2400" dirty="0">
                <a:latin typeface="+mn-ea"/>
              </a:rPr>
              <a:t>76</a:t>
            </a:r>
            <a:r>
              <a:rPr lang="zh-CN" altLang="zh-CN" sz="2400" dirty="0">
                <a:latin typeface="+mn-ea"/>
              </a:rPr>
              <a:t>种方案。</a:t>
            </a:r>
            <a:r>
              <a:rPr lang="en-US" altLang="zh-CN" sz="2400" dirty="0">
                <a:latin typeface="+mn-ea"/>
              </a:rPr>
              <a:t>1854</a:t>
            </a:r>
            <a:r>
              <a:rPr lang="zh-CN" altLang="zh-CN" sz="2400" dirty="0">
                <a:latin typeface="+mn-ea"/>
              </a:rPr>
              <a:t>年在柏林的象棋杂志上不同的作者发表了</a:t>
            </a:r>
            <a:r>
              <a:rPr lang="en-US" altLang="zh-CN" sz="2400" dirty="0">
                <a:latin typeface="+mn-ea"/>
              </a:rPr>
              <a:t>40</a:t>
            </a:r>
            <a:r>
              <a:rPr lang="zh-CN" altLang="zh-CN" sz="2400" dirty="0">
                <a:latin typeface="+mn-ea"/>
              </a:rPr>
              <a:t>种不同的解，后来有人用图论的方法解出</a:t>
            </a:r>
            <a:r>
              <a:rPr lang="en-US" altLang="zh-CN" sz="2400" dirty="0">
                <a:latin typeface="+mn-ea"/>
              </a:rPr>
              <a:t>92</a:t>
            </a:r>
            <a:r>
              <a:rPr lang="zh-CN" altLang="zh-CN" sz="2400" dirty="0">
                <a:latin typeface="+mn-ea"/>
              </a:rPr>
              <a:t>种结果</a:t>
            </a:r>
            <a:r>
              <a:rPr lang="zh-CN" altLang="zh-CN" sz="2400" b="1" dirty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02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40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皇后的攻击范围：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6" name="图片 5" descr="https://timgsa.baidu.com/timg?image&amp;quality=80&amp;size=b9999_10000&amp;sec=1494256365637&amp;di=8801192db86bf226df0c88431bf79ac0&amp;imgtype=0&amp;src=http%3A%2F%2Fi.dimg.cc%2F82%2Fc7%2Fe3%2F29%2Fcc%2Fa3%2Ffe%2F0b%2Fe3%2F30%2Fdd%2Fb0%2F4f%2Ff9%2Fa6%2F8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81" y="1678135"/>
            <a:ext cx="4734046" cy="4224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一个</a:t>
            </a:r>
            <a:r>
              <a:rPr lang="zh-CN" altLang="zh-CN" sz="2400" dirty="0" smtClean="0">
                <a:latin typeface="+mj-ea"/>
                <a:ea typeface="+mj-ea"/>
              </a:rPr>
              <a:t>可行解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6" name="图片 5" descr="https://timgsa.baidu.com/timg?image&amp;quality=80&amp;size=b9999_10000&amp;sec=1494256419127&amp;di=c93fd4978b2749b84cdfadb1c9d8deb5&amp;imgtype=0&amp;src=http%3A%2F%2Fimages.cnitblog.com%2Fblog%2F703103%2F201412%2F16204858672853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38" y="1701429"/>
            <a:ext cx="4734046" cy="4109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3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分析</a:t>
            </a:r>
            <a:endParaRPr lang="zh-CN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10764" y="1446836"/>
                <a:ext cx="7859210" cy="344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	</a:t>
                </a:r>
                <a:r>
                  <a:rPr lang="zh-CN" altLang="zh-CN" sz="2400" dirty="0" smtClean="0">
                    <a:latin typeface="+mn-ea"/>
                  </a:rPr>
                  <a:t>思路</a:t>
                </a:r>
                <a:r>
                  <a:rPr lang="en-US" altLang="zh-CN" sz="2400" dirty="0">
                    <a:latin typeface="+mn-ea"/>
                  </a:rPr>
                  <a:t>1.</a:t>
                </a:r>
                <a:r>
                  <a:rPr lang="zh-CN" altLang="zh-CN" sz="2400" dirty="0">
                    <a:latin typeface="+mn-ea"/>
                  </a:rPr>
                  <a:t>最简单的思路是把问题转化为“从</a:t>
                </a:r>
                <a:r>
                  <a:rPr lang="en-US" altLang="zh-CN" sz="2400" dirty="0">
                    <a:latin typeface="+mn-ea"/>
                  </a:rPr>
                  <a:t>64</a:t>
                </a:r>
                <a:r>
                  <a:rPr lang="zh-CN" altLang="zh-CN" sz="2400" dirty="0">
                    <a:latin typeface="+mn-ea"/>
                  </a:rPr>
                  <a:t>个格子中选一个子集”，使得“子集中恰好有</a:t>
                </a:r>
                <a:r>
                  <a:rPr lang="en-US" altLang="zh-CN" sz="2400" dirty="0">
                    <a:latin typeface="+mn-ea"/>
                  </a:rPr>
                  <a:t>8</a:t>
                </a:r>
                <a:r>
                  <a:rPr lang="zh-CN" altLang="zh-CN" sz="2400" dirty="0">
                    <a:latin typeface="+mn-ea"/>
                  </a:rPr>
                  <a:t>个格子，且任意两个选出的格子都不在同一行、同一列或同一个对角线上”。这正是子集枚举问题。然而，</a:t>
                </a:r>
                <a:r>
                  <a:rPr lang="en-US" altLang="zh-CN" sz="2400" dirty="0">
                    <a:latin typeface="+mn-ea"/>
                  </a:rPr>
                  <a:t>64</a:t>
                </a:r>
                <a:r>
                  <a:rPr lang="zh-CN" altLang="zh-CN" sz="2400" dirty="0">
                    <a:latin typeface="+mn-ea"/>
                  </a:rPr>
                  <a:t>个格子的子集有</a:t>
                </a:r>
                <a:r>
                  <a:rPr lang="en-US" altLang="zh-CN" sz="2400" dirty="0">
                    <a:latin typeface="+mn-ea"/>
                  </a:rPr>
                  <a:t>2^64</a:t>
                </a:r>
                <a:r>
                  <a:rPr lang="zh-CN" altLang="zh-CN" sz="2400" dirty="0">
                    <a:latin typeface="+mn-ea"/>
                  </a:rPr>
                  <a:t>个，太大了。</a:t>
                </a:r>
              </a:p>
              <a:p>
                <a:r>
                  <a:rPr lang="en-US" altLang="zh-CN" sz="2400" dirty="0">
                    <a:latin typeface="+mn-ea"/>
                  </a:rPr>
                  <a:t>	</a:t>
                </a:r>
                <a:r>
                  <a:rPr lang="zh-CN" altLang="zh-CN" sz="2400" dirty="0">
                    <a:latin typeface="+mn-ea"/>
                  </a:rPr>
                  <a:t>思路</a:t>
                </a:r>
                <a:r>
                  <a:rPr lang="en-US" altLang="zh-CN" sz="2400" dirty="0">
                    <a:latin typeface="+mn-ea"/>
                  </a:rPr>
                  <a:t>2.</a:t>
                </a:r>
                <a:r>
                  <a:rPr lang="zh-CN" altLang="zh-CN" sz="2400" dirty="0">
                    <a:latin typeface="+mn-ea"/>
                  </a:rPr>
                  <a:t>把问题转化为“从</a:t>
                </a:r>
                <a:r>
                  <a:rPr lang="en-US" altLang="zh-CN" sz="2400" dirty="0">
                    <a:latin typeface="+mn-ea"/>
                  </a:rPr>
                  <a:t>64</a:t>
                </a:r>
                <a:r>
                  <a:rPr lang="zh-CN" altLang="zh-CN" sz="2400" dirty="0">
                    <a:latin typeface="+mn-ea"/>
                  </a:rPr>
                  <a:t>个格子里选出</a:t>
                </a:r>
                <a:r>
                  <a:rPr lang="en-US" altLang="zh-CN" sz="2400" dirty="0">
                    <a:latin typeface="+mn-ea"/>
                  </a:rPr>
                  <a:t>8</a:t>
                </a:r>
                <a:r>
                  <a:rPr lang="zh-CN" altLang="zh-CN" sz="2400" dirty="0">
                    <a:latin typeface="+mn-ea"/>
                  </a:rPr>
                  <a:t>个格子”，这是组合生成问题。根据高中组合数学知识，有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+mn-ea"/>
                          </a:rPr>
                          <m:t>64</m:t>
                        </m:r>
                      </m:sub>
                      <m:sup>
                        <m:r>
                          <a:rPr lang="en-US" altLang="zh-CN" sz="2400" i="1">
                            <a:latin typeface="+mn-ea"/>
                          </a:rPr>
                          <m:t>8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+mn-ea"/>
                  </a:rPr>
                  <a:t>=4.426*10^9</a:t>
                </a:r>
                <a:r>
                  <a:rPr lang="zh-CN" altLang="zh-CN" sz="2400" dirty="0">
                    <a:latin typeface="+mn-ea"/>
                  </a:rPr>
                  <a:t>种方案，比第一种思路优秀，但仍然不够好</a:t>
                </a:r>
                <a:r>
                  <a:rPr lang="zh-CN" altLang="zh-CN" sz="2400" dirty="0" smtClean="0">
                    <a:latin typeface="+mn-ea"/>
                  </a:rPr>
                  <a:t>。</a:t>
                </a:r>
                <a:endParaRPr lang="zh-CN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64" y="1446836"/>
                <a:ext cx="7859210" cy="3443635"/>
              </a:xfrm>
              <a:prstGeom prst="rect">
                <a:avLst/>
              </a:prstGeom>
              <a:blipFill>
                <a:blip r:embed="rId2"/>
                <a:stretch>
                  <a:fillRect l="-1241" t="-1416" r="-388" b="-3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5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分析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7615" y="2662178"/>
            <a:ext cx="7859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zh-CN" altLang="zh-CN" sz="2400" dirty="0" smtClean="0">
                <a:latin typeface="+mn-ea"/>
              </a:rPr>
              <a:t>思路</a:t>
            </a:r>
            <a:r>
              <a:rPr lang="en-US" altLang="zh-CN" sz="2400" dirty="0">
                <a:latin typeface="+mn-ea"/>
              </a:rPr>
              <a:t>3.</a:t>
            </a:r>
            <a:r>
              <a:rPr lang="zh-CN" altLang="zh-CN" sz="2400" dirty="0">
                <a:latin typeface="+mn-ea"/>
              </a:rPr>
              <a:t>经过思考，发现：恰好每行每列各放置一个皇后。如果用</a:t>
            </a:r>
            <a:r>
              <a:rPr lang="en-US" altLang="zh-CN" sz="2400" dirty="0">
                <a:latin typeface="+mn-ea"/>
              </a:rPr>
              <a:t>C[x]</a:t>
            </a:r>
            <a:r>
              <a:rPr lang="zh-CN" altLang="zh-CN" sz="2400" dirty="0">
                <a:latin typeface="+mn-ea"/>
              </a:rPr>
              <a:t>表示第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zh-CN" sz="2400" dirty="0">
                <a:latin typeface="+mn-ea"/>
              </a:rPr>
              <a:t>行皇后的列编号，则问题变成了全排列生成问题。而</a:t>
            </a:r>
            <a:r>
              <a:rPr lang="en-US" altLang="zh-CN" sz="2400" dirty="0">
                <a:latin typeface="+mn-ea"/>
              </a:rPr>
              <a:t>0-7</a:t>
            </a:r>
            <a:r>
              <a:rPr lang="zh-CN" altLang="zh-CN" sz="2400" dirty="0">
                <a:latin typeface="+mn-ea"/>
              </a:rPr>
              <a:t>的排列一共有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zh-CN" sz="2400" dirty="0">
                <a:latin typeface="+mn-ea"/>
              </a:rPr>
              <a:t>！</a:t>
            </a:r>
            <a:r>
              <a:rPr lang="en-US" altLang="zh-CN" sz="2400" dirty="0">
                <a:latin typeface="+mn-ea"/>
              </a:rPr>
              <a:t>=40320</a:t>
            </a:r>
            <a:r>
              <a:rPr lang="zh-CN" altLang="zh-CN" sz="2400" dirty="0">
                <a:latin typeface="+mn-ea"/>
              </a:rPr>
              <a:t>个，枚举量不会超过它。</a:t>
            </a:r>
          </a:p>
        </p:txBody>
      </p:sp>
    </p:spTree>
    <p:extLst>
      <p:ext uri="{BB962C8B-B14F-4D97-AF65-F5344CB8AC3E}">
        <p14:creationId xmlns:p14="http://schemas.microsoft.com/office/powerpoint/2010/main" val="33336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分析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510" y="4584009"/>
            <a:ext cx="7859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n-ea"/>
              </a:rPr>
              <a:t>因为是逐行放置的，所以皇后不会横向攻击。只需要检查是否纵向和斜向攻击即可。</a:t>
            </a:r>
          </a:p>
          <a:p>
            <a:r>
              <a:rPr lang="zh-CN" altLang="zh-CN" sz="2400" dirty="0">
                <a:latin typeface="+mn-ea"/>
              </a:rPr>
              <a:t>条件“</a:t>
            </a:r>
            <a:r>
              <a:rPr lang="en-US" altLang="zh-CN" sz="2400" dirty="0">
                <a:latin typeface="+mn-ea"/>
              </a:rPr>
              <a:t>cur-C[cur]==j-C[j]||</a:t>
            </a:r>
            <a:r>
              <a:rPr lang="en-US" altLang="zh-CN" sz="2400" dirty="0" err="1">
                <a:latin typeface="+mn-ea"/>
              </a:rPr>
              <a:t>cur+C</a:t>
            </a:r>
            <a:r>
              <a:rPr lang="en-US" altLang="zh-CN" sz="2400" dirty="0">
                <a:latin typeface="+mn-ea"/>
              </a:rPr>
              <a:t>[cur]==</a:t>
            </a:r>
            <a:r>
              <a:rPr lang="en-US" altLang="zh-CN" sz="2400" dirty="0" err="1">
                <a:latin typeface="+mn-ea"/>
              </a:rPr>
              <a:t>j+C</a:t>
            </a:r>
            <a:r>
              <a:rPr lang="en-US" altLang="zh-CN" sz="2400" dirty="0">
                <a:latin typeface="+mn-ea"/>
              </a:rPr>
              <a:t>[j]</a:t>
            </a:r>
            <a:r>
              <a:rPr lang="zh-CN" altLang="zh-CN" sz="2400" dirty="0">
                <a:latin typeface="+mn-ea"/>
              </a:rPr>
              <a:t>”用来判断皇后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cur,C</a:t>
            </a:r>
            <a:r>
              <a:rPr lang="en-US" altLang="zh-CN" sz="2400" dirty="0">
                <a:latin typeface="+mn-ea"/>
              </a:rPr>
              <a:t>[cur])</a:t>
            </a:r>
            <a:r>
              <a:rPr lang="zh-CN" altLang="zh-CN" sz="2400" dirty="0">
                <a:latin typeface="+mn-ea"/>
              </a:rPr>
              <a:t>和（</a:t>
            </a:r>
            <a:r>
              <a:rPr lang="en-US" altLang="zh-CN" sz="2400" dirty="0" err="1">
                <a:latin typeface="+mn-ea"/>
              </a:rPr>
              <a:t>j,C</a:t>
            </a:r>
            <a:r>
              <a:rPr lang="en-US" altLang="zh-CN" sz="2400" dirty="0">
                <a:latin typeface="+mn-ea"/>
              </a:rPr>
              <a:t>[j]</a:t>
            </a:r>
            <a:r>
              <a:rPr lang="zh-CN" altLang="zh-CN" sz="2400" dirty="0">
                <a:latin typeface="+mn-ea"/>
              </a:rPr>
              <a:t>）是否在同一对角线上。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26510" y="1434375"/>
            <a:ext cx="7419374" cy="27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+mj-ea"/>
                <a:ea typeface="+mj-ea"/>
              </a:rPr>
              <a:t>分析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6592" y="1585733"/>
            <a:ext cx="7859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zh-CN" altLang="zh-CN" sz="2400" dirty="0" smtClean="0">
                <a:latin typeface="+mn-ea"/>
              </a:rPr>
              <a:t>思路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zh-CN" sz="2400" dirty="0">
                <a:latin typeface="+mn-ea"/>
              </a:rPr>
              <a:t>。程序效率可以继续提高：利用二维数组</a:t>
            </a:r>
            <a:r>
              <a:rPr lang="en-US" altLang="zh-CN" sz="2400" dirty="0">
                <a:latin typeface="+mn-ea"/>
              </a:rPr>
              <a:t>vis[3][15]</a:t>
            </a:r>
            <a:r>
              <a:rPr lang="zh-CN" altLang="zh-CN" sz="2400" dirty="0">
                <a:latin typeface="+mn-ea"/>
              </a:rPr>
              <a:t>直接判断当前尝试的皇后所在的列和两个对角线是否已有其他皇后。注意到主对角线标识</a:t>
            </a:r>
            <a:r>
              <a:rPr lang="en-US" altLang="zh-CN" sz="2400" dirty="0">
                <a:latin typeface="+mn-ea"/>
              </a:rPr>
              <a:t>y-x</a:t>
            </a:r>
            <a:r>
              <a:rPr lang="zh-CN" altLang="zh-CN" sz="2400" dirty="0">
                <a:latin typeface="+mn-ea"/>
              </a:rPr>
              <a:t>可能为负，存取时要加上</a:t>
            </a:r>
            <a:r>
              <a:rPr lang="en-US" altLang="zh-CN" sz="2400" dirty="0">
                <a:latin typeface="+mn-ea"/>
              </a:rPr>
              <a:t>7.</a:t>
            </a:r>
            <a:endParaRPr lang="zh-CN" altLang="zh-CN" sz="2400" dirty="0">
              <a:latin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6592" y="3335340"/>
            <a:ext cx="7535119" cy="2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147" y="613459"/>
            <a:ext cx="215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拓展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4" y="2708476"/>
            <a:ext cx="11088546" cy="23728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0147" y="1342664"/>
            <a:ext cx="395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 smtClean="0"/>
              <a:t>如何在十行内写出八皇后的解？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0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348a84edf8dfd1a00f5d2b2fb5cd9601377b615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e348a84edf8dfd1a00f5d2b2fb5cd9601377b615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冉高成</dc:creator>
  <cp:lastModifiedBy>冉高成</cp:lastModifiedBy>
  <cp:revision>4</cp:revision>
  <dcterms:created xsi:type="dcterms:W3CDTF">2017-05-09T02:53:51Z</dcterms:created>
  <dcterms:modified xsi:type="dcterms:W3CDTF">2017-05-09T03:12:25Z</dcterms:modified>
</cp:coreProperties>
</file>