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9"/>
  </p:notesMasterIdLst>
  <p:sldIdLst>
    <p:sldId id="256" r:id="rId2"/>
    <p:sldId id="260" r:id="rId3"/>
    <p:sldId id="315" r:id="rId4"/>
    <p:sldId id="316" r:id="rId5"/>
    <p:sldId id="317" r:id="rId6"/>
    <p:sldId id="319" r:id="rId7"/>
    <p:sldId id="272" r:id="rId8"/>
  </p:sldIdLst>
  <p:sldSz cx="9144000" cy="5143500" type="screen16x9"/>
  <p:notesSz cx="6858000" cy="9144000"/>
  <p:embeddedFontLst>
    <p:embeddedFont>
      <p:font typeface="Actor" panose="020B0604020202020204" charset="0"/>
      <p:regular r:id="rId10"/>
    </p:embeddedFont>
    <p:embeddedFont>
      <p:font typeface="Fahkwang" panose="00000500000000000000" pitchFamily="2" charset="-34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571CA-9031-43CD-9D1D-EB8EEA038BA4}">
  <a:tblStyle styleId="{15E571CA-9031-43CD-9D1D-EB8EEA038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9804FF3-3A2C-4760-B430-A031C62082E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04" autoAdjust="0"/>
  </p:normalViewPr>
  <p:slideViewPr>
    <p:cSldViewPr snapToGrid="0">
      <p:cViewPr varScale="1">
        <p:scale>
          <a:sx n="84" d="100"/>
          <a:sy n="84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4e5941a6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4e5941a6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1de21830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1de21830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1ca83a92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1ca83a92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14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e1e315b85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e1e315b85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64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1de218309_0_17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1de218309_0_17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28725"/>
            <a:ext cx="5179800" cy="22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DE9D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545875"/>
            <a:ext cx="51798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highlight>
                  <a:schemeClr val="lt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25" y="1505250"/>
            <a:ext cx="45114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21350"/>
            <a:ext cx="4423800" cy="14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728925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 flipH="1">
            <a:off x="4332475" y="1169250"/>
            <a:ext cx="40983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 flipH="1">
            <a:off x="4973575" y="2877750"/>
            <a:ext cx="34572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27200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49;p9"/>
          <p:cNvSpPr/>
          <p:nvPr/>
        </p:nvSpPr>
        <p:spPr>
          <a:xfrm>
            <a:off x="4229775" y="3722513"/>
            <a:ext cx="1914850" cy="1906225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rgbClr val="FF5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5"/>
          <p:cNvCxnSpPr/>
          <p:nvPr/>
        </p:nvCxnSpPr>
        <p:spPr>
          <a:xfrm>
            <a:off x="728063" y="462763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6289925" y="-646599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6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31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40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5" name="Google Shape;255;p40"/>
          <p:cNvSpPr/>
          <p:nvPr/>
        </p:nvSpPr>
        <p:spPr>
          <a:xfrm>
            <a:off x="1883725" y="3583176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5279200" y="-683424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41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41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0" name="Google Shape;260;p41"/>
          <p:cNvSpPr/>
          <p:nvPr/>
        </p:nvSpPr>
        <p:spPr>
          <a:xfrm>
            <a:off x="344800" y="-796024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7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42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3" name="Google Shape;263;p42"/>
          <p:cNvSpPr/>
          <p:nvPr/>
        </p:nvSpPr>
        <p:spPr>
          <a:xfrm>
            <a:off x="7510125" y="1908976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Char char="●"/>
              <a:defRPr sz="18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</a:defRPr>
            </a:lvl1pPr>
            <a:lvl2pPr lvl="1" algn="r">
              <a:buNone/>
              <a:defRPr sz="1000">
                <a:solidFill>
                  <a:schemeClr val="dk1"/>
                </a:solidFill>
              </a:defRPr>
            </a:lvl2pPr>
            <a:lvl3pPr lvl="2" algn="r">
              <a:buNone/>
              <a:defRPr sz="1000">
                <a:solidFill>
                  <a:schemeClr val="dk1"/>
                </a:solidFill>
              </a:defRPr>
            </a:lvl3pPr>
            <a:lvl4pPr lvl="3" algn="r">
              <a:buNone/>
              <a:defRPr sz="1000">
                <a:solidFill>
                  <a:schemeClr val="dk1"/>
                </a:solidFill>
              </a:defRPr>
            </a:lvl4pPr>
            <a:lvl5pPr lvl="4" algn="r">
              <a:buNone/>
              <a:defRPr sz="1000">
                <a:solidFill>
                  <a:schemeClr val="dk1"/>
                </a:solidFill>
              </a:defRPr>
            </a:lvl5pPr>
            <a:lvl6pPr lvl="5" algn="r">
              <a:buNone/>
              <a:defRPr sz="1000">
                <a:solidFill>
                  <a:schemeClr val="dk1"/>
                </a:solidFill>
              </a:defRPr>
            </a:lvl6pPr>
            <a:lvl7pPr lvl="6" algn="r">
              <a:buNone/>
              <a:defRPr sz="1000">
                <a:solidFill>
                  <a:schemeClr val="dk1"/>
                </a:solidFill>
              </a:defRPr>
            </a:lvl7pPr>
            <a:lvl8pPr lvl="7" algn="r">
              <a:buNone/>
              <a:defRPr sz="1000">
                <a:solidFill>
                  <a:schemeClr val="dk1"/>
                </a:solidFill>
              </a:defRPr>
            </a:lvl8pPr>
            <a:lvl9pPr lvl="8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71" r:id="rId5"/>
    <p:sldLayoutId id="2147483677" r:id="rId6"/>
    <p:sldLayoutId id="2147483686" r:id="rId7"/>
    <p:sldLayoutId id="2147483687" r:id="rId8"/>
    <p:sldLayoutId id="2147483688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5"/>
          <p:cNvPicPr preferRelativeResize="0"/>
          <p:nvPr/>
        </p:nvPicPr>
        <p:blipFill rotWithShape="1">
          <a:blip r:embed="rId3">
            <a:alphaModFix/>
          </a:blip>
          <a:srcRect l="41954"/>
          <a:stretch/>
        </p:blipFill>
        <p:spPr>
          <a:xfrm>
            <a:off x="5432099" y="694575"/>
            <a:ext cx="3365699" cy="36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5"/>
          <p:cNvPicPr preferRelativeResize="0"/>
          <p:nvPr/>
        </p:nvPicPr>
        <p:blipFill rotWithShape="1">
          <a:blip r:embed="rId4">
            <a:alphaModFix/>
          </a:blip>
          <a:srcRect l="28861" t="2104" r="31531"/>
          <a:stretch/>
        </p:blipFill>
        <p:spPr>
          <a:xfrm>
            <a:off x="5126350" y="548650"/>
            <a:ext cx="4017648" cy="422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5"/>
          <p:cNvSpPr txBox="1">
            <a:spLocks noGrp="1"/>
          </p:cNvSpPr>
          <p:nvPr>
            <p:ph type="subTitle" idx="1"/>
          </p:nvPr>
        </p:nvSpPr>
        <p:spPr>
          <a:xfrm>
            <a:off x="713225" y="3545875"/>
            <a:ext cx="51798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Thuật toán đa vũ trụ</a:t>
            </a:r>
            <a:endParaRPr>
              <a:latin typeface="Montserrat" panose="00000500000000000000" pitchFamily="2" charset="0"/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713225" y="3545875"/>
            <a:ext cx="5036400" cy="4320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ctrTitle"/>
          </p:nvPr>
        </p:nvSpPr>
        <p:spPr>
          <a:xfrm>
            <a:off x="713225" y="728724"/>
            <a:ext cx="5179800" cy="2759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Multi-Verse Optimizer (MVO)</a:t>
            </a:r>
            <a:endParaRPr/>
          </a:p>
        </p:txBody>
      </p:sp>
      <p:sp>
        <p:nvSpPr>
          <p:cNvPr id="277" name="Google Shape;277;p45"/>
          <p:cNvSpPr/>
          <p:nvPr/>
        </p:nvSpPr>
        <p:spPr>
          <a:xfrm>
            <a:off x="3927325" y="3487925"/>
            <a:ext cx="1914850" cy="1906225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rgbClr val="FF5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5"/>
          <p:cNvSpPr/>
          <p:nvPr/>
        </p:nvSpPr>
        <p:spPr>
          <a:xfrm>
            <a:off x="2993125" y="42919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5157050" y="2455675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49"/>
          <p:cNvGrpSpPr/>
          <p:nvPr/>
        </p:nvGrpSpPr>
        <p:grpSpPr>
          <a:xfrm>
            <a:off x="4891285" y="1116820"/>
            <a:ext cx="4664232" cy="3488537"/>
            <a:chOff x="3983400" y="841100"/>
            <a:chExt cx="4993824" cy="3735050"/>
          </a:xfrm>
        </p:grpSpPr>
        <p:pic>
          <p:nvPicPr>
            <p:cNvPr id="326" name="Google Shape;326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2200" y="1142589"/>
              <a:ext cx="4343494" cy="3102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49"/>
            <p:cNvPicPr preferRelativeResize="0"/>
            <p:nvPr/>
          </p:nvPicPr>
          <p:blipFill rotWithShape="1">
            <a:blip r:embed="rId4">
              <a:alphaModFix/>
            </a:blip>
            <a:srcRect l="13357" r="11432"/>
            <a:stretch/>
          </p:blipFill>
          <p:spPr>
            <a:xfrm>
              <a:off x="3983400" y="841100"/>
              <a:ext cx="4993824" cy="3735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p49"/>
          <p:cNvSpPr/>
          <p:nvPr/>
        </p:nvSpPr>
        <p:spPr>
          <a:xfrm>
            <a:off x="4284325" y="-777249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9"/>
          <p:cNvSpPr/>
          <p:nvPr/>
        </p:nvSpPr>
        <p:spPr>
          <a:xfrm>
            <a:off x="7841950" y="4514925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8CBEE-F3AD-BD3B-7C0E-4086071617BF}"/>
              </a:ext>
            </a:extLst>
          </p:cNvPr>
          <p:cNvSpPr txBox="1"/>
          <p:nvPr/>
        </p:nvSpPr>
        <p:spPr>
          <a:xfrm>
            <a:off x="591177" y="1275696"/>
            <a:ext cx="523633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pop_size = 5</a:t>
            </a: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bounds = [-2, 2]</a:t>
            </a: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max_iter = 20</a:t>
            </a:r>
            <a:endParaRPr lang="en-US" sz="20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fitness = f(x1,x2,x3)</a:t>
            </a: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WEPmin</a:t>
            </a:r>
            <a:r>
              <a:rPr lang="en-US" sz="2000" baseline="0">
                <a:solidFill>
                  <a:schemeClr val="bg1"/>
                </a:solidFill>
                <a:latin typeface="Montserrat" panose="00000500000000000000" pitchFamily="2" charset="0"/>
              </a:rPr>
              <a:t> = 0.2, WEPmax = 0.8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aseline="0">
                <a:solidFill>
                  <a:schemeClr val="bg1"/>
                </a:solidFill>
                <a:latin typeface="Montserrat" panose="00000500000000000000" pitchFamily="2" charset="0"/>
              </a:rPr>
              <a:t>TDR = 1.0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R1 = random[0,1] 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R2 = random[0,1] 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R3 = random[0,1]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R4 = random[0,1]</a:t>
            </a:r>
          </a:p>
          <a:p>
            <a:pPr marL="152400">
              <a:buClr>
                <a:srgbClr val="00B0F0"/>
              </a:buClr>
            </a:pPr>
            <a:endParaRPr lang="en-US" sz="20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1600" baseline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30" name="Google Shape;330;p49"/>
          <p:cNvSpPr txBox="1">
            <a:spLocks noGrp="1"/>
          </p:cNvSpPr>
          <p:nvPr>
            <p:ph type="title"/>
          </p:nvPr>
        </p:nvSpPr>
        <p:spPr>
          <a:xfrm>
            <a:off x="625625" y="583885"/>
            <a:ext cx="45114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KHỞI TẠO GIÁ TRỊ</a:t>
            </a:r>
            <a:endParaRPr/>
          </a:p>
        </p:txBody>
      </p:sp>
      <p:sp>
        <p:nvSpPr>
          <p:cNvPr id="328" name="Google Shape;328;p49"/>
          <p:cNvSpPr/>
          <p:nvPr/>
        </p:nvSpPr>
        <p:spPr>
          <a:xfrm>
            <a:off x="625699" y="1233185"/>
            <a:ext cx="5236335" cy="3681715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/>
          <p:nvPr/>
        </p:nvSpPr>
        <p:spPr>
          <a:xfrm>
            <a:off x="1381900" y="10990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8"/>
          <p:cNvSpPr/>
          <p:nvPr/>
        </p:nvSpPr>
        <p:spPr>
          <a:xfrm>
            <a:off x="3744875" y="38224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87;p80">
            <a:extLst>
              <a:ext uri="{FF2B5EF4-FFF2-40B4-BE49-F238E27FC236}">
                <a16:creationId xmlns:a16="http://schemas.microsoft.com/office/drawing/2014/main" id="{EF83C05A-8164-C543-3441-C1B946B3F475}"/>
              </a:ext>
            </a:extLst>
          </p:cNvPr>
          <p:cNvGrpSpPr/>
          <p:nvPr/>
        </p:nvGrpSpPr>
        <p:grpSpPr>
          <a:xfrm>
            <a:off x="0" y="426328"/>
            <a:ext cx="3865180" cy="3618122"/>
            <a:chOff x="120169" y="483006"/>
            <a:chExt cx="4569301" cy="4277237"/>
          </a:xfrm>
        </p:grpSpPr>
        <p:pic>
          <p:nvPicPr>
            <p:cNvPr id="3" name="Google Shape;888;p80">
              <a:extLst>
                <a:ext uri="{FF2B5EF4-FFF2-40B4-BE49-F238E27FC236}">
                  <a16:creationId xmlns:a16="http://schemas.microsoft.com/office/drawing/2014/main" id="{B699E079-9ADB-5690-9E03-4D2C4355A7B8}"/>
                </a:ext>
              </a:extLst>
            </p:cNvPr>
            <p:cNvPicPr preferRelativeResize="0"/>
            <p:nvPr/>
          </p:nvPicPr>
          <p:blipFill>
            <a:blip r:embed="rId3"/>
            <a:srcRect l="24371" r="24371"/>
            <a:stretch/>
          </p:blipFill>
          <p:spPr>
            <a:xfrm>
              <a:off x="133350" y="852350"/>
              <a:ext cx="3919401" cy="3823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889;p80">
              <a:extLst>
                <a:ext uri="{FF2B5EF4-FFF2-40B4-BE49-F238E27FC236}">
                  <a16:creationId xmlns:a16="http://schemas.microsoft.com/office/drawing/2014/main" id="{85C9CDE0-948F-603C-9DE0-32CBB637669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24034" t="3389" r="21513" b="5990"/>
            <a:stretch/>
          </p:blipFill>
          <p:spPr>
            <a:xfrm>
              <a:off x="120169" y="483006"/>
              <a:ext cx="4569301" cy="42772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E5A999-EEA9-F260-3691-7F4B8B139CB2}"/>
              </a:ext>
            </a:extLst>
          </p:cNvPr>
          <p:cNvGrpSpPr/>
          <p:nvPr/>
        </p:nvGrpSpPr>
        <p:grpSpPr>
          <a:xfrm>
            <a:off x="-5036950" y="1216496"/>
            <a:ext cx="2762655" cy="2710507"/>
            <a:chOff x="5043191" y="811822"/>
            <a:chExt cx="3671151" cy="3601854"/>
          </a:xfrm>
        </p:grpSpPr>
        <p:pic>
          <p:nvPicPr>
            <p:cNvPr id="6" name="Google Shape;405;p55">
              <a:extLst>
                <a:ext uri="{FF2B5EF4-FFF2-40B4-BE49-F238E27FC236}">
                  <a16:creationId xmlns:a16="http://schemas.microsoft.com/office/drawing/2014/main" id="{67953A2F-A8D9-ADE5-3557-E1DCE49E3735}"/>
                </a:ext>
              </a:extLst>
            </p:cNvPr>
            <p:cNvPicPr preferRelativeResize="0"/>
            <p:nvPr/>
          </p:nvPicPr>
          <p:blipFill rotWithShape="1">
            <a:blip r:embed="rId5"/>
            <a:srcRect l="18780" r="12510"/>
            <a:stretch/>
          </p:blipFill>
          <p:spPr>
            <a:xfrm>
              <a:off x="5043191" y="961500"/>
              <a:ext cx="3505897" cy="3452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406;p55">
              <a:extLst>
                <a:ext uri="{FF2B5EF4-FFF2-40B4-BE49-F238E27FC236}">
                  <a16:creationId xmlns:a16="http://schemas.microsoft.com/office/drawing/2014/main" id="{96F95E1B-DD70-9C73-57D5-1332DE86215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26208" r="16462"/>
            <a:stretch/>
          </p:blipFill>
          <p:spPr>
            <a:xfrm>
              <a:off x="5043192" y="811822"/>
              <a:ext cx="3671150" cy="3601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410;p55">
              <a:extLst>
                <a:ext uri="{FF2B5EF4-FFF2-40B4-BE49-F238E27FC236}">
                  <a16:creationId xmlns:a16="http://schemas.microsoft.com/office/drawing/2014/main" id="{5ED1C1C8-D9B5-D750-A8BE-341A16DA4736}"/>
                </a:ext>
              </a:extLst>
            </p:cNvPr>
            <p:cNvSpPr/>
            <p:nvPr/>
          </p:nvSpPr>
          <p:spPr>
            <a:xfrm>
              <a:off x="7725075" y="3716313"/>
              <a:ext cx="69600" cy="6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5A6C798-FBB4-C5BF-55BB-64EBAF073935}"/>
              </a:ext>
            </a:extLst>
          </p:cNvPr>
          <p:cNvCxnSpPr>
            <a:cxnSpLocks/>
          </p:cNvCxnSpPr>
          <p:nvPr/>
        </p:nvCxnSpPr>
        <p:spPr>
          <a:xfrm flipV="1">
            <a:off x="-2398654" y="1784733"/>
            <a:ext cx="1798923" cy="787016"/>
          </a:xfrm>
          <a:prstGeom prst="bentConnector3">
            <a:avLst>
              <a:gd name="adj1" fmla="val 1570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Google Shape;316;p48"/>
          <p:cNvSpPr/>
          <p:nvPr/>
        </p:nvSpPr>
        <p:spPr>
          <a:xfrm>
            <a:off x="3464291" y="371700"/>
            <a:ext cx="5484402" cy="345075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 flipH="1">
            <a:off x="3586347" y="409350"/>
            <a:ext cx="5362345" cy="3413100"/>
          </a:xfrm>
          <a:prstGeom prst="rect">
            <a:avLst/>
          </a:prstGeom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NI(Ui) = </a:t>
            </a:r>
            <a:br>
              <a:rPr lang="en-US" sz="2000"/>
            </a:br>
            <a:r>
              <a:rPr lang="en-US" sz="2000" b="0">
                <a:latin typeface="Montserrat" panose="00000500000000000000" pitchFamily="2" charset="0"/>
              </a:rPr>
              <a:t>(fitness(Ui) - best(fitness)) / (max(fitness) - min(fitness))</a:t>
            </a:r>
            <a:br>
              <a:rPr lang="en-US" sz="2000"/>
            </a:br>
            <a:br>
              <a:rPr lang="en" sz="2000"/>
            </a:br>
            <a:r>
              <a:rPr lang="en" sz="2000"/>
              <a:t>WEP </a:t>
            </a:r>
            <a:r>
              <a:rPr lang="en-US" sz="2000"/>
              <a:t>= </a:t>
            </a:r>
            <a:r>
              <a:rPr lang="en-US" sz="2000" b="0">
                <a:latin typeface="Montserrat" panose="00000500000000000000" pitchFamily="2" charset="0"/>
              </a:rPr>
              <a:t>WEPmin + (vòng lặp hiện tại/max_iter) * (WEPmax - WEPmin) </a:t>
            </a:r>
            <a:br>
              <a:rPr lang="en-US" sz="2000" b="0">
                <a:latin typeface="Montserrat" panose="00000500000000000000" pitchFamily="2" charset="0"/>
              </a:rPr>
            </a:br>
            <a:br>
              <a:rPr lang="en-US" sz="2000" b="0">
                <a:latin typeface="Montserrat" panose="00000500000000000000" pitchFamily="2" charset="0"/>
              </a:rPr>
            </a:br>
            <a:r>
              <a:rPr lang="en-US" sz="2000"/>
              <a:t>TDR =</a:t>
            </a:r>
            <a:r>
              <a:rPr lang="en-US" sz="2000" b="0">
                <a:latin typeface="Montserrat" panose="00000500000000000000" pitchFamily="2" charset="0"/>
              </a:rPr>
              <a:t>1−( vòng lặp hiện tại/max_iter) </a:t>
            </a:r>
            <a:endParaRPr sz="2000" b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3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59828E7-5C76-CBA9-B961-594C1BF63D22}"/>
              </a:ext>
            </a:extLst>
          </p:cNvPr>
          <p:cNvGrpSpPr/>
          <p:nvPr/>
        </p:nvGrpSpPr>
        <p:grpSpPr>
          <a:xfrm>
            <a:off x="278000" y="1216496"/>
            <a:ext cx="2762655" cy="2710507"/>
            <a:chOff x="5043191" y="811822"/>
            <a:chExt cx="3671151" cy="3601854"/>
          </a:xfrm>
        </p:grpSpPr>
        <p:pic>
          <p:nvPicPr>
            <p:cNvPr id="6" name="Google Shape;405;p55">
              <a:extLst>
                <a:ext uri="{FF2B5EF4-FFF2-40B4-BE49-F238E27FC236}">
                  <a16:creationId xmlns:a16="http://schemas.microsoft.com/office/drawing/2014/main" id="{05E69D93-C7C5-19E4-4CA2-FB61C8700B3B}"/>
                </a:ext>
              </a:extLst>
            </p:cNvPr>
            <p:cNvPicPr preferRelativeResize="0"/>
            <p:nvPr/>
          </p:nvPicPr>
          <p:blipFill rotWithShape="1">
            <a:blip r:embed="rId2"/>
            <a:srcRect l="18780" r="12510"/>
            <a:stretch/>
          </p:blipFill>
          <p:spPr>
            <a:xfrm>
              <a:off x="5043191" y="961500"/>
              <a:ext cx="3505897" cy="3452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406;p55">
              <a:extLst>
                <a:ext uri="{FF2B5EF4-FFF2-40B4-BE49-F238E27FC236}">
                  <a16:creationId xmlns:a16="http://schemas.microsoft.com/office/drawing/2014/main" id="{33EA60B5-4FE4-A95F-97A5-34B40C21979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6208" r="16462"/>
            <a:stretch/>
          </p:blipFill>
          <p:spPr>
            <a:xfrm>
              <a:off x="5043192" y="811822"/>
              <a:ext cx="3671150" cy="3601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410;p55">
              <a:extLst>
                <a:ext uri="{FF2B5EF4-FFF2-40B4-BE49-F238E27FC236}">
                  <a16:creationId xmlns:a16="http://schemas.microsoft.com/office/drawing/2014/main" id="{51D5AF07-052E-90ED-9376-3B2EFF0736ED}"/>
                </a:ext>
              </a:extLst>
            </p:cNvPr>
            <p:cNvSpPr/>
            <p:nvPr/>
          </p:nvSpPr>
          <p:spPr>
            <a:xfrm>
              <a:off x="7725075" y="3716313"/>
              <a:ext cx="69600" cy="6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318;p48">
            <a:extLst>
              <a:ext uri="{FF2B5EF4-FFF2-40B4-BE49-F238E27FC236}">
                <a16:creationId xmlns:a16="http://schemas.microsoft.com/office/drawing/2014/main" id="{F3CC159C-DEAD-9A10-2279-106BC3E1D626}"/>
              </a:ext>
            </a:extLst>
          </p:cNvPr>
          <p:cNvSpPr txBox="1">
            <a:spLocks/>
          </p:cNvSpPr>
          <p:nvPr/>
        </p:nvSpPr>
        <p:spPr>
          <a:xfrm flipH="1">
            <a:off x="3909060" y="697230"/>
            <a:ext cx="4521615" cy="337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3715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en-US" sz="2000">
                <a:solidFill>
                  <a:srgbClr val="FFFF00"/>
                </a:solidFill>
                <a:latin typeface="Montserrat" panose="00000500000000000000" pitchFamily="2" charset="0"/>
              </a:rPr>
              <a:t>*NI</a:t>
            </a:r>
            <a:r>
              <a:rPr lang="en-US" sz="2000">
                <a:latin typeface="Montserrat" panose="00000500000000000000" pitchFamily="2" charset="0"/>
              </a:rPr>
              <a:t>: Normalize inflation rate (fitness) of the universes </a:t>
            </a: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en-US" sz="2000">
                <a:latin typeface="Montserrat" panose="00000500000000000000" pitchFamily="2" charset="0"/>
              </a:rPr>
              <a:t>(</a:t>
            </a:r>
            <a:r>
              <a:rPr lang="en-US" sz="2000" i="1">
                <a:latin typeface="Montserrat" panose="00000500000000000000" pitchFamily="2" charset="0"/>
              </a:rPr>
              <a:t>Chuẩn hóa tỷ lệ giãn nở (khả năng thích nghi) của vũ trụ</a:t>
            </a:r>
            <a:r>
              <a:rPr lang="en-US" sz="2000">
                <a:latin typeface="Montserrat" panose="00000500000000000000" pitchFamily="2" charset="0"/>
              </a:rPr>
              <a:t>)</a:t>
            </a:r>
          </a:p>
          <a:p>
            <a:pPr marL="0" indent="0">
              <a:buClr>
                <a:srgbClr val="00B0F0"/>
              </a:buClr>
              <a:buSzPct val="103000"/>
              <a:buNone/>
            </a:pP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en-US" sz="2000">
                <a:solidFill>
                  <a:srgbClr val="FFFF00"/>
                </a:solidFill>
                <a:latin typeface="Montserrat" panose="00000500000000000000" pitchFamily="2" charset="0"/>
              </a:rPr>
              <a:t>*WEP</a:t>
            </a:r>
            <a:r>
              <a:rPr lang="en-US" sz="2000">
                <a:latin typeface="Montserrat" panose="00000500000000000000" pitchFamily="2" charset="0"/>
              </a:rPr>
              <a:t>: Wormhole_existance_probability</a:t>
            </a:r>
          </a:p>
          <a:p>
            <a:pPr marL="0" indent="0">
              <a:buClr>
                <a:srgbClr val="00B0F0"/>
              </a:buClr>
              <a:buSzPct val="103000"/>
              <a:buNone/>
            </a:pP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en-US" sz="2000">
                <a:solidFill>
                  <a:srgbClr val="FFFF00"/>
                </a:solidFill>
                <a:latin typeface="Montserrat" panose="00000500000000000000" pitchFamily="2" charset="0"/>
              </a:rPr>
              <a:t>*TDR</a:t>
            </a:r>
            <a:r>
              <a:rPr lang="en-US" sz="2000">
                <a:latin typeface="Montserrat" panose="00000500000000000000" pitchFamily="2" charset="0"/>
              </a:rPr>
              <a:t>: Travelling_distance_rate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295372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59828E7-5C76-CBA9-B961-594C1BF63D22}"/>
              </a:ext>
            </a:extLst>
          </p:cNvPr>
          <p:cNvGrpSpPr/>
          <p:nvPr/>
        </p:nvGrpSpPr>
        <p:grpSpPr>
          <a:xfrm>
            <a:off x="255966" y="1216495"/>
            <a:ext cx="2762655" cy="2710507"/>
            <a:chOff x="5043191" y="886660"/>
            <a:chExt cx="3671151" cy="3601854"/>
          </a:xfrm>
        </p:grpSpPr>
        <p:pic>
          <p:nvPicPr>
            <p:cNvPr id="6" name="Google Shape;405;p55">
              <a:extLst>
                <a:ext uri="{FF2B5EF4-FFF2-40B4-BE49-F238E27FC236}">
                  <a16:creationId xmlns:a16="http://schemas.microsoft.com/office/drawing/2014/main" id="{05E69D93-C7C5-19E4-4CA2-FB61C8700B3B}"/>
                </a:ext>
              </a:extLst>
            </p:cNvPr>
            <p:cNvPicPr preferRelativeResize="0"/>
            <p:nvPr/>
          </p:nvPicPr>
          <p:blipFill>
            <a:blip r:embed="rId2"/>
            <a:srcRect l="16712" r="16712"/>
            <a:stretch/>
          </p:blipFill>
          <p:spPr>
            <a:xfrm>
              <a:off x="5043191" y="961499"/>
              <a:ext cx="3505896" cy="3452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406;p55">
              <a:extLst>
                <a:ext uri="{FF2B5EF4-FFF2-40B4-BE49-F238E27FC236}">
                  <a16:creationId xmlns:a16="http://schemas.microsoft.com/office/drawing/2014/main" id="{33EA60B5-4FE4-A95F-97A5-34B40C21979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6208" r="16462"/>
            <a:stretch/>
          </p:blipFill>
          <p:spPr>
            <a:xfrm>
              <a:off x="5043191" y="886660"/>
              <a:ext cx="3671151" cy="3601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410;p55">
              <a:extLst>
                <a:ext uri="{FF2B5EF4-FFF2-40B4-BE49-F238E27FC236}">
                  <a16:creationId xmlns:a16="http://schemas.microsoft.com/office/drawing/2014/main" id="{51D5AF07-052E-90ED-9376-3B2EFF0736ED}"/>
                </a:ext>
              </a:extLst>
            </p:cNvPr>
            <p:cNvSpPr/>
            <p:nvPr/>
          </p:nvSpPr>
          <p:spPr>
            <a:xfrm>
              <a:off x="7725075" y="3716313"/>
              <a:ext cx="69600" cy="6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509;p61">
            <a:extLst>
              <a:ext uri="{FF2B5EF4-FFF2-40B4-BE49-F238E27FC236}">
                <a16:creationId xmlns:a16="http://schemas.microsoft.com/office/drawing/2014/main" id="{243DF53F-AE6E-B7D8-F5B7-1E6614B27681}"/>
              </a:ext>
            </a:extLst>
          </p:cNvPr>
          <p:cNvGrpSpPr/>
          <p:nvPr/>
        </p:nvGrpSpPr>
        <p:grpSpPr>
          <a:xfrm>
            <a:off x="2326543" y="5437214"/>
            <a:ext cx="4056261" cy="3245790"/>
            <a:chOff x="2642822" y="1255863"/>
            <a:chExt cx="4215173" cy="3372951"/>
          </a:xfrm>
        </p:grpSpPr>
        <p:pic>
          <p:nvPicPr>
            <p:cNvPr id="3" name="Google Shape;510;p61">
              <a:extLst>
                <a:ext uri="{FF2B5EF4-FFF2-40B4-BE49-F238E27FC236}">
                  <a16:creationId xmlns:a16="http://schemas.microsoft.com/office/drawing/2014/main" id="{C2FF8A60-211C-4B93-CAC3-7201C8D20CDA}"/>
                </a:ext>
              </a:extLst>
            </p:cNvPr>
            <p:cNvPicPr preferRelativeResize="0"/>
            <p:nvPr/>
          </p:nvPicPr>
          <p:blipFill>
            <a:blip r:embed="rId4"/>
            <a:srcRect l="13780" r="13780"/>
            <a:stretch/>
          </p:blipFill>
          <p:spPr>
            <a:xfrm>
              <a:off x="2827625" y="1488650"/>
              <a:ext cx="3753476" cy="2914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511;p61">
              <a:extLst>
                <a:ext uri="{FF2B5EF4-FFF2-40B4-BE49-F238E27FC236}">
                  <a16:creationId xmlns:a16="http://schemas.microsoft.com/office/drawing/2014/main" id="{CC0A1A60-316A-D5DE-BFAE-03FA7164C7A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8270" r="11430"/>
            <a:stretch/>
          </p:blipFill>
          <p:spPr>
            <a:xfrm>
              <a:off x="2642822" y="1255863"/>
              <a:ext cx="4215173" cy="3372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512;p61">
            <a:extLst>
              <a:ext uri="{FF2B5EF4-FFF2-40B4-BE49-F238E27FC236}">
                <a16:creationId xmlns:a16="http://schemas.microsoft.com/office/drawing/2014/main" id="{B033A9F2-0FF1-6D95-4D1C-ECB3118D497D}"/>
              </a:ext>
            </a:extLst>
          </p:cNvPr>
          <p:cNvSpPr txBox="1"/>
          <p:nvPr/>
        </p:nvSpPr>
        <p:spPr>
          <a:xfrm>
            <a:off x="-4766063" y="1699059"/>
            <a:ext cx="2342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*Giải pháp</a:t>
            </a:r>
            <a:endParaRPr sz="2200" b="1">
              <a:solidFill>
                <a:schemeClr val="lt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1" name="Google Shape;513;p61">
            <a:extLst>
              <a:ext uri="{FF2B5EF4-FFF2-40B4-BE49-F238E27FC236}">
                <a16:creationId xmlns:a16="http://schemas.microsoft.com/office/drawing/2014/main" id="{A2FE0D20-B4FA-0F5F-28CD-9EFBD0D6319C}"/>
              </a:ext>
            </a:extLst>
          </p:cNvPr>
          <p:cNvSpPr txBox="1"/>
          <p:nvPr/>
        </p:nvSpPr>
        <p:spPr>
          <a:xfrm>
            <a:off x="-4767204" y="2165984"/>
            <a:ext cx="2342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Montserrat" panose="00000500000000000000" pitchFamily="2" charset="0"/>
                <a:ea typeface="Actor"/>
                <a:cs typeface="Actor"/>
                <a:sym typeface="Actor"/>
              </a:rPr>
              <a:t>Mỗi giải pháp là một vũ trụ</a:t>
            </a:r>
            <a:endParaRPr sz="1600">
              <a:solidFill>
                <a:schemeClr val="lt1"/>
              </a:solidFill>
              <a:latin typeface="Montserrat" panose="00000500000000000000" pitchFamily="2" charset="0"/>
              <a:ea typeface="Actor"/>
              <a:cs typeface="Actor"/>
              <a:sym typeface="Actor"/>
            </a:endParaRPr>
          </a:p>
        </p:txBody>
      </p:sp>
      <p:sp>
        <p:nvSpPr>
          <p:cNvPr id="12" name="Google Shape;514;p61">
            <a:extLst>
              <a:ext uri="{FF2B5EF4-FFF2-40B4-BE49-F238E27FC236}">
                <a16:creationId xmlns:a16="http://schemas.microsoft.com/office/drawing/2014/main" id="{DBED0E9D-9AE8-0323-5640-6EA4F2BF77B8}"/>
              </a:ext>
            </a:extLst>
          </p:cNvPr>
          <p:cNvSpPr txBox="1"/>
          <p:nvPr/>
        </p:nvSpPr>
        <p:spPr>
          <a:xfrm>
            <a:off x="-4811501" y="3242259"/>
            <a:ext cx="2007501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tx2"/>
                </a:solidFill>
                <a:latin typeface="Fahkwang"/>
                <a:ea typeface="Fahkwang"/>
                <a:cs typeface="Fahkwang"/>
                <a:sym typeface="Fahkwang"/>
              </a:rPr>
              <a:t>Khám phá</a:t>
            </a:r>
            <a:endParaRPr sz="2200" b="1">
              <a:solidFill>
                <a:schemeClr val="tx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3" name="Google Shape;515;p61">
            <a:extLst>
              <a:ext uri="{FF2B5EF4-FFF2-40B4-BE49-F238E27FC236}">
                <a16:creationId xmlns:a16="http://schemas.microsoft.com/office/drawing/2014/main" id="{07FF2375-43D4-00F2-9BB8-7CDF8E9FCCE8}"/>
              </a:ext>
            </a:extLst>
          </p:cNvPr>
          <p:cNvSpPr txBox="1"/>
          <p:nvPr/>
        </p:nvSpPr>
        <p:spPr>
          <a:xfrm>
            <a:off x="-4811501" y="3704830"/>
            <a:ext cx="2342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Montserrat" panose="00000500000000000000" pitchFamily="2" charset="0"/>
                <a:ea typeface="Actor"/>
                <a:cs typeface="Actor"/>
                <a:sym typeface="Actor"/>
              </a:rPr>
              <a:t>Sử dụng hố trắng và hố đen</a:t>
            </a:r>
            <a:endParaRPr sz="1600">
              <a:solidFill>
                <a:schemeClr val="lt1"/>
              </a:solidFill>
              <a:latin typeface="Montserrat" panose="00000500000000000000" pitchFamily="2" charset="0"/>
              <a:ea typeface="Actor"/>
              <a:cs typeface="Actor"/>
              <a:sym typeface="Actor"/>
            </a:endParaRPr>
          </a:p>
        </p:txBody>
      </p:sp>
      <p:sp>
        <p:nvSpPr>
          <p:cNvPr id="14" name="Google Shape;516;p61">
            <a:extLst>
              <a:ext uri="{FF2B5EF4-FFF2-40B4-BE49-F238E27FC236}">
                <a16:creationId xmlns:a16="http://schemas.microsoft.com/office/drawing/2014/main" id="{1B887BAF-AEEC-0A1C-A7E3-72BD80F9AC41}"/>
              </a:ext>
            </a:extLst>
          </p:cNvPr>
          <p:cNvSpPr txBox="1"/>
          <p:nvPr/>
        </p:nvSpPr>
        <p:spPr>
          <a:xfrm flipH="1">
            <a:off x="11788893" y="1699059"/>
            <a:ext cx="1623782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*Biến</a:t>
            </a:r>
            <a:endParaRPr sz="2200" b="1">
              <a:solidFill>
                <a:schemeClr val="lt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5" name="Google Shape;517;p61">
            <a:extLst>
              <a:ext uri="{FF2B5EF4-FFF2-40B4-BE49-F238E27FC236}">
                <a16:creationId xmlns:a16="http://schemas.microsoft.com/office/drawing/2014/main" id="{292157B9-0766-1BA7-2A4F-3E89049A6521}"/>
              </a:ext>
            </a:extLst>
          </p:cNvPr>
          <p:cNvSpPr txBox="1"/>
          <p:nvPr/>
        </p:nvSpPr>
        <p:spPr>
          <a:xfrm flipH="1">
            <a:off x="10819408" y="2151262"/>
            <a:ext cx="2593267" cy="8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Montserrat" panose="00000500000000000000" pitchFamily="2" charset="0"/>
                <a:ea typeface="Actor"/>
                <a:cs typeface="Actor"/>
                <a:sym typeface="Actor"/>
              </a:rPr>
              <a:t>Mỗi biến trong giải pháp là một đối tượng trong vũ trụ</a:t>
            </a:r>
            <a:endParaRPr sz="1600">
              <a:solidFill>
                <a:schemeClr val="lt1"/>
              </a:solidFill>
              <a:latin typeface="Montserrat" panose="00000500000000000000" pitchFamily="2" charset="0"/>
              <a:ea typeface="Actor"/>
              <a:cs typeface="Actor"/>
              <a:sym typeface="Actor"/>
            </a:endParaRPr>
          </a:p>
        </p:txBody>
      </p:sp>
      <p:sp>
        <p:nvSpPr>
          <p:cNvPr id="16" name="Google Shape;518;p61">
            <a:extLst>
              <a:ext uri="{FF2B5EF4-FFF2-40B4-BE49-F238E27FC236}">
                <a16:creationId xmlns:a16="http://schemas.microsoft.com/office/drawing/2014/main" id="{0D1A0064-7CB6-486E-72E8-1A3F8207657A}"/>
              </a:ext>
            </a:extLst>
          </p:cNvPr>
          <p:cNvSpPr txBox="1"/>
          <p:nvPr/>
        </p:nvSpPr>
        <p:spPr>
          <a:xfrm flipH="1">
            <a:off x="11315600" y="3242259"/>
            <a:ext cx="209707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tx2"/>
                </a:solidFill>
                <a:latin typeface="Fahkwang"/>
                <a:ea typeface="Fahkwang"/>
                <a:cs typeface="Fahkwang"/>
                <a:sym typeface="Fahkwang"/>
              </a:rPr>
              <a:t>Khai thác</a:t>
            </a:r>
            <a:endParaRPr sz="2200" b="1">
              <a:solidFill>
                <a:schemeClr val="tx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7" name="Google Shape;519;p61">
            <a:extLst>
              <a:ext uri="{FF2B5EF4-FFF2-40B4-BE49-F238E27FC236}">
                <a16:creationId xmlns:a16="http://schemas.microsoft.com/office/drawing/2014/main" id="{DF4131BC-2EA8-7679-21A0-C44D62C6EDF2}"/>
              </a:ext>
            </a:extLst>
          </p:cNvPr>
          <p:cNvSpPr txBox="1"/>
          <p:nvPr/>
        </p:nvSpPr>
        <p:spPr>
          <a:xfrm flipH="1">
            <a:off x="11065036" y="3709184"/>
            <a:ext cx="2342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 panose="00000500000000000000" pitchFamily="2" charset="0"/>
                <a:ea typeface="Actor"/>
                <a:cs typeface="Actor"/>
                <a:sym typeface="Actor"/>
              </a:rPr>
              <a:t>Sử dụng lỗ sâu</a:t>
            </a:r>
            <a:endParaRPr sz="1600">
              <a:solidFill>
                <a:schemeClr val="lt1"/>
              </a:solidFill>
              <a:latin typeface="Montserrat" panose="00000500000000000000" pitchFamily="2" charset="0"/>
              <a:ea typeface="Actor"/>
              <a:cs typeface="Actor"/>
              <a:sym typeface="Actor"/>
            </a:endParaRPr>
          </a:p>
        </p:txBody>
      </p:sp>
      <p:sp>
        <p:nvSpPr>
          <p:cNvPr id="18" name="Google Shape;520;p61">
            <a:extLst>
              <a:ext uri="{FF2B5EF4-FFF2-40B4-BE49-F238E27FC236}">
                <a16:creationId xmlns:a16="http://schemas.microsoft.com/office/drawing/2014/main" id="{5F84F655-68AD-7AB3-A5E1-05342526C5A6}"/>
              </a:ext>
            </a:extLst>
          </p:cNvPr>
          <p:cNvSpPr/>
          <p:nvPr/>
        </p:nvSpPr>
        <p:spPr>
          <a:xfrm>
            <a:off x="-1524792" y="1351897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21;p61">
            <a:extLst>
              <a:ext uri="{FF2B5EF4-FFF2-40B4-BE49-F238E27FC236}">
                <a16:creationId xmlns:a16="http://schemas.microsoft.com/office/drawing/2014/main" id="{4C09E2D6-3F84-F70C-EC1C-2D51808C675D}"/>
              </a:ext>
            </a:extLst>
          </p:cNvPr>
          <p:cNvSpPr/>
          <p:nvPr/>
        </p:nvSpPr>
        <p:spPr>
          <a:xfrm>
            <a:off x="315783" y="4149722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522;p61">
            <a:extLst>
              <a:ext uri="{FF2B5EF4-FFF2-40B4-BE49-F238E27FC236}">
                <a16:creationId xmlns:a16="http://schemas.microsoft.com/office/drawing/2014/main" id="{5B8DAD9B-58FC-6BDD-75BF-BC864ACC401C}"/>
              </a:ext>
            </a:extLst>
          </p:cNvPr>
          <p:cNvCxnSpPr/>
          <p:nvPr/>
        </p:nvCxnSpPr>
        <p:spPr>
          <a:xfrm>
            <a:off x="-2947767" y="1995909"/>
            <a:ext cx="2279100" cy="39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3" name="Google Shape;523;p61">
            <a:extLst>
              <a:ext uri="{FF2B5EF4-FFF2-40B4-BE49-F238E27FC236}">
                <a16:creationId xmlns:a16="http://schemas.microsoft.com/office/drawing/2014/main" id="{5C04F08B-58AC-6FCD-0B8B-9D0722068F8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-2804000" y="3469509"/>
            <a:ext cx="1724633" cy="2307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524;p61">
            <a:extLst>
              <a:ext uri="{FF2B5EF4-FFF2-40B4-BE49-F238E27FC236}">
                <a16:creationId xmlns:a16="http://schemas.microsoft.com/office/drawing/2014/main" id="{B245B05B-660A-7438-755F-94C5438FDF8D}"/>
              </a:ext>
            </a:extLst>
          </p:cNvPr>
          <p:cNvCxnSpPr/>
          <p:nvPr/>
        </p:nvCxnSpPr>
        <p:spPr>
          <a:xfrm flipH="1">
            <a:off x="9320411" y="1995909"/>
            <a:ext cx="2183700" cy="20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525;p61">
            <a:extLst>
              <a:ext uri="{FF2B5EF4-FFF2-40B4-BE49-F238E27FC236}">
                <a16:creationId xmlns:a16="http://schemas.microsoft.com/office/drawing/2014/main" id="{4BB8EFFF-C168-A026-5C49-46329699110C}"/>
              </a:ext>
            </a:extLst>
          </p:cNvPr>
          <p:cNvCxnSpPr/>
          <p:nvPr/>
        </p:nvCxnSpPr>
        <p:spPr>
          <a:xfrm rot="10800000">
            <a:off x="9330911" y="3163909"/>
            <a:ext cx="2173200" cy="35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318;p48">
            <a:extLst>
              <a:ext uri="{FF2B5EF4-FFF2-40B4-BE49-F238E27FC236}">
                <a16:creationId xmlns:a16="http://schemas.microsoft.com/office/drawing/2014/main" id="{12684296-A488-9BA2-17F4-ECBCE84A1B19}"/>
              </a:ext>
            </a:extLst>
          </p:cNvPr>
          <p:cNvSpPr txBox="1">
            <a:spLocks/>
          </p:cNvSpPr>
          <p:nvPr/>
        </p:nvSpPr>
        <p:spPr>
          <a:xfrm flipH="1">
            <a:off x="3508289" y="697230"/>
            <a:ext cx="4922385" cy="337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3715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en-US" sz="2000">
                <a:solidFill>
                  <a:srgbClr val="FFFF00"/>
                </a:solidFill>
                <a:latin typeface="Montserrat" panose="00000500000000000000" pitchFamily="2" charset="0"/>
              </a:rPr>
              <a:t>*</a:t>
            </a:r>
            <a:r>
              <a:rPr lang="vi-VN" sz="2000">
                <a:latin typeface="Montserrat" panose="00000500000000000000" pitchFamily="2" charset="0"/>
              </a:rPr>
              <a:t>NI luôn nằm trong khoảng [0, 1]:</a:t>
            </a: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vi-VN" sz="2000">
                <a:latin typeface="Montserrat" panose="00000500000000000000" pitchFamily="2" charset="0"/>
              </a:rPr>
              <a:t>NI = 0: Vũ trụ có giá trị hàm mục tiêu nhỏ nhất (tốt nhất).</a:t>
            </a: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vi-VN" sz="2000">
                <a:latin typeface="Montserrat" panose="00000500000000000000" pitchFamily="2" charset="0"/>
              </a:rPr>
              <a:t>NI = 1: Vũ trụ có giá trị hàm mục tiêu lớn nhất (tệ nhất).</a:t>
            </a: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vi-VN" sz="2000">
                <a:latin typeface="Montserrat" panose="00000500000000000000" pitchFamily="2" charset="0"/>
              </a:rPr>
              <a:t>NI càng nhỏ, vũ trụ đó càng có khả năng được chọn làm white hole trong quá trình tương tác giữa các vũ trụ.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399035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1;p60">
            <a:extLst>
              <a:ext uri="{FF2B5EF4-FFF2-40B4-BE49-F238E27FC236}">
                <a16:creationId xmlns:a16="http://schemas.microsoft.com/office/drawing/2014/main" id="{80B947E1-1E54-1C11-E3EB-58F620DAD13C}"/>
              </a:ext>
            </a:extLst>
          </p:cNvPr>
          <p:cNvSpPr txBox="1">
            <a:spLocks/>
          </p:cNvSpPr>
          <p:nvPr/>
        </p:nvSpPr>
        <p:spPr>
          <a:xfrm>
            <a:off x="723354" y="571500"/>
            <a:ext cx="7697291" cy="4572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for each universe indexed by i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for each object indexed by j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r2=random([0,1]);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if r2&lt;WEP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r3= random([0,1]);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r4= random([0,1]);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if r3&lt;0.5</a:t>
            </a:r>
          </a:p>
          <a:p>
            <a:pPr algn="l"/>
            <a:r>
              <a:rPr lang="en-US" sz="1800" b="0">
                <a:solidFill>
                  <a:schemeClr val="tx2"/>
                </a:solidFill>
                <a:latin typeface="Montserrat" panose="00000500000000000000" pitchFamily="2" charset="0"/>
              </a:rPr>
              <a:t>                                         U(i,j)=Best_universe(j) + TDR* (( ub(j) - lb(j)) *</a:t>
            </a:r>
          </a:p>
          <a:p>
            <a:pPr algn="l"/>
            <a:r>
              <a:rPr lang="en-US" sz="1800" b="0">
                <a:solidFill>
                  <a:schemeClr val="tx2"/>
                </a:solidFill>
                <a:latin typeface="Montserrat" panose="00000500000000000000" pitchFamily="2" charset="0"/>
              </a:rPr>
              <a:t>r4 + lb(j));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else 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      </a:t>
            </a:r>
            <a:r>
              <a:rPr lang="en-US" sz="1800" b="0">
                <a:solidFill>
                  <a:schemeClr val="tx2"/>
                </a:solidFill>
                <a:latin typeface="Montserrat" panose="00000500000000000000" pitchFamily="2" charset="0"/>
              </a:rPr>
              <a:t>U(i,j)=Best_universe(j) - TDR * (( ub(j) - lb(j)) *</a:t>
            </a:r>
          </a:p>
          <a:p>
            <a:pPr algn="l"/>
            <a:r>
              <a:rPr lang="en-US" sz="1800" b="0">
                <a:solidFill>
                  <a:schemeClr val="tx2"/>
                </a:solidFill>
                <a:latin typeface="Montserrat" panose="00000500000000000000" pitchFamily="2" charset="0"/>
              </a:rPr>
              <a:t>r4 + lb(j));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end if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end if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end for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89359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stronomie Studium by Slidesgo">
  <a:themeElements>
    <a:clrScheme name="Simple Light">
      <a:dk1>
        <a:srgbClr val="000000"/>
      </a:dk1>
      <a:lt1>
        <a:srgbClr val="EDE9D9"/>
      </a:lt1>
      <a:dk2>
        <a:srgbClr val="FF5200"/>
      </a:dk2>
      <a:lt2>
        <a:srgbClr val="E9FB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DE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418</Words>
  <Application>Microsoft Office PowerPoint</Application>
  <PresentationFormat>On-screen Show (16:9)</PresentationFormat>
  <Paragraphs>50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Montserrat</vt:lpstr>
      <vt:lpstr>Actor</vt:lpstr>
      <vt:lpstr>Wingdings</vt:lpstr>
      <vt:lpstr>Fahkwang</vt:lpstr>
      <vt:lpstr>Astronomie Studium by Slidesgo</vt:lpstr>
      <vt:lpstr>Multi-Verse Optimizer (MVO)</vt:lpstr>
      <vt:lpstr>KHỞI TẠO GIÁ TRỊ</vt:lpstr>
      <vt:lpstr>NI(Ui) =  (fitness(Ui) - best(fitness)) / (max(fitness) - min(fitness))  WEP = WEPmin + (vòng lặp hiện tại/max_iter) * (WEPmax - WEPmin)   TDR =1−( vòng lặp hiện tại/max_iter)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Goi Cuon</cp:lastModifiedBy>
  <cp:revision>10</cp:revision>
  <dcterms:modified xsi:type="dcterms:W3CDTF">2024-09-09T16:16:38Z</dcterms:modified>
</cp:coreProperties>
</file>