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328" r:id="rId4"/>
    <p:sldId id="263" r:id="rId5"/>
    <p:sldId id="746" r:id="rId6"/>
    <p:sldId id="747" r:id="rId7"/>
    <p:sldId id="748" r:id="rId8"/>
    <p:sldId id="749" r:id="rId9"/>
    <p:sldId id="689" r:id="rId10"/>
    <p:sldId id="691" r:id="rId11"/>
    <p:sldId id="750" r:id="rId12"/>
    <p:sldId id="717" r:id="rId13"/>
    <p:sldId id="698" r:id="rId14"/>
    <p:sldId id="752" r:id="rId15"/>
    <p:sldId id="718" r:id="rId16"/>
    <p:sldId id="700" r:id="rId17"/>
    <p:sldId id="753" r:id="rId18"/>
    <p:sldId id="754" r:id="rId19"/>
    <p:sldId id="755" r:id="rId20"/>
    <p:sldId id="756" r:id="rId21"/>
    <p:sldId id="757" r:id="rId22"/>
    <p:sldId id="719" r:id="rId23"/>
    <p:sldId id="701" r:id="rId24"/>
    <p:sldId id="761" r:id="rId25"/>
    <p:sldId id="763" r:id="rId26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09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19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438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3048000" algn="l" defTabSz="1218565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3657600" algn="l" defTabSz="1218565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4267200" algn="l" defTabSz="1218565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4876800" algn="l" defTabSz="1218565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7274">
          <p15:clr>
            <a:srgbClr val="A4A3A4"/>
          </p15:clr>
        </p15:guide>
        <p15:guide id="4" pos="36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AE9"/>
    <a:srgbClr val="FCFCFC"/>
    <a:srgbClr val="CCD0D1"/>
    <a:srgbClr val="D7D9E1"/>
    <a:srgbClr val="D5D8E3"/>
    <a:srgbClr val="DADBDE"/>
    <a:srgbClr val="D9DDE7"/>
    <a:srgbClr val="ECECEC"/>
    <a:srgbClr val="E2E2E2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84" autoAdjust="0"/>
    <p:restoredTop sz="94660"/>
  </p:normalViewPr>
  <p:slideViewPr>
    <p:cSldViewPr>
      <p:cViewPr varScale="1">
        <p:scale>
          <a:sx n="80" d="100"/>
          <a:sy n="80" d="100"/>
        </p:scale>
        <p:origin x="270" y="120"/>
      </p:cViewPr>
      <p:guideLst>
        <p:guide orient="horz" pos="2160"/>
        <p:guide pos="3840"/>
        <p:guide pos="7274"/>
        <p:guide pos="366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3B58EF-4ABD-40F4-ACA4-FE81D742E6DD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FC198-2D83-4DFC-8CDD-7D23AF44D4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F8838-2596-481A-81BD-BA549497E720}" type="datetimeFigureOut">
              <a:rPr lang="zh-CN" altLang="en-US"/>
              <a:t>2023/2/12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507C5-9851-4EF6-82C9-5647805156C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F2B87-989E-4F4D-A3D6-9B10DAD785BB}" type="datetimeFigureOut">
              <a:rPr lang="zh-CN" altLang="en-US"/>
              <a:t>2023/2/12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54EB6-7BED-43FD-8483-DCA0766CC83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B09A5-729D-4B62-9A05-E166FB412201}" type="datetimeFigureOut">
              <a:rPr lang="zh-CN" altLang="en-US"/>
              <a:t>2023/2/12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21541-2C8E-4FE7-AD01-6AECC40AD2E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9456" y="286687"/>
            <a:ext cx="3655808" cy="369524"/>
          </a:xfrm>
        </p:spPr>
        <p:txBody>
          <a:bodyPr/>
          <a:lstStyle>
            <a:lvl1pPr algn="l">
              <a:defRPr sz="2135" b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椭圆 7"/>
          <p:cNvSpPr/>
          <p:nvPr userDrawn="1"/>
        </p:nvSpPr>
        <p:spPr>
          <a:xfrm>
            <a:off x="481684" y="172512"/>
            <a:ext cx="648675" cy="648672"/>
          </a:xfrm>
          <a:prstGeom prst="ellipse">
            <a:avLst/>
          </a:prstGeom>
          <a:gradFill flip="none" rotWithShape="1">
            <a:gsLst>
              <a:gs pos="55000">
                <a:srgbClr val="E7E7E7"/>
              </a:gs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270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1334856" y="697044"/>
            <a:ext cx="9900411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 userDrawn="1"/>
        </p:nvSpPr>
        <p:spPr>
          <a:xfrm>
            <a:off x="11351187" y="646644"/>
            <a:ext cx="100800" cy="1008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508349" y="646644"/>
            <a:ext cx="100800" cy="1008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11665512" y="646644"/>
            <a:ext cx="100800" cy="1008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432" y="406315"/>
            <a:ext cx="5040560" cy="504055"/>
          </a:xfrm>
        </p:spPr>
        <p:txBody>
          <a:bodyPr lIns="0" tIns="0" rIns="0" bIns="0" anchor="t"/>
          <a:lstStyle>
            <a:lvl1pPr algn="l">
              <a:defRPr sz="3200" b="0" cap="all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02D13-023C-493B-946F-6334B1550202}" type="datetimeFigureOut">
              <a:rPr lang="zh-CN" altLang="en-US"/>
              <a:t>2023/2/12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27665-4685-4CFB-A4DF-574C5BBB6387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7" name="五边形 6"/>
          <p:cNvSpPr/>
          <p:nvPr userDrawn="1"/>
        </p:nvSpPr>
        <p:spPr>
          <a:xfrm>
            <a:off x="263352" y="432893"/>
            <a:ext cx="573964" cy="432047"/>
          </a:xfrm>
          <a:prstGeom prst="homePlate">
            <a:avLst>
              <a:gd name="adj" fmla="val 3824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31676" y="432893"/>
            <a:ext cx="95672" cy="4320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" y="432893"/>
            <a:ext cx="95672" cy="4320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0EC45-3C31-4C3D-8B77-22FF0C9AAD4A}" type="datetimeFigureOut">
              <a:rPr lang="zh-CN" altLang="en-US"/>
              <a:t>2023/2/12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4074A8-D729-49BB-A7BC-DB2359C77DB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DE339D-55A7-444C-B9D1-1957295915E5}" type="datetimeFigureOut">
              <a:rPr lang="zh-CN" altLang="en-US"/>
              <a:t>2023/2/12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B3A32D-1FCD-4730-805F-780D3DD8791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42A674-53CD-422B-9892-C4EF0827967E}" type="datetimeFigureOut">
              <a:rPr lang="zh-CN" altLang="en-US"/>
              <a:t>2023/2/12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B350D4-CBC2-4A07-BB4A-B4CC231CE9C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50000">
              <a:srgbClr val="ECECEC"/>
            </a:gs>
            <a:gs pos="0">
              <a:srgbClr val="E2E2E2"/>
            </a:gs>
            <a:gs pos="100000">
              <a:schemeClr val="bg1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5118EC-EDEF-4F9C-852D-0A464BD53A70}" type="datetimeFigureOut">
              <a:rPr lang="zh-CN" altLang="en-US"/>
              <a:t>2023/2/12</a:t>
            </a:fld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CC5073-A55C-4F3C-8D7B-130473455D17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165C5-19AB-4D7E-BF4E-8030D4BC8E07}" type="datetimeFigureOut">
              <a:rPr lang="zh-CN" altLang="en-US"/>
              <a:t>2023/2/12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C2AC4E-50CB-4334-996F-7EE8464BD26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6AEFD-D42C-445E-A078-69D256A721CC}" type="datetimeFigureOut">
              <a:rPr lang="zh-CN" altLang="en-US"/>
              <a:t>2023/2/12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B7A587-D83B-45BF-80B0-EB01029C556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CA76A6C-E1BF-41A9-90D8-1F55C472F0D3}" type="datetimeFigureOut">
              <a:rPr lang="zh-CN" altLang="en-US"/>
              <a:t>2023/2/12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AC6EAE7-8652-497A-B0B9-2516C5BD65FF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5000"/>
                </a:schemeClr>
              </a:gs>
              <a:gs pos="71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234946" y="3836915"/>
            <a:ext cx="9703060" cy="548245"/>
            <a:chOff x="898376" y="3075806"/>
            <a:chExt cx="7277295" cy="411184"/>
          </a:xfrm>
        </p:grpSpPr>
        <p:sp>
          <p:nvSpPr>
            <p:cNvPr id="15" name="五边形 14"/>
            <p:cNvSpPr/>
            <p:nvPr/>
          </p:nvSpPr>
          <p:spPr>
            <a:xfrm>
              <a:off x="3603672" y="3075806"/>
              <a:ext cx="4571999" cy="411184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五边形 18"/>
            <p:cNvSpPr/>
            <p:nvPr/>
          </p:nvSpPr>
          <p:spPr>
            <a:xfrm flipH="1">
              <a:off x="898376" y="3075806"/>
              <a:ext cx="4571999" cy="411184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1" name="TextBox 7"/>
          <p:cNvSpPr>
            <a:spLocks noChangeArrowheads="1"/>
          </p:cNvSpPr>
          <p:nvPr/>
        </p:nvSpPr>
        <p:spPr bwMode="auto">
          <a:xfrm>
            <a:off x="4277360" y="6165691"/>
            <a:ext cx="3575536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wx:15827001883 qq:375857537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H="1">
            <a:off x="3311691" y="6309320"/>
            <a:ext cx="814387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8016213" y="6309320"/>
            <a:ext cx="814387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7"/>
          <p:cNvSpPr>
            <a:spLocks noChangeArrowheads="1"/>
          </p:cNvSpPr>
          <p:nvPr/>
        </p:nvSpPr>
        <p:spPr bwMode="auto">
          <a:xfrm>
            <a:off x="2903269" y="3885336"/>
            <a:ext cx="6304668" cy="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935" dirty="0">
                <a:solidFill>
                  <a:schemeClr val="bg1"/>
                </a:solidFill>
                <a:latin typeface="Swis721 Lt BT" pitchFamily="34" charset="0"/>
                <a:ea typeface="微软雅黑" panose="020B0503020204020204" pitchFamily="34" charset="-122"/>
                <a:cs typeface="LilyUPC" panose="020B0604020202020204" pitchFamily="34" charset="-34"/>
                <a:sym typeface="微软雅黑" panose="020B0503020204020204" pitchFamily="34" charset="-122"/>
              </a:rPr>
              <a:t>周靖轩</a:t>
            </a:r>
            <a:endParaRPr lang="zh-CN" sz="2935" dirty="0">
              <a:solidFill>
                <a:schemeClr val="bg1"/>
              </a:solidFill>
              <a:latin typeface="Swis721 Lt BT" pitchFamily="34" charset="0"/>
              <a:ea typeface="微软雅黑" panose="020B0503020204020204" pitchFamily="34" charset="-122"/>
              <a:cs typeface="LilyUPC" panose="020B0604020202020204" pitchFamily="34" charset="-34"/>
              <a:sym typeface="微软雅黑" panose="020B0503020204020204" pitchFamily="34" charset="-122"/>
            </a:endParaRPr>
          </a:p>
        </p:txBody>
      </p:sp>
      <p:sp>
        <p:nvSpPr>
          <p:cNvPr id="25" name="TextBox 7"/>
          <p:cNvSpPr>
            <a:spLocks noChangeArrowheads="1"/>
          </p:cNvSpPr>
          <p:nvPr/>
        </p:nvSpPr>
        <p:spPr bwMode="auto">
          <a:xfrm>
            <a:off x="114935" y="1156345"/>
            <a:ext cx="12192000" cy="1623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b="1" spc="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《jQuery</a:t>
            </a:r>
            <a:r>
              <a:rPr lang="zh-CN" altLang="en-US" sz="4400" b="1" spc="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</a:t>
            </a:r>
            <a:r>
              <a:rPr lang="en-US" altLang="zh-CN" sz="4400" b="1" spc="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Ajax</a:t>
            </a:r>
            <a:r>
              <a:rPr lang="zh-CN" altLang="en-US" sz="4400" b="1" spc="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实战教程</a:t>
            </a:r>
            <a:r>
              <a:rPr lang="en-US" altLang="zh-CN" sz="4400" b="1" spc="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》</a:t>
            </a:r>
          </a:p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spc="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</a:t>
            </a:r>
            <a:r>
              <a:rPr lang="en-US" altLang="zh-CN" sz="4800" b="1" spc="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4800" b="1" spc="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章 </a:t>
            </a:r>
            <a:r>
              <a:rPr lang="zh-CN" sz="4800" b="1" spc="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初识jQuery</a:t>
            </a:r>
          </a:p>
        </p:txBody>
      </p:sp>
      <p:sp>
        <p:nvSpPr>
          <p:cNvPr id="26" name="五边形 25"/>
          <p:cNvSpPr/>
          <p:nvPr/>
        </p:nvSpPr>
        <p:spPr>
          <a:xfrm flipH="1">
            <a:off x="10931750" y="3836915"/>
            <a:ext cx="1250725" cy="548245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五边形 26"/>
          <p:cNvSpPr/>
          <p:nvPr/>
        </p:nvSpPr>
        <p:spPr>
          <a:xfrm>
            <a:off x="-9525" y="3836915"/>
            <a:ext cx="1250725" cy="548245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TextBox 7"/>
          <p:cNvSpPr>
            <a:spLocks noChangeArrowheads="1"/>
          </p:cNvSpPr>
          <p:nvPr/>
        </p:nvSpPr>
        <p:spPr bwMode="auto">
          <a:xfrm>
            <a:off x="3782524" y="5053297"/>
            <a:ext cx="4626952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2023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706"/>
                            </p:stCondLst>
                            <p:childTnLst>
                              <p:par>
                                <p:cTn id="1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206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706"/>
                            </p:stCondLst>
                            <p:childTnLst>
                              <p:par>
                                <p:cTn id="23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5" dur="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6" dur="46" fill="hold">
                                          <p:stCondLst>
                                            <p:cond delay="4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" decel="50000" autoRev="1" fill="hold">
                                          <p:stCondLst>
                                            <p:cond delay="4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4" fill="hold">
                                          <p:stCondLst>
                                            <p:cond delay="8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906"/>
                            </p:stCondLst>
                            <p:childTnLst>
                              <p:par>
                                <p:cTn id="3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906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406"/>
                            </p:stCondLst>
                            <p:childTnLst>
                              <p:par>
                                <p:cTn id="4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5" grpId="0"/>
      <p:bldP spid="26" grpId="0" bldLvl="0" animBg="1"/>
      <p:bldP spid="27" grpId="0" bldLvl="0" animBg="1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615" y="406400"/>
            <a:ext cx="10852785" cy="504190"/>
          </a:xfrm>
        </p:spPr>
        <p:txBody>
          <a:bodyPr/>
          <a:lstStyle/>
          <a:p>
            <a:r>
              <a:rPr lang="en-US" cap="none">
                <a:solidFill>
                  <a:schemeClr val="tx1"/>
                </a:solidFill>
                <a:uFillTx/>
              </a:rPr>
              <a:t>1.2 jQuery的版本和下载 - jQuery的三代版本</a:t>
            </a:r>
          </a:p>
        </p:txBody>
      </p:sp>
      <p:sp>
        <p:nvSpPr>
          <p:cNvPr id="134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1851" y="724863"/>
            <a:ext cx="11278870" cy="14198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80000"/>
              </a:lnSpc>
            </a:pPr>
            <a:r>
              <a:rPr sz="2400" b="0" dirty="0" err="1">
                <a:latin typeface="Consolas" panose="020B0609020204030204" charset="0"/>
                <a:ea typeface="宋体" panose="02010600030101010101" pitchFamily="2" charset="-122"/>
              </a:rPr>
              <a:t>jQuery的三个版本主要是兼容性不同，随着版本的升高，jQuery逐步放弃了对老旧浏览器的兼容，具体兼容情况如表所示</a:t>
            </a:r>
            <a:r>
              <a:rPr sz="2400" b="0" dirty="0">
                <a:latin typeface="Consolas" panose="020B0609020204030204" charset="0"/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860" y="2108989"/>
            <a:ext cx="8755380" cy="2347595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1605FB6-89F4-4899-8869-84E196F6AD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337397"/>
              </p:ext>
            </p:extLst>
          </p:nvPr>
        </p:nvGraphicFramePr>
        <p:xfrm>
          <a:off x="1565860" y="4441286"/>
          <a:ext cx="875538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474">
                  <a:extLst>
                    <a:ext uri="{9D8B030D-6E8A-4147-A177-3AD203B41FA5}">
                      <a16:colId xmlns:a16="http://schemas.microsoft.com/office/drawing/2014/main" val="1579830358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3701028393"/>
                    </a:ext>
                  </a:extLst>
                </a:gridCol>
                <a:gridCol w="5335666">
                  <a:extLst>
                    <a:ext uri="{9D8B030D-6E8A-4147-A177-3AD203B41FA5}">
                      <a16:colId xmlns:a16="http://schemas.microsoft.com/office/drawing/2014/main" val="1478125429"/>
                    </a:ext>
                  </a:extLst>
                </a:gridCol>
              </a:tblGrid>
              <a:tr h="2290424">
                <a:tc>
                  <a:txBody>
                    <a:bodyPr/>
                    <a:lstStyle/>
                    <a:p>
                      <a:r>
                        <a:rPr lang="en-US" altLang="zh-CN" dirty="0"/>
                        <a:t>3.6.3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2022-12-20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Chrome: (Current - 1) and Current</a:t>
                      </a:r>
                    </a:p>
                    <a:p>
                      <a:r>
                        <a:rPr lang="en-US" altLang="zh-CN" sz="2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Edge: (Current - 1) and Current</a:t>
                      </a:r>
                    </a:p>
                    <a:p>
                      <a:r>
                        <a:rPr lang="en-US" altLang="zh-CN" sz="2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Firefox: (Current - 1) and Current, ESR</a:t>
                      </a:r>
                    </a:p>
                    <a:p>
                      <a:r>
                        <a:rPr lang="en-US" altLang="zh-CN" sz="2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Internet Explorer: 9+</a:t>
                      </a:r>
                    </a:p>
                    <a:p>
                      <a:r>
                        <a:rPr lang="en-US" altLang="zh-CN" sz="2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Safari: (Current - 1) and Current</a:t>
                      </a:r>
                    </a:p>
                    <a:p>
                      <a:r>
                        <a:rPr lang="en-US" altLang="zh-CN" sz="2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Opera: Current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29478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615" y="406400"/>
            <a:ext cx="10852785" cy="504190"/>
          </a:xfrm>
        </p:spPr>
        <p:txBody>
          <a:bodyPr/>
          <a:lstStyle/>
          <a:p>
            <a:r>
              <a:rPr lang="en-US" cap="none">
                <a:solidFill>
                  <a:schemeClr val="tx1"/>
                </a:solidFill>
                <a:uFillTx/>
              </a:rPr>
              <a:t>1.2 jQuery的版本和下载 - jQuery下载</a:t>
            </a:r>
          </a:p>
        </p:txBody>
      </p:sp>
      <p:sp>
        <p:nvSpPr>
          <p:cNvPr id="134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6565" y="982345"/>
            <a:ext cx="11278870" cy="11372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70000"/>
              </a:lnSpc>
            </a:pPr>
            <a:r>
              <a:rPr sz="2000" b="0" dirty="0" err="1">
                <a:latin typeface="Consolas" panose="020B0609020204030204" charset="0"/>
                <a:ea typeface="宋体" panose="02010600030101010101" pitchFamily="2" charset="-122"/>
              </a:rPr>
              <a:t>下载jQuery需要访问官方网站的下载栏目，网址是http</a:t>
            </a:r>
            <a:r>
              <a:rPr sz="2000" b="0" dirty="0">
                <a:latin typeface="Consolas" panose="020B0609020204030204" charset="0"/>
                <a:ea typeface="宋体" panose="02010600030101010101" pitchFamily="2" charset="-122"/>
              </a:rPr>
              <a:t>://jquery.com/download/。</a:t>
            </a:r>
          </a:p>
          <a:p>
            <a:pPr marL="0" indent="0">
              <a:lnSpc>
                <a:spcPct val="170000"/>
              </a:lnSpc>
            </a:pPr>
            <a:endParaRPr sz="2000" b="0" dirty="0">
              <a:latin typeface="Consolas" panose="020B0609020204030204" charset="0"/>
              <a:ea typeface="宋体" panose="02010600030101010101" pitchFamily="2" charset="-122"/>
            </a:endParaRPr>
          </a:p>
        </p:txBody>
      </p:sp>
      <p:pic>
        <p:nvPicPr>
          <p:cNvPr id="6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400" y="1802130"/>
            <a:ext cx="8020050" cy="21367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135" y="4233545"/>
            <a:ext cx="8439150" cy="2228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9"/>
          <p:cNvSpPr txBox="1"/>
          <p:nvPr/>
        </p:nvSpPr>
        <p:spPr>
          <a:xfrm>
            <a:off x="2211705" y="3059430"/>
            <a:ext cx="7767955" cy="738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1.3 引入jQuery</a:t>
            </a:r>
          </a:p>
        </p:txBody>
      </p:sp>
      <p:sp>
        <p:nvSpPr>
          <p:cNvPr id="44" name="五边形 43"/>
          <p:cNvSpPr/>
          <p:nvPr/>
        </p:nvSpPr>
        <p:spPr>
          <a:xfrm>
            <a:off x="0" y="2788200"/>
            <a:ext cx="1470864" cy="12816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 flipH="1">
            <a:off x="1470864" y="1625600"/>
            <a:ext cx="9250272" cy="3606800"/>
          </a:xfrm>
          <a:custGeom>
            <a:avLst/>
            <a:gdLst>
              <a:gd name="connsiteX0" fmla="*/ 6734601 w 8365511"/>
              <a:gd name="connsiteY0" fmla="*/ 0 h 3261820"/>
              <a:gd name="connsiteX1" fmla="*/ 6440954 w 8365511"/>
              <a:gd name="connsiteY1" fmla="*/ 0 h 3261820"/>
              <a:gd name="connsiteX2" fmla="*/ 1924557 w 8365511"/>
              <a:gd name="connsiteY2" fmla="*/ 0 h 3261820"/>
              <a:gd name="connsiteX3" fmla="*/ 1630910 w 8365511"/>
              <a:gd name="connsiteY3" fmla="*/ 0 h 3261820"/>
              <a:gd name="connsiteX4" fmla="*/ 0 w 8365511"/>
              <a:gd name="connsiteY4" fmla="*/ 1630910 h 3261820"/>
              <a:gd name="connsiteX5" fmla="*/ 1630910 w 8365511"/>
              <a:gd name="connsiteY5" fmla="*/ 3261820 h 3261820"/>
              <a:gd name="connsiteX6" fmla="*/ 1924557 w 8365511"/>
              <a:gd name="connsiteY6" fmla="*/ 3261820 h 3261820"/>
              <a:gd name="connsiteX7" fmla="*/ 6440954 w 8365511"/>
              <a:gd name="connsiteY7" fmla="*/ 3261820 h 3261820"/>
              <a:gd name="connsiteX8" fmla="*/ 6734601 w 8365511"/>
              <a:gd name="connsiteY8" fmla="*/ 3261820 h 3261820"/>
              <a:gd name="connsiteX9" fmla="*/ 8365511 w 8365511"/>
              <a:gd name="connsiteY9" fmla="*/ 1630910 h 326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365511" h="3261820">
                <a:moveTo>
                  <a:pt x="6734601" y="0"/>
                </a:moveTo>
                <a:lnTo>
                  <a:pt x="6440954" y="0"/>
                </a:lnTo>
                <a:lnTo>
                  <a:pt x="1924557" y="0"/>
                </a:lnTo>
                <a:lnTo>
                  <a:pt x="1630910" y="0"/>
                </a:lnTo>
                <a:lnTo>
                  <a:pt x="0" y="1630910"/>
                </a:lnTo>
                <a:lnTo>
                  <a:pt x="1630910" y="3261820"/>
                </a:lnTo>
                <a:lnTo>
                  <a:pt x="1924557" y="3261820"/>
                </a:lnTo>
                <a:lnTo>
                  <a:pt x="6440954" y="3261820"/>
                </a:lnTo>
                <a:lnTo>
                  <a:pt x="6734601" y="3261820"/>
                </a:lnTo>
                <a:lnTo>
                  <a:pt x="8365511" y="1630910"/>
                </a:lnTo>
                <a:close/>
              </a:path>
            </a:pathLst>
          </a:cu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" name="任意多边形 51"/>
          <p:cNvSpPr/>
          <p:nvPr/>
        </p:nvSpPr>
        <p:spPr>
          <a:xfrm flipH="1">
            <a:off x="1677131" y="1756372"/>
            <a:ext cx="8837738" cy="3345256"/>
          </a:xfrm>
          <a:custGeom>
            <a:avLst/>
            <a:gdLst>
              <a:gd name="connsiteX0" fmla="*/ 7135510 w 8801228"/>
              <a:gd name="connsiteY0" fmla="*/ 0 h 3331436"/>
              <a:gd name="connsiteX1" fmla="*/ 6878335 w 8801228"/>
              <a:gd name="connsiteY1" fmla="*/ 0 h 3331436"/>
              <a:gd name="connsiteX2" fmla="*/ 6835596 w 8801228"/>
              <a:gd name="connsiteY2" fmla="*/ 0 h 3331436"/>
              <a:gd name="connsiteX3" fmla="*/ 6578421 w 8801228"/>
              <a:gd name="connsiteY3" fmla="*/ 0 h 3331436"/>
              <a:gd name="connsiteX4" fmla="*/ 2222807 w 8801228"/>
              <a:gd name="connsiteY4" fmla="*/ 0 h 3331436"/>
              <a:gd name="connsiteX5" fmla="*/ 1965632 w 8801228"/>
              <a:gd name="connsiteY5" fmla="*/ 0 h 3331436"/>
              <a:gd name="connsiteX6" fmla="*/ 1922893 w 8801228"/>
              <a:gd name="connsiteY6" fmla="*/ 0 h 3331436"/>
              <a:gd name="connsiteX7" fmla="*/ 1665718 w 8801228"/>
              <a:gd name="connsiteY7" fmla="*/ 0 h 3331436"/>
              <a:gd name="connsiteX8" fmla="*/ 0 w 8801228"/>
              <a:gd name="connsiteY8" fmla="*/ 1665718 h 3331436"/>
              <a:gd name="connsiteX9" fmla="*/ 1665718 w 8801228"/>
              <a:gd name="connsiteY9" fmla="*/ 3331436 h 3331436"/>
              <a:gd name="connsiteX10" fmla="*/ 1922893 w 8801228"/>
              <a:gd name="connsiteY10" fmla="*/ 3331436 h 3331436"/>
              <a:gd name="connsiteX11" fmla="*/ 1965632 w 8801228"/>
              <a:gd name="connsiteY11" fmla="*/ 3331436 h 3331436"/>
              <a:gd name="connsiteX12" fmla="*/ 2222807 w 8801228"/>
              <a:gd name="connsiteY12" fmla="*/ 3331436 h 3331436"/>
              <a:gd name="connsiteX13" fmla="*/ 6578421 w 8801228"/>
              <a:gd name="connsiteY13" fmla="*/ 3331436 h 3331436"/>
              <a:gd name="connsiteX14" fmla="*/ 6835596 w 8801228"/>
              <a:gd name="connsiteY14" fmla="*/ 3331436 h 3331436"/>
              <a:gd name="connsiteX15" fmla="*/ 6878335 w 8801228"/>
              <a:gd name="connsiteY15" fmla="*/ 3331436 h 3331436"/>
              <a:gd name="connsiteX16" fmla="*/ 7135510 w 8801228"/>
              <a:gd name="connsiteY16" fmla="*/ 3331436 h 3331436"/>
              <a:gd name="connsiteX17" fmla="*/ 8801228 w 8801228"/>
              <a:gd name="connsiteY17" fmla="*/ 1665718 h 3331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801228" h="3331436">
                <a:moveTo>
                  <a:pt x="7135510" y="0"/>
                </a:moveTo>
                <a:lnTo>
                  <a:pt x="6878335" y="0"/>
                </a:lnTo>
                <a:lnTo>
                  <a:pt x="6835596" y="0"/>
                </a:lnTo>
                <a:lnTo>
                  <a:pt x="6578421" y="0"/>
                </a:lnTo>
                <a:lnTo>
                  <a:pt x="2222807" y="0"/>
                </a:lnTo>
                <a:lnTo>
                  <a:pt x="1965632" y="0"/>
                </a:lnTo>
                <a:lnTo>
                  <a:pt x="1922893" y="0"/>
                </a:lnTo>
                <a:lnTo>
                  <a:pt x="1665718" y="0"/>
                </a:lnTo>
                <a:lnTo>
                  <a:pt x="0" y="1665718"/>
                </a:lnTo>
                <a:lnTo>
                  <a:pt x="1665718" y="3331436"/>
                </a:lnTo>
                <a:lnTo>
                  <a:pt x="1922893" y="3331436"/>
                </a:lnTo>
                <a:lnTo>
                  <a:pt x="1965632" y="3331436"/>
                </a:lnTo>
                <a:lnTo>
                  <a:pt x="2222807" y="3331436"/>
                </a:lnTo>
                <a:lnTo>
                  <a:pt x="6578421" y="3331436"/>
                </a:lnTo>
                <a:lnTo>
                  <a:pt x="6835596" y="3331436"/>
                </a:lnTo>
                <a:lnTo>
                  <a:pt x="6878335" y="3331436"/>
                </a:lnTo>
                <a:lnTo>
                  <a:pt x="7135510" y="3331436"/>
                </a:lnTo>
                <a:lnTo>
                  <a:pt x="8801228" y="1665718"/>
                </a:lnTo>
                <a:close/>
              </a:path>
            </a:pathLst>
          </a:cu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3" name="五边形 52"/>
          <p:cNvSpPr/>
          <p:nvPr/>
        </p:nvSpPr>
        <p:spPr>
          <a:xfrm flipH="1">
            <a:off x="10721136" y="2788200"/>
            <a:ext cx="1470864" cy="12816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4" grpId="0" bldLvl="0" animBg="1"/>
      <p:bldP spid="48" grpId="0" bldLvl="0" animBg="1"/>
      <p:bldP spid="52" grpId="0" bldLvl="0" animBg="1"/>
      <p:bldP spid="53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615" y="406400"/>
            <a:ext cx="9330690" cy="702945"/>
          </a:xfrm>
        </p:spPr>
        <p:txBody>
          <a:bodyPr/>
          <a:lstStyle/>
          <a:p>
            <a:r>
              <a:rPr lang="en-US" cap="none">
                <a:solidFill>
                  <a:schemeClr val="tx1"/>
                </a:solidFill>
                <a:uFillTx/>
              </a:rPr>
              <a:t>1</a:t>
            </a:r>
            <a:r>
              <a:rPr cap="none">
                <a:solidFill>
                  <a:schemeClr val="tx1"/>
                </a:solidFill>
                <a:uFillTx/>
              </a:rPr>
              <a:t>.3 引入jQuery </a:t>
            </a:r>
            <a:r>
              <a:rPr lang="en-US" cap="none">
                <a:solidFill>
                  <a:schemeClr val="tx1"/>
                </a:solidFill>
                <a:uFillTx/>
              </a:rPr>
              <a:t>- 引包方法</a:t>
            </a:r>
          </a:p>
        </p:txBody>
      </p:sp>
      <p:sp>
        <p:nvSpPr>
          <p:cNvPr id="134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2610" y="1061720"/>
            <a:ext cx="10172700" cy="8915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30000"/>
              </a:lnSpc>
            </a:pPr>
            <a:r>
              <a:rPr lang="zh-CN" sz="2000" b="0">
                <a:latin typeface="Consolas" panose="020B0609020204030204" charset="0"/>
                <a:ea typeface="宋体" panose="02010600030101010101" pitchFamily="2" charset="-122"/>
              </a:rPr>
              <a:t>jQuery需要先引包再使用。</a:t>
            </a:r>
          </a:p>
          <a:p>
            <a:pPr marL="0" indent="0">
              <a:lnSpc>
                <a:spcPct val="130000"/>
              </a:lnSpc>
            </a:pPr>
            <a:r>
              <a:rPr lang="zh-CN" sz="2000" b="0">
                <a:latin typeface="Consolas" panose="020B0609020204030204" charset="0"/>
                <a:ea typeface="宋体" panose="02010600030101010101" pitchFamily="2" charset="-122"/>
              </a:rPr>
              <a:t>引用jQuery需要使用script标签，script标签的src属性是jQuery文件的路径，例如：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82295" y="2711450"/>
            <a:ext cx="10523855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40000"/>
              </a:lnSpc>
            </a:pPr>
            <a:r>
              <a:rPr sz="2000" b="0">
                <a:latin typeface="Consolas" panose="020B0609020204030204" charset="0"/>
                <a:ea typeface="宋体" panose="02010600030101010101" pitchFamily="2" charset="-122"/>
              </a:rPr>
              <a:t>引入jQuery库之后，需要另行再写一个script标签写业务程序。为了检测jQuery是否被成功引入，可以试着alert($)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25" y="2151380"/>
            <a:ext cx="9964420" cy="4184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2110" y="3806825"/>
            <a:ext cx="9137650" cy="1412240"/>
          </a:xfrm>
          <a:prstGeom prst="rect">
            <a:avLst/>
          </a:prstGeom>
        </p:spPr>
      </p:pic>
      <p:pic>
        <p:nvPicPr>
          <p:cNvPr id="191" name="图片 19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5405" y="5389245"/>
            <a:ext cx="4870450" cy="14217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615" y="406400"/>
            <a:ext cx="9330690" cy="702945"/>
          </a:xfrm>
        </p:spPr>
        <p:txBody>
          <a:bodyPr/>
          <a:lstStyle/>
          <a:p>
            <a:r>
              <a:rPr lang="en-US" cap="none">
                <a:solidFill>
                  <a:schemeClr val="tx1"/>
                </a:solidFill>
                <a:uFillTx/>
              </a:rPr>
              <a:t>1</a:t>
            </a:r>
            <a:r>
              <a:rPr cap="none">
                <a:solidFill>
                  <a:schemeClr val="tx1"/>
                </a:solidFill>
                <a:uFillTx/>
              </a:rPr>
              <a:t>.3 引入jQuery </a:t>
            </a:r>
            <a:r>
              <a:rPr lang="en-US" cap="none">
                <a:solidFill>
                  <a:schemeClr val="tx1"/>
                </a:solidFill>
                <a:uFillTx/>
              </a:rPr>
              <a:t>- 常见错误</a:t>
            </a:r>
          </a:p>
        </p:txBody>
      </p:sp>
      <p:sp>
        <p:nvSpPr>
          <p:cNvPr id="134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7060" y="1005205"/>
            <a:ext cx="10172700" cy="8915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30000"/>
              </a:lnSpc>
            </a:pPr>
            <a:r>
              <a:rPr lang="zh-CN" sz="2000" b="0">
                <a:latin typeface="Consolas" panose="020B0609020204030204" charset="0"/>
                <a:ea typeface="宋体" panose="02010600030101010101" pitchFamily="2" charset="-122"/>
              </a:rPr>
              <a:t>初学者常犯的一个错误是将引包的script标签和编程的script标签“合二为一”了，这是不正确的：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07060" y="3071495"/>
            <a:ext cx="1052385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40000"/>
              </a:lnSpc>
            </a:pPr>
            <a:r>
              <a:rPr sz="2000" b="0">
                <a:latin typeface="Consolas" panose="020B0609020204030204" charset="0"/>
                <a:ea typeface="宋体" panose="02010600030101010101" pitchFamily="2" charset="-122"/>
              </a:rPr>
              <a:t>正确的写法是引入jQuery之后另写一个script标签用来写主程序：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2055" y="1896745"/>
            <a:ext cx="6353175" cy="9334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5480" y="4170045"/>
            <a:ext cx="8320405" cy="1503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9"/>
          <p:cNvSpPr txBox="1"/>
          <p:nvPr/>
        </p:nvSpPr>
        <p:spPr>
          <a:xfrm>
            <a:off x="2405380" y="3002280"/>
            <a:ext cx="7767955" cy="738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1.4 感受jQuery的魔力</a:t>
            </a:r>
          </a:p>
        </p:txBody>
      </p:sp>
      <p:sp>
        <p:nvSpPr>
          <p:cNvPr id="44" name="五边形 43"/>
          <p:cNvSpPr/>
          <p:nvPr/>
        </p:nvSpPr>
        <p:spPr>
          <a:xfrm>
            <a:off x="0" y="2788200"/>
            <a:ext cx="1470864" cy="12816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 flipH="1">
            <a:off x="1470864" y="1625600"/>
            <a:ext cx="9250272" cy="3606800"/>
          </a:xfrm>
          <a:custGeom>
            <a:avLst/>
            <a:gdLst>
              <a:gd name="connsiteX0" fmla="*/ 6734601 w 8365511"/>
              <a:gd name="connsiteY0" fmla="*/ 0 h 3261820"/>
              <a:gd name="connsiteX1" fmla="*/ 6440954 w 8365511"/>
              <a:gd name="connsiteY1" fmla="*/ 0 h 3261820"/>
              <a:gd name="connsiteX2" fmla="*/ 1924557 w 8365511"/>
              <a:gd name="connsiteY2" fmla="*/ 0 h 3261820"/>
              <a:gd name="connsiteX3" fmla="*/ 1630910 w 8365511"/>
              <a:gd name="connsiteY3" fmla="*/ 0 h 3261820"/>
              <a:gd name="connsiteX4" fmla="*/ 0 w 8365511"/>
              <a:gd name="connsiteY4" fmla="*/ 1630910 h 3261820"/>
              <a:gd name="connsiteX5" fmla="*/ 1630910 w 8365511"/>
              <a:gd name="connsiteY5" fmla="*/ 3261820 h 3261820"/>
              <a:gd name="connsiteX6" fmla="*/ 1924557 w 8365511"/>
              <a:gd name="connsiteY6" fmla="*/ 3261820 h 3261820"/>
              <a:gd name="connsiteX7" fmla="*/ 6440954 w 8365511"/>
              <a:gd name="connsiteY7" fmla="*/ 3261820 h 3261820"/>
              <a:gd name="connsiteX8" fmla="*/ 6734601 w 8365511"/>
              <a:gd name="connsiteY8" fmla="*/ 3261820 h 3261820"/>
              <a:gd name="connsiteX9" fmla="*/ 8365511 w 8365511"/>
              <a:gd name="connsiteY9" fmla="*/ 1630910 h 326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365511" h="3261820">
                <a:moveTo>
                  <a:pt x="6734601" y="0"/>
                </a:moveTo>
                <a:lnTo>
                  <a:pt x="6440954" y="0"/>
                </a:lnTo>
                <a:lnTo>
                  <a:pt x="1924557" y="0"/>
                </a:lnTo>
                <a:lnTo>
                  <a:pt x="1630910" y="0"/>
                </a:lnTo>
                <a:lnTo>
                  <a:pt x="0" y="1630910"/>
                </a:lnTo>
                <a:lnTo>
                  <a:pt x="1630910" y="3261820"/>
                </a:lnTo>
                <a:lnTo>
                  <a:pt x="1924557" y="3261820"/>
                </a:lnTo>
                <a:lnTo>
                  <a:pt x="6440954" y="3261820"/>
                </a:lnTo>
                <a:lnTo>
                  <a:pt x="6734601" y="3261820"/>
                </a:lnTo>
                <a:lnTo>
                  <a:pt x="8365511" y="1630910"/>
                </a:lnTo>
                <a:close/>
              </a:path>
            </a:pathLst>
          </a:cu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" name="任意多边形 51"/>
          <p:cNvSpPr/>
          <p:nvPr/>
        </p:nvSpPr>
        <p:spPr>
          <a:xfrm flipH="1">
            <a:off x="1677131" y="1756372"/>
            <a:ext cx="8837738" cy="3345256"/>
          </a:xfrm>
          <a:custGeom>
            <a:avLst/>
            <a:gdLst>
              <a:gd name="connsiteX0" fmla="*/ 7135510 w 8801228"/>
              <a:gd name="connsiteY0" fmla="*/ 0 h 3331436"/>
              <a:gd name="connsiteX1" fmla="*/ 6878335 w 8801228"/>
              <a:gd name="connsiteY1" fmla="*/ 0 h 3331436"/>
              <a:gd name="connsiteX2" fmla="*/ 6835596 w 8801228"/>
              <a:gd name="connsiteY2" fmla="*/ 0 h 3331436"/>
              <a:gd name="connsiteX3" fmla="*/ 6578421 w 8801228"/>
              <a:gd name="connsiteY3" fmla="*/ 0 h 3331436"/>
              <a:gd name="connsiteX4" fmla="*/ 2222807 w 8801228"/>
              <a:gd name="connsiteY4" fmla="*/ 0 h 3331436"/>
              <a:gd name="connsiteX5" fmla="*/ 1965632 w 8801228"/>
              <a:gd name="connsiteY5" fmla="*/ 0 h 3331436"/>
              <a:gd name="connsiteX6" fmla="*/ 1922893 w 8801228"/>
              <a:gd name="connsiteY6" fmla="*/ 0 h 3331436"/>
              <a:gd name="connsiteX7" fmla="*/ 1665718 w 8801228"/>
              <a:gd name="connsiteY7" fmla="*/ 0 h 3331436"/>
              <a:gd name="connsiteX8" fmla="*/ 0 w 8801228"/>
              <a:gd name="connsiteY8" fmla="*/ 1665718 h 3331436"/>
              <a:gd name="connsiteX9" fmla="*/ 1665718 w 8801228"/>
              <a:gd name="connsiteY9" fmla="*/ 3331436 h 3331436"/>
              <a:gd name="connsiteX10" fmla="*/ 1922893 w 8801228"/>
              <a:gd name="connsiteY10" fmla="*/ 3331436 h 3331436"/>
              <a:gd name="connsiteX11" fmla="*/ 1965632 w 8801228"/>
              <a:gd name="connsiteY11" fmla="*/ 3331436 h 3331436"/>
              <a:gd name="connsiteX12" fmla="*/ 2222807 w 8801228"/>
              <a:gd name="connsiteY12" fmla="*/ 3331436 h 3331436"/>
              <a:gd name="connsiteX13" fmla="*/ 6578421 w 8801228"/>
              <a:gd name="connsiteY13" fmla="*/ 3331436 h 3331436"/>
              <a:gd name="connsiteX14" fmla="*/ 6835596 w 8801228"/>
              <a:gd name="connsiteY14" fmla="*/ 3331436 h 3331436"/>
              <a:gd name="connsiteX15" fmla="*/ 6878335 w 8801228"/>
              <a:gd name="connsiteY15" fmla="*/ 3331436 h 3331436"/>
              <a:gd name="connsiteX16" fmla="*/ 7135510 w 8801228"/>
              <a:gd name="connsiteY16" fmla="*/ 3331436 h 3331436"/>
              <a:gd name="connsiteX17" fmla="*/ 8801228 w 8801228"/>
              <a:gd name="connsiteY17" fmla="*/ 1665718 h 3331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801228" h="3331436">
                <a:moveTo>
                  <a:pt x="7135510" y="0"/>
                </a:moveTo>
                <a:lnTo>
                  <a:pt x="6878335" y="0"/>
                </a:lnTo>
                <a:lnTo>
                  <a:pt x="6835596" y="0"/>
                </a:lnTo>
                <a:lnTo>
                  <a:pt x="6578421" y="0"/>
                </a:lnTo>
                <a:lnTo>
                  <a:pt x="2222807" y="0"/>
                </a:lnTo>
                <a:lnTo>
                  <a:pt x="1965632" y="0"/>
                </a:lnTo>
                <a:lnTo>
                  <a:pt x="1922893" y="0"/>
                </a:lnTo>
                <a:lnTo>
                  <a:pt x="1665718" y="0"/>
                </a:lnTo>
                <a:lnTo>
                  <a:pt x="0" y="1665718"/>
                </a:lnTo>
                <a:lnTo>
                  <a:pt x="1665718" y="3331436"/>
                </a:lnTo>
                <a:lnTo>
                  <a:pt x="1922893" y="3331436"/>
                </a:lnTo>
                <a:lnTo>
                  <a:pt x="1965632" y="3331436"/>
                </a:lnTo>
                <a:lnTo>
                  <a:pt x="2222807" y="3331436"/>
                </a:lnTo>
                <a:lnTo>
                  <a:pt x="6578421" y="3331436"/>
                </a:lnTo>
                <a:lnTo>
                  <a:pt x="6835596" y="3331436"/>
                </a:lnTo>
                <a:lnTo>
                  <a:pt x="6878335" y="3331436"/>
                </a:lnTo>
                <a:lnTo>
                  <a:pt x="7135510" y="3331436"/>
                </a:lnTo>
                <a:lnTo>
                  <a:pt x="8801228" y="1665718"/>
                </a:lnTo>
                <a:close/>
              </a:path>
            </a:pathLst>
          </a:cu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3" name="五边形 52"/>
          <p:cNvSpPr/>
          <p:nvPr/>
        </p:nvSpPr>
        <p:spPr>
          <a:xfrm flipH="1">
            <a:off x="10721136" y="2788200"/>
            <a:ext cx="1470864" cy="12816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4" grpId="0" bldLvl="0" animBg="1"/>
      <p:bldP spid="48" grpId="0" bldLvl="0" animBg="1"/>
      <p:bldP spid="52" grpId="0" bldLvl="0" animBg="1"/>
      <p:bldP spid="53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615" y="406400"/>
            <a:ext cx="9330690" cy="702945"/>
          </a:xfrm>
        </p:spPr>
        <p:txBody>
          <a:bodyPr/>
          <a:lstStyle/>
          <a:p>
            <a:r>
              <a:rPr lang="en-US" cap="none" dirty="0">
                <a:solidFill>
                  <a:schemeClr val="tx1"/>
                </a:solidFill>
                <a:uFillTx/>
              </a:rPr>
              <a:t>1</a:t>
            </a:r>
            <a:r>
              <a:rPr cap="none" dirty="0">
                <a:solidFill>
                  <a:schemeClr val="tx1"/>
                </a:solidFill>
                <a:uFillTx/>
              </a:rPr>
              <a:t>.</a:t>
            </a:r>
            <a:r>
              <a:rPr lang="en-US" cap="none" dirty="0">
                <a:solidFill>
                  <a:schemeClr val="tx1"/>
                </a:solidFill>
                <a:uFillTx/>
              </a:rPr>
              <a:t>4</a:t>
            </a:r>
            <a:r>
              <a:rPr cap="none" dirty="0">
                <a:solidFill>
                  <a:schemeClr val="tx1"/>
                </a:solidFill>
                <a:uFillTx/>
              </a:rPr>
              <a:t> </a:t>
            </a:r>
            <a:r>
              <a:rPr cap="none" dirty="0" err="1">
                <a:solidFill>
                  <a:schemeClr val="tx1"/>
                </a:solidFill>
                <a:uFillTx/>
              </a:rPr>
              <a:t>感受jQuery的魔力</a:t>
            </a:r>
            <a:r>
              <a:rPr cap="none" dirty="0">
                <a:solidFill>
                  <a:schemeClr val="tx1"/>
                </a:solidFill>
                <a:uFillTx/>
              </a:rPr>
              <a:t> </a:t>
            </a:r>
            <a:r>
              <a:rPr lang="en-US" cap="none" dirty="0">
                <a:solidFill>
                  <a:schemeClr val="tx1"/>
                </a:solidFill>
                <a:uFillTx/>
              </a:rPr>
              <a:t>- </a:t>
            </a:r>
            <a:r>
              <a:rPr lang="en-US" cap="none" dirty="0" err="1">
                <a:solidFill>
                  <a:schemeClr val="tx1"/>
                </a:solidFill>
                <a:uFillTx/>
              </a:rPr>
              <a:t>jQuery选择元素能力</a:t>
            </a:r>
            <a:endParaRPr lang="en-US" cap="none" dirty="0">
              <a:solidFill>
                <a:schemeClr val="tx1"/>
              </a:solidFill>
              <a:uFillTx/>
            </a:endParaRPr>
          </a:p>
        </p:txBody>
      </p:sp>
      <p:sp>
        <p:nvSpPr>
          <p:cNvPr id="134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2295" y="956310"/>
            <a:ext cx="11564620" cy="8915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30000"/>
              </a:lnSpc>
            </a:pPr>
            <a:r>
              <a:rPr lang="zh-CN" sz="2000">
                <a:latin typeface="Consolas" panose="020B0609020204030204" charset="0"/>
                <a:ea typeface="宋体" panose="02010600030101010101" pitchFamily="2" charset="-122"/>
              </a:rPr>
              <a:t>我们用案例来演示jQuery选择元素的能力。</a:t>
            </a:r>
          </a:p>
          <a:p>
            <a:pPr marL="0" indent="0">
              <a:lnSpc>
                <a:spcPct val="130000"/>
              </a:lnSpc>
            </a:pPr>
            <a:r>
              <a:rPr lang="zh-CN" sz="2000">
                <a:latin typeface="Consolas" panose="020B0609020204030204" charset="0"/>
                <a:ea typeface="宋体" panose="02010600030101010101" pitchFamily="2" charset="-122"/>
              </a:rPr>
              <a:t>创建如下HTML结构：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82295" y="3811905"/>
            <a:ext cx="11564620" cy="4914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30000"/>
              </a:lnSpc>
            </a:pPr>
            <a:r>
              <a:rPr lang="zh-CN" sz="2000" dirty="0">
                <a:latin typeface="Consolas" panose="020B0609020204030204" charset="0"/>
                <a:ea typeface="宋体" panose="02010600030101010101" pitchFamily="2" charset="-122"/>
              </a:rPr>
              <a:t>引入jQuery并在所有DOM结构之后书写JavaScript程序：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370" y="1906270"/>
            <a:ext cx="4198620" cy="15220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6795" y="4720590"/>
            <a:ext cx="7067550" cy="1219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615" y="406400"/>
            <a:ext cx="9330690" cy="702945"/>
          </a:xfrm>
        </p:spPr>
        <p:txBody>
          <a:bodyPr/>
          <a:lstStyle/>
          <a:p>
            <a:r>
              <a:rPr lang="en-US" cap="none">
                <a:solidFill>
                  <a:schemeClr val="tx1"/>
                </a:solidFill>
                <a:uFillTx/>
              </a:rPr>
              <a:t>1</a:t>
            </a:r>
            <a:r>
              <a:rPr cap="none">
                <a:solidFill>
                  <a:schemeClr val="tx1"/>
                </a:solidFill>
                <a:uFillTx/>
              </a:rPr>
              <a:t>.</a:t>
            </a:r>
            <a:r>
              <a:rPr lang="en-US" cap="none">
                <a:solidFill>
                  <a:schemeClr val="tx1"/>
                </a:solidFill>
                <a:uFillTx/>
              </a:rPr>
              <a:t>4</a:t>
            </a:r>
            <a:r>
              <a:rPr cap="none">
                <a:solidFill>
                  <a:schemeClr val="tx1"/>
                </a:solidFill>
                <a:uFillTx/>
              </a:rPr>
              <a:t> 感受jQuery的魔力 </a:t>
            </a:r>
            <a:r>
              <a:rPr lang="en-US" cap="none">
                <a:solidFill>
                  <a:schemeClr val="tx1"/>
                </a:solidFill>
                <a:uFillTx/>
              </a:rPr>
              <a:t>- jQuery选择元素能力</a:t>
            </a:r>
          </a:p>
        </p:txBody>
      </p:sp>
      <p:sp>
        <p:nvSpPr>
          <p:cNvPr id="134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2295" y="956310"/>
            <a:ext cx="11564620" cy="3046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60000"/>
              </a:lnSpc>
            </a:pPr>
            <a:r>
              <a:rPr lang="zh-CN" sz="2000">
                <a:latin typeface="Consolas" panose="020B0609020204030204" charset="0"/>
                <a:ea typeface="宋体" panose="02010600030101010101" pitchFamily="2" charset="-122"/>
              </a:rPr>
              <a:t>程序中$()是jQuery的核心函数，用来选择HTML元素，它接收一个选择器字符串为参数。本例中$函数的参数为"#app ul li.spec"，这完全就是CSS的选择器写法，这让人兴奋。CSS怎么选择元素，jQuery就怎么选择元素，这要比原生JavaScript提供的getElementById()函数等要强很多。如果引入的是jQuery 1.x版本，$()函数还将兼容IE6浏览器。</a:t>
            </a:r>
          </a:p>
          <a:p>
            <a:pPr marL="0" indent="0">
              <a:lnSpc>
                <a:spcPct val="160000"/>
              </a:lnSpc>
            </a:pPr>
            <a:r>
              <a:rPr lang="zh-CN" sz="2000">
                <a:latin typeface="Consolas" panose="020B0609020204030204" charset="0"/>
                <a:ea typeface="宋体" panose="02010600030101010101" pitchFamily="2" charset="-122"/>
              </a:rPr>
              <a:t>程序中，调用$()函数选择页面上的元素之后，通过调用html()函数来将其内部文字设置为“你好”，网页运行效果如图所示。原本是空标签的li元素，现在内部被jQuery添加上了文字。</a:t>
            </a:r>
          </a:p>
        </p:txBody>
      </p:sp>
      <p:pic>
        <p:nvPicPr>
          <p:cNvPr id="9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655" y="4283710"/>
            <a:ext cx="6130290" cy="1995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615" y="406400"/>
            <a:ext cx="10824210" cy="694055"/>
          </a:xfrm>
        </p:spPr>
        <p:txBody>
          <a:bodyPr/>
          <a:lstStyle/>
          <a:p>
            <a:r>
              <a:rPr lang="en-US" cap="none" dirty="0">
                <a:solidFill>
                  <a:schemeClr val="tx1"/>
                </a:solidFill>
                <a:uFillTx/>
              </a:rPr>
              <a:t>1</a:t>
            </a:r>
            <a:r>
              <a:rPr cap="none" dirty="0">
                <a:solidFill>
                  <a:schemeClr val="tx1"/>
                </a:solidFill>
                <a:uFillTx/>
              </a:rPr>
              <a:t>.</a:t>
            </a:r>
            <a:r>
              <a:rPr lang="en-US" cap="none" dirty="0">
                <a:solidFill>
                  <a:schemeClr val="tx1"/>
                </a:solidFill>
                <a:uFillTx/>
              </a:rPr>
              <a:t>4</a:t>
            </a:r>
            <a:r>
              <a:rPr cap="none" dirty="0">
                <a:solidFill>
                  <a:schemeClr val="tx1"/>
                </a:solidFill>
                <a:uFillTx/>
              </a:rPr>
              <a:t> </a:t>
            </a:r>
            <a:r>
              <a:rPr cap="none" dirty="0" err="1">
                <a:solidFill>
                  <a:schemeClr val="tx1"/>
                </a:solidFill>
                <a:uFillTx/>
              </a:rPr>
              <a:t>感受jQuery的魔力</a:t>
            </a:r>
            <a:r>
              <a:rPr cap="none" dirty="0">
                <a:solidFill>
                  <a:schemeClr val="tx1"/>
                </a:solidFill>
                <a:uFillTx/>
              </a:rPr>
              <a:t> </a:t>
            </a:r>
            <a:r>
              <a:rPr lang="en-US" cap="none" dirty="0">
                <a:solidFill>
                  <a:schemeClr val="tx1"/>
                </a:solidFill>
                <a:uFillTx/>
              </a:rPr>
              <a:t>- </a:t>
            </a:r>
            <a:r>
              <a:rPr lang="en-US" cap="none" dirty="0" err="1">
                <a:solidFill>
                  <a:schemeClr val="tx1"/>
                </a:solidFill>
                <a:uFillTx/>
              </a:rPr>
              <a:t>jQuery批量控制元素的能力</a:t>
            </a:r>
            <a:endParaRPr lang="en-US" cap="none" dirty="0">
              <a:solidFill>
                <a:schemeClr val="tx1"/>
              </a:solidFill>
              <a:uFillTx/>
            </a:endParaRPr>
          </a:p>
        </p:txBody>
      </p:sp>
      <p:sp>
        <p:nvSpPr>
          <p:cNvPr id="134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2295" y="956310"/>
            <a:ext cx="1156462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60000"/>
              </a:lnSpc>
            </a:pPr>
            <a:r>
              <a:rPr lang="zh-CN" sz="2000">
                <a:latin typeface="Consolas" panose="020B0609020204030204" charset="0"/>
                <a:ea typeface="宋体" panose="02010600030101010101" pitchFamily="2" charset="-122"/>
              </a:rPr>
              <a:t>在页面上放置数个p标签：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730" y="1624965"/>
            <a:ext cx="1962150" cy="141922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582295" y="3359150"/>
            <a:ext cx="5080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indent="0"/>
            <a:r>
              <a:rPr lang="zh-CN" sz="2000" b="0">
                <a:latin typeface="Consolas" panose="020B0609020204030204" charset="0"/>
                <a:ea typeface="宋体" panose="02010600030101010101" pitchFamily="2" charset="-122"/>
              </a:rPr>
              <a:t>引入</a:t>
            </a:r>
            <a:r>
              <a:rPr lang="en-US" sz="2000" b="0"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</a:rPr>
              <a:t>jQuery</a:t>
            </a:r>
            <a:r>
              <a:rPr lang="zh-CN" sz="2000" b="0">
                <a:latin typeface="Consolas" panose="020B0609020204030204" charset="0"/>
                <a:ea typeface="宋体" panose="02010600030101010101" pitchFamily="2" charset="-122"/>
              </a:rPr>
              <a:t>并书写</a:t>
            </a:r>
            <a:r>
              <a:rPr lang="en-US" sz="2000" b="0">
                <a:latin typeface="Consolas" panose="020B0609020204030204" charset="0"/>
                <a:ea typeface="宋体" panose="02010600030101010101" pitchFamily="2" charset="-122"/>
              </a:rPr>
              <a:t>JavaScript</a:t>
            </a:r>
            <a:r>
              <a:rPr lang="zh-CN" sz="2000" b="0">
                <a:latin typeface="Consolas" panose="020B0609020204030204" charset="0"/>
                <a:ea typeface="宋体" panose="02010600030101010101" pitchFamily="2" charset="-122"/>
              </a:rPr>
              <a:t>程序：</a:t>
            </a:r>
            <a:endParaRPr lang="zh-CN" altLang="en-US" sz="2000" b="0">
              <a:latin typeface="Consolas" panose="020B0609020204030204" charset="0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3390" y="4031615"/>
            <a:ext cx="7872730" cy="23983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615" y="406400"/>
            <a:ext cx="10824210" cy="694055"/>
          </a:xfrm>
        </p:spPr>
        <p:txBody>
          <a:bodyPr/>
          <a:lstStyle/>
          <a:p>
            <a:r>
              <a:rPr lang="en-US" cap="none">
                <a:solidFill>
                  <a:schemeClr val="tx1"/>
                </a:solidFill>
                <a:uFillTx/>
              </a:rPr>
              <a:t>1</a:t>
            </a:r>
            <a:r>
              <a:rPr cap="none">
                <a:solidFill>
                  <a:schemeClr val="tx1"/>
                </a:solidFill>
                <a:uFillTx/>
              </a:rPr>
              <a:t>.</a:t>
            </a:r>
            <a:r>
              <a:rPr lang="en-US" cap="none">
                <a:solidFill>
                  <a:schemeClr val="tx1"/>
                </a:solidFill>
                <a:uFillTx/>
              </a:rPr>
              <a:t>4</a:t>
            </a:r>
            <a:r>
              <a:rPr cap="none">
                <a:solidFill>
                  <a:schemeClr val="tx1"/>
                </a:solidFill>
                <a:uFillTx/>
              </a:rPr>
              <a:t> 感受jQuery的魔力 </a:t>
            </a:r>
            <a:r>
              <a:rPr lang="en-US" cap="none">
                <a:solidFill>
                  <a:schemeClr val="tx1"/>
                </a:solidFill>
                <a:uFillTx/>
              </a:rPr>
              <a:t>- jQuery批量控制元素的能力</a:t>
            </a:r>
          </a:p>
        </p:txBody>
      </p:sp>
      <p:sp>
        <p:nvSpPr>
          <p:cNvPr id="134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2295" y="966470"/>
            <a:ext cx="1156462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60000"/>
              </a:lnSpc>
            </a:pPr>
            <a:r>
              <a:rPr lang="zh-CN" sz="2000">
                <a:latin typeface="Consolas" panose="020B0609020204030204" charset="0"/>
                <a:ea typeface="宋体" panose="02010600030101010101" pitchFamily="2" charset="-122"/>
              </a:rPr>
              <a:t>本例的运行效果如图所示：</a:t>
            </a:r>
          </a:p>
        </p:txBody>
      </p:sp>
      <p:pic>
        <p:nvPicPr>
          <p:cNvPr id="10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645" y="1639570"/>
            <a:ext cx="4465320" cy="4692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五边形 37"/>
          <p:cNvSpPr/>
          <p:nvPr/>
        </p:nvSpPr>
        <p:spPr>
          <a:xfrm flipH="1">
            <a:off x="3402965" y="2534285"/>
            <a:ext cx="4149725" cy="519430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200"/>
          </a:p>
        </p:txBody>
      </p:sp>
      <p:sp>
        <p:nvSpPr>
          <p:cNvPr id="7" name="五边形 37"/>
          <p:cNvSpPr/>
          <p:nvPr/>
        </p:nvSpPr>
        <p:spPr>
          <a:xfrm flipH="1">
            <a:off x="3402965" y="1800225"/>
            <a:ext cx="4149725" cy="519430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200"/>
          </a:p>
        </p:txBody>
      </p:sp>
      <p:sp>
        <p:nvSpPr>
          <p:cNvPr id="10" name="五边形 37"/>
          <p:cNvSpPr/>
          <p:nvPr/>
        </p:nvSpPr>
        <p:spPr>
          <a:xfrm flipH="1">
            <a:off x="3402965" y="1066165"/>
            <a:ext cx="4149725" cy="519430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200"/>
          </a:p>
        </p:txBody>
      </p:sp>
      <p:sp>
        <p:nvSpPr>
          <p:cNvPr id="11" name="五边形 37"/>
          <p:cNvSpPr/>
          <p:nvPr/>
        </p:nvSpPr>
        <p:spPr>
          <a:xfrm flipH="1">
            <a:off x="3402965" y="332105"/>
            <a:ext cx="4149725" cy="519430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200"/>
          </a:p>
        </p:txBody>
      </p:sp>
      <p:grpSp>
        <p:nvGrpSpPr>
          <p:cNvPr id="8" name="组合 7"/>
          <p:cNvGrpSpPr/>
          <p:nvPr/>
        </p:nvGrpSpPr>
        <p:grpSpPr>
          <a:xfrm>
            <a:off x="0" y="2787650"/>
            <a:ext cx="3375660" cy="1264285"/>
            <a:chOff x="0" y="2090868"/>
            <a:chExt cx="4067944" cy="961765"/>
          </a:xfrm>
        </p:grpSpPr>
        <p:sp>
          <p:nvSpPr>
            <p:cNvPr id="2" name="五边形 1"/>
            <p:cNvSpPr/>
            <p:nvPr/>
          </p:nvSpPr>
          <p:spPr>
            <a:xfrm>
              <a:off x="0" y="2090868"/>
              <a:ext cx="4067944" cy="961765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6893" y="2413307"/>
              <a:ext cx="1983832" cy="2806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>
                  <a:solidFill>
                    <a:schemeClr val="bg1">
                      <a:lumMod val="95000"/>
                    </a:schemeClr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CONTENTS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27057" y="2221239"/>
              <a:ext cx="650659" cy="381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665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</p:grpSp>
      <p:sp>
        <p:nvSpPr>
          <p:cNvPr id="31" name="文本框 9"/>
          <p:cNvSpPr txBox="1"/>
          <p:nvPr/>
        </p:nvSpPr>
        <p:spPr>
          <a:xfrm>
            <a:off x="3677920" y="428625"/>
            <a:ext cx="2954655" cy="2768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1.1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jQuery简介</a:t>
            </a:r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260985" cy="67621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8" name="文本框 9"/>
          <p:cNvSpPr txBox="1"/>
          <p:nvPr/>
        </p:nvSpPr>
        <p:spPr>
          <a:xfrm>
            <a:off x="3677920" y="1169035"/>
            <a:ext cx="2704465" cy="2768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1.2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jQuery的版本和下载</a:t>
            </a:r>
          </a:p>
        </p:txBody>
      </p:sp>
      <p:sp>
        <p:nvSpPr>
          <p:cNvPr id="60" name="文本框 9"/>
          <p:cNvSpPr txBox="1"/>
          <p:nvPr/>
        </p:nvSpPr>
        <p:spPr>
          <a:xfrm>
            <a:off x="3677920" y="1909445"/>
            <a:ext cx="2941320" cy="2768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1.3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引入jQuery</a:t>
            </a:r>
          </a:p>
        </p:txBody>
      </p:sp>
      <p:sp>
        <p:nvSpPr>
          <p:cNvPr id="62" name="文本框 9"/>
          <p:cNvSpPr txBox="1"/>
          <p:nvPr/>
        </p:nvSpPr>
        <p:spPr>
          <a:xfrm>
            <a:off x="3677920" y="2649855"/>
            <a:ext cx="3846830" cy="2768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1.4 感受jQuery的魔力 </a:t>
            </a:r>
          </a:p>
        </p:txBody>
      </p:sp>
      <p:sp>
        <p:nvSpPr>
          <p:cNvPr id="67" name="五边形 37"/>
          <p:cNvSpPr/>
          <p:nvPr/>
        </p:nvSpPr>
        <p:spPr>
          <a:xfrm flipH="1">
            <a:off x="3402965" y="3268345"/>
            <a:ext cx="4149725" cy="519430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200"/>
          </a:p>
        </p:txBody>
      </p:sp>
      <p:sp>
        <p:nvSpPr>
          <p:cNvPr id="69" name="文本框 9"/>
          <p:cNvSpPr txBox="1"/>
          <p:nvPr/>
        </p:nvSpPr>
        <p:spPr>
          <a:xfrm>
            <a:off x="3677920" y="3390265"/>
            <a:ext cx="3642360" cy="2768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1.5 在DOM完全加载后运行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10" grpId="0" bldLvl="0" animBg="1"/>
      <p:bldP spid="11" grpId="0" bldLvl="0" animBg="1"/>
      <p:bldP spid="31" grpId="0"/>
      <p:bldP spid="58" grpId="0"/>
      <p:bldP spid="60" grpId="0"/>
      <p:bldP spid="62" grpId="0"/>
      <p:bldP spid="67" grpId="0" bldLvl="0" animBg="1"/>
      <p:bldP spid="6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615" y="406400"/>
            <a:ext cx="10824210" cy="694055"/>
          </a:xfrm>
        </p:spPr>
        <p:txBody>
          <a:bodyPr/>
          <a:lstStyle/>
          <a:p>
            <a:r>
              <a:rPr lang="en-US" cap="none" dirty="0">
                <a:solidFill>
                  <a:schemeClr val="tx1"/>
                </a:solidFill>
                <a:uFillTx/>
              </a:rPr>
              <a:t>1</a:t>
            </a:r>
            <a:r>
              <a:rPr cap="none" dirty="0">
                <a:solidFill>
                  <a:schemeClr val="tx1"/>
                </a:solidFill>
                <a:uFillTx/>
              </a:rPr>
              <a:t>.</a:t>
            </a:r>
            <a:r>
              <a:rPr lang="en-US" cap="none" dirty="0">
                <a:solidFill>
                  <a:schemeClr val="tx1"/>
                </a:solidFill>
                <a:uFillTx/>
              </a:rPr>
              <a:t>4</a:t>
            </a:r>
            <a:r>
              <a:rPr cap="none" dirty="0">
                <a:solidFill>
                  <a:schemeClr val="tx1"/>
                </a:solidFill>
                <a:uFillTx/>
              </a:rPr>
              <a:t> </a:t>
            </a:r>
            <a:r>
              <a:rPr cap="none" dirty="0" err="1">
                <a:solidFill>
                  <a:schemeClr val="tx1"/>
                </a:solidFill>
                <a:uFillTx/>
              </a:rPr>
              <a:t>感受jQuery的魔力</a:t>
            </a:r>
            <a:r>
              <a:rPr cap="none" dirty="0">
                <a:solidFill>
                  <a:schemeClr val="tx1"/>
                </a:solidFill>
                <a:uFillTx/>
              </a:rPr>
              <a:t> </a:t>
            </a:r>
            <a:r>
              <a:rPr lang="en-US" cap="none" dirty="0">
                <a:solidFill>
                  <a:schemeClr val="tx1"/>
                </a:solidFill>
                <a:uFillTx/>
              </a:rPr>
              <a:t>- </a:t>
            </a:r>
            <a:r>
              <a:rPr lang="en-US" cap="none" dirty="0" err="1">
                <a:solidFill>
                  <a:schemeClr val="tx1"/>
                </a:solidFill>
                <a:uFillTx/>
              </a:rPr>
              <a:t>jQuery实现运动的能力</a:t>
            </a:r>
            <a:endParaRPr lang="en-US" cap="none" dirty="0">
              <a:solidFill>
                <a:schemeClr val="tx1"/>
              </a:solidFill>
              <a:uFillTx/>
            </a:endParaRPr>
          </a:p>
        </p:txBody>
      </p:sp>
      <p:sp>
        <p:nvSpPr>
          <p:cNvPr id="134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2295" y="966470"/>
            <a:ext cx="1156462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</a:pPr>
            <a:r>
              <a:rPr lang="zh-CN" sz="2000" dirty="0">
                <a:latin typeface="Consolas" panose="020B0609020204030204" charset="0"/>
                <a:ea typeface="宋体" panose="02010600030101010101" pitchFamily="2" charset="-122"/>
              </a:rPr>
              <a:t>只需要调用animate()函数。我们通过案例来演示。</a:t>
            </a:r>
          </a:p>
          <a:p>
            <a:pPr marL="0" indent="0">
              <a:lnSpc>
                <a:spcPct val="150000"/>
              </a:lnSpc>
            </a:pPr>
            <a:r>
              <a:rPr lang="zh-CN" sz="2000" dirty="0">
                <a:latin typeface="Consolas" panose="020B0609020204030204" charset="0"/>
                <a:ea typeface="宋体" panose="02010600030101010101" pitchFamily="2" charset="-122"/>
              </a:rPr>
              <a:t>放置一个div盒子：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440" y="2047240"/>
            <a:ext cx="3519170" cy="63246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582295" y="3229610"/>
            <a:ext cx="5080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indent="0"/>
            <a:r>
              <a:rPr lang="zh-CN" sz="2000" b="0">
                <a:latin typeface="Consolas" panose="020B0609020204030204" charset="0"/>
                <a:ea typeface="宋体" panose="02010600030101010101" pitchFamily="2" charset="-122"/>
              </a:rPr>
              <a:t>设置下面的</a:t>
            </a:r>
            <a:r>
              <a:rPr lang="en-US" sz="2000" b="0"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</a:rPr>
              <a:t>CSS</a:t>
            </a:r>
            <a:r>
              <a:rPr lang="zh-CN" sz="2000" b="0">
                <a:latin typeface="Consolas" panose="020B0609020204030204" charset="0"/>
                <a:ea typeface="宋体" panose="02010600030101010101" pitchFamily="2" charset="-122"/>
              </a:rPr>
              <a:t>样式：</a:t>
            </a:r>
            <a:endParaRPr lang="zh-CN" altLang="en-US" sz="2000" b="0">
              <a:latin typeface="Consolas" panose="020B0609020204030204" charset="0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0300" y="3844290"/>
            <a:ext cx="4490085" cy="26117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615" y="406400"/>
            <a:ext cx="10824210" cy="694055"/>
          </a:xfrm>
        </p:spPr>
        <p:txBody>
          <a:bodyPr/>
          <a:lstStyle/>
          <a:p>
            <a:r>
              <a:rPr lang="en-US" cap="none">
                <a:solidFill>
                  <a:schemeClr val="tx1"/>
                </a:solidFill>
                <a:uFillTx/>
              </a:rPr>
              <a:t>1</a:t>
            </a:r>
            <a:r>
              <a:rPr cap="none">
                <a:solidFill>
                  <a:schemeClr val="tx1"/>
                </a:solidFill>
                <a:uFillTx/>
              </a:rPr>
              <a:t>.</a:t>
            </a:r>
            <a:r>
              <a:rPr lang="en-US" cap="none">
                <a:solidFill>
                  <a:schemeClr val="tx1"/>
                </a:solidFill>
                <a:uFillTx/>
              </a:rPr>
              <a:t>4</a:t>
            </a:r>
            <a:r>
              <a:rPr cap="none">
                <a:solidFill>
                  <a:schemeClr val="tx1"/>
                </a:solidFill>
                <a:uFillTx/>
              </a:rPr>
              <a:t> 感受jQuery的魔力 </a:t>
            </a:r>
            <a:r>
              <a:rPr lang="en-US" cap="none">
                <a:solidFill>
                  <a:schemeClr val="tx1"/>
                </a:solidFill>
                <a:uFillTx/>
              </a:rPr>
              <a:t>- jQuery实现运动的能力</a:t>
            </a:r>
          </a:p>
        </p:txBody>
      </p:sp>
      <p:sp>
        <p:nvSpPr>
          <p:cNvPr id="134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2295" y="966470"/>
            <a:ext cx="11564620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</a:pPr>
            <a:r>
              <a:rPr lang="zh-CN" sz="2000">
                <a:latin typeface="Consolas" panose="020B0609020204030204" charset="0"/>
                <a:ea typeface="宋体" panose="02010600030101010101" pitchFamily="2" charset="-122"/>
              </a:rPr>
              <a:t>引入jQuery并书写JavaScript程序：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582295" y="3031490"/>
            <a:ext cx="10816590" cy="17837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10000"/>
              </a:lnSpc>
            </a:pPr>
            <a:r>
              <a:rPr sz="2000" b="0">
                <a:latin typeface="Consolas" panose="020B0609020204030204" charset="0"/>
                <a:ea typeface="宋体" panose="02010600030101010101" pitchFamily="2" charset="-122"/>
              </a:rPr>
              <a:t>程序中，animate()函数用来实现运动，我们给它传入了两个参数：</a:t>
            </a:r>
          </a:p>
          <a:p>
            <a:pPr marL="342900" indent="-342900">
              <a:lnSpc>
                <a:spcPct val="110000"/>
              </a:lnSpc>
              <a:buFont typeface="Wingdings" panose="05000000000000000000" charset="0"/>
              <a:buChar char="n"/>
            </a:pPr>
            <a:r>
              <a:rPr sz="2000" b="0">
                <a:latin typeface="Consolas" panose="020B0609020204030204" charset="0"/>
                <a:ea typeface="宋体" panose="02010600030101010101" pitchFamily="2" charset="-122"/>
              </a:rPr>
              <a:t>第一个参数{"left" : 800}表示盒子的运动终点，即盒子最终将运动到left为800的位置上；</a:t>
            </a:r>
          </a:p>
          <a:p>
            <a:pPr marL="342900" indent="-342900">
              <a:lnSpc>
                <a:spcPct val="110000"/>
              </a:lnSpc>
              <a:buFont typeface="Wingdings" panose="05000000000000000000" charset="0"/>
              <a:buChar char="n"/>
            </a:pPr>
            <a:r>
              <a:rPr sz="2000" b="0">
                <a:latin typeface="Consolas" panose="020B0609020204030204" charset="0"/>
                <a:ea typeface="宋体" panose="02010600030101010101" pitchFamily="2" charset="-122"/>
              </a:rPr>
              <a:t>第二个参数3000表示运动的时长，以毫秒为单位，1000毫秒为1秒，即我们希望盒子以3秒完成动画。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40" y="1624330"/>
            <a:ext cx="8363585" cy="12179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6455" y="5015865"/>
            <a:ext cx="7513955" cy="14947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9"/>
          <p:cNvSpPr txBox="1"/>
          <p:nvPr/>
        </p:nvSpPr>
        <p:spPr>
          <a:xfrm>
            <a:off x="2282190" y="3059430"/>
            <a:ext cx="7767955" cy="738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1.5 在DOM完全加载后运行</a:t>
            </a:r>
          </a:p>
        </p:txBody>
      </p:sp>
      <p:sp>
        <p:nvSpPr>
          <p:cNvPr id="44" name="五边形 43"/>
          <p:cNvSpPr/>
          <p:nvPr/>
        </p:nvSpPr>
        <p:spPr>
          <a:xfrm>
            <a:off x="0" y="2788200"/>
            <a:ext cx="1470864" cy="12816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 flipH="1">
            <a:off x="1470864" y="1625600"/>
            <a:ext cx="9250272" cy="3606800"/>
          </a:xfrm>
          <a:custGeom>
            <a:avLst/>
            <a:gdLst>
              <a:gd name="connsiteX0" fmla="*/ 6734601 w 8365511"/>
              <a:gd name="connsiteY0" fmla="*/ 0 h 3261820"/>
              <a:gd name="connsiteX1" fmla="*/ 6440954 w 8365511"/>
              <a:gd name="connsiteY1" fmla="*/ 0 h 3261820"/>
              <a:gd name="connsiteX2" fmla="*/ 1924557 w 8365511"/>
              <a:gd name="connsiteY2" fmla="*/ 0 h 3261820"/>
              <a:gd name="connsiteX3" fmla="*/ 1630910 w 8365511"/>
              <a:gd name="connsiteY3" fmla="*/ 0 h 3261820"/>
              <a:gd name="connsiteX4" fmla="*/ 0 w 8365511"/>
              <a:gd name="connsiteY4" fmla="*/ 1630910 h 3261820"/>
              <a:gd name="connsiteX5" fmla="*/ 1630910 w 8365511"/>
              <a:gd name="connsiteY5" fmla="*/ 3261820 h 3261820"/>
              <a:gd name="connsiteX6" fmla="*/ 1924557 w 8365511"/>
              <a:gd name="connsiteY6" fmla="*/ 3261820 h 3261820"/>
              <a:gd name="connsiteX7" fmla="*/ 6440954 w 8365511"/>
              <a:gd name="connsiteY7" fmla="*/ 3261820 h 3261820"/>
              <a:gd name="connsiteX8" fmla="*/ 6734601 w 8365511"/>
              <a:gd name="connsiteY8" fmla="*/ 3261820 h 3261820"/>
              <a:gd name="connsiteX9" fmla="*/ 8365511 w 8365511"/>
              <a:gd name="connsiteY9" fmla="*/ 1630910 h 326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365511" h="3261820">
                <a:moveTo>
                  <a:pt x="6734601" y="0"/>
                </a:moveTo>
                <a:lnTo>
                  <a:pt x="6440954" y="0"/>
                </a:lnTo>
                <a:lnTo>
                  <a:pt x="1924557" y="0"/>
                </a:lnTo>
                <a:lnTo>
                  <a:pt x="1630910" y="0"/>
                </a:lnTo>
                <a:lnTo>
                  <a:pt x="0" y="1630910"/>
                </a:lnTo>
                <a:lnTo>
                  <a:pt x="1630910" y="3261820"/>
                </a:lnTo>
                <a:lnTo>
                  <a:pt x="1924557" y="3261820"/>
                </a:lnTo>
                <a:lnTo>
                  <a:pt x="6440954" y="3261820"/>
                </a:lnTo>
                <a:lnTo>
                  <a:pt x="6734601" y="3261820"/>
                </a:lnTo>
                <a:lnTo>
                  <a:pt x="8365511" y="1630910"/>
                </a:lnTo>
                <a:close/>
              </a:path>
            </a:pathLst>
          </a:cu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" name="任意多边形 51"/>
          <p:cNvSpPr/>
          <p:nvPr/>
        </p:nvSpPr>
        <p:spPr>
          <a:xfrm flipH="1">
            <a:off x="1677131" y="1756372"/>
            <a:ext cx="8837738" cy="3345256"/>
          </a:xfrm>
          <a:custGeom>
            <a:avLst/>
            <a:gdLst>
              <a:gd name="connsiteX0" fmla="*/ 7135510 w 8801228"/>
              <a:gd name="connsiteY0" fmla="*/ 0 h 3331436"/>
              <a:gd name="connsiteX1" fmla="*/ 6878335 w 8801228"/>
              <a:gd name="connsiteY1" fmla="*/ 0 h 3331436"/>
              <a:gd name="connsiteX2" fmla="*/ 6835596 w 8801228"/>
              <a:gd name="connsiteY2" fmla="*/ 0 h 3331436"/>
              <a:gd name="connsiteX3" fmla="*/ 6578421 w 8801228"/>
              <a:gd name="connsiteY3" fmla="*/ 0 h 3331436"/>
              <a:gd name="connsiteX4" fmla="*/ 2222807 w 8801228"/>
              <a:gd name="connsiteY4" fmla="*/ 0 h 3331436"/>
              <a:gd name="connsiteX5" fmla="*/ 1965632 w 8801228"/>
              <a:gd name="connsiteY5" fmla="*/ 0 h 3331436"/>
              <a:gd name="connsiteX6" fmla="*/ 1922893 w 8801228"/>
              <a:gd name="connsiteY6" fmla="*/ 0 h 3331436"/>
              <a:gd name="connsiteX7" fmla="*/ 1665718 w 8801228"/>
              <a:gd name="connsiteY7" fmla="*/ 0 h 3331436"/>
              <a:gd name="connsiteX8" fmla="*/ 0 w 8801228"/>
              <a:gd name="connsiteY8" fmla="*/ 1665718 h 3331436"/>
              <a:gd name="connsiteX9" fmla="*/ 1665718 w 8801228"/>
              <a:gd name="connsiteY9" fmla="*/ 3331436 h 3331436"/>
              <a:gd name="connsiteX10" fmla="*/ 1922893 w 8801228"/>
              <a:gd name="connsiteY10" fmla="*/ 3331436 h 3331436"/>
              <a:gd name="connsiteX11" fmla="*/ 1965632 w 8801228"/>
              <a:gd name="connsiteY11" fmla="*/ 3331436 h 3331436"/>
              <a:gd name="connsiteX12" fmla="*/ 2222807 w 8801228"/>
              <a:gd name="connsiteY12" fmla="*/ 3331436 h 3331436"/>
              <a:gd name="connsiteX13" fmla="*/ 6578421 w 8801228"/>
              <a:gd name="connsiteY13" fmla="*/ 3331436 h 3331436"/>
              <a:gd name="connsiteX14" fmla="*/ 6835596 w 8801228"/>
              <a:gd name="connsiteY14" fmla="*/ 3331436 h 3331436"/>
              <a:gd name="connsiteX15" fmla="*/ 6878335 w 8801228"/>
              <a:gd name="connsiteY15" fmla="*/ 3331436 h 3331436"/>
              <a:gd name="connsiteX16" fmla="*/ 7135510 w 8801228"/>
              <a:gd name="connsiteY16" fmla="*/ 3331436 h 3331436"/>
              <a:gd name="connsiteX17" fmla="*/ 8801228 w 8801228"/>
              <a:gd name="connsiteY17" fmla="*/ 1665718 h 3331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801228" h="3331436">
                <a:moveTo>
                  <a:pt x="7135510" y="0"/>
                </a:moveTo>
                <a:lnTo>
                  <a:pt x="6878335" y="0"/>
                </a:lnTo>
                <a:lnTo>
                  <a:pt x="6835596" y="0"/>
                </a:lnTo>
                <a:lnTo>
                  <a:pt x="6578421" y="0"/>
                </a:lnTo>
                <a:lnTo>
                  <a:pt x="2222807" y="0"/>
                </a:lnTo>
                <a:lnTo>
                  <a:pt x="1965632" y="0"/>
                </a:lnTo>
                <a:lnTo>
                  <a:pt x="1922893" y="0"/>
                </a:lnTo>
                <a:lnTo>
                  <a:pt x="1665718" y="0"/>
                </a:lnTo>
                <a:lnTo>
                  <a:pt x="0" y="1665718"/>
                </a:lnTo>
                <a:lnTo>
                  <a:pt x="1665718" y="3331436"/>
                </a:lnTo>
                <a:lnTo>
                  <a:pt x="1922893" y="3331436"/>
                </a:lnTo>
                <a:lnTo>
                  <a:pt x="1965632" y="3331436"/>
                </a:lnTo>
                <a:lnTo>
                  <a:pt x="2222807" y="3331436"/>
                </a:lnTo>
                <a:lnTo>
                  <a:pt x="6578421" y="3331436"/>
                </a:lnTo>
                <a:lnTo>
                  <a:pt x="6835596" y="3331436"/>
                </a:lnTo>
                <a:lnTo>
                  <a:pt x="6878335" y="3331436"/>
                </a:lnTo>
                <a:lnTo>
                  <a:pt x="7135510" y="3331436"/>
                </a:lnTo>
                <a:lnTo>
                  <a:pt x="8801228" y="1665718"/>
                </a:lnTo>
                <a:close/>
              </a:path>
            </a:pathLst>
          </a:cu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3" name="五边形 52"/>
          <p:cNvSpPr/>
          <p:nvPr/>
        </p:nvSpPr>
        <p:spPr>
          <a:xfrm flipH="1">
            <a:off x="10721136" y="2788200"/>
            <a:ext cx="1470864" cy="12816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4" grpId="0" bldLvl="0" animBg="1"/>
      <p:bldP spid="48" grpId="0" bldLvl="0" animBg="1"/>
      <p:bldP spid="52" grpId="0" bldLvl="0" animBg="1"/>
      <p:bldP spid="53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615" y="406400"/>
            <a:ext cx="9330690" cy="702945"/>
          </a:xfrm>
        </p:spPr>
        <p:txBody>
          <a:bodyPr/>
          <a:lstStyle/>
          <a:p>
            <a:r>
              <a:rPr lang="en-US"/>
              <a:t>1</a:t>
            </a:r>
            <a:r>
              <a:t>.5 在DOM完全加载后运行</a:t>
            </a:r>
          </a:p>
        </p:txBody>
      </p:sp>
      <p:sp>
        <p:nvSpPr>
          <p:cNvPr id="134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8665" y="1165860"/>
            <a:ext cx="10036175" cy="3073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zh-CN" sz="2000" dirty="0">
                <a:latin typeface="Consolas" panose="020B0609020204030204" charset="0"/>
                <a:sym typeface="+mn-ea"/>
              </a:rPr>
              <a:t>案例程一般书写jQuery程序在所有DOM结构之下，如：</a:t>
            </a:r>
            <a:endParaRPr lang="zh-CN" altLang="en-US" sz="2000" b="1" dirty="0">
              <a:solidFill>
                <a:schemeClr val="accent6"/>
              </a:solidFill>
              <a:latin typeface="Consolas" panose="020B0609020204030204" charset="0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150" y="1558290"/>
            <a:ext cx="7791450" cy="4857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615" y="406400"/>
            <a:ext cx="9330690" cy="702945"/>
          </a:xfrm>
        </p:spPr>
        <p:txBody>
          <a:bodyPr/>
          <a:lstStyle/>
          <a:p>
            <a:r>
              <a:rPr lang="en-US"/>
              <a:t>1</a:t>
            </a:r>
            <a:r>
              <a:t>.5 在DOM完全加载后运行</a:t>
            </a:r>
          </a:p>
        </p:txBody>
      </p:sp>
      <p:sp>
        <p:nvSpPr>
          <p:cNvPr id="134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2295" y="976630"/>
            <a:ext cx="11235690" cy="67691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zh-CN" sz="2000" dirty="0">
                <a:latin typeface="Consolas" panose="020B0609020204030204" charset="0"/>
                <a:sym typeface="+mn-ea"/>
              </a:rPr>
              <a:t>如果想在&lt;head&gt;标签中书写jQuery程序，必须将程序写在$(document).ready(function(){})中，例如：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380" y="1579880"/>
            <a:ext cx="7317105" cy="49739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615" y="406400"/>
            <a:ext cx="9330690" cy="702945"/>
          </a:xfrm>
        </p:spPr>
        <p:txBody>
          <a:bodyPr/>
          <a:lstStyle/>
          <a:p>
            <a:r>
              <a:rPr lang="en-US"/>
              <a:t>1</a:t>
            </a:r>
            <a:r>
              <a:t>.5 在DOM完全加载后运行</a:t>
            </a:r>
          </a:p>
        </p:txBody>
      </p:sp>
      <p:sp>
        <p:nvSpPr>
          <p:cNvPr id="134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2295" y="929640"/>
            <a:ext cx="11235690" cy="20002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sz="2000" dirty="0">
                <a:latin typeface="Consolas" panose="020B0609020204030204" charset="0"/>
                <a:sym typeface="+mn-ea"/>
              </a:rPr>
              <a:t>$(document).ready()是一个事件监听，它在监听document文档对象的“就绪”事件。$(document).ready()事件要比原生JavaScript中的window.onload事件更早执行，因为它的底层是DOMContentLoaded事件，这个事件不会等页面中所有图片等多媒体资源加载完毕就会执行，而window.onload则不然。</a:t>
            </a:r>
          </a:p>
          <a:p>
            <a:pPr>
              <a:lnSpc>
                <a:spcPct val="130000"/>
              </a:lnSpc>
            </a:pPr>
            <a:r>
              <a:rPr lang="zh-CN" sz="2000" dirty="0">
                <a:latin typeface="Consolas" panose="020B0609020204030204" charset="0"/>
                <a:sym typeface="+mn-ea"/>
              </a:rPr>
              <a:t>$(document).ready()事件监听也可以简化为：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525" y="3113405"/>
            <a:ext cx="6097905" cy="176720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727075" y="5272405"/>
            <a:ext cx="10945495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/>
            <a:r>
              <a:rPr lang="zh-CN" sz="2000" b="0" dirty="0">
                <a:latin typeface="Consolas" panose="020B0609020204030204" charset="0"/>
                <a:ea typeface="宋体" panose="02010600030101010101" pitchFamily="2" charset="-122"/>
              </a:rPr>
              <a:t>即将一个函数传入</a:t>
            </a:r>
            <a:r>
              <a:rPr lang="en-US" sz="2000" b="0" dirty="0"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</a:rPr>
              <a:t>$()</a:t>
            </a:r>
            <a:r>
              <a:rPr lang="zh-CN" sz="2000" b="0" dirty="0">
                <a:latin typeface="Consolas" panose="020B0609020204030204" charset="0"/>
                <a:ea typeface="宋体" panose="02010600030101010101" pitchFamily="2" charset="-122"/>
              </a:rPr>
              <a:t>内当做参数，</a:t>
            </a:r>
            <a:r>
              <a:rPr lang="en-US" sz="2000" b="0" dirty="0"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</a:rPr>
              <a:t>jQuery</a:t>
            </a:r>
            <a:r>
              <a:rPr lang="zh-CN" sz="2000" b="0" dirty="0">
                <a:latin typeface="Consolas" panose="020B0609020204030204" charset="0"/>
                <a:ea typeface="宋体" panose="02010600030101010101" pitchFamily="2" charset="-122"/>
              </a:rPr>
              <a:t>会自动理解为这是</a:t>
            </a:r>
            <a:r>
              <a:rPr lang="en-US" sz="2000" b="0" dirty="0">
                <a:latin typeface="Consolas" panose="020B0609020204030204" charset="0"/>
                <a:ea typeface="宋体" panose="02010600030101010101" pitchFamily="2" charset="-122"/>
              </a:rPr>
              <a:t>$</a:t>
            </a:r>
            <a:r>
              <a:rPr lang="en-US" sz="2000" b="0" dirty="0"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</a:rPr>
              <a:t>(document).ready()</a:t>
            </a:r>
            <a:r>
              <a:rPr lang="zh-CN" sz="2000" b="0" dirty="0">
                <a:latin typeface="Consolas" panose="020B0609020204030204" charset="0"/>
                <a:ea typeface="宋体" panose="02010600030101010101" pitchFamily="2" charset="-122"/>
              </a:rPr>
              <a:t>的简化写法。</a:t>
            </a:r>
            <a:endParaRPr lang="zh-CN" altLang="en-US" sz="2000" b="0" dirty="0"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9"/>
          <p:cNvSpPr txBox="1"/>
          <p:nvPr/>
        </p:nvSpPr>
        <p:spPr>
          <a:xfrm>
            <a:off x="2212340" y="2983230"/>
            <a:ext cx="7767955" cy="738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1.1 jQuery简介</a:t>
            </a:r>
          </a:p>
        </p:txBody>
      </p:sp>
      <p:sp>
        <p:nvSpPr>
          <p:cNvPr id="44" name="五边形 43"/>
          <p:cNvSpPr/>
          <p:nvPr/>
        </p:nvSpPr>
        <p:spPr>
          <a:xfrm>
            <a:off x="0" y="2788200"/>
            <a:ext cx="1470864" cy="12816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 flipH="1">
            <a:off x="1470864" y="1625600"/>
            <a:ext cx="9250272" cy="3606800"/>
          </a:xfrm>
          <a:custGeom>
            <a:avLst/>
            <a:gdLst>
              <a:gd name="connsiteX0" fmla="*/ 6734601 w 8365511"/>
              <a:gd name="connsiteY0" fmla="*/ 0 h 3261820"/>
              <a:gd name="connsiteX1" fmla="*/ 6440954 w 8365511"/>
              <a:gd name="connsiteY1" fmla="*/ 0 h 3261820"/>
              <a:gd name="connsiteX2" fmla="*/ 1924557 w 8365511"/>
              <a:gd name="connsiteY2" fmla="*/ 0 h 3261820"/>
              <a:gd name="connsiteX3" fmla="*/ 1630910 w 8365511"/>
              <a:gd name="connsiteY3" fmla="*/ 0 h 3261820"/>
              <a:gd name="connsiteX4" fmla="*/ 0 w 8365511"/>
              <a:gd name="connsiteY4" fmla="*/ 1630910 h 3261820"/>
              <a:gd name="connsiteX5" fmla="*/ 1630910 w 8365511"/>
              <a:gd name="connsiteY5" fmla="*/ 3261820 h 3261820"/>
              <a:gd name="connsiteX6" fmla="*/ 1924557 w 8365511"/>
              <a:gd name="connsiteY6" fmla="*/ 3261820 h 3261820"/>
              <a:gd name="connsiteX7" fmla="*/ 6440954 w 8365511"/>
              <a:gd name="connsiteY7" fmla="*/ 3261820 h 3261820"/>
              <a:gd name="connsiteX8" fmla="*/ 6734601 w 8365511"/>
              <a:gd name="connsiteY8" fmla="*/ 3261820 h 3261820"/>
              <a:gd name="connsiteX9" fmla="*/ 8365511 w 8365511"/>
              <a:gd name="connsiteY9" fmla="*/ 1630910 h 326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365511" h="3261820">
                <a:moveTo>
                  <a:pt x="6734601" y="0"/>
                </a:moveTo>
                <a:lnTo>
                  <a:pt x="6440954" y="0"/>
                </a:lnTo>
                <a:lnTo>
                  <a:pt x="1924557" y="0"/>
                </a:lnTo>
                <a:lnTo>
                  <a:pt x="1630910" y="0"/>
                </a:lnTo>
                <a:lnTo>
                  <a:pt x="0" y="1630910"/>
                </a:lnTo>
                <a:lnTo>
                  <a:pt x="1630910" y="3261820"/>
                </a:lnTo>
                <a:lnTo>
                  <a:pt x="1924557" y="3261820"/>
                </a:lnTo>
                <a:lnTo>
                  <a:pt x="6440954" y="3261820"/>
                </a:lnTo>
                <a:lnTo>
                  <a:pt x="6734601" y="3261820"/>
                </a:lnTo>
                <a:lnTo>
                  <a:pt x="8365511" y="1630910"/>
                </a:lnTo>
                <a:close/>
              </a:path>
            </a:pathLst>
          </a:cu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" name="任意多边形 51"/>
          <p:cNvSpPr/>
          <p:nvPr/>
        </p:nvSpPr>
        <p:spPr>
          <a:xfrm flipH="1">
            <a:off x="1677131" y="1756372"/>
            <a:ext cx="8837738" cy="3345256"/>
          </a:xfrm>
          <a:custGeom>
            <a:avLst/>
            <a:gdLst>
              <a:gd name="connsiteX0" fmla="*/ 7135510 w 8801228"/>
              <a:gd name="connsiteY0" fmla="*/ 0 h 3331436"/>
              <a:gd name="connsiteX1" fmla="*/ 6878335 w 8801228"/>
              <a:gd name="connsiteY1" fmla="*/ 0 h 3331436"/>
              <a:gd name="connsiteX2" fmla="*/ 6835596 w 8801228"/>
              <a:gd name="connsiteY2" fmla="*/ 0 h 3331436"/>
              <a:gd name="connsiteX3" fmla="*/ 6578421 w 8801228"/>
              <a:gd name="connsiteY3" fmla="*/ 0 h 3331436"/>
              <a:gd name="connsiteX4" fmla="*/ 2222807 w 8801228"/>
              <a:gd name="connsiteY4" fmla="*/ 0 h 3331436"/>
              <a:gd name="connsiteX5" fmla="*/ 1965632 w 8801228"/>
              <a:gd name="connsiteY5" fmla="*/ 0 h 3331436"/>
              <a:gd name="connsiteX6" fmla="*/ 1922893 w 8801228"/>
              <a:gd name="connsiteY6" fmla="*/ 0 h 3331436"/>
              <a:gd name="connsiteX7" fmla="*/ 1665718 w 8801228"/>
              <a:gd name="connsiteY7" fmla="*/ 0 h 3331436"/>
              <a:gd name="connsiteX8" fmla="*/ 0 w 8801228"/>
              <a:gd name="connsiteY8" fmla="*/ 1665718 h 3331436"/>
              <a:gd name="connsiteX9" fmla="*/ 1665718 w 8801228"/>
              <a:gd name="connsiteY9" fmla="*/ 3331436 h 3331436"/>
              <a:gd name="connsiteX10" fmla="*/ 1922893 w 8801228"/>
              <a:gd name="connsiteY10" fmla="*/ 3331436 h 3331436"/>
              <a:gd name="connsiteX11" fmla="*/ 1965632 w 8801228"/>
              <a:gd name="connsiteY11" fmla="*/ 3331436 h 3331436"/>
              <a:gd name="connsiteX12" fmla="*/ 2222807 w 8801228"/>
              <a:gd name="connsiteY12" fmla="*/ 3331436 h 3331436"/>
              <a:gd name="connsiteX13" fmla="*/ 6578421 w 8801228"/>
              <a:gd name="connsiteY13" fmla="*/ 3331436 h 3331436"/>
              <a:gd name="connsiteX14" fmla="*/ 6835596 w 8801228"/>
              <a:gd name="connsiteY14" fmla="*/ 3331436 h 3331436"/>
              <a:gd name="connsiteX15" fmla="*/ 6878335 w 8801228"/>
              <a:gd name="connsiteY15" fmla="*/ 3331436 h 3331436"/>
              <a:gd name="connsiteX16" fmla="*/ 7135510 w 8801228"/>
              <a:gd name="connsiteY16" fmla="*/ 3331436 h 3331436"/>
              <a:gd name="connsiteX17" fmla="*/ 8801228 w 8801228"/>
              <a:gd name="connsiteY17" fmla="*/ 1665718 h 3331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801228" h="3331436">
                <a:moveTo>
                  <a:pt x="7135510" y="0"/>
                </a:moveTo>
                <a:lnTo>
                  <a:pt x="6878335" y="0"/>
                </a:lnTo>
                <a:lnTo>
                  <a:pt x="6835596" y="0"/>
                </a:lnTo>
                <a:lnTo>
                  <a:pt x="6578421" y="0"/>
                </a:lnTo>
                <a:lnTo>
                  <a:pt x="2222807" y="0"/>
                </a:lnTo>
                <a:lnTo>
                  <a:pt x="1965632" y="0"/>
                </a:lnTo>
                <a:lnTo>
                  <a:pt x="1922893" y="0"/>
                </a:lnTo>
                <a:lnTo>
                  <a:pt x="1665718" y="0"/>
                </a:lnTo>
                <a:lnTo>
                  <a:pt x="0" y="1665718"/>
                </a:lnTo>
                <a:lnTo>
                  <a:pt x="1665718" y="3331436"/>
                </a:lnTo>
                <a:lnTo>
                  <a:pt x="1922893" y="3331436"/>
                </a:lnTo>
                <a:lnTo>
                  <a:pt x="1965632" y="3331436"/>
                </a:lnTo>
                <a:lnTo>
                  <a:pt x="2222807" y="3331436"/>
                </a:lnTo>
                <a:lnTo>
                  <a:pt x="6578421" y="3331436"/>
                </a:lnTo>
                <a:lnTo>
                  <a:pt x="6835596" y="3331436"/>
                </a:lnTo>
                <a:lnTo>
                  <a:pt x="6878335" y="3331436"/>
                </a:lnTo>
                <a:lnTo>
                  <a:pt x="7135510" y="3331436"/>
                </a:lnTo>
                <a:lnTo>
                  <a:pt x="8801228" y="1665718"/>
                </a:lnTo>
                <a:close/>
              </a:path>
            </a:pathLst>
          </a:cu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3" name="五边形 52"/>
          <p:cNvSpPr/>
          <p:nvPr/>
        </p:nvSpPr>
        <p:spPr>
          <a:xfrm flipH="1">
            <a:off x="10721136" y="2788200"/>
            <a:ext cx="1470864" cy="12816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4" grpId="0" bldLvl="0" animBg="1"/>
      <p:bldP spid="48" grpId="0" bldLvl="0" animBg="1"/>
      <p:bldP spid="52" grpId="0" bldLvl="0" animBg="1"/>
      <p:bldP spid="53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615" y="406400"/>
            <a:ext cx="10786110" cy="531495"/>
          </a:xfrm>
        </p:spPr>
        <p:txBody>
          <a:bodyPr/>
          <a:lstStyle/>
          <a:p>
            <a:r>
              <a:rPr lang="en-US" cap="none">
                <a:solidFill>
                  <a:schemeClr val="tx1"/>
                </a:solidFill>
                <a:uFillTx/>
              </a:rPr>
              <a:t>1.1 </a:t>
            </a:r>
            <a:r>
              <a:rPr cap="none">
                <a:solidFill>
                  <a:schemeClr val="tx1"/>
                </a:solidFill>
                <a:uFillTx/>
              </a:rPr>
              <a:t>jQuery简介 </a:t>
            </a:r>
            <a:r>
              <a:rPr lang="en-US" cap="none">
                <a:solidFill>
                  <a:schemeClr val="tx1"/>
                </a:solidFill>
                <a:uFillTx/>
              </a:rPr>
              <a:t>- 一款优秀的JavaScript库</a:t>
            </a:r>
          </a:p>
        </p:txBody>
      </p:sp>
      <p:sp>
        <p:nvSpPr>
          <p:cNvPr id="134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95910" y="1163955"/>
            <a:ext cx="11655425" cy="53232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70000"/>
              </a:lnSpc>
            </a:pPr>
            <a:r>
              <a:rPr sz="2000" b="0">
                <a:latin typeface="Consolas" panose="020B0609020204030204" charset="0"/>
                <a:ea typeface="宋体" panose="02010600030101010101" pitchFamily="2" charset="-122"/>
              </a:rPr>
              <a:t>jQuery是一个著名的JavaScript库，极大简化了原生JavaScript的DOM开发。</a:t>
            </a:r>
          </a:p>
          <a:p>
            <a:pPr marL="0" indent="0">
              <a:lnSpc>
                <a:spcPct val="170000"/>
              </a:lnSpc>
            </a:pPr>
            <a:r>
              <a:rPr sz="2000" b="0">
                <a:latin typeface="Consolas" panose="020B0609020204030204" charset="0"/>
                <a:ea typeface="宋体" panose="02010600030101010101" pitchFamily="2" charset="-122"/>
              </a:rPr>
              <a:t>“库”（library）是指将一些相关函数进行封装以方便日后使用。在日后使用库的时候，只需要关心库中函数的“输入”和“输出”，直接调用这些函数而不必关心内部细节。库的本质就是封装，任何JavaScript库都不是一个新的语言，它们的开发语言仍然是JavaScript，但是它们让JavaScript更好用、更方便。</a:t>
            </a:r>
          </a:p>
          <a:p>
            <a:pPr marL="0" indent="0">
              <a:lnSpc>
                <a:spcPct val="170000"/>
              </a:lnSpc>
            </a:pPr>
            <a:r>
              <a:rPr sz="2000" b="0">
                <a:latin typeface="Consolas" panose="020B0609020204030204" charset="0"/>
                <a:ea typeface="宋体" panose="02010600030101010101" pitchFamily="2" charset="-122"/>
              </a:rPr>
              <a:t>“不要重复造轮子”是所有学习编程的人都听到过的一句话。的确，车轮是汽车中最基础、最简单的部件，如果大家在“造车”的时候都花大量的时间重复造轮子，那势必会影响汽车的制造速度，更何况大家造出的轮子都基本一样，这也是对时间成本的一种浪费。何不将已经造好的轮子分享给大家呢？让大家直接使用你的轮子，从而让他们集中精力研发汽车的其他核心技术。编程语言的“库”就相当于轮子，它封装了一些基础功能，开发任何项目的时候都可以使用，提高了效率，解放了生产力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615" y="406400"/>
            <a:ext cx="10786110" cy="531495"/>
          </a:xfrm>
        </p:spPr>
        <p:txBody>
          <a:bodyPr/>
          <a:lstStyle/>
          <a:p>
            <a:r>
              <a:rPr lang="en-US" cap="none">
                <a:solidFill>
                  <a:schemeClr val="tx1"/>
                </a:solidFill>
                <a:uFillTx/>
              </a:rPr>
              <a:t>1.1 </a:t>
            </a:r>
            <a:r>
              <a:rPr cap="none">
                <a:solidFill>
                  <a:schemeClr val="tx1"/>
                </a:solidFill>
                <a:uFillTx/>
              </a:rPr>
              <a:t>jQuery简介 </a:t>
            </a:r>
            <a:r>
              <a:rPr lang="en-US" cap="none">
                <a:solidFill>
                  <a:schemeClr val="tx1"/>
                </a:solidFill>
                <a:uFillTx/>
              </a:rPr>
              <a:t>- 原生JavaScript开发DOM有哪些不方便？</a:t>
            </a:r>
          </a:p>
        </p:txBody>
      </p:sp>
      <p:sp>
        <p:nvSpPr>
          <p:cNvPr id="134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68605" y="1097915"/>
            <a:ext cx="11655425" cy="60007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60000"/>
              </a:lnSpc>
            </a:pPr>
            <a:r>
              <a:rPr sz="2000" b="0" dirty="0" err="1">
                <a:latin typeface="Consolas" panose="020B0609020204030204" charset="0"/>
                <a:ea typeface="宋体" panose="02010600030101010101" pitchFamily="2" charset="-122"/>
              </a:rPr>
              <a:t>这里主要介绍几点</a:t>
            </a:r>
            <a:r>
              <a:rPr sz="2000" b="0" dirty="0">
                <a:latin typeface="Consolas" panose="020B0609020204030204" charset="0"/>
                <a:ea typeface="宋体" panose="02010600030101010101" pitchFamily="2" charset="-122"/>
              </a:rPr>
              <a:t>：</a:t>
            </a:r>
          </a:p>
          <a:p>
            <a:pPr marL="342900" indent="-342900">
              <a:lnSpc>
                <a:spcPct val="160000"/>
              </a:lnSpc>
              <a:buFont typeface="Wingdings" panose="05000000000000000000" charset="0"/>
              <a:buChar char="n"/>
            </a:pPr>
            <a:r>
              <a:rPr sz="2000" b="0" dirty="0" err="1">
                <a:latin typeface="Consolas" panose="020B0609020204030204" charset="0"/>
                <a:ea typeface="宋体" panose="02010600030101010101" pitchFamily="2" charset="-122"/>
              </a:rPr>
              <a:t>不方便选择元素：原生JavaScript选择元素功能兼容程度最好的仅有两个函数：getElementById</a:t>
            </a:r>
            <a:r>
              <a:rPr sz="2000" b="0" dirty="0">
                <a:latin typeface="Consolas" panose="020B0609020204030204" charset="0"/>
                <a:ea typeface="宋体" panose="02010600030101010101" pitchFamily="2" charset="-122"/>
              </a:rPr>
              <a:t>()</a:t>
            </a:r>
            <a:r>
              <a:rPr sz="2000" b="0" dirty="0" err="1">
                <a:latin typeface="Consolas" panose="020B0609020204030204" charset="0"/>
                <a:ea typeface="宋体" panose="02010600030101010101" pitchFamily="2" charset="-122"/>
              </a:rPr>
              <a:t>和getElementByTagName</a:t>
            </a:r>
            <a:r>
              <a:rPr sz="2000" b="0" dirty="0">
                <a:latin typeface="Consolas" panose="020B0609020204030204" charset="0"/>
                <a:ea typeface="宋体" panose="02010600030101010101" pitchFamily="2" charset="-122"/>
              </a:rPr>
              <a:t>()，它们的功能分别是通过id选择元素和通过标签名选择元素。这两个函数的功能太过简单，难以完成复杂的选择元素任务。虽然更高版本的浏览器支持querySelectorAll()函数，可以允许我们通过选择器选择元素，但是支持的选择器种类比较少，比如不支持CSS3的选择器，难以支撑复杂的选择元素任务。</a:t>
            </a:r>
          </a:p>
          <a:p>
            <a:pPr marL="342900" indent="-342900">
              <a:lnSpc>
                <a:spcPct val="160000"/>
              </a:lnSpc>
              <a:buFont typeface="Wingdings" panose="05000000000000000000" charset="0"/>
              <a:buChar char="n"/>
            </a:pPr>
            <a:r>
              <a:rPr sz="2000" b="0" dirty="0">
                <a:latin typeface="Consolas" panose="020B0609020204030204" charset="0"/>
                <a:ea typeface="宋体" panose="02010600030101010101" pitchFamily="2" charset="-122"/>
              </a:rPr>
              <a:t>不方便批量更改元素：如果想要用原生JavaScript更改页面上10个li标签的背景颜色，必须书写循环语句来实现，这非常麻烦并且容易出错。</a:t>
            </a:r>
          </a:p>
          <a:p>
            <a:pPr marL="342900" indent="-342900">
              <a:lnSpc>
                <a:spcPct val="160000"/>
              </a:lnSpc>
              <a:buFont typeface="Wingdings" panose="05000000000000000000" charset="0"/>
              <a:buChar char="n"/>
            </a:pPr>
            <a:r>
              <a:rPr sz="2000" b="0" dirty="0" err="1">
                <a:latin typeface="Consolas" panose="020B0609020204030204" charset="0"/>
                <a:ea typeface="宋体" panose="02010600030101010101" pitchFamily="2" charset="-122"/>
              </a:rPr>
              <a:t>实现运动太复杂：在原生JavaScript中实现运动必须使用setInterval</a:t>
            </a:r>
            <a:r>
              <a:rPr sz="2000" b="0" dirty="0">
                <a:latin typeface="Consolas" panose="020B0609020204030204" charset="0"/>
                <a:ea typeface="宋体" panose="02010600030101010101" pitchFamily="2" charset="-122"/>
              </a:rPr>
              <a:t>()</a:t>
            </a:r>
            <a:r>
              <a:rPr sz="2000" b="0" dirty="0" err="1">
                <a:latin typeface="Consolas" panose="020B0609020204030204" charset="0"/>
                <a:ea typeface="宋体" panose="02010600030101010101" pitchFamily="2" charset="-122"/>
              </a:rPr>
              <a:t>定时器，要想准确实现运动，程序员必须自行准确计算步长和间隔时间，这非常不便于制作复杂运动</a:t>
            </a:r>
            <a:r>
              <a:rPr sz="2000" b="0" dirty="0">
                <a:latin typeface="Consolas" panose="020B0609020204030204" charset="0"/>
                <a:ea typeface="宋体" panose="02010600030101010101" pitchFamily="2" charset="-122"/>
              </a:rPr>
              <a:t>。</a:t>
            </a:r>
          </a:p>
          <a:p>
            <a:pPr marL="342900" indent="-342900">
              <a:lnSpc>
                <a:spcPct val="160000"/>
              </a:lnSpc>
              <a:buFont typeface="Wingdings" panose="05000000000000000000" charset="0"/>
              <a:buChar char="n"/>
            </a:pPr>
            <a:r>
              <a:rPr sz="2000" b="0" dirty="0" err="1">
                <a:latin typeface="Consolas" panose="020B0609020204030204" charset="0"/>
                <a:ea typeface="宋体" panose="02010600030101010101" pitchFamily="2" charset="-122"/>
              </a:rPr>
              <a:t>难以确保浏览器兼容：很多DOM功能的兼容性较差，往往需要为了浏览器兼容书写很多额外的代码</a:t>
            </a:r>
            <a:r>
              <a:rPr sz="2000" b="0" dirty="0">
                <a:latin typeface="Consolas" panose="020B0609020204030204" charset="0"/>
                <a:ea typeface="宋体" panose="02010600030101010101" pitchFamily="2" charset="-122"/>
              </a:rPr>
              <a:t>。</a:t>
            </a:r>
          </a:p>
          <a:p>
            <a:pPr marL="0" indent="0">
              <a:lnSpc>
                <a:spcPct val="160000"/>
              </a:lnSpc>
            </a:pPr>
            <a:r>
              <a:rPr sz="2000" b="0" dirty="0">
                <a:latin typeface="Consolas" panose="020B0609020204030204" charset="0"/>
                <a:ea typeface="宋体" panose="02010600030101010101" pitchFamily="2" charset="-122"/>
              </a:rPr>
              <a:t>	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615" y="406400"/>
            <a:ext cx="10786110" cy="531495"/>
          </a:xfrm>
        </p:spPr>
        <p:txBody>
          <a:bodyPr/>
          <a:lstStyle/>
          <a:p>
            <a:r>
              <a:rPr lang="en-US" cap="none">
                <a:solidFill>
                  <a:schemeClr val="tx1"/>
                </a:solidFill>
                <a:uFillTx/>
              </a:rPr>
              <a:t>1.1 </a:t>
            </a:r>
            <a:r>
              <a:rPr cap="none">
                <a:solidFill>
                  <a:schemeClr val="tx1"/>
                </a:solidFill>
                <a:uFillTx/>
              </a:rPr>
              <a:t>jQuery简介 </a:t>
            </a:r>
            <a:endParaRPr lang="en-US" cap="none">
              <a:solidFill>
                <a:schemeClr val="tx1"/>
              </a:solidFill>
              <a:uFillTx/>
            </a:endParaRPr>
          </a:p>
        </p:txBody>
      </p:sp>
      <p:sp>
        <p:nvSpPr>
          <p:cNvPr id="134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454660" y="1136015"/>
            <a:ext cx="11655425" cy="49891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60000"/>
              </a:lnSpc>
            </a:pPr>
            <a:r>
              <a:rPr sz="2000" b="0"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sz="2800" b="1">
                <a:latin typeface="Consolas" panose="020B0609020204030204" charset="0"/>
                <a:ea typeface="宋体" panose="02010600030101010101" pitchFamily="2" charset="-122"/>
              </a:rPr>
              <a:t>创始人</a:t>
            </a:r>
            <a:endParaRPr sz="2000" b="0">
              <a:latin typeface="Consolas" panose="020B0609020204030204" charset="0"/>
              <a:ea typeface="宋体" panose="02010600030101010101" pitchFamily="2" charset="-122"/>
            </a:endParaRPr>
          </a:p>
          <a:p>
            <a:pPr marL="0" indent="0">
              <a:lnSpc>
                <a:spcPct val="190000"/>
              </a:lnSpc>
            </a:pPr>
            <a:r>
              <a:rPr sz="2400" b="0">
                <a:latin typeface="Consolas" panose="020B0609020204030204" charset="0"/>
                <a:ea typeface="宋体" panose="02010600030101010101" pitchFamily="2" charset="-122"/>
              </a:rPr>
              <a:t>jQuery的发明者是美国程序员John Resig。2006年，22岁的John Resig发布了jQuery 1.0版本， “主打”功能是它非常方便的“查询获得HTML元素”的能力，这也是它名字中Query（查询）一词的由来。至于“j”前缀，可以认为是表示“JavaScript”，也可以认为是表示它的发明者“John”。</a:t>
            </a:r>
          </a:p>
          <a:p>
            <a:pPr marL="0" indent="0">
              <a:lnSpc>
                <a:spcPct val="190000"/>
              </a:lnSpc>
            </a:pPr>
            <a:r>
              <a:rPr sz="2400" b="0">
                <a:latin typeface="Consolas" panose="020B0609020204030204" charset="0"/>
                <a:ea typeface="宋体" panose="02010600030101010101" pitchFamily="2" charset="-122"/>
              </a:rPr>
              <a:t>在jQuery诞生后的十多年中，其使用者人数不断突破新的纪录。到今天，jQuery已经成为前端开发工程师公认的世界第一大解决DOM开发问题的JavaScript库。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615" y="406400"/>
            <a:ext cx="10786110" cy="531495"/>
          </a:xfrm>
        </p:spPr>
        <p:txBody>
          <a:bodyPr/>
          <a:lstStyle/>
          <a:p>
            <a:r>
              <a:rPr lang="en-US" cap="none">
                <a:solidFill>
                  <a:schemeClr val="tx1"/>
                </a:solidFill>
                <a:uFillTx/>
              </a:rPr>
              <a:t>1.1 </a:t>
            </a:r>
            <a:r>
              <a:rPr cap="none">
                <a:solidFill>
                  <a:schemeClr val="tx1"/>
                </a:solidFill>
                <a:uFillTx/>
              </a:rPr>
              <a:t>jQuery简介 </a:t>
            </a:r>
            <a:r>
              <a:rPr lang="en-US" cap="none">
                <a:solidFill>
                  <a:schemeClr val="tx1"/>
                </a:solidFill>
                <a:uFillTx/>
              </a:rPr>
              <a:t>-  jQuery的特点</a:t>
            </a:r>
            <a:r>
              <a:rPr cap="none">
                <a:solidFill>
                  <a:schemeClr val="tx1"/>
                </a:solidFill>
                <a:uFillTx/>
              </a:rPr>
              <a:t> </a:t>
            </a:r>
            <a:endParaRPr lang="en-US" cap="none">
              <a:solidFill>
                <a:schemeClr val="tx1"/>
              </a:solidFill>
              <a:uFillTx/>
            </a:endParaRPr>
          </a:p>
        </p:txBody>
      </p:sp>
      <p:sp>
        <p:nvSpPr>
          <p:cNvPr id="134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454660" y="1136015"/>
            <a:ext cx="11655425" cy="43014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90000"/>
              </a:lnSpc>
            </a:pPr>
            <a:r>
              <a:rPr sz="2400">
                <a:latin typeface="Consolas" panose="020B0609020204030204" charset="0"/>
                <a:ea typeface="宋体" panose="02010600030101010101" pitchFamily="2" charset="-122"/>
              </a:rPr>
              <a:t>jQuery有以下特点：</a:t>
            </a:r>
            <a:endParaRPr sz="2000">
              <a:latin typeface="Consolas" panose="020B0609020204030204" charset="0"/>
              <a:ea typeface="宋体" panose="02010600030101010101" pitchFamily="2" charset="-122"/>
            </a:endParaRPr>
          </a:p>
          <a:p>
            <a:pPr marL="285750" indent="-285750">
              <a:lnSpc>
                <a:spcPct val="190000"/>
              </a:lnSpc>
              <a:buFont typeface="Wingdings" panose="05000000000000000000" charset="0"/>
              <a:buChar char="n"/>
            </a:pPr>
            <a:r>
              <a:rPr sz="2000">
                <a:latin typeface="Consolas" panose="020B0609020204030204" charset="0"/>
                <a:ea typeface="宋体" panose="02010600030101010101" pitchFamily="2" charset="-122"/>
              </a:rPr>
              <a:t>jQuery一直坚持不断推出新版本。很多jQuery用户都会向jQuery团队反馈自己的使用意见，从而使每一个新版本的jQuery更加顺手； </a:t>
            </a:r>
          </a:p>
          <a:p>
            <a:pPr marL="285750" indent="-285750">
              <a:lnSpc>
                <a:spcPct val="190000"/>
              </a:lnSpc>
              <a:buFont typeface="Wingdings" panose="05000000000000000000" charset="0"/>
              <a:buChar char="n"/>
            </a:pPr>
            <a:r>
              <a:rPr sz="2000">
                <a:latin typeface="Consolas" panose="020B0609020204030204" charset="0"/>
                <a:ea typeface="宋体" panose="02010600030101010101" pitchFamily="2" charset="-122"/>
              </a:rPr>
              <a:t>jQuery有着非常庞大的社区。开发时如果遇见难题，不管问题是不是棘手，基本上都可以通过搜索引擎在几分钟内找到解决问题的办法；</a:t>
            </a:r>
          </a:p>
          <a:p>
            <a:pPr marL="285750" indent="-285750">
              <a:lnSpc>
                <a:spcPct val="190000"/>
              </a:lnSpc>
              <a:buFont typeface="Wingdings" panose="05000000000000000000" charset="0"/>
              <a:buChar char="n"/>
            </a:pPr>
            <a:r>
              <a:rPr sz="2000">
                <a:latin typeface="Consolas" panose="020B0609020204030204" charset="0"/>
                <a:ea typeface="宋体" panose="02010600030101010101" pitchFamily="2" charset="-122"/>
              </a:rPr>
              <a:t>jQuery有非常多的插件。大量的用户给jQuery编写了插件，这些插件可以在jQuery官网免费下载，并且都有非常翔实的手册文档。这些插件强化了jQuery的功能，让我们可以“站在巨人的肩膀上”。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615" y="406400"/>
            <a:ext cx="10786110" cy="531495"/>
          </a:xfrm>
        </p:spPr>
        <p:txBody>
          <a:bodyPr/>
          <a:lstStyle/>
          <a:p>
            <a:r>
              <a:rPr lang="en-US" cap="none">
                <a:solidFill>
                  <a:schemeClr val="tx1"/>
                </a:solidFill>
                <a:uFillTx/>
              </a:rPr>
              <a:t>1.1 </a:t>
            </a:r>
            <a:r>
              <a:rPr cap="none">
                <a:solidFill>
                  <a:schemeClr val="tx1"/>
                </a:solidFill>
                <a:uFillTx/>
              </a:rPr>
              <a:t>jQuery简介 </a:t>
            </a:r>
            <a:r>
              <a:rPr lang="en-US" cap="none">
                <a:solidFill>
                  <a:schemeClr val="tx1"/>
                </a:solidFill>
                <a:uFillTx/>
              </a:rPr>
              <a:t>-  </a:t>
            </a:r>
            <a:r>
              <a:rPr cap="none">
                <a:solidFill>
                  <a:schemeClr val="tx1"/>
                </a:solidFill>
                <a:uFillTx/>
              </a:rPr>
              <a:t>官网、logo和口号</a:t>
            </a:r>
          </a:p>
        </p:txBody>
      </p:sp>
      <p:sp>
        <p:nvSpPr>
          <p:cNvPr id="134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463550" y="937895"/>
            <a:ext cx="11655425" cy="12604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90000"/>
              </a:lnSpc>
            </a:pPr>
            <a:r>
              <a:rPr sz="2000">
                <a:latin typeface="Consolas" panose="020B0609020204030204" charset="0"/>
                <a:ea typeface="宋体" panose="02010600030101010101" pitchFamily="2" charset="-122"/>
              </a:rPr>
              <a:t>jQuery的官方网站的网址是http://jquery.com/，官网有下载、文档、插件和社区等栏目，如图所示</a:t>
            </a:r>
          </a:p>
        </p:txBody>
      </p:sp>
      <p:pic>
        <p:nvPicPr>
          <p:cNvPr id="3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820" y="1706245"/>
            <a:ext cx="6062345" cy="3287395"/>
          </a:xfrm>
          <a:prstGeom prst="rect">
            <a:avLst/>
          </a:prstGeom>
        </p:spPr>
      </p:pic>
      <p:pic>
        <p:nvPicPr>
          <p:cNvPr id="61" name="图片 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6765" y="5314950"/>
            <a:ext cx="3770630" cy="12420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9"/>
          <p:cNvSpPr txBox="1"/>
          <p:nvPr/>
        </p:nvSpPr>
        <p:spPr>
          <a:xfrm>
            <a:off x="2211705" y="3059430"/>
            <a:ext cx="7767955" cy="738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1.2 jQuery的版本和下载</a:t>
            </a:r>
          </a:p>
        </p:txBody>
      </p:sp>
      <p:sp>
        <p:nvSpPr>
          <p:cNvPr id="44" name="五边形 43"/>
          <p:cNvSpPr/>
          <p:nvPr/>
        </p:nvSpPr>
        <p:spPr>
          <a:xfrm>
            <a:off x="0" y="2788200"/>
            <a:ext cx="1470864" cy="12816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 flipH="1">
            <a:off x="1470864" y="1625600"/>
            <a:ext cx="9250272" cy="3606800"/>
          </a:xfrm>
          <a:custGeom>
            <a:avLst/>
            <a:gdLst>
              <a:gd name="connsiteX0" fmla="*/ 6734601 w 8365511"/>
              <a:gd name="connsiteY0" fmla="*/ 0 h 3261820"/>
              <a:gd name="connsiteX1" fmla="*/ 6440954 w 8365511"/>
              <a:gd name="connsiteY1" fmla="*/ 0 h 3261820"/>
              <a:gd name="connsiteX2" fmla="*/ 1924557 w 8365511"/>
              <a:gd name="connsiteY2" fmla="*/ 0 h 3261820"/>
              <a:gd name="connsiteX3" fmla="*/ 1630910 w 8365511"/>
              <a:gd name="connsiteY3" fmla="*/ 0 h 3261820"/>
              <a:gd name="connsiteX4" fmla="*/ 0 w 8365511"/>
              <a:gd name="connsiteY4" fmla="*/ 1630910 h 3261820"/>
              <a:gd name="connsiteX5" fmla="*/ 1630910 w 8365511"/>
              <a:gd name="connsiteY5" fmla="*/ 3261820 h 3261820"/>
              <a:gd name="connsiteX6" fmla="*/ 1924557 w 8365511"/>
              <a:gd name="connsiteY6" fmla="*/ 3261820 h 3261820"/>
              <a:gd name="connsiteX7" fmla="*/ 6440954 w 8365511"/>
              <a:gd name="connsiteY7" fmla="*/ 3261820 h 3261820"/>
              <a:gd name="connsiteX8" fmla="*/ 6734601 w 8365511"/>
              <a:gd name="connsiteY8" fmla="*/ 3261820 h 3261820"/>
              <a:gd name="connsiteX9" fmla="*/ 8365511 w 8365511"/>
              <a:gd name="connsiteY9" fmla="*/ 1630910 h 326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365511" h="3261820">
                <a:moveTo>
                  <a:pt x="6734601" y="0"/>
                </a:moveTo>
                <a:lnTo>
                  <a:pt x="6440954" y="0"/>
                </a:lnTo>
                <a:lnTo>
                  <a:pt x="1924557" y="0"/>
                </a:lnTo>
                <a:lnTo>
                  <a:pt x="1630910" y="0"/>
                </a:lnTo>
                <a:lnTo>
                  <a:pt x="0" y="1630910"/>
                </a:lnTo>
                <a:lnTo>
                  <a:pt x="1630910" y="3261820"/>
                </a:lnTo>
                <a:lnTo>
                  <a:pt x="1924557" y="3261820"/>
                </a:lnTo>
                <a:lnTo>
                  <a:pt x="6440954" y="3261820"/>
                </a:lnTo>
                <a:lnTo>
                  <a:pt x="6734601" y="3261820"/>
                </a:lnTo>
                <a:lnTo>
                  <a:pt x="8365511" y="1630910"/>
                </a:lnTo>
                <a:close/>
              </a:path>
            </a:pathLst>
          </a:cu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" name="任意多边形 51"/>
          <p:cNvSpPr/>
          <p:nvPr/>
        </p:nvSpPr>
        <p:spPr>
          <a:xfrm flipH="1">
            <a:off x="1677131" y="1756372"/>
            <a:ext cx="8837738" cy="3345256"/>
          </a:xfrm>
          <a:custGeom>
            <a:avLst/>
            <a:gdLst>
              <a:gd name="connsiteX0" fmla="*/ 7135510 w 8801228"/>
              <a:gd name="connsiteY0" fmla="*/ 0 h 3331436"/>
              <a:gd name="connsiteX1" fmla="*/ 6878335 w 8801228"/>
              <a:gd name="connsiteY1" fmla="*/ 0 h 3331436"/>
              <a:gd name="connsiteX2" fmla="*/ 6835596 w 8801228"/>
              <a:gd name="connsiteY2" fmla="*/ 0 h 3331436"/>
              <a:gd name="connsiteX3" fmla="*/ 6578421 w 8801228"/>
              <a:gd name="connsiteY3" fmla="*/ 0 h 3331436"/>
              <a:gd name="connsiteX4" fmla="*/ 2222807 w 8801228"/>
              <a:gd name="connsiteY4" fmla="*/ 0 h 3331436"/>
              <a:gd name="connsiteX5" fmla="*/ 1965632 w 8801228"/>
              <a:gd name="connsiteY5" fmla="*/ 0 h 3331436"/>
              <a:gd name="connsiteX6" fmla="*/ 1922893 w 8801228"/>
              <a:gd name="connsiteY6" fmla="*/ 0 h 3331436"/>
              <a:gd name="connsiteX7" fmla="*/ 1665718 w 8801228"/>
              <a:gd name="connsiteY7" fmla="*/ 0 h 3331436"/>
              <a:gd name="connsiteX8" fmla="*/ 0 w 8801228"/>
              <a:gd name="connsiteY8" fmla="*/ 1665718 h 3331436"/>
              <a:gd name="connsiteX9" fmla="*/ 1665718 w 8801228"/>
              <a:gd name="connsiteY9" fmla="*/ 3331436 h 3331436"/>
              <a:gd name="connsiteX10" fmla="*/ 1922893 w 8801228"/>
              <a:gd name="connsiteY10" fmla="*/ 3331436 h 3331436"/>
              <a:gd name="connsiteX11" fmla="*/ 1965632 w 8801228"/>
              <a:gd name="connsiteY11" fmla="*/ 3331436 h 3331436"/>
              <a:gd name="connsiteX12" fmla="*/ 2222807 w 8801228"/>
              <a:gd name="connsiteY12" fmla="*/ 3331436 h 3331436"/>
              <a:gd name="connsiteX13" fmla="*/ 6578421 w 8801228"/>
              <a:gd name="connsiteY13" fmla="*/ 3331436 h 3331436"/>
              <a:gd name="connsiteX14" fmla="*/ 6835596 w 8801228"/>
              <a:gd name="connsiteY14" fmla="*/ 3331436 h 3331436"/>
              <a:gd name="connsiteX15" fmla="*/ 6878335 w 8801228"/>
              <a:gd name="connsiteY15" fmla="*/ 3331436 h 3331436"/>
              <a:gd name="connsiteX16" fmla="*/ 7135510 w 8801228"/>
              <a:gd name="connsiteY16" fmla="*/ 3331436 h 3331436"/>
              <a:gd name="connsiteX17" fmla="*/ 8801228 w 8801228"/>
              <a:gd name="connsiteY17" fmla="*/ 1665718 h 3331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801228" h="3331436">
                <a:moveTo>
                  <a:pt x="7135510" y="0"/>
                </a:moveTo>
                <a:lnTo>
                  <a:pt x="6878335" y="0"/>
                </a:lnTo>
                <a:lnTo>
                  <a:pt x="6835596" y="0"/>
                </a:lnTo>
                <a:lnTo>
                  <a:pt x="6578421" y="0"/>
                </a:lnTo>
                <a:lnTo>
                  <a:pt x="2222807" y="0"/>
                </a:lnTo>
                <a:lnTo>
                  <a:pt x="1965632" y="0"/>
                </a:lnTo>
                <a:lnTo>
                  <a:pt x="1922893" y="0"/>
                </a:lnTo>
                <a:lnTo>
                  <a:pt x="1665718" y="0"/>
                </a:lnTo>
                <a:lnTo>
                  <a:pt x="0" y="1665718"/>
                </a:lnTo>
                <a:lnTo>
                  <a:pt x="1665718" y="3331436"/>
                </a:lnTo>
                <a:lnTo>
                  <a:pt x="1922893" y="3331436"/>
                </a:lnTo>
                <a:lnTo>
                  <a:pt x="1965632" y="3331436"/>
                </a:lnTo>
                <a:lnTo>
                  <a:pt x="2222807" y="3331436"/>
                </a:lnTo>
                <a:lnTo>
                  <a:pt x="6578421" y="3331436"/>
                </a:lnTo>
                <a:lnTo>
                  <a:pt x="6835596" y="3331436"/>
                </a:lnTo>
                <a:lnTo>
                  <a:pt x="6878335" y="3331436"/>
                </a:lnTo>
                <a:lnTo>
                  <a:pt x="7135510" y="3331436"/>
                </a:lnTo>
                <a:lnTo>
                  <a:pt x="8801228" y="1665718"/>
                </a:lnTo>
                <a:close/>
              </a:path>
            </a:pathLst>
          </a:cu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3" name="五边形 52"/>
          <p:cNvSpPr/>
          <p:nvPr/>
        </p:nvSpPr>
        <p:spPr>
          <a:xfrm flipH="1">
            <a:off x="10721136" y="2788200"/>
            <a:ext cx="1470864" cy="12816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4" grpId="0" bldLvl="0" animBg="1"/>
      <p:bldP spid="48" grpId="0" bldLvl="0" animBg="1"/>
      <p:bldP spid="52" grpId="0" bldLvl="0" animBg="1"/>
      <p:bldP spid="53" grpId="0" bldLvl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自定义 1">
      <a:dk1>
        <a:sysClr val="windowText" lastClr="000000"/>
      </a:dk1>
      <a:lt1>
        <a:sysClr val="window" lastClr="FFFFFF"/>
      </a:lt1>
      <a:dk2>
        <a:srgbClr val="FFFFFF"/>
      </a:dk2>
      <a:lt2>
        <a:srgbClr val="18B4C3"/>
      </a:lt2>
      <a:accent1>
        <a:srgbClr val="BD0000"/>
      </a:accent1>
      <a:accent2>
        <a:srgbClr val="FFC000"/>
      </a:accent2>
      <a:accent3>
        <a:srgbClr val="40464A"/>
      </a:accent3>
      <a:accent4>
        <a:srgbClr val="9CC35D"/>
      </a:accent4>
      <a:accent5>
        <a:srgbClr val="FFFFFF"/>
      </a:accent5>
      <a:accent6>
        <a:srgbClr val="FF6600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1080</Words>
  <Application>Microsoft Office PowerPoint</Application>
  <PresentationFormat>宽屏</PresentationFormat>
  <Paragraphs>112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Swis721 Lt BT</vt:lpstr>
      <vt:lpstr>宋体</vt:lpstr>
      <vt:lpstr>微软雅黑</vt:lpstr>
      <vt:lpstr>Agency FB</vt:lpstr>
      <vt:lpstr>Arial</vt:lpstr>
      <vt:lpstr>Calibri</vt:lpstr>
      <vt:lpstr>Consolas</vt:lpstr>
      <vt:lpstr>LilyUPC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1.1 jQuery简介 - 一款优秀的JavaScript库</vt:lpstr>
      <vt:lpstr>1.1 jQuery简介 - 原生JavaScript开发DOM有哪些不方便？</vt:lpstr>
      <vt:lpstr>1.1 jQuery简介 </vt:lpstr>
      <vt:lpstr>1.1 jQuery简介 -  jQuery的特点 </vt:lpstr>
      <vt:lpstr>1.1 jQuery简介 -  官网、logo和口号</vt:lpstr>
      <vt:lpstr>PowerPoint 演示文稿</vt:lpstr>
      <vt:lpstr>1.2 jQuery的版本和下载 - jQuery的三代版本</vt:lpstr>
      <vt:lpstr>1.2 jQuery的版本和下载 - jQuery下载</vt:lpstr>
      <vt:lpstr>PowerPoint 演示文稿</vt:lpstr>
      <vt:lpstr>1.3 引入jQuery - 引包方法</vt:lpstr>
      <vt:lpstr>1.3 引入jQuery - 常见错误</vt:lpstr>
      <vt:lpstr>PowerPoint 演示文稿</vt:lpstr>
      <vt:lpstr>1.4 感受jQuery的魔力 - jQuery选择元素能力</vt:lpstr>
      <vt:lpstr>1.4 感受jQuery的魔力 - jQuery选择元素能力</vt:lpstr>
      <vt:lpstr>1.4 感受jQuery的魔力 - jQuery批量控制元素的能力</vt:lpstr>
      <vt:lpstr>1.4 感受jQuery的魔力 - jQuery批量控制元素的能力</vt:lpstr>
      <vt:lpstr>1.4 感受jQuery的魔力 - jQuery实现运动的能力</vt:lpstr>
      <vt:lpstr>1.4 感受jQuery的魔力 - jQuery实现运动的能力</vt:lpstr>
      <vt:lpstr>PowerPoint 演示文稿</vt:lpstr>
      <vt:lpstr>1.5 在DOM完全加载后运行</vt:lpstr>
      <vt:lpstr>1.5 在DOM完全加载后运行</vt:lpstr>
      <vt:lpstr>1.5 在DOM完全加载后运行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kingpub</dc:creator>
  <cp:lastModifiedBy>godblesschina2befree</cp:lastModifiedBy>
  <cp:revision>928</cp:revision>
  <dcterms:created xsi:type="dcterms:W3CDTF">2015-04-24T01:01:00Z</dcterms:created>
  <dcterms:modified xsi:type="dcterms:W3CDTF">2023-02-12T10:49:11Z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2052-11.1.0.8135</vt:lpwstr>
  </property>
</Properties>
</file>