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28" r:id="rId4"/>
    <p:sldId id="263" r:id="rId5"/>
    <p:sldId id="689" r:id="rId6"/>
    <p:sldId id="768" r:id="rId7"/>
    <p:sldId id="769" r:id="rId8"/>
    <p:sldId id="770" r:id="rId9"/>
    <p:sldId id="771" r:id="rId10"/>
    <p:sldId id="772" r:id="rId11"/>
    <p:sldId id="774" r:id="rId12"/>
    <p:sldId id="775" r:id="rId13"/>
    <p:sldId id="717" r:id="rId14"/>
    <p:sldId id="698" r:id="rId15"/>
    <p:sldId id="777" r:id="rId16"/>
    <p:sldId id="718" r:id="rId17"/>
    <p:sldId id="700" r:id="rId18"/>
    <p:sldId id="778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74">
          <p15:clr>
            <a:srgbClr val="A4A3A4"/>
          </p15:clr>
        </p15:guide>
        <p15:guide id="4" pos="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4" autoAdjust="0"/>
    <p:restoredTop sz="94660"/>
  </p:normalViewPr>
  <p:slideViewPr>
    <p:cSldViewPr>
      <p:cViewPr varScale="1">
        <p:scale>
          <a:sx n="80" d="100"/>
          <a:sy n="80" d="100"/>
        </p:scale>
        <p:origin x="270" y="90"/>
      </p:cViewPr>
      <p:guideLst>
        <p:guide orient="horz" pos="2160"/>
        <p:guide pos="3840"/>
        <p:guide pos="7274"/>
        <p:guide pos="36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86687"/>
            <a:ext cx="3655808" cy="369524"/>
          </a:xfrm>
        </p:spPr>
        <p:txBody>
          <a:bodyPr/>
          <a:lstStyle>
            <a:lvl1pPr algn="l">
              <a:defRPr sz="2135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481684" y="172512"/>
            <a:ext cx="648675" cy="64867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334856" y="697044"/>
            <a:ext cx="990041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11351187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508349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65512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06315"/>
            <a:ext cx="5040560" cy="504055"/>
          </a:xfrm>
        </p:spPr>
        <p:txBody>
          <a:bodyPr lIns="0" tIns="0" rIns="0" bIns="0" anchor="t"/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263352" y="432893"/>
            <a:ext cx="573964" cy="432047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676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34946" y="3836915"/>
            <a:ext cx="9703060" cy="548245"/>
            <a:chOff x="898376" y="3075806"/>
            <a:chExt cx="7277295" cy="411184"/>
          </a:xfrm>
        </p:grpSpPr>
        <p:sp>
          <p:nvSpPr>
            <p:cNvPr id="15" name="五边形 14"/>
            <p:cNvSpPr/>
            <p:nvPr/>
          </p:nvSpPr>
          <p:spPr>
            <a:xfrm>
              <a:off x="3603672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898376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277360" y="6165691"/>
            <a:ext cx="3575536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15827001883 375857537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11691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016213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2903269" y="3885336"/>
            <a:ext cx="6304668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5" dirty="0">
                <a:solidFill>
                  <a:schemeClr val="bg1"/>
                </a:solidFill>
                <a:latin typeface="Swis721 Lt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周靖轩</a:t>
            </a:r>
            <a:endParaRPr lang="zh-CN" sz="2935" dirty="0">
              <a:solidFill>
                <a:schemeClr val="bg1"/>
              </a:solidFill>
              <a:latin typeface="Swis721 Lt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14935" y="1156345"/>
            <a:ext cx="12192000" cy="16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《jQuery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Ajax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实战教程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jQuery对象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10931750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-9525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3782524" y="5053297"/>
            <a:ext cx="462695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" y="121920"/>
            <a:ext cx="2133600" cy="55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06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6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6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06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06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406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 bldLvl="0" animBg="1"/>
      <p:bldP spid="27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用原生JavaScript的语法设置每一个div盒子的背景颜色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10" y="2340610"/>
            <a:ext cx="8071485" cy="2375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本例的页面效果如图所示。</a:t>
            </a:r>
          </a:p>
        </p:txBody>
      </p:sp>
      <p:pic>
        <p:nvPicPr>
          <p:cNvPr id="2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60" y="2405380"/>
            <a:ext cx="7701280" cy="2671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343640" cy="1660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下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表列出了原生JavaScript和jQuery对象进行一些操作的对比，原生JavaScript都是通过更改属性来实现，而jQuery对象都是通过调用方法来实现，毕竟JavaScript是单独设置而jQuery是批量操作</a:t>
            </a:r>
            <a:r>
              <a:rPr lang="zh-CN" sz="2000" b="0" dirty="0">
                <a:latin typeface="Consolas" panose="020B0609020204030204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60" y="2711450"/>
            <a:ext cx="9038590" cy="2957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41220" y="2900680"/>
            <a:ext cx="8022590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jQuery对象和原生JavaScript DOM对象的相互转换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635" y="368300"/>
            <a:ext cx="11314430" cy="69342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</a:t>
            </a:r>
            <a:r>
              <a:rPr cap="none">
                <a:solidFill>
                  <a:schemeClr val="tx1"/>
                </a:solidFill>
                <a:uFillTx/>
              </a:rPr>
              <a:t>.3 jQuery对象和原生JavaScript DOM对象的相互转换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610" y="1061720"/>
            <a:ext cx="101727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400" b="1">
                <a:latin typeface="Consolas" panose="020B0609020204030204" charset="0"/>
                <a:ea typeface="宋体" panose="02010600030101010101" pitchFamily="2" charset="-122"/>
              </a:rPr>
              <a:t>jQuery对象转为原生JavaScript DOM对象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2610" y="3112770"/>
            <a:ext cx="105238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一旦将jQuery对象转为原生JavaScript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DOM对象后就不能再使用jQuery的方法了。下面的语句是错误的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16325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>
              <a:lnSpc>
                <a:spcPct val="12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比如：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2242820"/>
            <a:ext cx="10500360" cy="560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410" y="4594225"/>
            <a:ext cx="7114540" cy="59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635" y="368300"/>
            <a:ext cx="11314430" cy="693420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</a:t>
            </a:r>
            <a:r>
              <a:rPr cap="none">
                <a:solidFill>
                  <a:schemeClr val="tx1"/>
                </a:solidFill>
                <a:uFillTx/>
              </a:rPr>
              <a:t>.3 jQuery对象和原生JavaScript DOM对象的相互转换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610" y="1061720"/>
            <a:ext cx="101727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400" b="1" dirty="0">
                <a:latin typeface="Consolas" panose="020B0609020204030204" charset="0"/>
                <a:ea typeface="宋体" panose="02010600030101010101" pitchFamily="2" charset="-122"/>
              </a:rPr>
              <a:t>原生JavaScript DOM对象转为jQuery对象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2610" y="4152265"/>
            <a:ext cx="10523855" cy="1660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$()函数功能强大：如果传入的参数是选择器字符串，将执行选择元素功能；如果传入的参数是原生DOM对象，将执行转换功能；如果传入的参数是函数，将执行$(document).ready()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延迟运行函数的功能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2295" y="16325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>
              <a:lnSpc>
                <a:spcPct val="120000"/>
              </a:lnSpc>
            </a:pP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比如：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90" y="2632075"/>
            <a:ext cx="9608185" cy="90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405380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2.4 $()函数的别名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$()函数的别名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1090295"/>
            <a:ext cx="11564620" cy="4538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 dirty="0">
                <a:latin typeface="Consolas" panose="020B0609020204030204" charset="0"/>
                <a:ea typeface="宋体" panose="02010600030101010101" pitchFamily="2" charset="-122"/>
              </a:rPr>
              <a:t>$()函数还有另外一个名字“jQuery”</a:t>
            </a:r>
            <a:r>
              <a:rPr lang="en-US" altLang="zh-CN" sz="2000" dirty="0">
                <a:latin typeface="Consolas" panose="020B0609020204030204" charset="0"/>
              </a:rPr>
              <a:t>(</a:t>
            </a:r>
            <a:r>
              <a:rPr lang="zh-CN" altLang="en-US" sz="2000" dirty="0">
                <a:latin typeface="Consolas" panose="020B0609020204030204" charset="0"/>
              </a:rPr>
              <a:t>试试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</a:rPr>
              <a:t>$==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</a:rPr>
              <a:t>jquery</a:t>
            </a:r>
            <a:r>
              <a:rPr lang="en-US" altLang="zh-CN" sz="2000" dirty="0">
                <a:latin typeface="Consolas" panose="020B0609020204030204" charset="0"/>
              </a:rPr>
              <a:t>)</a:t>
            </a:r>
            <a:r>
              <a:rPr lang="zh-CN" sz="2000" dirty="0">
                <a:latin typeface="Consolas" panose="020B0609020204030204" charset="0"/>
                <a:ea typeface="宋体" panose="02010600030101010101" pitchFamily="2" charset="-122"/>
              </a:rPr>
              <a:t>，它们是同一个函数：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4685" y="2416175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所以，语句：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70" y="1694815"/>
            <a:ext cx="4083050" cy="608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715" y="3133090"/>
            <a:ext cx="4023995" cy="5911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54685" y="391731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等价于：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870" y="4508500"/>
            <a:ext cx="4499610" cy="5708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9140" y="5230495"/>
            <a:ext cx="1033081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 panose="020B0609020204030204" charset="0"/>
                <a:cs typeface="Times New Roman" panose="02020603050405020304" charset="0"/>
                <a:sym typeface="+mn-ea"/>
              </a:rPr>
              <a:t>jQuery</a:t>
            </a:r>
            <a:r>
              <a:rPr lang="zh-CN" sz="2000" dirty="0">
                <a:latin typeface="Consolas" panose="020B0609020204030204" charset="0"/>
                <a:sym typeface="+mn-ea"/>
              </a:rPr>
              <a:t>提供了一个</a:t>
            </a:r>
            <a:r>
              <a:rPr lang="en-US" sz="2000" dirty="0" err="1">
                <a:latin typeface="Consolas" panose="020B0609020204030204" charset="0"/>
                <a:cs typeface="Times New Roman" panose="02020603050405020304" charset="0"/>
                <a:sym typeface="+mn-ea"/>
              </a:rPr>
              <a:t>noConflict</a:t>
            </a:r>
            <a:r>
              <a:rPr lang="en-US" sz="2000" dirty="0">
                <a:latin typeface="Consolas" panose="020B0609020204030204" charset="0"/>
                <a:cs typeface="Times New Roman" panose="02020603050405020304" charset="0"/>
                <a:sym typeface="+mn-ea"/>
              </a:rPr>
              <a:t>()</a:t>
            </a:r>
            <a:r>
              <a:rPr lang="zh-CN" sz="2000" dirty="0">
                <a:latin typeface="Consolas" panose="020B0609020204030204" charset="0"/>
                <a:sym typeface="+mn-ea"/>
              </a:rPr>
              <a:t>方法，可以主动放弃持有</a:t>
            </a:r>
            <a:r>
              <a:rPr lang="en-US" sz="2000" dirty="0">
                <a:latin typeface="Consolas" panose="020B0609020204030204" charset="0"/>
                <a:cs typeface="Times New Roman" panose="02020603050405020304" charset="0"/>
                <a:sym typeface="+mn-ea"/>
              </a:rPr>
              <a:t>“</a:t>
            </a:r>
            <a:r>
              <a:rPr lang="en-US" sz="2000" dirty="0">
                <a:latin typeface="Consolas" panose="020B0609020204030204" charset="0"/>
                <a:sym typeface="+mn-ea"/>
              </a:rPr>
              <a:t>$</a:t>
            </a:r>
            <a:r>
              <a:rPr lang="zh-CN" sz="2000" dirty="0">
                <a:latin typeface="Consolas" panose="020B0609020204030204" charset="0"/>
                <a:sym typeface="+mn-ea"/>
              </a:rPr>
              <a:t>”函数的命名，用法如下：</a:t>
            </a:r>
            <a:endParaRPr lang="zh-CN" altLang="en-US" sz="2000" b="1" dirty="0">
              <a:solidFill>
                <a:schemeClr val="accent6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105" y="5903595"/>
            <a:ext cx="8209280" cy="51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$()函数的别名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1090295"/>
            <a:ext cx="11564620" cy="4300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90000"/>
              </a:lnSpc>
            </a:pPr>
            <a:r>
              <a:rPr lang="zh-CN" sz="2400">
                <a:latin typeface="Consolas" panose="020B0609020204030204" charset="0"/>
                <a:ea typeface="宋体" panose="02010600030101010101" pitchFamily="2" charset="-122"/>
              </a:rPr>
              <a:t>当调用$.noConflict()时，jQuery将立即放弃“$”函数命名，并且将使用等号左侧的名称替代它。“anothername”将具备“jQuery”函数的功能：</a:t>
            </a:r>
          </a:p>
          <a:p>
            <a:pPr marL="0" indent="0">
              <a:lnSpc>
                <a:spcPct val="190000"/>
              </a:lnSpc>
            </a:pPr>
            <a:r>
              <a:rPr lang="zh-CN" sz="240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90000"/>
              </a:lnSpc>
            </a:pPr>
            <a:endParaRPr lang="zh-CN" sz="24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lnSpc>
                <a:spcPct val="190000"/>
              </a:lnSpc>
            </a:pPr>
            <a:r>
              <a:rPr lang="zh-CN" sz="2400">
                <a:latin typeface="Consolas" panose="020B0609020204030204" charset="0"/>
                <a:ea typeface="宋体" panose="02010600030101010101" pitchFamily="2" charset="-122"/>
              </a:rPr>
              <a:t>从而可以使用“jQ”函数原则HTML元素了：</a:t>
            </a:r>
          </a:p>
          <a:p>
            <a:pPr marL="0" indent="0">
              <a:lnSpc>
                <a:spcPct val="190000"/>
              </a:lnSpc>
            </a:pPr>
            <a:r>
              <a:rPr lang="zh-CN" sz="240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10" y="2954020"/>
            <a:ext cx="5220335" cy="692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665" y="5231130"/>
            <a:ext cx="5237480" cy="63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37"/>
          <p:cNvSpPr/>
          <p:nvPr/>
        </p:nvSpPr>
        <p:spPr>
          <a:xfrm flipH="1">
            <a:off x="3402965" y="2534285"/>
            <a:ext cx="6295390" cy="54800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7" name="五边形 37"/>
          <p:cNvSpPr/>
          <p:nvPr/>
        </p:nvSpPr>
        <p:spPr>
          <a:xfrm flipH="1">
            <a:off x="3402965" y="1800225"/>
            <a:ext cx="6295390" cy="54800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0" name="五边形 37"/>
          <p:cNvSpPr/>
          <p:nvPr/>
        </p:nvSpPr>
        <p:spPr>
          <a:xfrm flipH="1">
            <a:off x="3402965" y="1066165"/>
            <a:ext cx="6295390" cy="54800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1" name="五边形 37"/>
          <p:cNvSpPr/>
          <p:nvPr/>
        </p:nvSpPr>
        <p:spPr>
          <a:xfrm flipH="1">
            <a:off x="3402965" y="332105"/>
            <a:ext cx="6295390" cy="54800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grpSp>
        <p:nvGrpSpPr>
          <p:cNvPr id="8" name="组合 7"/>
          <p:cNvGrpSpPr/>
          <p:nvPr/>
        </p:nvGrpSpPr>
        <p:grpSpPr>
          <a:xfrm>
            <a:off x="0" y="2787650"/>
            <a:ext cx="3375660" cy="1264285"/>
            <a:chOff x="0" y="2090868"/>
            <a:chExt cx="4067944" cy="961765"/>
          </a:xfrm>
        </p:grpSpPr>
        <p:sp>
          <p:nvSpPr>
            <p:cNvPr id="2" name="五边形 1"/>
            <p:cNvSpPr/>
            <p:nvPr/>
          </p:nvSpPr>
          <p:spPr>
            <a:xfrm>
              <a:off x="0" y="2090868"/>
              <a:ext cx="4067944" cy="96176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893" y="2413307"/>
              <a:ext cx="1983832" cy="280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7057" y="2221239"/>
              <a:ext cx="650659" cy="38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6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3677920" y="467360"/>
            <a:ext cx="295465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引言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260985" cy="6762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8905"/>
            <a:ext cx="2326640" cy="602615"/>
          </a:xfrm>
          <a:prstGeom prst="rect">
            <a:avLst/>
          </a:prstGeom>
        </p:spPr>
      </p:pic>
      <p:sp>
        <p:nvSpPr>
          <p:cNvPr id="58" name="文本框 9"/>
          <p:cNvSpPr txBox="1"/>
          <p:nvPr/>
        </p:nvSpPr>
        <p:spPr>
          <a:xfrm>
            <a:off x="3677920" y="1201420"/>
            <a:ext cx="270446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认识jQuery对象</a:t>
            </a:r>
          </a:p>
        </p:txBody>
      </p:sp>
      <p:sp>
        <p:nvSpPr>
          <p:cNvPr id="60" name="文本框 9"/>
          <p:cNvSpPr txBox="1"/>
          <p:nvPr/>
        </p:nvSpPr>
        <p:spPr>
          <a:xfrm>
            <a:off x="3677920" y="1935480"/>
            <a:ext cx="62007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jQuery对象和原生JavaScript DOM对象的相互转换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3677920" y="2669540"/>
            <a:ext cx="384683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2.4 $()函数的别名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  <p:bldP spid="11" grpId="0" bldLvl="0" animBg="1"/>
      <p:bldP spid="31" grpId="0"/>
      <p:bldP spid="58" grpId="0"/>
      <p:bldP spid="60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149475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引言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2.1 </a:t>
            </a:r>
            <a:r>
              <a:rPr cap="none">
                <a:solidFill>
                  <a:schemeClr val="tx1"/>
                </a:solidFill>
                <a:uFillTx/>
              </a:rPr>
              <a:t>引言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532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$()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函数是jQuery中最重要的函数，功能是通过选择器获取网页中的HTML元素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70000"/>
              </a:lnSpc>
            </a:pP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$()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函数选择HTML元素后，进一步可以通过调用jQuery提供的方法批量操作这些HTML元素。如下面的语句调用了css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方法从而批量设置页面上所有的p标签的背景颜色为红色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70000"/>
              </a:lnSpc>
            </a:pP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70000"/>
              </a:lnSpc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再比如下面的语句调用html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方法从而批量设置页面上所有p标签的内部文字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70000"/>
              </a:lnSpc>
            </a:pP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ct val="170000"/>
              </a:lnSpc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从这两个小例子可以看出，任何jQuery操作都是从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$()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函数开始的。的确，我们必须先选择一些元素，才能对这些元素进行操作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70000"/>
              </a:lnSpc>
            </a:pP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$()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函数会返回一个对象，这个对象被称为jQuery对象。而上面例子中的css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函数和html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函数都是jQuery对象的方法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145" y="2700020"/>
            <a:ext cx="4442460" cy="436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605" y="3705860"/>
            <a:ext cx="3308350" cy="52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1705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认识jQuery对象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创建HTML结构：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0" y="1749425"/>
            <a:ext cx="3381375" cy="1725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0250" y="378460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书写必要的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CSS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：</a:t>
            </a:r>
            <a:endParaRPr lang="zh-CN" altLang="en-US" sz="20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50" y="4454525"/>
            <a:ext cx="3380740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此时页面效果如图所示。</a:t>
            </a:r>
          </a:p>
        </p:txBody>
      </p:sp>
      <p:pic>
        <p:nvPicPr>
          <p:cNvPr id="23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70" y="2599055"/>
            <a:ext cx="8658225" cy="308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2.2 </a:t>
            </a:r>
            <a:r>
              <a:rPr cap="none">
                <a:solidFill>
                  <a:schemeClr val="tx1"/>
                </a:solidFill>
                <a:uFillTx/>
              </a:rPr>
              <a:t>认识jQuery对象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引入jQuery并书写JavaScript程序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65" y="1993265"/>
            <a:ext cx="8148955" cy="144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uFillTx/>
              </a:rPr>
              <a:t>2.2 </a:t>
            </a:r>
            <a:r>
              <a:rPr cap="none" dirty="0" err="1">
                <a:solidFill>
                  <a:schemeClr val="tx1"/>
                </a:solidFill>
                <a:uFillTx/>
              </a:rPr>
              <a:t>认识jQuery对象</a:t>
            </a:r>
            <a:endParaRPr cap="none" dirty="0">
              <a:solidFill>
                <a:schemeClr val="tx1"/>
              </a:solidFill>
              <a:uFillTx/>
            </a:endParaRP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引入j程序运行后，控制台中会输出一个类数组对象，这就是jQuery对象，就是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$(".box")</a:t>
            </a:r>
            <a:r>
              <a:rPr sz="2000" b="0" dirty="0" err="1">
                <a:latin typeface="Consolas" panose="020B0609020204030204" charset="0"/>
                <a:ea typeface="宋体" panose="02010600030101010101" pitchFamily="2" charset="-122"/>
              </a:rPr>
              <a:t>的返回结果。如图所示。Query并书写JavaScript程序</a:t>
            </a:r>
            <a:r>
              <a:rPr sz="2000" b="0" dirty="0">
                <a:latin typeface="Consolas" panose="020B0609020204030204" charset="0"/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30" y="2717165"/>
            <a:ext cx="7031355" cy="2688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411</Words>
  <Application>Microsoft Office PowerPoint</Application>
  <PresentationFormat>宽屏</PresentationFormat>
  <Paragraphs>75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Swis721 Lt BT</vt:lpstr>
      <vt:lpstr>宋体</vt:lpstr>
      <vt:lpstr>微软雅黑</vt:lpstr>
      <vt:lpstr>Agency FB</vt:lpstr>
      <vt:lpstr>Arial</vt:lpstr>
      <vt:lpstr>Calibri</vt:lpstr>
      <vt:lpstr>Consolas</vt:lpstr>
      <vt:lpstr>LilyUPC</vt:lpstr>
      <vt:lpstr>Times New Roman</vt:lpstr>
      <vt:lpstr>Office 主题​​</vt:lpstr>
      <vt:lpstr>PowerPoint 演示文稿</vt:lpstr>
      <vt:lpstr>PowerPoint 演示文稿</vt:lpstr>
      <vt:lpstr>PowerPoint 演示文稿</vt:lpstr>
      <vt:lpstr>2.1 引言</vt:lpstr>
      <vt:lpstr>PowerPoint 演示文稿</vt:lpstr>
      <vt:lpstr>2.2 认识jQuery对象</vt:lpstr>
      <vt:lpstr>2.2 认识jQuery对象</vt:lpstr>
      <vt:lpstr>2.2 认识jQuery对象</vt:lpstr>
      <vt:lpstr>2.2 认识jQuery对象</vt:lpstr>
      <vt:lpstr>2.2 认识jQuery对象</vt:lpstr>
      <vt:lpstr>2.2 认识jQuery对象</vt:lpstr>
      <vt:lpstr>2.2 认识jQuery对象</vt:lpstr>
      <vt:lpstr>PowerPoint 演示文稿</vt:lpstr>
      <vt:lpstr>2.3 jQuery对象和原生JavaScript DOM对象的相互转换</vt:lpstr>
      <vt:lpstr>2.3 jQuery对象和原生JavaScript DOM对象的相互转换</vt:lpstr>
      <vt:lpstr>PowerPoint 演示文稿</vt:lpstr>
      <vt:lpstr>2.4 $()函数的别名</vt:lpstr>
      <vt:lpstr>2.4 $()函数的别名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godblesschina2befree</cp:lastModifiedBy>
  <cp:revision>918</cp:revision>
  <dcterms:created xsi:type="dcterms:W3CDTF">2015-04-24T01:01:00Z</dcterms:created>
  <dcterms:modified xsi:type="dcterms:W3CDTF">2023-02-12T11:45:46Z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