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8" r:id="rId4"/>
    <p:sldId id="263" r:id="rId5"/>
    <p:sldId id="746" r:id="rId6"/>
    <p:sldId id="747" r:id="rId7"/>
    <p:sldId id="748" r:id="rId8"/>
    <p:sldId id="749" r:id="rId9"/>
    <p:sldId id="689" r:id="rId10"/>
    <p:sldId id="691" r:id="rId11"/>
    <p:sldId id="750" r:id="rId12"/>
    <p:sldId id="717" r:id="rId13"/>
    <p:sldId id="698" r:id="rId14"/>
    <p:sldId id="752" r:id="rId15"/>
    <p:sldId id="718" r:id="rId16"/>
    <p:sldId id="700" r:id="rId17"/>
    <p:sldId id="753" r:id="rId18"/>
    <p:sldId id="754" r:id="rId19"/>
    <p:sldId id="755" r:id="rId20"/>
    <p:sldId id="756" r:id="rId21"/>
    <p:sldId id="757" r:id="rId22"/>
    <p:sldId id="719" r:id="rId23"/>
    <p:sldId id="701" r:id="rId24"/>
    <p:sldId id="761" r:id="rId25"/>
    <p:sldId id="763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4" autoAdjust="0"/>
    <p:restoredTop sz="94660"/>
  </p:normalViewPr>
  <p:slideViewPr>
    <p:cSldViewPr>
      <p:cViewPr varScale="1">
        <p:scale>
          <a:sx n="80" d="100"/>
          <a:sy n="80" d="100"/>
        </p:scale>
        <p:origin x="270" y="90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爱前端 专注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培训 匠心品质 口碑教育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 dirty="0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周靖轩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初识jQuery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6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6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6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6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6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06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1.2 jQuery的版本和下载 - jQuery的三代版本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1076960"/>
            <a:ext cx="11278870" cy="1419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8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jQuery的三个版本主要是兼容性不同，随着版本的升高，jQuery逐步放弃了对老旧浏览器的兼容，具体兼容情况如表所示。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95" y="3255645"/>
            <a:ext cx="8755380" cy="234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52785" cy="50419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1.2 jQuery的版本和下载 - jQuery下载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982345"/>
            <a:ext cx="1127887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下载jQuery需要访问官方网站的下载栏目，网址是http://jquery.com/download/。</a:t>
            </a:r>
          </a:p>
          <a:p>
            <a:pPr marL="0" indent="0">
              <a:lnSpc>
                <a:spcPct val="170000"/>
              </a:lnSpc>
            </a:pP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802130"/>
            <a:ext cx="8020050" cy="2136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35" y="4233545"/>
            <a:ext cx="843915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引入jQuery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.3 引入jQuery </a:t>
            </a:r>
            <a:r>
              <a:rPr lang="en-US" cap="none">
                <a:solidFill>
                  <a:schemeClr val="tx1"/>
                </a:solidFill>
                <a:uFillTx/>
              </a:rPr>
              <a:t>- 引包方法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jQuery需要先引包再使用。</a:t>
            </a:r>
          </a:p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引用jQuery需要使用script标签，script标签的src属性是jQuery文件的路径，例如：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295" y="2711450"/>
            <a:ext cx="105238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引入jQuery库之后，需要另行再写一个script标签写业务程序。为了检测jQuery是否被成功引入，可以试着alert($)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151380"/>
            <a:ext cx="9964420" cy="418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" y="3806825"/>
            <a:ext cx="9137650" cy="1412240"/>
          </a:xfrm>
          <a:prstGeom prst="rect">
            <a:avLst/>
          </a:prstGeom>
        </p:spPr>
      </p:pic>
      <p:pic>
        <p:nvPicPr>
          <p:cNvPr id="191" name="图片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405" y="5389245"/>
            <a:ext cx="4870450" cy="142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.3 引入jQuery </a:t>
            </a:r>
            <a:r>
              <a:rPr lang="en-US" cap="none">
                <a:solidFill>
                  <a:schemeClr val="tx1"/>
                </a:solidFill>
                <a:uFillTx/>
              </a:rPr>
              <a:t>- 常见错误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060" y="1005205"/>
            <a:ext cx="1017270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初学者常犯的一个错误是将引包的script标签和编程的script标签“合二为一”了，这是不正确的：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7060" y="3071495"/>
            <a:ext cx="105238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正确的写法是引入jQuery之后另写一个script标签用来写主程序：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55" y="1896745"/>
            <a:ext cx="6353175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80" y="4170045"/>
            <a:ext cx="8320405" cy="150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405380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感受jQuery的魔力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jQuery选择元素能力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我们用案例来演示jQuery选择元素的能力。</a:t>
            </a:r>
          </a:p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创建如下HTML结构：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2295" y="381190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引入jQuery并在所有DOM结构之后书写JavaScript程序：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70" y="1906270"/>
            <a:ext cx="4198620" cy="1522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5" y="4720590"/>
            <a:ext cx="70675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jQuery选择元素能力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程序中$()是jQuery的核心函数，用来选择HTML元素，它接收一个选择器字符串为参数。本例中$函数的参数为"#app ul li.spec"，这完全就是CSS的选择器写法，这让人兴奋。CSS怎么选择元素，jQuery就怎么选择元素，这要比原生JavaScript提供的getElementById()函数等要强很多。如果引入的是jQuery 1.x版本，$()函数还将兼容IE6浏览器。</a:t>
            </a:r>
          </a:p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程序中，调用$()函数选择页面上的元素之后，通过调用html()函数来将其内部文字设置为“你好”，网页运行效果如图所示。原本是空标签的li元素，现在内部被jQuery添加上了文字。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4283710"/>
            <a:ext cx="6130290" cy="199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jQuery批量控制元素的能力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56310"/>
            <a:ext cx="11564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在页面上放置数个p标签：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30" y="1624965"/>
            <a:ext cx="1962150" cy="14192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33591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引入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jQuery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并书写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</a:rPr>
              <a:t>JavaScript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程序：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90" y="4031615"/>
            <a:ext cx="7872730" cy="239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jQuery批量控制元素的能力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本例的运行效果如图所示：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1639570"/>
            <a:ext cx="4465320" cy="469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402965" y="253428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402965" y="180022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402965" y="106616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402965" y="33210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428625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jQuery简介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框 9"/>
          <p:cNvSpPr txBox="1"/>
          <p:nvPr/>
        </p:nvSpPr>
        <p:spPr>
          <a:xfrm>
            <a:off x="3677920" y="1169035"/>
            <a:ext cx="270446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jQuery的版本和下载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909445"/>
            <a:ext cx="294132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引入jQuery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649855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 感受jQuery的魔力 </a:t>
            </a:r>
          </a:p>
        </p:txBody>
      </p:sp>
      <p:sp>
        <p:nvSpPr>
          <p:cNvPr id="67" name="五边形 37"/>
          <p:cNvSpPr/>
          <p:nvPr/>
        </p:nvSpPr>
        <p:spPr>
          <a:xfrm flipH="1">
            <a:off x="3402965" y="3268345"/>
            <a:ext cx="4149725" cy="51943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69" name="文本框 9"/>
          <p:cNvSpPr txBox="1"/>
          <p:nvPr/>
        </p:nvSpPr>
        <p:spPr>
          <a:xfrm>
            <a:off x="3677920" y="3390265"/>
            <a:ext cx="364236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在DOM完全加载后运行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  <p:bldP spid="67" grpId="0" bldLvl="0" animBg="1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jQuery实现运动的能力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只需要调用animate()函数。我们通过案例来演示。</a:t>
            </a:r>
          </a:p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放置一个div盒子：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2047240"/>
            <a:ext cx="3519170" cy="6324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32296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设置下面的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样式：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3844290"/>
            <a:ext cx="4490085" cy="261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824210" cy="69405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感受jQuery的魔力 </a:t>
            </a:r>
            <a:r>
              <a:rPr lang="en-US" cap="none">
                <a:solidFill>
                  <a:schemeClr val="tx1"/>
                </a:solidFill>
                <a:uFillTx/>
              </a:rPr>
              <a:t>- jQuery实现运动的能力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66470"/>
            <a:ext cx="115646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引入jQuery并书写JavaScript程序：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3031490"/>
            <a:ext cx="10816590" cy="1783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程序中，animate()函数用来实现运动，我们给它传入了两个参数：</a:t>
            </a: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第一个参数{"left" : 800}表示盒子的运动终点，即盒子最终将运动到left为800的位置上；</a:t>
            </a: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第二个参数3000表示运动的时长，以毫秒为单位，1000毫秒为1秒，即我们希望盒子以3秒完成动画。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624330"/>
            <a:ext cx="8363585" cy="1217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455" y="5015865"/>
            <a:ext cx="7513955" cy="149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82190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 在DOM完全加载后运行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1165860"/>
            <a:ext cx="1003617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sz="2000">
                <a:latin typeface="Consolas" panose="020B0609020204030204" charset="0"/>
                <a:sym typeface="+mn-ea"/>
              </a:rPr>
              <a:t>案例程一般书写jQuery程序在所有DOM结构之下，如：</a:t>
            </a:r>
            <a:endParaRPr lang="zh-CN" altLang="en-US" sz="2000" b="1" dirty="0">
              <a:solidFill>
                <a:schemeClr val="accent6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1558290"/>
            <a:ext cx="7791450" cy="485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976630"/>
            <a:ext cx="11235690" cy="6769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000">
                <a:latin typeface="Consolas" panose="020B0609020204030204" charset="0"/>
                <a:sym typeface="+mn-ea"/>
              </a:rPr>
              <a:t>如果想在&lt;head&gt;标签中书写jQuery程序，必须将程序写在$(document).ready(function(){})中，例如：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0" y="1579880"/>
            <a:ext cx="7317105" cy="497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9330690" cy="702945"/>
          </a:xfrm>
        </p:spPr>
        <p:txBody>
          <a:bodyPr/>
          <a:lstStyle/>
          <a:p>
            <a:r>
              <a:rPr lang="en-US"/>
              <a:t>1</a:t>
            </a:r>
            <a:r>
              <a:t>.5 在DOM完全加载后运行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929640"/>
            <a:ext cx="11235690" cy="20002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sym typeface="+mn-ea"/>
              </a:rPr>
              <a:t>$(document).ready()是一个事件监听，它在监听document文档对象的“就绪”事件。$(document).ready()事件要比原生JavaScript中的window.onload事件更早执行，因为它的底层是DOMContentLoaded事件，这个事件不会等页面中所有图片等多媒体资源加载完毕就会执行，而window.onload则不然。</a:t>
            </a:r>
          </a:p>
          <a:p>
            <a:pPr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sym typeface="+mn-ea"/>
              </a:rPr>
              <a:t>$(document).ready()事件监听也可以简化为：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3113405"/>
            <a:ext cx="6097905" cy="17672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27075" y="5272405"/>
            <a:ext cx="109454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即将一个函数传入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$()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内当做参数，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jQuery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会自动理解为这是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</a:rPr>
              <a:t>$</a:t>
            </a:r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(document).ready()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的简化写法。</a:t>
            </a:r>
            <a:endParaRPr lang="zh-CN" altLang="en-US" sz="2000" b="0" dirty="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2340" y="29832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jQuery简介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一款优秀的JavaScript库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5910" y="1163955"/>
            <a:ext cx="1165542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jQuery是一个著名的JavaScript库，极大简化了原生JavaScript的DOM开发。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“库”（library）是指将一些相关函数进行封装以方便日后使用。在日后使用库的时候，只需要关心库中函数的“输入”和“输出”，直接调用这些函数而不必关心内部细节。库的本质就是封装，任何JavaScript库都不是一个新的语言，它们的开发语言仍然是JavaScript，但是它们让JavaScript更好用、更方便。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“不要重复造轮子”是所有学习编程的人都听到过的一句话。的确，车轮是汽车中最基础、最简单的部件，如果大家在“造车”的时候都花大量的时间重复造轮子，那势必会影响汽车的制造速度，更何况大家造出的轮子都基本一样，这也是对时间成本的一种浪费。何不将已经造好的轮子分享给大家呢？让大家直接使用你的轮子，从而让他们集中精力研发汽车的其他核心技术。编程语言的“库”就相当于轮子，它封装了一些基础功能，开发任何项目的时候都可以使用，提高了效率，解放了生产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原生JavaScript开发DOM有哪些不方便？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605" y="1097915"/>
            <a:ext cx="1165542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这里主要介绍几点：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不方便选择元素：原生JavaScript选择元素功能兼容程度最好的仅有两个函数：getElementById()和getElementByTagName()，它们的功能分别是通过id选择元素和通过标签名选择元素。这两个函数的功能太过简单，难以完成复杂的选择元素任务。虽然更高版本的浏览器支持querySelectorAll()函数，可以允许我们通过选择器选择元素，但是支持的选择器种类比较少，比如不支持CSS3的选择器，难以支撑复杂的选择元素任务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不方便批量更改元素：如果想要用原生JavaScript更改页面上10个li标签的背景颜色，必须书写循环语句来实现，这非常麻烦并且容易出错。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实现运动太复杂：在原生JavaScript中实现运动必须使用setInterval()定时器，要想准确实现运动，程序员必须自行准确计算步长和间隔时间，这非常不便于制作复杂运动。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难以确保浏览器兼容：很多DOM功能的兼容性较差，往往需要为了浏览器兼容书写很多额外的代码。</a:t>
            </a:r>
          </a:p>
          <a:p>
            <a:pPr marL="0" indent="0">
              <a:lnSpc>
                <a:spcPct val="16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endParaRPr lang="en-US" cap="none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4660" y="1136015"/>
            <a:ext cx="11655425" cy="4989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sz="2800" b="1">
                <a:latin typeface="Consolas" panose="020B0609020204030204" charset="0"/>
                <a:ea typeface="宋体" panose="02010600030101010101" pitchFamily="2" charset="-122"/>
              </a:rPr>
              <a:t>创始人</a:t>
            </a:r>
            <a:endParaRPr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9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jQuery的发明者是美国程序员John Resig。2006年，22岁的John Resig发布了jQuery 1.0版本， “主打”功能是它非常方便的“查询获得HTML元素”的能力，这也是它名字中Query（查询）一词的由来。至于“j”前缀，可以认为是表示“JavaScript”，也可以认为是表示它的发明者“John”。</a:t>
            </a:r>
          </a:p>
          <a:p>
            <a:pPr marL="0" indent="0">
              <a:lnSpc>
                <a:spcPct val="19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在jQuery诞生后的十多年中，其使用者人数不断突破新的纪录。到今天，jQuery已经成为前端开发工程师公认的世界第一大解决DOM开发问题的JavaScript库。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 jQuery的特点</a:t>
            </a:r>
            <a:r>
              <a:rPr cap="none">
                <a:solidFill>
                  <a:schemeClr val="tx1"/>
                </a:solidFill>
                <a:uFillTx/>
              </a:rPr>
              <a:t> </a:t>
            </a:r>
            <a:endParaRPr lang="en-US" cap="none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4660" y="1136015"/>
            <a:ext cx="11655425" cy="430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sz="2400">
                <a:latin typeface="Consolas" panose="020B0609020204030204" charset="0"/>
                <a:ea typeface="宋体" panose="02010600030101010101" pitchFamily="2" charset="-122"/>
              </a:rPr>
              <a:t>jQuery有以下特点：</a:t>
            </a:r>
            <a:endParaRPr sz="2000">
              <a:latin typeface="Consolas" panose="020B060902020403020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jQuery一直坚持不断推出新版本。很多jQuery用户都会向jQuery团队反馈自己的使用意见，从而使每一个新版本的jQuery更加顺手； </a:t>
            </a: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jQuery有着非常庞大的社区。开发时如果遇见难题，不管问题是不是棘手，基本上都可以通过搜索引擎在几分钟内找到解决问题的办法；</a:t>
            </a: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n"/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jQuery有非常多的插件。大量的用户给jQuery编写了插件，这些插件可以在jQuery官网免费下载，并且都有非常翔实的手册文档。这些插件强化了jQuery的功能，让我们可以“站在巨人的肩膀上”。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1.1 </a:t>
            </a:r>
            <a:r>
              <a:rPr cap="none">
                <a:solidFill>
                  <a:schemeClr val="tx1"/>
                </a:solidFill>
                <a:uFillTx/>
              </a:rPr>
              <a:t>jQuery简介 </a:t>
            </a:r>
            <a:r>
              <a:rPr lang="en-US" cap="none">
                <a:solidFill>
                  <a:schemeClr val="tx1"/>
                </a:solidFill>
                <a:uFillTx/>
              </a:rPr>
              <a:t>-  </a:t>
            </a:r>
            <a:r>
              <a:rPr cap="none">
                <a:solidFill>
                  <a:schemeClr val="tx1"/>
                </a:solidFill>
                <a:uFillTx/>
              </a:rPr>
              <a:t>官网、logo和口号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3550" y="937895"/>
            <a:ext cx="1165542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sz="2000">
                <a:latin typeface="Consolas" panose="020B0609020204030204" charset="0"/>
                <a:ea typeface="宋体" panose="02010600030101010101" pitchFamily="2" charset="-122"/>
              </a:rPr>
              <a:t>jQuery的官方网站的网址是http://jquery.com/，官网有下载、文档、插件和社区等栏目，如图所示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1706245"/>
            <a:ext cx="6062345" cy="3287395"/>
          </a:xfrm>
          <a:prstGeom prst="rect">
            <a:avLst/>
          </a:prstGeom>
        </p:spPr>
      </p:pic>
      <p:pic>
        <p:nvPicPr>
          <p:cNvPr id="61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5314950"/>
            <a:ext cx="3770630" cy="124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jQuery的版本和下载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1035</Words>
  <Application>Microsoft Office PowerPoint</Application>
  <PresentationFormat>宽屏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1.1 jQuery简介 - 一款优秀的JavaScript库</vt:lpstr>
      <vt:lpstr>1.1 jQuery简介 - 原生JavaScript开发DOM有哪些不方便？</vt:lpstr>
      <vt:lpstr>1.1 jQuery简介 </vt:lpstr>
      <vt:lpstr>1.1 jQuery简介 -  jQuery的特点 </vt:lpstr>
      <vt:lpstr>1.1 jQuery简介 -  官网、logo和口号</vt:lpstr>
      <vt:lpstr>PowerPoint 演示文稿</vt:lpstr>
      <vt:lpstr>1.2 jQuery的版本和下载 - jQuery的三代版本</vt:lpstr>
      <vt:lpstr>1.2 jQuery的版本和下载 - jQuery下载</vt:lpstr>
      <vt:lpstr>PowerPoint 演示文稿</vt:lpstr>
      <vt:lpstr>1.3 引入jQuery - 引包方法</vt:lpstr>
      <vt:lpstr>1.3 引入jQuery - 常见错误</vt:lpstr>
      <vt:lpstr>PowerPoint 演示文稿</vt:lpstr>
      <vt:lpstr>1.4 感受jQuery的魔力 - jQuery选择元素能力</vt:lpstr>
      <vt:lpstr>1.4 感受jQuery的魔力 - jQuery选择元素能力</vt:lpstr>
      <vt:lpstr>1.4 感受jQuery的魔力 - jQuery批量控制元素的能力</vt:lpstr>
      <vt:lpstr>1.4 感受jQuery的魔力 - jQuery批量控制元素的能力</vt:lpstr>
      <vt:lpstr>1.4 感受jQuery的魔力 - jQuery实现运动的能力</vt:lpstr>
      <vt:lpstr>1.4 感受jQuery的魔力 - jQuery实现运动的能力</vt:lpstr>
      <vt:lpstr>PowerPoint 演示文稿</vt:lpstr>
      <vt:lpstr>1.5 在DOM完全加载后运行</vt:lpstr>
      <vt:lpstr>1.5 在DOM完全加载后运行</vt:lpstr>
      <vt:lpstr>1.5 在DOM完全加载后运行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godblesschina2befree</cp:lastModifiedBy>
  <cp:revision>915</cp:revision>
  <dcterms:created xsi:type="dcterms:W3CDTF">2015-04-24T01:01:00Z</dcterms:created>
  <dcterms:modified xsi:type="dcterms:W3CDTF">2023-02-12T09:48:46Z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