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28" r:id="rId4"/>
    <p:sldId id="263" r:id="rId5"/>
    <p:sldId id="689" r:id="rId6"/>
    <p:sldId id="768" r:id="rId7"/>
    <p:sldId id="782" r:id="rId8"/>
    <p:sldId id="783" r:id="rId9"/>
    <p:sldId id="717" r:id="rId10"/>
    <p:sldId id="698" r:id="rId11"/>
    <p:sldId id="718" r:id="rId12"/>
    <p:sldId id="700" r:id="rId13"/>
    <p:sldId id="786" r:id="rId14"/>
    <p:sldId id="787" r:id="rId15"/>
    <p:sldId id="788" r:id="rId16"/>
    <p:sldId id="789" r:id="rId17"/>
    <p:sldId id="790" r:id="rId18"/>
    <p:sldId id="791" r:id="rId19"/>
    <p:sldId id="792" r:id="rId20"/>
    <p:sldId id="793" r:id="rId21"/>
    <p:sldId id="794" r:id="rId22"/>
    <p:sldId id="795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74">
          <p15:clr>
            <a:srgbClr val="A4A3A4"/>
          </p15:clr>
        </p15:guide>
        <p15:guide id="4" pos="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4" autoAdjust="0"/>
    <p:restoredTop sz="94660"/>
  </p:normalViewPr>
  <p:slideViewPr>
    <p:cSldViewPr>
      <p:cViewPr varScale="1">
        <p:scale>
          <a:sx n="64" d="100"/>
          <a:sy n="64" d="100"/>
        </p:scale>
        <p:origin x="786" y="66"/>
      </p:cViewPr>
      <p:guideLst>
        <p:guide orient="horz" pos="2160"/>
        <p:guide pos="3840"/>
        <p:guide pos="7274"/>
        <p:guide pos="36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6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286687"/>
            <a:ext cx="3655808" cy="369524"/>
          </a:xfrm>
        </p:spPr>
        <p:txBody>
          <a:bodyPr/>
          <a:lstStyle>
            <a:lvl1pPr algn="l">
              <a:defRPr sz="2135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481684" y="172512"/>
            <a:ext cx="648675" cy="648672"/>
          </a:xfrm>
          <a:prstGeom prst="ellipse">
            <a:avLst/>
          </a:prstGeom>
          <a:gradFill flip="none" rotWithShape="1">
            <a:gsLst>
              <a:gs pos="55000">
                <a:srgbClr val="E7E7E7"/>
              </a:gs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27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334856" y="697044"/>
            <a:ext cx="9900411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 userDrawn="1"/>
        </p:nvSpPr>
        <p:spPr>
          <a:xfrm>
            <a:off x="11351187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508349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65512" y="646644"/>
            <a:ext cx="100800" cy="100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406315"/>
            <a:ext cx="5040560" cy="504055"/>
          </a:xfrm>
        </p:spPr>
        <p:txBody>
          <a:bodyPr lIns="0" tIns="0" rIns="0" bIns="0" anchor="t"/>
          <a:lstStyle>
            <a:lvl1pPr algn="l">
              <a:defRPr sz="32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五边形 6"/>
          <p:cNvSpPr/>
          <p:nvPr userDrawn="1"/>
        </p:nvSpPr>
        <p:spPr>
          <a:xfrm>
            <a:off x="263352" y="432893"/>
            <a:ext cx="573964" cy="432047"/>
          </a:xfrm>
          <a:prstGeom prst="homePlate">
            <a:avLst>
              <a:gd name="adj" fmla="val 382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31676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" y="432893"/>
            <a:ext cx="95672" cy="4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50000">
              <a:srgbClr val="ECECEC"/>
            </a:gs>
            <a:gs pos="0">
              <a:srgbClr val="E2E2E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34946" y="3836915"/>
            <a:ext cx="9703060" cy="548245"/>
            <a:chOff x="898376" y="3075806"/>
            <a:chExt cx="7277295" cy="411184"/>
          </a:xfrm>
        </p:grpSpPr>
        <p:sp>
          <p:nvSpPr>
            <p:cNvPr id="15" name="五边形 14"/>
            <p:cNvSpPr/>
            <p:nvPr/>
          </p:nvSpPr>
          <p:spPr>
            <a:xfrm>
              <a:off x="3603672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898376" y="3075806"/>
              <a:ext cx="4571999" cy="41118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277360" y="6165691"/>
            <a:ext cx="357553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爱前端 专注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培训 匠心品质 口碑教育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311691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016213" y="6309320"/>
            <a:ext cx="81438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2903269" y="3885336"/>
            <a:ext cx="6304668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935">
                <a:solidFill>
                  <a:schemeClr val="bg1"/>
                </a:solidFill>
                <a:latin typeface="Swis721 Lt BT" pitchFamily="34" charset="0"/>
                <a:ea typeface="微软雅黑" panose="020B0503020204020204" pitchFamily="34" charset="-122"/>
                <a:cs typeface="LilyUPC" panose="020B0604020202020204" pitchFamily="34" charset="-34"/>
                <a:sym typeface="微软雅黑" panose="020B0503020204020204" pitchFamily="34" charset="-122"/>
              </a:rPr>
              <a:t>讲师姓名</a:t>
            </a:r>
            <a:endParaRPr lang="zh-CN" sz="2935" dirty="0">
              <a:solidFill>
                <a:schemeClr val="bg1"/>
              </a:solidFill>
              <a:latin typeface="Swis721 Lt BT" pitchFamily="34" charset="0"/>
              <a:ea typeface="微软雅黑" panose="020B0503020204020204" pitchFamily="34" charset="-122"/>
              <a:cs typeface="LilyUPC" panose="020B0604020202020204" pitchFamily="34" charset="-34"/>
              <a:sym typeface="微软雅黑" panose="020B0503020204020204" pitchFamily="34" charset="-122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14935" y="1156345"/>
            <a:ext cx="12192000" cy="16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《jQuery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实战教程</a:t>
            </a:r>
            <a:r>
              <a:rPr lang="en-US" altLang="zh-CN" sz="44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</a:p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</a:t>
            </a:r>
            <a:r>
              <a:rPr lang="zh-CN" sz="4800" b="1" spc="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选择器</a:t>
            </a:r>
          </a:p>
        </p:txBody>
      </p:sp>
      <p:sp>
        <p:nvSpPr>
          <p:cNvPr id="26" name="五边形 25"/>
          <p:cNvSpPr/>
          <p:nvPr/>
        </p:nvSpPr>
        <p:spPr>
          <a:xfrm flipH="1">
            <a:off x="10931750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五边形 26"/>
          <p:cNvSpPr/>
          <p:nvPr/>
        </p:nvSpPr>
        <p:spPr>
          <a:xfrm>
            <a:off x="-9525" y="3836915"/>
            <a:ext cx="1250725" cy="54824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782524" y="5053297"/>
            <a:ext cx="462695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2018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11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25</a:t>
            </a:r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" y="121920"/>
            <a:ext cx="213360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16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16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316"/>
                            </p:stCondLst>
                            <p:childTnLst>
                              <p:par>
                                <p:cTn id="2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66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66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66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 bldLvl="0" animBg="1"/>
      <p:bldP spid="2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9635" y="368300"/>
            <a:ext cx="11314430" cy="693420"/>
          </a:xfrm>
        </p:spPr>
        <p:txBody>
          <a:bodyPr/>
          <a:lstStyle/>
          <a:p>
            <a:r>
              <a:rPr cap="none">
                <a:solidFill>
                  <a:schemeClr val="tx1"/>
                </a:solidFill>
                <a:uFillTx/>
              </a:rPr>
              <a:t>3.3 CSS3选择器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130300"/>
            <a:ext cx="1129855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</a:pPr>
            <a:r>
              <a:rPr lang="zh-CN" sz="2400" b="0">
                <a:latin typeface="Consolas" panose="020B0609020204030204" charset="0"/>
                <a:ea typeface="宋体" panose="02010600030101010101" pitchFamily="2" charset="-122"/>
              </a:rPr>
              <a:t>jQuery从3代开始，全面支持CSS3的选择器，下面的写法都是合法的：</a:t>
            </a:r>
          </a:p>
          <a:p>
            <a:pPr marL="0" indent="0">
              <a:lnSpc>
                <a:spcPct val="120000"/>
              </a:lnSpc>
            </a:pPr>
            <a:r>
              <a:rPr lang="zh-CN" sz="24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10" y="2293620"/>
            <a:ext cx="9185275" cy="1776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385" y="4625975"/>
            <a:ext cx="7423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4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jQuery1</a:t>
            </a:r>
            <a:r>
              <a:rPr lang="zh-CN" sz="2400" b="0">
                <a:latin typeface="Consolas" panose="020B0609020204030204" charset="0"/>
                <a:ea typeface="宋体" panose="02010600030101010101" pitchFamily="2" charset="-122"/>
              </a:rPr>
              <a:t>代是不支持</a:t>
            </a:r>
            <a:r>
              <a:rPr lang="en-US" sz="24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CSS3</a:t>
            </a:r>
            <a:r>
              <a:rPr lang="zh-CN" sz="2400" b="0">
                <a:latin typeface="Consolas" panose="020B0609020204030204" charset="0"/>
                <a:ea typeface="宋体" panose="02010600030101010101" pitchFamily="2" charset="-122"/>
              </a:rPr>
              <a:t>选择器的。</a:t>
            </a:r>
            <a:endParaRPr lang="zh-CN" altLang="en-US" sz="2400" b="0"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 jQuery自创选择器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eq选择器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7472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用案例来学习。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295" y="3824605"/>
            <a:ext cx="1033081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>
                <a:latin typeface="Consolas" panose="020B0609020204030204" charset="0"/>
                <a:sym typeface="+mn-ea"/>
              </a:rPr>
              <a:t>书写必要的CSS属性：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60" y="1090295"/>
            <a:ext cx="3787775" cy="2507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40" y="3824605"/>
            <a:ext cx="3834130" cy="287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eq选择器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974725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网页效果如图所示。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295" y="4335145"/>
            <a:ext cx="1033081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sz="2000">
                <a:latin typeface="Consolas" panose="020B0609020204030204" charset="0"/>
                <a:sym typeface="+mn-ea"/>
              </a:rPr>
              <a:t>引入jQuery并书写程序：</a:t>
            </a:r>
          </a:p>
        </p:txBody>
      </p:sp>
      <p:pic>
        <p:nvPicPr>
          <p:cNvPr id="214" name="图片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685" y="1598295"/>
            <a:ext cx="6849110" cy="2453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90" y="4974590"/>
            <a:ext cx="7249160" cy="1350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eq选择器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页面效果如图所示</a:t>
            </a:r>
          </a:p>
        </p:txBody>
      </p:sp>
      <p:pic>
        <p:nvPicPr>
          <p:cNvPr id="215" name="图片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98980"/>
            <a:ext cx="8441055" cy="30238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82295" y="5424170"/>
            <a:ext cx="111385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eq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的数值参数也可以是负数，表示选择序列中倒数第几个元素，倒数的时候，从倒数第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开始数，eq也可以被单独的提出方法使用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gt和lt选择器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gt是greater than“大于”的意思，lt是less than“小于”的意思，例如：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38505" y="3014345"/>
            <a:ext cx="11138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li:gt(2)表示选择li序列中下标大于2的元素，下标从0开始数，页面效果如图所示。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5" y="2051685"/>
            <a:ext cx="5741035" cy="541655"/>
          </a:xfrm>
          <a:prstGeom prst="rect">
            <a:avLst/>
          </a:prstGeom>
        </p:spPr>
      </p:pic>
      <p:pic>
        <p:nvPicPr>
          <p:cNvPr id="217" name="图片 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35" y="3992880"/>
            <a:ext cx="6216650" cy="2226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gt和lt选择器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156462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3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再如：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38505" y="3014345"/>
            <a:ext cx="11138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li:lt(2)表示选择li序列中下标小于2的元素，下标从0开始数，页面效果如图所示。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65" y="1910080"/>
            <a:ext cx="6892925" cy="713105"/>
          </a:xfrm>
          <a:prstGeom prst="rect">
            <a:avLst/>
          </a:prstGeom>
        </p:spPr>
      </p:pic>
      <p:pic>
        <p:nvPicPr>
          <p:cNvPr id="218" name="图片 2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765" y="3952240"/>
            <a:ext cx="6983095" cy="250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odd和even选择器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09042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odd是“奇数”的意思，even是“偶数”的意思，它们分别用来选择序列中下标为奇数或偶数的元素。</a:t>
            </a:r>
          </a:p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38810" y="3761105"/>
            <a:ext cx="11138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程序将会使所有下标为奇数的盒子变红，如图所示。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2753995"/>
            <a:ext cx="6425565" cy="740410"/>
          </a:xfrm>
          <a:prstGeom prst="rect">
            <a:avLst/>
          </a:prstGeom>
        </p:spPr>
      </p:pic>
      <p:pic>
        <p:nvPicPr>
          <p:cNvPr id="219" name="图片 2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430" y="4425315"/>
            <a:ext cx="5980430" cy="2142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odd和even选择器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09042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再如：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38810" y="3562350"/>
            <a:ext cx="11138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程序将会使所有下标为偶数的盒子变红，如图所示。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70" y="2169160"/>
            <a:ext cx="6303010" cy="779780"/>
          </a:xfrm>
          <a:prstGeom prst="rect">
            <a:avLst/>
          </a:prstGeom>
        </p:spPr>
      </p:pic>
      <p:pic>
        <p:nvPicPr>
          <p:cNvPr id="220" name="图片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55" y="4389755"/>
            <a:ext cx="6402070" cy="2293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4</a:t>
            </a:r>
            <a:r>
              <a:rPr cap="none">
                <a:solidFill>
                  <a:schemeClr val="tx1"/>
                </a:solidFill>
                <a:uFillTx/>
              </a:rPr>
              <a:t> jQuery自创选择器 </a:t>
            </a:r>
            <a:r>
              <a:rPr lang="en-US" cap="none">
                <a:solidFill>
                  <a:schemeClr val="tx1"/>
                </a:solidFill>
                <a:uFillTx/>
              </a:rPr>
              <a:t>- not选择器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090422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有时我们需要选择不符合选择器条件的元素，此时可以使用not选择器。</a:t>
            </a:r>
          </a:p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例如选择除了下标为3的元素之外的所有元素，代码为：</a:t>
            </a:r>
          </a:p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38810" y="3562350"/>
            <a:ext cx="111385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4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not选择器语法较为复杂，它的圆括号内部还需要再次书写一次冒号，相当于书写了一个伪类。程序效果如图所示。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90" y="2356485"/>
            <a:ext cx="6657975" cy="893445"/>
          </a:xfrm>
          <a:prstGeom prst="rect">
            <a:avLst/>
          </a:prstGeom>
        </p:spPr>
      </p:pic>
      <p:pic>
        <p:nvPicPr>
          <p:cNvPr id="221" name="图片 2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285" y="4515485"/>
            <a:ext cx="5980430" cy="2142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37"/>
          <p:cNvSpPr/>
          <p:nvPr/>
        </p:nvSpPr>
        <p:spPr>
          <a:xfrm flipH="1">
            <a:off x="3402965" y="2534285"/>
            <a:ext cx="6286500" cy="45402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7" name="五边形 37"/>
          <p:cNvSpPr/>
          <p:nvPr/>
        </p:nvSpPr>
        <p:spPr>
          <a:xfrm flipH="1">
            <a:off x="3402965" y="1800225"/>
            <a:ext cx="6286500" cy="45402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0" name="五边形 37"/>
          <p:cNvSpPr/>
          <p:nvPr/>
        </p:nvSpPr>
        <p:spPr>
          <a:xfrm flipH="1">
            <a:off x="3402965" y="1066165"/>
            <a:ext cx="6286500" cy="45402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11" name="五边形 37"/>
          <p:cNvSpPr/>
          <p:nvPr/>
        </p:nvSpPr>
        <p:spPr>
          <a:xfrm flipH="1">
            <a:off x="3402965" y="332105"/>
            <a:ext cx="6286500" cy="45402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0" y="2787650"/>
            <a:ext cx="3375660" cy="1264285"/>
            <a:chOff x="0" y="2090868"/>
            <a:chExt cx="4067944" cy="961765"/>
          </a:xfrm>
        </p:grpSpPr>
        <p:sp>
          <p:nvSpPr>
            <p:cNvPr id="2" name="五边形 1"/>
            <p:cNvSpPr/>
            <p:nvPr/>
          </p:nvSpPr>
          <p:spPr>
            <a:xfrm>
              <a:off x="0" y="2090868"/>
              <a:ext cx="4067944" cy="96176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893" y="2413307"/>
              <a:ext cx="1983832" cy="280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27057" y="2221239"/>
              <a:ext cx="650659" cy="38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65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3677920" y="428625"/>
            <a:ext cx="295465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260985" cy="6762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905"/>
            <a:ext cx="2326640" cy="602615"/>
          </a:xfrm>
          <a:prstGeom prst="rect">
            <a:avLst/>
          </a:prstGeom>
        </p:spPr>
      </p:pic>
      <p:sp>
        <p:nvSpPr>
          <p:cNvPr id="58" name="文本框 9"/>
          <p:cNvSpPr txBox="1"/>
          <p:nvPr/>
        </p:nvSpPr>
        <p:spPr>
          <a:xfrm>
            <a:off x="3677920" y="1156970"/>
            <a:ext cx="270446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CSS2.1选择器</a:t>
            </a:r>
          </a:p>
        </p:txBody>
      </p:sp>
      <p:sp>
        <p:nvSpPr>
          <p:cNvPr id="60" name="文本框 9"/>
          <p:cNvSpPr txBox="1"/>
          <p:nvPr/>
        </p:nvSpPr>
        <p:spPr>
          <a:xfrm>
            <a:off x="3677920" y="1885315"/>
            <a:ext cx="6200775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CSS3选择器</a:t>
            </a:r>
          </a:p>
        </p:txBody>
      </p:sp>
      <p:sp>
        <p:nvSpPr>
          <p:cNvPr id="62" name="文本框 9"/>
          <p:cNvSpPr txBox="1"/>
          <p:nvPr/>
        </p:nvSpPr>
        <p:spPr>
          <a:xfrm>
            <a:off x="3677920" y="2613660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3.4 jQuery自创选择器</a:t>
            </a:r>
          </a:p>
        </p:txBody>
      </p:sp>
      <p:sp>
        <p:nvSpPr>
          <p:cNvPr id="3" name="五边形 37"/>
          <p:cNvSpPr/>
          <p:nvPr/>
        </p:nvSpPr>
        <p:spPr>
          <a:xfrm flipH="1">
            <a:off x="3459480" y="3319145"/>
            <a:ext cx="6286500" cy="454025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200"/>
          </a:p>
        </p:txBody>
      </p:sp>
      <p:sp>
        <p:nvSpPr>
          <p:cNvPr id="4" name="文本框 9"/>
          <p:cNvSpPr txBox="1"/>
          <p:nvPr/>
        </p:nvSpPr>
        <p:spPr>
          <a:xfrm>
            <a:off x="3677920" y="3408045"/>
            <a:ext cx="384683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 实战案例：表格隔行变色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  <p:bldP spid="11" grpId="0" bldLvl="0" animBg="1"/>
      <p:bldP spid="31" grpId="0"/>
      <p:bldP spid="58" grpId="0"/>
      <p:bldP spid="60" grpId="0"/>
      <p:bldP spid="62" grpId="0"/>
      <p:bldP spid="3" grpId="0" bldLvl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013585" y="3059430"/>
            <a:ext cx="795655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3.5 实战案例：表格隔行变色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5</a:t>
            </a:r>
            <a:r>
              <a:rPr cap="none">
                <a:solidFill>
                  <a:schemeClr val="tx1"/>
                </a:solidFill>
                <a:uFillTx/>
              </a:rPr>
              <a:t> 实战案例：表格隔行变色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5780" y="1277620"/>
            <a:ext cx="109042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完整代码如下：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5" y="1583055"/>
            <a:ext cx="3590925" cy="2790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0" y="1583055"/>
            <a:ext cx="3774440" cy="2791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740" y="4470400"/>
            <a:ext cx="7366000" cy="219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387350"/>
            <a:ext cx="9330690" cy="70294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</a:t>
            </a:r>
            <a:r>
              <a:rPr cap="none">
                <a:solidFill>
                  <a:schemeClr val="tx1"/>
                </a:solidFill>
                <a:uFillTx/>
              </a:rPr>
              <a:t>.</a:t>
            </a:r>
            <a:r>
              <a:rPr lang="en-US" cap="none">
                <a:solidFill>
                  <a:schemeClr val="tx1"/>
                </a:solidFill>
                <a:uFillTx/>
              </a:rPr>
              <a:t>5</a:t>
            </a:r>
            <a:r>
              <a:rPr cap="none">
                <a:solidFill>
                  <a:schemeClr val="tx1"/>
                </a:solidFill>
                <a:uFillTx/>
              </a:rPr>
              <a:t> 实战案例：表格隔行变色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2295" y="1211580"/>
            <a:ext cx="109042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zh-CN" sz="2000">
                <a:latin typeface="Consolas" panose="020B0609020204030204" charset="0"/>
                <a:ea typeface="宋体" panose="02010600030101010101" pitchFamily="2" charset="-122"/>
              </a:rPr>
              <a:t>页面效果如图所示。 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30" y="2406015"/>
            <a:ext cx="8296275" cy="3433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72665" y="300228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3.1 引言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61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3.1 </a:t>
            </a:r>
            <a:r>
              <a:rPr cap="none">
                <a:solidFill>
                  <a:schemeClr val="tx1"/>
                </a:solidFill>
                <a:uFillTx/>
              </a:rPr>
              <a:t>引言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8640" y="1532890"/>
            <a:ext cx="111556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$()函数接收一个选择器字符串当做参数，用来根据此选择器选择元素，这是jQuery的“主打”功能。的确，jQuery这种直观高效的选择元素的方法为我们开发程序带来了很大便利。</a:t>
            </a:r>
          </a:p>
          <a:p>
            <a:pPr marL="0" indent="0">
              <a:lnSpc>
                <a:spcPct val="20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jQuery提供的选择器种类有非常多，本章我们介绍其中常见的几种。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211705" y="3059430"/>
            <a:ext cx="776795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CSS2.1选择器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3.2  </a:t>
            </a:r>
            <a:r>
              <a:rPr cap="none">
                <a:solidFill>
                  <a:schemeClr val="tx1"/>
                </a:solidFill>
                <a:uFillTx/>
              </a:rPr>
              <a:t>CSS2.1选择器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2295" y="1050925"/>
            <a:ext cx="11655425" cy="7188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400" b="0">
                <a:latin typeface="Consolas" panose="020B0609020204030204" charset="0"/>
                <a:ea typeface="宋体" panose="02010600030101010101" pitchFamily="2" charset="-122"/>
              </a:rPr>
              <a:t>jQuery全面支持所有CSS2.1版本的选择器，如：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0" y="2742565"/>
            <a:ext cx="9500235" cy="2452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3.2  </a:t>
            </a:r>
            <a:r>
              <a:rPr cap="none">
                <a:solidFill>
                  <a:schemeClr val="tx1"/>
                </a:solidFill>
                <a:uFillTx/>
              </a:rPr>
              <a:t>CSS2.1选择器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5780" y="884555"/>
            <a:ext cx="11655425" cy="614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通过案例来演示选择器的用法。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90" y="3620770"/>
            <a:ext cx="10287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endParaRPr lang="zh-CN" sz="2000" b="0">
              <a:latin typeface="Consolas" panose="020B0609020204030204" charset="0"/>
              <a:ea typeface="宋体" panose="02010600030101010101" pitchFamily="2" charset="-122"/>
            </a:endParaRPr>
          </a:p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为了让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li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标签显示，书写必要的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</a:rPr>
              <a:t>CSS</a:t>
            </a:r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属性：</a:t>
            </a:r>
            <a:r>
              <a:rPr lang="en-US" sz="2000" b="0">
                <a:latin typeface="Consolas" panose="020B06090202040302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endParaRPr lang="zh-CN" sz="2000" b="0"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0"/>
            <a:endParaRPr lang="zh-CN" altLang="en-US" sz="2000" b="0">
              <a:latin typeface="Consolas" panose="020B0609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0" y="1085850"/>
            <a:ext cx="4046220" cy="2292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410" y="3757295"/>
            <a:ext cx="38227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06400"/>
            <a:ext cx="10786110" cy="531495"/>
          </a:xfrm>
        </p:spPr>
        <p:txBody>
          <a:bodyPr/>
          <a:lstStyle/>
          <a:p>
            <a:r>
              <a:rPr lang="en-US" cap="none">
                <a:solidFill>
                  <a:schemeClr val="tx1"/>
                </a:solidFill>
                <a:uFillTx/>
              </a:rPr>
              <a:t>3.2  </a:t>
            </a:r>
            <a:r>
              <a:rPr cap="none">
                <a:solidFill>
                  <a:schemeClr val="tx1"/>
                </a:solidFill>
                <a:uFillTx/>
              </a:rPr>
              <a:t>CSS2.1选择器</a:t>
            </a:r>
          </a:p>
        </p:txBody>
      </p:sp>
      <p:sp>
        <p:nvSpPr>
          <p:cNvPr id="134" name="Freeform 151"/>
          <p:cNvSpPr>
            <a:spLocks noEditPoints="1"/>
          </p:cNvSpPr>
          <p:nvPr/>
        </p:nvSpPr>
        <p:spPr bwMode="auto">
          <a:xfrm>
            <a:off x="390476" y="514762"/>
            <a:ext cx="191818" cy="287160"/>
          </a:xfrm>
          <a:custGeom>
            <a:avLst/>
            <a:gdLst>
              <a:gd name="T0" fmla="*/ 72 w 143"/>
              <a:gd name="T1" fmla="*/ 214 h 214"/>
              <a:gd name="T2" fmla="*/ 96 w 143"/>
              <a:gd name="T3" fmla="*/ 204 h 214"/>
              <a:gd name="T4" fmla="*/ 48 w 143"/>
              <a:gd name="T5" fmla="*/ 204 h 214"/>
              <a:gd name="T6" fmla="*/ 72 w 143"/>
              <a:gd name="T7" fmla="*/ 214 h 214"/>
              <a:gd name="T8" fmla="*/ 105 w 143"/>
              <a:gd name="T9" fmla="*/ 183 h 214"/>
              <a:gd name="T10" fmla="*/ 39 w 143"/>
              <a:gd name="T11" fmla="*/ 183 h 214"/>
              <a:gd name="T12" fmla="*/ 33 w 143"/>
              <a:gd name="T13" fmla="*/ 190 h 214"/>
              <a:gd name="T14" fmla="*/ 39 w 143"/>
              <a:gd name="T15" fmla="*/ 196 h 214"/>
              <a:gd name="T16" fmla="*/ 105 w 143"/>
              <a:gd name="T17" fmla="*/ 196 h 214"/>
              <a:gd name="T18" fmla="*/ 111 w 143"/>
              <a:gd name="T19" fmla="*/ 190 h 214"/>
              <a:gd name="T20" fmla="*/ 105 w 143"/>
              <a:gd name="T21" fmla="*/ 183 h 214"/>
              <a:gd name="T22" fmla="*/ 105 w 143"/>
              <a:gd name="T23" fmla="*/ 164 h 214"/>
              <a:gd name="T24" fmla="*/ 39 w 143"/>
              <a:gd name="T25" fmla="*/ 164 h 214"/>
              <a:gd name="T26" fmla="*/ 33 w 143"/>
              <a:gd name="T27" fmla="*/ 171 h 214"/>
              <a:gd name="T28" fmla="*/ 39 w 143"/>
              <a:gd name="T29" fmla="*/ 177 h 214"/>
              <a:gd name="T30" fmla="*/ 105 w 143"/>
              <a:gd name="T31" fmla="*/ 177 h 214"/>
              <a:gd name="T32" fmla="*/ 111 w 143"/>
              <a:gd name="T33" fmla="*/ 171 h 214"/>
              <a:gd name="T34" fmla="*/ 105 w 143"/>
              <a:gd name="T35" fmla="*/ 164 h 214"/>
              <a:gd name="T36" fmla="*/ 72 w 143"/>
              <a:gd name="T37" fmla="*/ 0 h 214"/>
              <a:gd name="T38" fmla="*/ 0 w 143"/>
              <a:gd name="T39" fmla="*/ 71 h 214"/>
              <a:gd name="T40" fmla="*/ 32 w 143"/>
              <a:gd name="T41" fmla="*/ 138 h 214"/>
              <a:gd name="T42" fmla="*/ 37 w 143"/>
              <a:gd name="T43" fmla="*/ 158 h 214"/>
              <a:gd name="T44" fmla="*/ 107 w 143"/>
              <a:gd name="T45" fmla="*/ 158 h 214"/>
              <a:gd name="T46" fmla="*/ 112 w 143"/>
              <a:gd name="T47" fmla="*/ 138 h 214"/>
              <a:gd name="T48" fmla="*/ 143 w 143"/>
              <a:gd name="T49" fmla="*/ 71 h 214"/>
              <a:gd name="T50" fmla="*/ 72 w 143"/>
              <a:gd name="T51" fmla="*/ 0 h 214"/>
              <a:gd name="T52" fmla="*/ 115 w 143"/>
              <a:gd name="T53" fmla="*/ 84 h 214"/>
              <a:gd name="T54" fmla="*/ 93 w 143"/>
              <a:gd name="T55" fmla="*/ 144 h 214"/>
              <a:gd name="T56" fmla="*/ 92 w 143"/>
              <a:gd name="T57" fmla="*/ 146 h 214"/>
              <a:gd name="T58" fmla="*/ 83 w 143"/>
              <a:gd name="T59" fmla="*/ 146 h 214"/>
              <a:gd name="T60" fmla="*/ 83 w 143"/>
              <a:gd name="T61" fmla="*/ 143 h 214"/>
              <a:gd name="T62" fmla="*/ 98 w 143"/>
              <a:gd name="T63" fmla="*/ 93 h 214"/>
              <a:gd name="T64" fmla="*/ 97 w 143"/>
              <a:gd name="T65" fmla="*/ 93 h 214"/>
              <a:gd name="T66" fmla="*/ 96 w 143"/>
              <a:gd name="T67" fmla="*/ 93 h 214"/>
              <a:gd name="T68" fmla="*/ 85 w 143"/>
              <a:gd name="T69" fmla="*/ 88 h 214"/>
              <a:gd name="T70" fmla="*/ 73 w 143"/>
              <a:gd name="T71" fmla="*/ 93 h 214"/>
              <a:gd name="T72" fmla="*/ 59 w 143"/>
              <a:gd name="T73" fmla="*/ 87 h 214"/>
              <a:gd name="T74" fmla="*/ 45 w 143"/>
              <a:gd name="T75" fmla="*/ 92 h 214"/>
              <a:gd name="T76" fmla="*/ 59 w 143"/>
              <a:gd name="T77" fmla="*/ 143 h 214"/>
              <a:gd name="T78" fmla="*/ 60 w 143"/>
              <a:gd name="T79" fmla="*/ 146 h 214"/>
              <a:gd name="T80" fmla="*/ 50 w 143"/>
              <a:gd name="T81" fmla="*/ 146 h 214"/>
              <a:gd name="T82" fmla="*/ 50 w 143"/>
              <a:gd name="T83" fmla="*/ 144 h 214"/>
              <a:gd name="T84" fmla="*/ 30 w 143"/>
              <a:gd name="T85" fmla="*/ 84 h 214"/>
              <a:gd name="T86" fmla="*/ 29 w 143"/>
              <a:gd name="T87" fmla="*/ 84 h 214"/>
              <a:gd name="T88" fmla="*/ 29 w 143"/>
              <a:gd name="T89" fmla="*/ 83 h 214"/>
              <a:gd name="T90" fmla="*/ 29 w 143"/>
              <a:gd name="T91" fmla="*/ 82 h 214"/>
              <a:gd name="T92" fmla="*/ 29 w 143"/>
              <a:gd name="T93" fmla="*/ 82 h 214"/>
              <a:gd name="T94" fmla="*/ 30 w 143"/>
              <a:gd name="T95" fmla="*/ 76 h 214"/>
              <a:gd name="T96" fmla="*/ 37 w 143"/>
              <a:gd name="T97" fmla="*/ 77 h 214"/>
              <a:gd name="T98" fmla="*/ 37 w 143"/>
              <a:gd name="T99" fmla="*/ 77 h 214"/>
              <a:gd name="T100" fmla="*/ 45 w 143"/>
              <a:gd name="T101" fmla="*/ 82 h 214"/>
              <a:gd name="T102" fmla="*/ 56 w 143"/>
              <a:gd name="T103" fmla="*/ 77 h 214"/>
              <a:gd name="T104" fmla="*/ 60 w 143"/>
              <a:gd name="T105" fmla="*/ 75 h 214"/>
              <a:gd name="T106" fmla="*/ 63 w 143"/>
              <a:gd name="T107" fmla="*/ 77 h 214"/>
              <a:gd name="T108" fmla="*/ 73 w 143"/>
              <a:gd name="T109" fmla="*/ 83 h 214"/>
              <a:gd name="T110" fmla="*/ 82 w 143"/>
              <a:gd name="T111" fmla="*/ 78 h 214"/>
              <a:gd name="T112" fmla="*/ 86 w 143"/>
              <a:gd name="T113" fmla="*/ 76 h 214"/>
              <a:gd name="T114" fmla="*/ 90 w 143"/>
              <a:gd name="T115" fmla="*/ 78 h 214"/>
              <a:gd name="T116" fmla="*/ 97 w 143"/>
              <a:gd name="T117" fmla="*/ 83 h 214"/>
              <a:gd name="T118" fmla="*/ 97 w 143"/>
              <a:gd name="T119" fmla="*/ 83 h 214"/>
              <a:gd name="T120" fmla="*/ 107 w 143"/>
              <a:gd name="T121" fmla="*/ 78 h 214"/>
              <a:gd name="T122" fmla="*/ 114 w 143"/>
              <a:gd name="T123" fmla="*/ 77 h 214"/>
              <a:gd name="T124" fmla="*/ 115 w 143"/>
              <a:gd name="T125" fmla="*/ 8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3" h="214">
                <a:moveTo>
                  <a:pt x="72" y="214"/>
                </a:moveTo>
                <a:cubicBezTo>
                  <a:pt x="82" y="214"/>
                  <a:pt x="91" y="210"/>
                  <a:pt x="96" y="204"/>
                </a:cubicBezTo>
                <a:cubicBezTo>
                  <a:pt x="48" y="204"/>
                  <a:pt x="48" y="204"/>
                  <a:pt x="48" y="204"/>
                </a:cubicBezTo>
                <a:cubicBezTo>
                  <a:pt x="53" y="210"/>
                  <a:pt x="62" y="214"/>
                  <a:pt x="72" y="214"/>
                </a:cubicBezTo>
                <a:close/>
                <a:moveTo>
                  <a:pt x="105" y="183"/>
                </a:moveTo>
                <a:cubicBezTo>
                  <a:pt x="39" y="183"/>
                  <a:pt x="39" y="183"/>
                  <a:pt x="39" y="183"/>
                </a:cubicBezTo>
                <a:cubicBezTo>
                  <a:pt x="35" y="183"/>
                  <a:pt x="33" y="186"/>
                  <a:pt x="33" y="190"/>
                </a:cubicBezTo>
                <a:cubicBezTo>
                  <a:pt x="33" y="193"/>
                  <a:pt x="35" y="196"/>
                  <a:pt x="39" y="196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8" y="196"/>
                  <a:pt x="111" y="193"/>
                  <a:pt x="111" y="190"/>
                </a:cubicBezTo>
                <a:cubicBezTo>
                  <a:pt x="111" y="186"/>
                  <a:pt x="108" y="183"/>
                  <a:pt x="105" y="183"/>
                </a:cubicBezTo>
                <a:close/>
                <a:moveTo>
                  <a:pt x="105" y="164"/>
                </a:moveTo>
                <a:cubicBezTo>
                  <a:pt x="39" y="164"/>
                  <a:pt x="39" y="164"/>
                  <a:pt x="39" y="164"/>
                </a:cubicBezTo>
                <a:cubicBezTo>
                  <a:pt x="35" y="164"/>
                  <a:pt x="33" y="167"/>
                  <a:pt x="33" y="171"/>
                </a:cubicBezTo>
                <a:cubicBezTo>
                  <a:pt x="33" y="174"/>
                  <a:pt x="35" y="177"/>
                  <a:pt x="39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8" y="177"/>
                  <a:pt x="111" y="174"/>
                  <a:pt x="111" y="171"/>
                </a:cubicBezTo>
                <a:cubicBezTo>
                  <a:pt x="111" y="167"/>
                  <a:pt x="108" y="164"/>
                  <a:pt x="105" y="164"/>
                </a:cubicBezTo>
                <a:close/>
                <a:moveTo>
                  <a:pt x="72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98"/>
                  <a:pt x="19" y="117"/>
                  <a:pt x="32" y="138"/>
                </a:cubicBezTo>
                <a:cubicBezTo>
                  <a:pt x="35" y="144"/>
                  <a:pt x="37" y="158"/>
                  <a:pt x="37" y="158"/>
                </a:cubicBezTo>
                <a:cubicBezTo>
                  <a:pt x="107" y="158"/>
                  <a:pt x="107" y="158"/>
                  <a:pt x="107" y="158"/>
                </a:cubicBezTo>
                <a:cubicBezTo>
                  <a:pt x="107" y="158"/>
                  <a:pt x="109" y="144"/>
                  <a:pt x="112" y="138"/>
                </a:cubicBezTo>
                <a:cubicBezTo>
                  <a:pt x="125" y="117"/>
                  <a:pt x="143" y="98"/>
                  <a:pt x="143" y="71"/>
                </a:cubicBezTo>
                <a:cubicBezTo>
                  <a:pt x="143" y="32"/>
                  <a:pt x="111" y="0"/>
                  <a:pt x="72" y="0"/>
                </a:cubicBezTo>
                <a:close/>
                <a:moveTo>
                  <a:pt x="115" y="84"/>
                </a:moveTo>
                <a:cubicBezTo>
                  <a:pt x="102" y="100"/>
                  <a:pt x="95" y="120"/>
                  <a:pt x="93" y="144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83" y="146"/>
                  <a:pt x="83" y="146"/>
                  <a:pt x="83" y="146"/>
                </a:cubicBezTo>
                <a:cubicBezTo>
                  <a:pt x="83" y="143"/>
                  <a:pt x="83" y="143"/>
                  <a:pt x="83" y="143"/>
                </a:cubicBezTo>
                <a:cubicBezTo>
                  <a:pt x="85" y="124"/>
                  <a:pt x="90" y="107"/>
                  <a:pt x="98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96" y="93"/>
                  <a:pt x="96" y="93"/>
                  <a:pt x="96" y="93"/>
                </a:cubicBezTo>
                <a:cubicBezTo>
                  <a:pt x="93" y="92"/>
                  <a:pt x="89" y="92"/>
                  <a:pt x="85" y="88"/>
                </a:cubicBezTo>
                <a:cubicBezTo>
                  <a:pt x="82" y="91"/>
                  <a:pt x="77" y="93"/>
                  <a:pt x="73" y="93"/>
                </a:cubicBezTo>
                <a:cubicBezTo>
                  <a:pt x="68" y="93"/>
                  <a:pt x="63" y="91"/>
                  <a:pt x="59" y="87"/>
                </a:cubicBezTo>
                <a:cubicBezTo>
                  <a:pt x="55" y="90"/>
                  <a:pt x="50" y="92"/>
                  <a:pt x="45" y="92"/>
                </a:cubicBezTo>
                <a:cubicBezTo>
                  <a:pt x="57" y="114"/>
                  <a:pt x="59" y="137"/>
                  <a:pt x="59" y="143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44"/>
                  <a:pt x="50" y="144"/>
                  <a:pt x="50" y="144"/>
                </a:cubicBezTo>
                <a:cubicBezTo>
                  <a:pt x="49" y="135"/>
                  <a:pt x="46" y="107"/>
                  <a:pt x="30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3"/>
                  <a:pt x="29" y="83"/>
                  <a:pt x="29" y="83"/>
                </a:cubicBezTo>
                <a:cubicBezTo>
                  <a:pt x="29" y="83"/>
                  <a:pt x="29" y="83"/>
                  <a:pt x="29" y="82"/>
                </a:cubicBezTo>
                <a:cubicBezTo>
                  <a:pt x="29" y="82"/>
                  <a:pt x="29" y="82"/>
                  <a:pt x="29" y="82"/>
                </a:cubicBezTo>
                <a:cubicBezTo>
                  <a:pt x="27" y="80"/>
                  <a:pt x="28" y="77"/>
                  <a:pt x="30" y="76"/>
                </a:cubicBezTo>
                <a:cubicBezTo>
                  <a:pt x="32" y="74"/>
                  <a:pt x="35" y="75"/>
                  <a:pt x="37" y="77"/>
                </a:cubicBezTo>
                <a:cubicBezTo>
                  <a:pt x="37" y="77"/>
                  <a:pt x="37" y="77"/>
                  <a:pt x="37" y="77"/>
                </a:cubicBezTo>
                <a:cubicBezTo>
                  <a:pt x="39" y="80"/>
                  <a:pt x="42" y="82"/>
                  <a:pt x="45" y="82"/>
                </a:cubicBezTo>
                <a:cubicBezTo>
                  <a:pt x="48" y="82"/>
                  <a:pt x="52" y="81"/>
                  <a:pt x="56" y="77"/>
                </a:cubicBezTo>
                <a:cubicBezTo>
                  <a:pt x="57" y="76"/>
                  <a:pt x="58" y="75"/>
                  <a:pt x="60" y="75"/>
                </a:cubicBezTo>
                <a:cubicBezTo>
                  <a:pt x="61" y="76"/>
                  <a:pt x="62" y="76"/>
                  <a:pt x="63" y="77"/>
                </a:cubicBezTo>
                <a:cubicBezTo>
                  <a:pt x="67" y="81"/>
                  <a:pt x="70" y="83"/>
                  <a:pt x="73" y="83"/>
                </a:cubicBezTo>
                <a:cubicBezTo>
                  <a:pt x="77" y="83"/>
                  <a:pt x="80" y="80"/>
                  <a:pt x="82" y="78"/>
                </a:cubicBezTo>
                <a:cubicBezTo>
                  <a:pt x="83" y="77"/>
                  <a:pt x="84" y="76"/>
                  <a:pt x="86" y="76"/>
                </a:cubicBezTo>
                <a:cubicBezTo>
                  <a:pt x="87" y="76"/>
                  <a:pt x="89" y="77"/>
                  <a:pt x="90" y="78"/>
                </a:cubicBezTo>
                <a:cubicBezTo>
                  <a:pt x="91" y="80"/>
                  <a:pt x="93" y="83"/>
                  <a:pt x="97" y="83"/>
                </a:cubicBezTo>
                <a:cubicBezTo>
                  <a:pt x="97" y="83"/>
                  <a:pt x="97" y="83"/>
                  <a:pt x="97" y="83"/>
                </a:cubicBezTo>
                <a:cubicBezTo>
                  <a:pt x="101" y="83"/>
                  <a:pt x="104" y="81"/>
                  <a:pt x="107" y="78"/>
                </a:cubicBezTo>
                <a:cubicBezTo>
                  <a:pt x="109" y="76"/>
                  <a:pt x="112" y="75"/>
                  <a:pt x="114" y="77"/>
                </a:cubicBezTo>
                <a:cubicBezTo>
                  <a:pt x="116" y="79"/>
                  <a:pt x="116" y="82"/>
                  <a:pt x="11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5780" y="884555"/>
            <a:ext cx="11655425" cy="1137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引入jQuery并书写JavaScript程序：</a:t>
            </a:r>
          </a:p>
          <a:p>
            <a:pPr marL="0" indent="0">
              <a:lnSpc>
                <a:spcPct val="170000"/>
              </a:lnSpc>
            </a:pPr>
            <a:r>
              <a:rPr sz="2000" b="0">
                <a:latin typeface="Consolas" panose="020B0609020204030204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990" y="3469640"/>
            <a:ext cx="10287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sz="2000" b="0">
                <a:latin typeface="Consolas" panose="020B0609020204030204" charset="0"/>
                <a:ea typeface="宋体" panose="02010600030101010101" pitchFamily="2" charset="-122"/>
              </a:rPr>
              <a:t>网页效果如图所示，符合".box ul li.spec"选择器的元素被设置为了红色。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55" y="1743075"/>
            <a:ext cx="7341870" cy="1264920"/>
          </a:xfrm>
          <a:prstGeom prst="rect">
            <a:avLst/>
          </a:prstGeom>
        </p:spPr>
      </p:pic>
      <p:pic>
        <p:nvPicPr>
          <p:cNvPr id="211" name="图片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005" y="4096385"/>
            <a:ext cx="6490970" cy="2569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9"/>
          <p:cNvSpPr txBox="1"/>
          <p:nvPr/>
        </p:nvSpPr>
        <p:spPr>
          <a:xfrm>
            <a:off x="2084070" y="3061335"/>
            <a:ext cx="8022590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CSS3选择器</a:t>
            </a:r>
          </a:p>
        </p:txBody>
      </p:sp>
      <p:sp>
        <p:nvSpPr>
          <p:cNvPr id="44" name="五边形 43"/>
          <p:cNvSpPr/>
          <p:nvPr/>
        </p:nvSpPr>
        <p:spPr>
          <a:xfrm>
            <a:off x="0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 flipH="1">
            <a:off x="1470864" y="1625600"/>
            <a:ext cx="9250272" cy="3606800"/>
          </a:xfrm>
          <a:custGeom>
            <a:avLst/>
            <a:gdLst>
              <a:gd name="connsiteX0" fmla="*/ 6734601 w 8365511"/>
              <a:gd name="connsiteY0" fmla="*/ 0 h 3261820"/>
              <a:gd name="connsiteX1" fmla="*/ 6440954 w 8365511"/>
              <a:gd name="connsiteY1" fmla="*/ 0 h 3261820"/>
              <a:gd name="connsiteX2" fmla="*/ 1924557 w 8365511"/>
              <a:gd name="connsiteY2" fmla="*/ 0 h 3261820"/>
              <a:gd name="connsiteX3" fmla="*/ 1630910 w 8365511"/>
              <a:gd name="connsiteY3" fmla="*/ 0 h 3261820"/>
              <a:gd name="connsiteX4" fmla="*/ 0 w 8365511"/>
              <a:gd name="connsiteY4" fmla="*/ 1630910 h 3261820"/>
              <a:gd name="connsiteX5" fmla="*/ 1630910 w 8365511"/>
              <a:gd name="connsiteY5" fmla="*/ 3261820 h 3261820"/>
              <a:gd name="connsiteX6" fmla="*/ 1924557 w 8365511"/>
              <a:gd name="connsiteY6" fmla="*/ 3261820 h 3261820"/>
              <a:gd name="connsiteX7" fmla="*/ 6440954 w 8365511"/>
              <a:gd name="connsiteY7" fmla="*/ 3261820 h 3261820"/>
              <a:gd name="connsiteX8" fmla="*/ 6734601 w 8365511"/>
              <a:gd name="connsiteY8" fmla="*/ 3261820 h 3261820"/>
              <a:gd name="connsiteX9" fmla="*/ 8365511 w 8365511"/>
              <a:gd name="connsiteY9" fmla="*/ 1630910 h 326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5511" h="3261820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flipH="1">
            <a:off x="1677131" y="1756372"/>
            <a:ext cx="8837738" cy="3345256"/>
          </a:xfrm>
          <a:custGeom>
            <a:avLst/>
            <a:gdLst>
              <a:gd name="connsiteX0" fmla="*/ 7135510 w 8801228"/>
              <a:gd name="connsiteY0" fmla="*/ 0 h 3331436"/>
              <a:gd name="connsiteX1" fmla="*/ 6878335 w 8801228"/>
              <a:gd name="connsiteY1" fmla="*/ 0 h 3331436"/>
              <a:gd name="connsiteX2" fmla="*/ 6835596 w 8801228"/>
              <a:gd name="connsiteY2" fmla="*/ 0 h 3331436"/>
              <a:gd name="connsiteX3" fmla="*/ 6578421 w 8801228"/>
              <a:gd name="connsiteY3" fmla="*/ 0 h 3331436"/>
              <a:gd name="connsiteX4" fmla="*/ 2222807 w 8801228"/>
              <a:gd name="connsiteY4" fmla="*/ 0 h 3331436"/>
              <a:gd name="connsiteX5" fmla="*/ 1965632 w 8801228"/>
              <a:gd name="connsiteY5" fmla="*/ 0 h 3331436"/>
              <a:gd name="connsiteX6" fmla="*/ 1922893 w 8801228"/>
              <a:gd name="connsiteY6" fmla="*/ 0 h 3331436"/>
              <a:gd name="connsiteX7" fmla="*/ 1665718 w 8801228"/>
              <a:gd name="connsiteY7" fmla="*/ 0 h 3331436"/>
              <a:gd name="connsiteX8" fmla="*/ 0 w 8801228"/>
              <a:gd name="connsiteY8" fmla="*/ 1665718 h 3331436"/>
              <a:gd name="connsiteX9" fmla="*/ 1665718 w 8801228"/>
              <a:gd name="connsiteY9" fmla="*/ 3331436 h 3331436"/>
              <a:gd name="connsiteX10" fmla="*/ 1922893 w 8801228"/>
              <a:gd name="connsiteY10" fmla="*/ 3331436 h 3331436"/>
              <a:gd name="connsiteX11" fmla="*/ 1965632 w 8801228"/>
              <a:gd name="connsiteY11" fmla="*/ 3331436 h 3331436"/>
              <a:gd name="connsiteX12" fmla="*/ 2222807 w 8801228"/>
              <a:gd name="connsiteY12" fmla="*/ 3331436 h 3331436"/>
              <a:gd name="connsiteX13" fmla="*/ 6578421 w 8801228"/>
              <a:gd name="connsiteY13" fmla="*/ 3331436 h 3331436"/>
              <a:gd name="connsiteX14" fmla="*/ 6835596 w 8801228"/>
              <a:gd name="connsiteY14" fmla="*/ 3331436 h 3331436"/>
              <a:gd name="connsiteX15" fmla="*/ 6878335 w 8801228"/>
              <a:gd name="connsiteY15" fmla="*/ 3331436 h 3331436"/>
              <a:gd name="connsiteX16" fmla="*/ 7135510 w 8801228"/>
              <a:gd name="connsiteY16" fmla="*/ 3331436 h 3331436"/>
              <a:gd name="connsiteX17" fmla="*/ 8801228 w 8801228"/>
              <a:gd name="connsiteY17" fmla="*/ 1665718 h 33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01228" h="3331436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五边形 52"/>
          <p:cNvSpPr/>
          <p:nvPr/>
        </p:nvSpPr>
        <p:spPr>
          <a:xfrm flipH="1">
            <a:off x="10721136" y="2788200"/>
            <a:ext cx="1470864" cy="12816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 bldLvl="0" animBg="1"/>
      <p:bldP spid="48" grpId="0" bldLvl="0" animBg="1"/>
      <p:bldP spid="52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FFFFF"/>
      </a:dk2>
      <a:lt2>
        <a:srgbClr val="18B4C3"/>
      </a:lt2>
      <a:accent1>
        <a:srgbClr val="BD0000"/>
      </a:accent1>
      <a:accent2>
        <a:srgbClr val="FFC000"/>
      </a:accent2>
      <a:accent3>
        <a:srgbClr val="40464A"/>
      </a:accent3>
      <a:accent4>
        <a:srgbClr val="9CC35D"/>
      </a:accent4>
      <a:accent5>
        <a:srgbClr val="FFFFFF"/>
      </a:accent5>
      <a:accent6>
        <a:srgbClr val="FF660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宽屏</PresentationFormat>
  <Paragraphs>87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Swis721 Lt BT</vt:lpstr>
      <vt:lpstr>宋体</vt:lpstr>
      <vt:lpstr>微软雅黑</vt:lpstr>
      <vt:lpstr>Agency FB</vt:lpstr>
      <vt:lpstr>Arial</vt:lpstr>
      <vt:lpstr>Calibri</vt:lpstr>
      <vt:lpstr>Consolas</vt:lpstr>
      <vt:lpstr>LilyUPC</vt:lpstr>
      <vt:lpstr>Times New Roman</vt:lpstr>
      <vt:lpstr>Office 主题​​</vt:lpstr>
      <vt:lpstr>PowerPoint 演示文稿</vt:lpstr>
      <vt:lpstr>PowerPoint 演示文稿</vt:lpstr>
      <vt:lpstr>PowerPoint 演示文稿</vt:lpstr>
      <vt:lpstr>3.1 引言</vt:lpstr>
      <vt:lpstr>PowerPoint 演示文稿</vt:lpstr>
      <vt:lpstr>3.2  CSS2.1选择器</vt:lpstr>
      <vt:lpstr>3.2  CSS2.1选择器</vt:lpstr>
      <vt:lpstr>3.2  CSS2.1选择器</vt:lpstr>
      <vt:lpstr>PowerPoint 演示文稿</vt:lpstr>
      <vt:lpstr>3.3 CSS3选择器</vt:lpstr>
      <vt:lpstr>PowerPoint 演示文稿</vt:lpstr>
      <vt:lpstr>3.4 jQuery自创选择器 - eq选择器</vt:lpstr>
      <vt:lpstr>3.4 jQuery自创选择器 - eq选择器</vt:lpstr>
      <vt:lpstr>3.4 jQuery自创选择器 - eq选择器</vt:lpstr>
      <vt:lpstr>3.4 jQuery自创选择器 - gt和lt选择器</vt:lpstr>
      <vt:lpstr>3.4 jQuery自创选择器 - gt和lt选择器</vt:lpstr>
      <vt:lpstr>3.4 jQuery自创选择器 - odd和even选择器</vt:lpstr>
      <vt:lpstr>3.4 jQuery自创选择器 - odd和even选择器</vt:lpstr>
      <vt:lpstr>3.4 jQuery自创选择器 - not选择器</vt:lpstr>
      <vt:lpstr>PowerPoint 演示文稿</vt:lpstr>
      <vt:lpstr>3.5 实战案例：表格隔行变色</vt:lpstr>
      <vt:lpstr>3.5 实战案例：表格隔行变色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Danny</cp:lastModifiedBy>
  <cp:revision>910</cp:revision>
  <dcterms:created xsi:type="dcterms:W3CDTF">2015-04-24T01:01:00Z</dcterms:created>
  <dcterms:modified xsi:type="dcterms:W3CDTF">2018-11-29T11:09:59Z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2052-11.1.0.8135</vt:lpwstr>
  </property>
</Properties>
</file>