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328" r:id="rId4"/>
    <p:sldId id="263" r:id="rId5"/>
    <p:sldId id="689" r:id="rId6"/>
    <p:sldId id="691" r:id="rId7"/>
    <p:sldId id="767" r:id="rId8"/>
    <p:sldId id="768" r:id="rId9"/>
    <p:sldId id="717" r:id="rId10"/>
    <p:sldId id="698" r:id="rId11"/>
    <p:sldId id="718" r:id="rId12"/>
    <p:sldId id="700" r:id="rId13"/>
    <p:sldId id="769" r:id="rId14"/>
    <p:sldId id="770" r:id="rId15"/>
    <p:sldId id="771" r:id="rId16"/>
    <p:sldId id="719" r:id="rId17"/>
    <p:sldId id="701" r:id="rId18"/>
    <p:sldId id="773" r:id="rId19"/>
    <p:sldId id="774" r:id="rId20"/>
    <p:sldId id="775" r:id="rId21"/>
    <p:sldId id="776" r:id="rId22"/>
    <p:sldId id="777" r:id="rId23"/>
    <p:sldId id="778" r:id="rId24"/>
    <p:sldId id="779" r:id="rId25"/>
    <p:sldId id="780" r:id="rId26"/>
    <p:sldId id="781" r:id="rId27"/>
    <p:sldId id="783" r:id="rId28"/>
    <p:sldId id="782" r:id="rId29"/>
    <p:sldId id="784" r:id="rId30"/>
    <p:sldId id="785" r:id="rId31"/>
    <p:sldId id="786" r:id="rId32"/>
    <p:sldId id="787" r:id="rId33"/>
    <p:sldId id="788" r:id="rId34"/>
    <p:sldId id="789" r:id="rId35"/>
    <p:sldId id="790" r:id="rId36"/>
    <p:sldId id="791" r:id="rId37"/>
    <p:sldId id="792" r:id="rId38"/>
    <p:sldId id="794" r:id="rId39"/>
    <p:sldId id="795" r:id="rId40"/>
    <p:sldId id="796" r:id="rId41"/>
    <p:sldId id="797" r:id="rId4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09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19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438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0480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36576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42672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48768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274">
          <p15:clr>
            <a:srgbClr val="A4A3A4"/>
          </p15:clr>
        </p15:guide>
        <p15:guide id="4" pos="3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AE9"/>
    <a:srgbClr val="FCFCFC"/>
    <a:srgbClr val="CCD0D1"/>
    <a:srgbClr val="D7D9E1"/>
    <a:srgbClr val="D5D8E3"/>
    <a:srgbClr val="DADBDE"/>
    <a:srgbClr val="D9DDE7"/>
    <a:srgbClr val="ECECEC"/>
    <a:srgbClr val="E2E2E2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4" autoAdjust="0"/>
    <p:restoredTop sz="94660"/>
  </p:normalViewPr>
  <p:slideViewPr>
    <p:cSldViewPr>
      <p:cViewPr varScale="1">
        <p:scale>
          <a:sx n="64" d="100"/>
          <a:sy n="64" d="100"/>
        </p:scale>
        <p:origin x="786" y="66"/>
      </p:cViewPr>
      <p:guideLst>
        <p:guide orient="horz" pos="2160"/>
        <p:guide pos="3840"/>
        <p:guide pos="7274"/>
        <p:guide pos="366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-6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58EF-4ABD-40F4-ACA4-FE81D742E6D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8838-2596-481A-81BD-BA549497E720}" type="datetimeFigureOut">
              <a:rPr lang="zh-CN" altLang="en-US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07C5-9851-4EF6-82C9-5647805156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F2B87-989E-4F4D-A3D6-9B10DAD785BB}" type="datetimeFigureOut">
              <a:rPr lang="zh-CN" altLang="en-US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54EB6-7BED-43FD-8483-DCA0766CC83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B09A5-729D-4B62-9A05-E166FB412201}" type="datetimeFigureOut">
              <a:rPr lang="zh-CN" altLang="en-US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21541-2C8E-4FE7-AD01-6AECC40AD2E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9456" y="286687"/>
            <a:ext cx="3655808" cy="369524"/>
          </a:xfrm>
        </p:spPr>
        <p:txBody>
          <a:bodyPr/>
          <a:lstStyle>
            <a:lvl1pPr algn="l">
              <a:defRPr sz="2135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椭圆 7"/>
          <p:cNvSpPr/>
          <p:nvPr userDrawn="1"/>
        </p:nvSpPr>
        <p:spPr>
          <a:xfrm>
            <a:off x="481684" y="172512"/>
            <a:ext cx="648675" cy="648672"/>
          </a:xfrm>
          <a:prstGeom prst="ellipse">
            <a:avLst/>
          </a:prstGeom>
          <a:gradFill flip="none" rotWithShape="1">
            <a:gsLst>
              <a:gs pos="55000">
                <a:srgbClr val="E7E7E7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334856" y="697044"/>
            <a:ext cx="9900411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 userDrawn="1"/>
        </p:nvSpPr>
        <p:spPr>
          <a:xfrm>
            <a:off x="11351187" y="646644"/>
            <a:ext cx="100800" cy="100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508349" y="646644"/>
            <a:ext cx="100800" cy="100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11665512" y="646644"/>
            <a:ext cx="100800" cy="100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406315"/>
            <a:ext cx="5040560" cy="504055"/>
          </a:xfrm>
        </p:spPr>
        <p:txBody>
          <a:bodyPr lIns="0" tIns="0" rIns="0" bIns="0" anchor="t"/>
          <a:lstStyle>
            <a:lvl1pPr algn="l">
              <a:defRPr sz="3200" b="0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02D13-023C-493B-946F-6334B1550202}" type="datetimeFigureOut">
              <a:rPr lang="zh-CN" altLang="en-US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27665-4685-4CFB-A4DF-574C5BBB6387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五边形 6"/>
          <p:cNvSpPr/>
          <p:nvPr userDrawn="1"/>
        </p:nvSpPr>
        <p:spPr>
          <a:xfrm>
            <a:off x="263352" y="432893"/>
            <a:ext cx="573964" cy="432047"/>
          </a:xfrm>
          <a:prstGeom prst="homePlate">
            <a:avLst>
              <a:gd name="adj" fmla="val 382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31676" y="432893"/>
            <a:ext cx="95672" cy="4320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" y="432893"/>
            <a:ext cx="95672" cy="4320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0EC45-3C31-4C3D-8B77-22FF0C9AAD4A}" type="datetimeFigureOut">
              <a:rPr lang="zh-CN" altLang="en-US"/>
              <a:t>2018/11/29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074A8-D729-49BB-A7BC-DB2359C77DB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E339D-55A7-444C-B9D1-1957295915E5}" type="datetimeFigureOut">
              <a:rPr lang="zh-CN" altLang="en-US"/>
              <a:t>2018/11/29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A32D-1FCD-4730-805F-780D3DD8791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2A674-53CD-422B-9892-C4EF0827967E}" type="datetimeFigureOut">
              <a:rPr lang="zh-CN" altLang="en-US"/>
              <a:t>2018/11/29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350D4-CBC2-4A07-BB4A-B4CC231CE9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50000">
              <a:srgbClr val="ECECEC"/>
            </a:gs>
            <a:gs pos="0">
              <a:srgbClr val="E2E2E2"/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118EC-EDEF-4F9C-852D-0A464BD53A70}" type="datetimeFigureOut">
              <a:rPr lang="zh-CN" altLang="en-US"/>
              <a:t>2018/11/29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C5073-A55C-4F3C-8D7B-130473455D17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5C5-19AB-4D7E-BF4E-8030D4BC8E07}" type="datetimeFigureOut">
              <a:rPr lang="zh-CN" altLang="en-US"/>
              <a:t>2018/11/29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2AC4E-50CB-4334-996F-7EE8464BD26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6AEFD-D42C-445E-A078-69D256A721CC}" type="datetimeFigureOut">
              <a:rPr lang="zh-CN" altLang="en-US"/>
              <a:t>2018/11/29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7A587-D83B-45BF-80B0-EB01029C556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A76A6C-E1BF-41A9-90D8-1F55C472F0D3}" type="datetimeFigureOut">
              <a:rPr lang="zh-CN" altLang="en-US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C6EAE7-8652-497A-B0B9-2516C5BD65FF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234946" y="3836915"/>
            <a:ext cx="9703060" cy="548245"/>
            <a:chOff x="898376" y="3075806"/>
            <a:chExt cx="7277295" cy="411184"/>
          </a:xfrm>
        </p:grpSpPr>
        <p:sp>
          <p:nvSpPr>
            <p:cNvPr id="15" name="五边形 14"/>
            <p:cNvSpPr/>
            <p:nvPr/>
          </p:nvSpPr>
          <p:spPr>
            <a:xfrm>
              <a:off x="3603672" y="3075806"/>
              <a:ext cx="4571999" cy="41118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五边形 18"/>
            <p:cNvSpPr/>
            <p:nvPr/>
          </p:nvSpPr>
          <p:spPr>
            <a:xfrm flipH="1">
              <a:off x="898376" y="3075806"/>
              <a:ext cx="4571999" cy="41118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TextBox 7"/>
          <p:cNvSpPr>
            <a:spLocks noChangeArrowheads="1"/>
          </p:cNvSpPr>
          <p:nvPr/>
        </p:nvSpPr>
        <p:spPr bwMode="auto">
          <a:xfrm>
            <a:off x="4277360" y="6165691"/>
            <a:ext cx="3575536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爱前端 专注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HTML5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培训 匠心品质 口碑教育</a:t>
            </a: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3311691" y="6309320"/>
            <a:ext cx="81438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016213" y="6309320"/>
            <a:ext cx="81438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7"/>
          <p:cNvSpPr>
            <a:spLocks noChangeArrowheads="1"/>
          </p:cNvSpPr>
          <p:nvPr/>
        </p:nvSpPr>
        <p:spPr bwMode="auto">
          <a:xfrm>
            <a:off x="2903269" y="3885336"/>
            <a:ext cx="6304668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935">
                <a:solidFill>
                  <a:schemeClr val="bg1"/>
                </a:solidFill>
                <a:latin typeface="Swis721 Lt BT" pitchFamily="34" charset="0"/>
                <a:ea typeface="微软雅黑" panose="020B0503020204020204" pitchFamily="34" charset="-122"/>
                <a:cs typeface="LilyUPC" panose="020B0604020202020204" pitchFamily="34" charset="-34"/>
                <a:sym typeface="微软雅黑" panose="020B0503020204020204" pitchFamily="34" charset="-122"/>
              </a:rPr>
              <a:t>讲师姓名</a:t>
            </a:r>
            <a:endParaRPr lang="zh-CN" sz="2935" dirty="0">
              <a:solidFill>
                <a:schemeClr val="bg1"/>
              </a:solidFill>
              <a:latin typeface="Swis721 Lt BT" pitchFamily="34" charset="0"/>
              <a:ea typeface="微软雅黑" panose="020B0503020204020204" pitchFamily="34" charset="-122"/>
              <a:cs typeface="LilyUPC" panose="020B0604020202020204" pitchFamily="34" charset="-34"/>
              <a:sym typeface="微软雅黑" panose="020B0503020204020204" pitchFamily="34" charset="-122"/>
            </a:endParaRPr>
          </a:p>
        </p:txBody>
      </p:sp>
      <p:sp>
        <p:nvSpPr>
          <p:cNvPr id="25" name="TextBox 7"/>
          <p:cNvSpPr>
            <a:spLocks noChangeArrowheads="1"/>
          </p:cNvSpPr>
          <p:nvPr/>
        </p:nvSpPr>
        <p:spPr bwMode="auto">
          <a:xfrm>
            <a:off x="114935" y="1156345"/>
            <a:ext cx="12192000" cy="162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《jQuery</a:t>
            </a:r>
            <a:r>
              <a:rPr lang="zh-CN" altLang="en-US" sz="44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44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Ajax</a:t>
            </a:r>
            <a:r>
              <a:rPr lang="zh-CN" altLang="en-US" sz="44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实战教程</a:t>
            </a:r>
            <a:r>
              <a:rPr lang="en-US" altLang="zh-CN" sz="44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</a:p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48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48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章 </a:t>
            </a:r>
            <a:r>
              <a:rPr lang="zh-CN" sz="48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动画</a:t>
            </a:r>
          </a:p>
        </p:txBody>
      </p:sp>
      <p:sp>
        <p:nvSpPr>
          <p:cNvPr id="26" name="五边形 25"/>
          <p:cNvSpPr/>
          <p:nvPr/>
        </p:nvSpPr>
        <p:spPr>
          <a:xfrm flipH="1">
            <a:off x="10931750" y="3836915"/>
            <a:ext cx="1250725" cy="54824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五边形 26"/>
          <p:cNvSpPr/>
          <p:nvPr/>
        </p:nvSpPr>
        <p:spPr>
          <a:xfrm>
            <a:off x="-9525" y="3836915"/>
            <a:ext cx="1250725" cy="54824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TextBox 7"/>
          <p:cNvSpPr>
            <a:spLocks noChangeArrowheads="1"/>
          </p:cNvSpPr>
          <p:nvPr/>
        </p:nvSpPr>
        <p:spPr bwMode="auto">
          <a:xfrm>
            <a:off x="3782524" y="5053297"/>
            <a:ext cx="4626952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2018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25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5" y="121920"/>
            <a:ext cx="2133600" cy="552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238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38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38"/>
                            </p:stCondLst>
                            <p:childTnLst>
                              <p:par>
                                <p:cTn id="2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6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" decel="50000" autoRev="1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4" fill="hold">
                                          <p:stCondLst>
                                            <p:cond delay="8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88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488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988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6" grpId="0" bldLvl="0" animBg="1"/>
      <p:bldP spid="27" grpId="0" bldLvl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9330690" cy="702945"/>
          </a:xfrm>
        </p:spPr>
        <p:txBody>
          <a:bodyPr/>
          <a:lstStyle/>
          <a:p>
            <a:r>
              <a:rPr lang="en-US" sz="2800" cap="none">
                <a:solidFill>
                  <a:schemeClr val="tx1"/>
                </a:solidFill>
                <a:uFillTx/>
              </a:rPr>
              <a:t>5</a:t>
            </a:r>
            <a:r>
              <a:rPr sz="2800" cap="none">
                <a:solidFill>
                  <a:schemeClr val="tx1"/>
                </a:solidFill>
                <a:uFillTx/>
              </a:rPr>
              <a:t>.3 哪些属性可以参与动画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2610" y="802005"/>
            <a:ext cx="1017270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并不是所有属性都可以参与animate()动画。</a:t>
            </a:r>
          </a:p>
          <a:p>
            <a:pPr marL="0" indent="0">
              <a:lnSpc>
                <a:spcPct val="150000"/>
              </a:lnSpc>
            </a:pPr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常见的可以参与到animate动画的属性有：width、height、left、top、right、bottom、opacity。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2295" y="3675380"/>
            <a:ext cx="1052385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8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进一步了解一下哪些属性不能参与animate()动画：</a:t>
            </a:r>
          </a:p>
          <a:p>
            <a:pPr marL="342900" indent="-342900">
              <a:lnSpc>
                <a:spcPct val="180000"/>
              </a:lnSpc>
              <a:buFont typeface="Wingdings" panose="05000000000000000000" charset="0"/>
              <a:buChar char="n"/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关于背景的属性不能参与animate()动画。比如background-color背景颜色、background-position背景定位等属性都不能成为animate()的参数。</a:t>
            </a:r>
          </a:p>
          <a:p>
            <a:pPr marL="342900" indent="-342900">
              <a:lnSpc>
                <a:spcPct val="180000"/>
              </a:lnSpc>
              <a:buFont typeface="Wingdings" panose="05000000000000000000" charset="0"/>
              <a:buChar char="n"/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CSS3的变形属性transform不能参与animate()动画，比如rotate旋转、skew斜切、scale缩放等都不能成为animate()的参数。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560" y="2312035"/>
            <a:ext cx="7162800" cy="1457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9"/>
          <p:cNvSpPr txBox="1"/>
          <p:nvPr/>
        </p:nvSpPr>
        <p:spPr>
          <a:xfrm>
            <a:off x="2212340" y="3002280"/>
            <a:ext cx="776795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5.4 动画的并发和排序</a:t>
            </a: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 bldLvl="0" animBg="1"/>
      <p:bldP spid="48" grpId="0" bldLvl="0" animBg="1"/>
      <p:bldP spid="52" grpId="0" bldLvl="0" animBg="1"/>
      <p:bldP spid="5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11087735" cy="702945"/>
          </a:xfrm>
        </p:spPr>
        <p:txBody>
          <a:bodyPr/>
          <a:lstStyle/>
          <a:p>
            <a:r>
              <a:rPr cap="none">
                <a:solidFill>
                  <a:schemeClr val="tx1"/>
                </a:solidFill>
                <a:uFillTx/>
              </a:rPr>
              <a:t>5.4 动画的并发和排序 </a:t>
            </a:r>
            <a:r>
              <a:rPr lang="en-US" cap="none">
                <a:solidFill>
                  <a:schemeClr val="tx1"/>
                </a:solidFill>
                <a:uFillTx/>
              </a:rPr>
              <a:t>- 不同元素的animate()动画会同时进行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2295" y="956310"/>
            <a:ext cx="1156462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我们通过实验来验证这个结论。在页面上放置5个div盒子：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485" y="1580515"/>
            <a:ext cx="3686175" cy="1447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760" y="3944620"/>
            <a:ext cx="3705225" cy="25050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21360" y="3228975"/>
            <a:ext cx="3556000" cy="40005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marL="0" indent="0" algn="l">
              <a:lnSpc>
                <a:spcPct val="130000"/>
              </a:lnSpc>
            </a:pPr>
            <a:r>
              <a:rPr sz="2000">
                <a:latin typeface="Consolas" panose="020B0609020204030204" charset="0"/>
                <a:sym typeface="+mn-ea"/>
              </a:rPr>
              <a:t>一定要给盒子设置为相对定位</a:t>
            </a:r>
            <a:r>
              <a:rPr lang="zh-CN" sz="2000">
                <a:latin typeface="Consolas" panose="020B0609020204030204" charset="0"/>
                <a:sym typeface="+mn-ea"/>
              </a:rPr>
              <a:t>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11087735" cy="702945"/>
          </a:xfrm>
        </p:spPr>
        <p:txBody>
          <a:bodyPr/>
          <a:lstStyle/>
          <a:p>
            <a:r>
              <a:rPr sz="2800" cap="none">
                <a:solidFill>
                  <a:schemeClr val="tx1"/>
                </a:solidFill>
                <a:uFillTx/>
              </a:rPr>
              <a:t>5.4 动画的并发和排序 </a:t>
            </a:r>
            <a:r>
              <a:rPr lang="en-US" sz="2800" cap="none">
                <a:solidFill>
                  <a:schemeClr val="tx1"/>
                </a:solidFill>
                <a:uFillTx/>
              </a:rPr>
              <a:t>- 不同元素的animate()动画会同时进行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2295" y="956310"/>
            <a:ext cx="1156462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引入jQuery并书写程序，分别命令这些盒子进行动画：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21360" y="3575050"/>
            <a:ext cx="5867400" cy="40005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marL="0" indent="0">
              <a:lnSpc>
                <a:spcPct val="130000"/>
              </a:lnSpc>
            </a:pPr>
            <a:r>
              <a:rPr sz="2000">
                <a:latin typeface="Consolas" panose="020B0609020204030204" charset="0"/>
                <a:sym typeface="+mn-ea"/>
              </a:rPr>
              <a:t>这五个盒子“齐头并进”，它们的动画是同时进行的。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210" y="1447800"/>
            <a:ext cx="6737985" cy="21075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260" y="4368800"/>
            <a:ext cx="7105650" cy="142875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21360" y="6081395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不同元素的</a:t>
            </a:r>
            <a:r>
              <a:rPr lang="en-US" sz="2000" b="0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</a:rPr>
              <a:t>animate()</a:t>
            </a:r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动画会同时进行。</a:t>
            </a:r>
            <a:endParaRPr lang="zh-CN" altLang="en-US" sz="20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11087735" cy="702945"/>
          </a:xfrm>
        </p:spPr>
        <p:txBody>
          <a:bodyPr/>
          <a:lstStyle/>
          <a:p>
            <a:r>
              <a:rPr sz="2800" cap="none">
                <a:solidFill>
                  <a:schemeClr val="tx1"/>
                </a:solidFill>
                <a:uFillTx/>
              </a:rPr>
              <a:t>5.4 动画的并发和排序 </a:t>
            </a:r>
            <a:r>
              <a:rPr lang="en-US" sz="2800" cap="none">
                <a:solidFill>
                  <a:schemeClr val="tx1"/>
                </a:solidFill>
                <a:uFillTx/>
              </a:rPr>
              <a:t>- 同一个元素的多个animate()动画会排队进行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2295" y="956310"/>
            <a:ext cx="1156462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jQuery规定：同一个元素下达多个animate()动画命令，动画将排队进行。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21360" y="2545080"/>
            <a:ext cx="5867400" cy="40005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marL="0" indent="0">
              <a:lnSpc>
                <a:spcPct val="130000"/>
              </a:lnSpc>
            </a:pPr>
            <a:r>
              <a:rPr sz="2000">
                <a:latin typeface="Consolas" panose="020B0609020204030204" charset="0"/>
                <a:sym typeface="+mn-ea"/>
              </a:rPr>
              <a:t>这五个盒子“齐头并进”，它们的动画是同时进行的。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175" y="1620520"/>
            <a:ext cx="4649470" cy="4140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855" y="3637915"/>
            <a:ext cx="8035925" cy="2283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11087735" cy="702945"/>
          </a:xfrm>
        </p:spPr>
        <p:txBody>
          <a:bodyPr/>
          <a:lstStyle/>
          <a:p>
            <a:r>
              <a:rPr sz="2800" cap="none">
                <a:solidFill>
                  <a:schemeClr val="tx1"/>
                </a:solidFill>
                <a:uFillTx/>
              </a:rPr>
              <a:t>5.4 动画的并发和排序 </a:t>
            </a:r>
            <a:r>
              <a:rPr lang="en-US" sz="2800" cap="none">
                <a:solidFill>
                  <a:schemeClr val="tx1"/>
                </a:solidFill>
                <a:uFillTx/>
              </a:rPr>
              <a:t>- 同一个元素的多个animate()动画会排队进行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2295" y="956310"/>
            <a:ext cx="1156462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程序运行效果如图所示。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845" y="1589405"/>
            <a:ext cx="6827520" cy="5040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9"/>
          <p:cNvSpPr txBox="1"/>
          <p:nvPr/>
        </p:nvSpPr>
        <p:spPr>
          <a:xfrm>
            <a:off x="2150110" y="3059430"/>
            <a:ext cx="776795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5.5 回调函数</a:t>
            </a: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 bldLvl="0" animBg="1"/>
      <p:bldP spid="48" grpId="0" bldLvl="0" animBg="1"/>
      <p:bldP spid="52" grpId="0" bldLvl="0" animBg="1"/>
      <p:bldP spid="5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9330690" cy="702945"/>
          </a:xfrm>
        </p:spPr>
        <p:txBody>
          <a:bodyPr/>
          <a:lstStyle/>
          <a:p>
            <a:r>
              <a:rPr lang="en-US"/>
              <a:t>5</a:t>
            </a:r>
            <a:r>
              <a:t>.5 回调函数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8665" y="1165860"/>
            <a:ext cx="10036175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sz="2000">
                <a:latin typeface="Consolas" panose="020B0609020204030204" charset="0"/>
                <a:sym typeface="+mn-ea"/>
              </a:rPr>
              <a:t>页面上创建一个div盒子：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415" y="1811020"/>
            <a:ext cx="3660775" cy="58547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48665" y="2811145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书写必要的</a:t>
            </a:r>
            <a:r>
              <a:rPr lang="en-US" sz="2000" b="0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</a:rPr>
              <a:t>CSS</a:t>
            </a:r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代码让盒子可见：</a:t>
            </a:r>
            <a:endParaRPr lang="zh-CN" altLang="en-US" sz="20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930" y="3843020"/>
            <a:ext cx="4624705" cy="2139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9330690" cy="702945"/>
          </a:xfrm>
        </p:spPr>
        <p:txBody>
          <a:bodyPr/>
          <a:lstStyle/>
          <a:p>
            <a:r>
              <a:rPr lang="en-US"/>
              <a:t>5</a:t>
            </a:r>
            <a:r>
              <a:t>.5 回调函数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8665" y="1165860"/>
            <a:ext cx="10036175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sz="2000">
                <a:latin typeface="Consolas" panose="020B0609020204030204" charset="0"/>
                <a:sym typeface="+mn-ea"/>
              </a:rPr>
              <a:t>改变盒子的背景颜色：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48665" y="2811145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程序运行效果如图所示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875" y="1631950"/>
            <a:ext cx="5029200" cy="657225"/>
          </a:xfrm>
          <a:prstGeom prst="rect">
            <a:avLst/>
          </a:prstGeom>
        </p:spPr>
      </p:pic>
      <p:pic>
        <p:nvPicPr>
          <p:cNvPr id="241" name="图片 2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558" y="3426143"/>
            <a:ext cx="5475605" cy="3218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9330690" cy="702945"/>
          </a:xfrm>
        </p:spPr>
        <p:txBody>
          <a:bodyPr/>
          <a:lstStyle/>
          <a:p>
            <a:r>
              <a:rPr lang="en-US"/>
              <a:t>5</a:t>
            </a:r>
            <a:r>
              <a:t>.5 回调函数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8665" y="1165860"/>
            <a:ext cx="10036175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sz="2000">
                <a:latin typeface="Consolas" panose="020B0609020204030204" charset="0"/>
                <a:sym typeface="+mn-ea"/>
              </a:rPr>
              <a:t>我们来看animate()函数如何书写回调函数，程序如下：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48665" y="312674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程序运行效果如图所示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355" y="1706245"/>
            <a:ext cx="6717030" cy="1130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615" y="3957955"/>
            <a:ext cx="9506585" cy="1745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37"/>
          <p:cNvSpPr/>
          <p:nvPr/>
        </p:nvSpPr>
        <p:spPr>
          <a:xfrm flipH="1">
            <a:off x="3375025" y="2510790"/>
            <a:ext cx="4149725" cy="42481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/>
          </a:p>
        </p:txBody>
      </p:sp>
      <p:sp>
        <p:nvSpPr>
          <p:cNvPr id="7" name="五边形 37"/>
          <p:cNvSpPr/>
          <p:nvPr/>
        </p:nvSpPr>
        <p:spPr>
          <a:xfrm flipH="1">
            <a:off x="3375025" y="1816735"/>
            <a:ext cx="4149725" cy="42481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/>
          </a:p>
        </p:txBody>
      </p:sp>
      <p:sp>
        <p:nvSpPr>
          <p:cNvPr id="10" name="五边形 37"/>
          <p:cNvSpPr/>
          <p:nvPr/>
        </p:nvSpPr>
        <p:spPr>
          <a:xfrm flipH="1">
            <a:off x="3375025" y="1122680"/>
            <a:ext cx="4149725" cy="42481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/>
          </a:p>
        </p:txBody>
      </p:sp>
      <p:sp>
        <p:nvSpPr>
          <p:cNvPr id="11" name="五边形 37"/>
          <p:cNvSpPr/>
          <p:nvPr/>
        </p:nvSpPr>
        <p:spPr>
          <a:xfrm flipH="1">
            <a:off x="3375025" y="428625"/>
            <a:ext cx="4149725" cy="42481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/>
          </a:p>
        </p:txBody>
      </p:sp>
      <p:grpSp>
        <p:nvGrpSpPr>
          <p:cNvPr id="8" name="组合 7"/>
          <p:cNvGrpSpPr/>
          <p:nvPr/>
        </p:nvGrpSpPr>
        <p:grpSpPr>
          <a:xfrm>
            <a:off x="0" y="2787650"/>
            <a:ext cx="3375660" cy="1264285"/>
            <a:chOff x="0" y="2090868"/>
            <a:chExt cx="4067944" cy="961765"/>
          </a:xfrm>
        </p:grpSpPr>
        <p:sp>
          <p:nvSpPr>
            <p:cNvPr id="2" name="五边形 1"/>
            <p:cNvSpPr/>
            <p:nvPr/>
          </p:nvSpPr>
          <p:spPr>
            <a:xfrm>
              <a:off x="0" y="2090868"/>
              <a:ext cx="4067944" cy="961765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6893" y="2413307"/>
              <a:ext cx="1983832" cy="280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CONTENTS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27057" y="2221239"/>
              <a:ext cx="650659" cy="381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665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sp>
        <p:nvSpPr>
          <p:cNvPr id="31" name="文本框 9"/>
          <p:cNvSpPr txBox="1"/>
          <p:nvPr/>
        </p:nvSpPr>
        <p:spPr>
          <a:xfrm>
            <a:off x="3677920" y="502285"/>
            <a:ext cx="295465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引言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260985" cy="67621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图片 4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28905"/>
            <a:ext cx="2326640" cy="602615"/>
          </a:xfrm>
          <a:prstGeom prst="rect">
            <a:avLst/>
          </a:prstGeom>
        </p:spPr>
      </p:pic>
      <p:sp>
        <p:nvSpPr>
          <p:cNvPr id="58" name="文本框 9"/>
          <p:cNvSpPr txBox="1"/>
          <p:nvPr/>
        </p:nvSpPr>
        <p:spPr>
          <a:xfrm>
            <a:off x="3677920" y="1196340"/>
            <a:ext cx="384619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animate()方法基本使用</a:t>
            </a:r>
          </a:p>
        </p:txBody>
      </p:sp>
      <p:sp>
        <p:nvSpPr>
          <p:cNvPr id="60" name="文本框 9"/>
          <p:cNvSpPr txBox="1"/>
          <p:nvPr/>
        </p:nvSpPr>
        <p:spPr>
          <a:xfrm>
            <a:off x="3677920" y="1890395"/>
            <a:ext cx="294132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5.3哪些属性可以参与动画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3677920" y="2584450"/>
            <a:ext cx="384683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5.4 动画的并发和排序 </a:t>
            </a:r>
          </a:p>
        </p:txBody>
      </p:sp>
      <p:sp>
        <p:nvSpPr>
          <p:cNvPr id="67" name="五边形 37"/>
          <p:cNvSpPr/>
          <p:nvPr/>
        </p:nvSpPr>
        <p:spPr>
          <a:xfrm flipH="1">
            <a:off x="3375025" y="3204845"/>
            <a:ext cx="4149725" cy="42481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/>
          </a:p>
        </p:txBody>
      </p:sp>
      <p:sp>
        <p:nvSpPr>
          <p:cNvPr id="69" name="文本框 9"/>
          <p:cNvSpPr txBox="1"/>
          <p:nvPr/>
        </p:nvSpPr>
        <p:spPr>
          <a:xfrm>
            <a:off x="3677920" y="4051935"/>
            <a:ext cx="364236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5.5 回调函数</a:t>
            </a:r>
          </a:p>
        </p:txBody>
      </p:sp>
      <p:sp>
        <p:nvSpPr>
          <p:cNvPr id="3" name="五边形 37"/>
          <p:cNvSpPr/>
          <p:nvPr/>
        </p:nvSpPr>
        <p:spPr>
          <a:xfrm flipH="1">
            <a:off x="3375025" y="3898900"/>
            <a:ext cx="4149725" cy="42481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/>
          </a:p>
        </p:txBody>
      </p:sp>
      <p:sp>
        <p:nvSpPr>
          <p:cNvPr id="4" name="五边形 37"/>
          <p:cNvSpPr/>
          <p:nvPr/>
        </p:nvSpPr>
        <p:spPr>
          <a:xfrm flipH="1">
            <a:off x="3375025" y="4592955"/>
            <a:ext cx="4149725" cy="42481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/>
          </a:p>
        </p:txBody>
      </p:sp>
      <p:sp>
        <p:nvSpPr>
          <p:cNvPr id="12" name="五边形 37"/>
          <p:cNvSpPr/>
          <p:nvPr/>
        </p:nvSpPr>
        <p:spPr>
          <a:xfrm flipH="1">
            <a:off x="3375025" y="5287010"/>
            <a:ext cx="4149725" cy="42481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/>
          </a:p>
        </p:txBody>
      </p:sp>
      <p:sp>
        <p:nvSpPr>
          <p:cNvPr id="13" name="五边形 37"/>
          <p:cNvSpPr/>
          <p:nvPr/>
        </p:nvSpPr>
        <p:spPr>
          <a:xfrm flipH="1">
            <a:off x="3375025" y="5981065"/>
            <a:ext cx="4149725" cy="42481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/>
          </a:p>
        </p:txBody>
      </p:sp>
      <p:sp>
        <p:nvSpPr>
          <p:cNvPr id="14" name="五边形 37"/>
          <p:cNvSpPr/>
          <p:nvPr/>
        </p:nvSpPr>
        <p:spPr>
          <a:xfrm flipH="1">
            <a:off x="7731760" y="428625"/>
            <a:ext cx="4149725" cy="42481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/>
          </a:p>
        </p:txBody>
      </p:sp>
      <p:sp>
        <p:nvSpPr>
          <p:cNvPr id="15" name="文本框 9"/>
          <p:cNvSpPr txBox="1"/>
          <p:nvPr/>
        </p:nvSpPr>
        <p:spPr>
          <a:xfrm>
            <a:off x="3677920" y="3278505"/>
            <a:ext cx="364236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5.5 回调函数</a:t>
            </a:r>
          </a:p>
        </p:txBody>
      </p:sp>
      <p:sp>
        <p:nvSpPr>
          <p:cNvPr id="16" name="文本框 9"/>
          <p:cNvSpPr txBox="1"/>
          <p:nvPr/>
        </p:nvSpPr>
        <p:spPr>
          <a:xfrm>
            <a:off x="3677920" y="3972560"/>
            <a:ext cx="364236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5.6 动画的停止</a:t>
            </a:r>
          </a:p>
        </p:txBody>
      </p:sp>
      <p:sp>
        <p:nvSpPr>
          <p:cNvPr id="17" name="文本框 9"/>
          <p:cNvSpPr txBox="1"/>
          <p:nvPr/>
        </p:nvSpPr>
        <p:spPr>
          <a:xfrm>
            <a:off x="3677920" y="4666615"/>
            <a:ext cx="364236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5.7 动画的延迟</a:t>
            </a:r>
          </a:p>
        </p:txBody>
      </p:sp>
      <p:sp>
        <p:nvSpPr>
          <p:cNvPr id="18" name="文本框 9"/>
          <p:cNvSpPr txBox="1"/>
          <p:nvPr/>
        </p:nvSpPr>
        <p:spPr>
          <a:xfrm>
            <a:off x="3677920" y="5360670"/>
            <a:ext cx="364236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5.8 防止动画积累</a:t>
            </a:r>
          </a:p>
        </p:txBody>
      </p:sp>
      <p:sp>
        <p:nvSpPr>
          <p:cNvPr id="19" name="文本框 9"/>
          <p:cNvSpPr txBox="1"/>
          <p:nvPr/>
        </p:nvSpPr>
        <p:spPr>
          <a:xfrm>
            <a:off x="3677920" y="6054725"/>
            <a:ext cx="364236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5.9 内置动画函数</a:t>
            </a:r>
          </a:p>
        </p:txBody>
      </p:sp>
      <p:sp>
        <p:nvSpPr>
          <p:cNvPr id="22" name="文本框 9"/>
          <p:cNvSpPr txBox="1"/>
          <p:nvPr/>
        </p:nvSpPr>
        <p:spPr>
          <a:xfrm>
            <a:off x="8051800" y="502285"/>
            <a:ext cx="364236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5.10 实战案例：广告小动画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0" grpId="0" bldLvl="0" animBg="1"/>
      <p:bldP spid="11" grpId="0" bldLvl="0" animBg="1"/>
      <p:bldP spid="31" grpId="0"/>
      <p:bldP spid="58" grpId="0"/>
      <p:bldP spid="60" grpId="0"/>
      <p:bldP spid="62" grpId="0"/>
      <p:bldP spid="67" grpId="0" bldLvl="0" animBg="1"/>
      <p:bldP spid="69" grpId="0"/>
      <p:bldP spid="3" grpId="0" bldLvl="0" animBg="1"/>
      <p:bldP spid="4" grpId="0" bldLvl="0" animBg="1"/>
      <p:bldP spid="12" grpId="0" bldLvl="0" animBg="1"/>
      <p:bldP spid="13" grpId="0" bldLvl="0" animBg="1"/>
      <p:bldP spid="14" grpId="0" bldLvl="0" animBg="1"/>
      <p:bldP spid="15" grpId="0"/>
      <p:bldP spid="16" grpId="0"/>
      <p:bldP spid="17" grpId="0"/>
      <p:bldP spid="18" grpId="0"/>
      <p:bldP spid="19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9"/>
          <p:cNvSpPr txBox="1"/>
          <p:nvPr/>
        </p:nvSpPr>
        <p:spPr>
          <a:xfrm>
            <a:off x="2150110" y="3059430"/>
            <a:ext cx="776795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5.6 动画的停止</a:t>
            </a: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 bldLvl="0" animBg="1"/>
      <p:bldP spid="48" grpId="0" bldLvl="0" animBg="1"/>
      <p:bldP spid="52" grpId="0" bldLvl="0" animBg="1"/>
      <p:bldP spid="5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9330690" cy="702945"/>
          </a:xfrm>
        </p:spPr>
        <p:txBody>
          <a:bodyPr/>
          <a:lstStyle/>
          <a:p>
            <a:r>
              <a:rPr lang="en-US"/>
              <a:t>5</a:t>
            </a:r>
            <a:r>
              <a:t>.</a:t>
            </a:r>
            <a:r>
              <a:rPr lang="en-US"/>
              <a:t>6</a:t>
            </a:r>
            <a:r>
              <a:t> 动画的停止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0555" y="1052830"/>
            <a:ext cx="10036175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sz="2000">
                <a:latin typeface="Consolas" panose="020B0609020204030204" charset="0"/>
                <a:sym typeface="+mn-ea"/>
              </a:rPr>
              <a:t>创建一个盒子：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82295" y="2389505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CSS代码让盒子可见：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30" y="1475740"/>
            <a:ext cx="6506210" cy="5124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215" y="3003550"/>
            <a:ext cx="3505200" cy="2457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9330690" cy="702945"/>
          </a:xfrm>
        </p:spPr>
        <p:txBody>
          <a:bodyPr/>
          <a:lstStyle/>
          <a:p>
            <a:r>
              <a:rPr lang="en-US"/>
              <a:t>5</a:t>
            </a:r>
            <a:r>
              <a:t>.</a:t>
            </a:r>
            <a:r>
              <a:rPr lang="en-US"/>
              <a:t>6</a:t>
            </a:r>
            <a:r>
              <a:t> 动画的停止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0555" y="1052830"/>
            <a:ext cx="10036175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sz="2000">
                <a:latin typeface="Consolas" panose="020B0609020204030204" charset="0"/>
                <a:sym typeface="+mn-ea"/>
              </a:rPr>
              <a:t>创建一引入jQuery并书写下面的代码，命令盒子排队做2动画：个盒子：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26440" y="3229610"/>
            <a:ext cx="1025906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CSS代码让盒子盒子将依次进行从左到右、从上到下的两段动画。可见：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910" y="1754505"/>
            <a:ext cx="6292215" cy="8972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910" y="4342765"/>
            <a:ext cx="7134225" cy="1895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9330690" cy="702945"/>
          </a:xfrm>
        </p:spPr>
        <p:txBody>
          <a:bodyPr/>
          <a:lstStyle/>
          <a:p>
            <a:r>
              <a:rPr lang="en-US"/>
              <a:t>5</a:t>
            </a:r>
            <a:r>
              <a:t>.</a:t>
            </a:r>
            <a:r>
              <a:rPr lang="en-US"/>
              <a:t>6</a:t>
            </a:r>
            <a:r>
              <a:t> 动画的停止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0890" y="1520825"/>
            <a:ext cx="5348605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sz="2000">
                <a:latin typeface="Consolas" panose="020B0609020204030204" charset="0"/>
                <a:sym typeface="+mn-ea"/>
              </a:rPr>
              <a:t>改变HTML，增加4个按钮：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95" y="2901315"/>
            <a:ext cx="5445125" cy="14077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030" y="2276475"/>
            <a:ext cx="3848100" cy="4210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79030" y="1520825"/>
            <a:ext cx="4579620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sz="2000">
                <a:latin typeface="Consolas" panose="020B0609020204030204" charset="0"/>
                <a:sym typeface="+mn-ea"/>
              </a:rPr>
              <a:t>添加事件监听：</a:t>
            </a:r>
            <a:endParaRPr lang="zh-CN" altLang="en-US" sz="2000" b="1" dirty="0">
              <a:solidFill>
                <a:schemeClr val="accent6"/>
              </a:solidFill>
              <a:latin typeface="Consolas" panose="020B060902020403020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9330690" cy="702945"/>
          </a:xfrm>
        </p:spPr>
        <p:txBody>
          <a:bodyPr/>
          <a:lstStyle/>
          <a:p>
            <a:r>
              <a:rPr lang="en-US"/>
              <a:t>5</a:t>
            </a:r>
            <a:r>
              <a:t>.</a:t>
            </a:r>
            <a:r>
              <a:rPr lang="en-US"/>
              <a:t>6</a:t>
            </a:r>
            <a:r>
              <a:t> 动画的停止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0890" y="1520825"/>
            <a:ext cx="5348605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sz="2000">
                <a:latin typeface="Consolas" panose="020B0609020204030204" charset="0"/>
                <a:sym typeface="+mn-ea"/>
              </a:rPr>
              <a:t>如图所示。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955" y="1520825"/>
            <a:ext cx="7124700" cy="1876425"/>
          </a:xfrm>
          <a:prstGeom prst="rect">
            <a:avLst/>
          </a:prstGeom>
        </p:spPr>
      </p:pic>
      <p:pic>
        <p:nvPicPr>
          <p:cNvPr id="252" name="图片 2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790" y="3506153"/>
            <a:ext cx="6480810" cy="3305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9"/>
          <p:cNvSpPr txBox="1"/>
          <p:nvPr/>
        </p:nvSpPr>
        <p:spPr>
          <a:xfrm>
            <a:off x="2150110" y="3059430"/>
            <a:ext cx="776795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5.7 动画的延迟</a:t>
            </a: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 bldLvl="0" animBg="1"/>
      <p:bldP spid="48" grpId="0" bldLvl="0" animBg="1"/>
      <p:bldP spid="52" grpId="0" bldLvl="0" animBg="1"/>
      <p:bldP spid="53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980" y="406400"/>
            <a:ext cx="9330690" cy="702945"/>
          </a:xfrm>
        </p:spPr>
        <p:txBody>
          <a:bodyPr/>
          <a:lstStyle/>
          <a:p>
            <a:r>
              <a:t>5.7 动画的延迟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9920" y="1436370"/>
            <a:ext cx="10036175" cy="398526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sz="2400">
                <a:latin typeface="Consolas" panose="020B0609020204030204" charset="0"/>
                <a:sym typeface="+mn-ea"/>
              </a:rPr>
              <a:t>jQuery提供了delay()函数可以让动画延迟指定毫秒数之后才执行。</a:t>
            </a:r>
          </a:p>
          <a:p>
            <a:pPr>
              <a:lnSpc>
                <a:spcPct val="180000"/>
              </a:lnSpc>
            </a:pPr>
            <a:r>
              <a:rPr lang="zh-CN" sz="2400">
                <a:latin typeface="Consolas" panose="020B0609020204030204" charset="0"/>
                <a:sym typeface="+mn-ea"/>
              </a:rPr>
              <a:t>例如，下面的语句表示命令盒子延迟2000毫秒后再进行动画。</a:t>
            </a:r>
          </a:p>
          <a:p>
            <a:pPr>
              <a:lnSpc>
                <a:spcPct val="180000"/>
              </a:lnSpc>
            </a:pPr>
            <a:r>
              <a:rPr lang="zh-CN" sz="2400">
                <a:latin typeface="Consolas" panose="020B0609020204030204" charset="0"/>
                <a:sym typeface="+mn-ea"/>
              </a:rPr>
              <a:t>	</a:t>
            </a:r>
          </a:p>
          <a:p>
            <a:pPr>
              <a:lnSpc>
                <a:spcPct val="180000"/>
              </a:lnSpc>
            </a:pPr>
            <a:endParaRPr lang="zh-CN" sz="2400">
              <a:latin typeface="Consolas" panose="020B0609020204030204" charset="0"/>
              <a:sym typeface="+mn-ea"/>
            </a:endParaRPr>
          </a:p>
          <a:p>
            <a:pPr>
              <a:lnSpc>
                <a:spcPct val="180000"/>
              </a:lnSpc>
            </a:pPr>
            <a:endParaRPr lang="zh-CN" sz="2400">
              <a:latin typeface="Consolas" panose="020B0609020204030204" charset="0"/>
              <a:sym typeface="+mn-ea"/>
            </a:endParaRPr>
          </a:p>
          <a:p>
            <a:pPr>
              <a:lnSpc>
                <a:spcPct val="180000"/>
              </a:lnSpc>
            </a:pPr>
            <a:r>
              <a:rPr lang="zh-CN" sz="2400">
                <a:latin typeface="Consolas" panose="020B0609020204030204" charset="0"/>
                <a:sym typeface="+mn-ea"/>
              </a:rPr>
              <a:t>delay()函数后面会连续打点书写animate()函数。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430" y="3482340"/>
            <a:ext cx="8723630" cy="624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9"/>
          <p:cNvSpPr txBox="1"/>
          <p:nvPr/>
        </p:nvSpPr>
        <p:spPr>
          <a:xfrm>
            <a:off x="2150110" y="3059430"/>
            <a:ext cx="776795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5.8 防止动画积累</a:t>
            </a: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 bldLvl="0" animBg="1"/>
      <p:bldP spid="48" grpId="0" bldLvl="0" animBg="1"/>
      <p:bldP spid="52" grpId="0" bldLvl="0" animBg="1"/>
      <p:bldP spid="53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980" y="406400"/>
            <a:ext cx="9330690" cy="702945"/>
          </a:xfrm>
        </p:spPr>
        <p:txBody>
          <a:bodyPr/>
          <a:lstStyle/>
          <a:p>
            <a:r>
              <a:t>5.8 防止动画积累 </a:t>
            </a:r>
            <a:r>
              <a:rPr lang="en-US"/>
              <a:t>- 什么是动画积累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9920" y="982345"/>
            <a:ext cx="10036175" cy="6642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sz="2400">
                <a:latin typeface="Consolas" panose="020B0609020204030204" charset="0"/>
                <a:sym typeface="+mn-ea"/>
              </a:rPr>
              <a:t>页面上放置一个盒子和两个按钮：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1776095"/>
            <a:ext cx="4830445" cy="113601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29920" y="322961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lang="en-US" sz="2000" b="0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</a:rPr>
              <a:t>CSS</a:t>
            </a:r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代码让盒子可见：</a:t>
            </a:r>
            <a:endParaRPr lang="zh-CN" altLang="en-US" sz="20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635" y="3869055"/>
            <a:ext cx="4111625" cy="2465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980" y="406400"/>
            <a:ext cx="9330690" cy="702945"/>
          </a:xfrm>
        </p:spPr>
        <p:txBody>
          <a:bodyPr/>
          <a:lstStyle/>
          <a:p>
            <a:r>
              <a:t>5.8 防止动画积累 </a:t>
            </a:r>
            <a:r>
              <a:rPr lang="en-US"/>
              <a:t>- 什么是动画积累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9920" y="982345"/>
            <a:ext cx="10036175" cy="6642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sz="2400">
                <a:latin typeface="Consolas" panose="020B0609020204030204" charset="0"/>
                <a:sym typeface="+mn-ea"/>
              </a:rPr>
              <a:t>引入jQuery并书写程序：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88315" y="4628515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程序运行效果如图所示。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270" y="1646555"/>
            <a:ext cx="7325360" cy="2720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270" y="5304790"/>
            <a:ext cx="7210425" cy="1276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9"/>
          <p:cNvSpPr txBox="1"/>
          <p:nvPr/>
        </p:nvSpPr>
        <p:spPr>
          <a:xfrm>
            <a:off x="2272665" y="3002280"/>
            <a:ext cx="776795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引言</a:t>
            </a: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 bldLvl="0" animBg="1"/>
      <p:bldP spid="48" grpId="0" bldLvl="0" animBg="1"/>
      <p:bldP spid="52" grpId="0" bldLvl="0" animBg="1"/>
      <p:bldP spid="53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980" y="406400"/>
            <a:ext cx="10143490" cy="702945"/>
          </a:xfrm>
        </p:spPr>
        <p:txBody>
          <a:bodyPr/>
          <a:lstStyle/>
          <a:p>
            <a:r>
              <a:rPr cap="none">
                <a:solidFill>
                  <a:schemeClr val="tx1"/>
                </a:solidFill>
                <a:uFillTx/>
              </a:rPr>
              <a:t>5.8 防止动画积累 </a:t>
            </a:r>
            <a:r>
              <a:rPr lang="en-US" cap="none">
                <a:solidFill>
                  <a:schemeClr val="tx1"/>
                </a:solidFill>
                <a:uFillTx/>
              </a:rPr>
              <a:t>- 使用stop()函数防止动画积累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2295" y="1109345"/>
            <a:ext cx="10036175" cy="6642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sz="2400">
                <a:latin typeface="Consolas" panose="020B0609020204030204" charset="0"/>
                <a:sym typeface="+mn-ea"/>
              </a:rPr>
              <a:t>在animate()命令之前调用stop()命令可以轻松解决问题：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50" y="2601595"/>
            <a:ext cx="7699375" cy="3051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980" y="406400"/>
            <a:ext cx="10143490" cy="702945"/>
          </a:xfrm>
        </p:spPr>
        <p:txBody>
          <a:bodyPr/>
          <a:lstStyle/>
          <a:p>
            <a:r>
              <a:rPr cap="none">
                <a:solidFill>
                  <a:schemeClr val="tx1"/>
                </a:solidFill>
                <a:uFillTx/>
              </a:rPr>
              <a:t>5.8 防止动画积累 </a:t>
            </a:r>
            <a:r>
              <a:rPr lang="en-US" cap="none">
                <a:solidFill>
                  <a:schemeClr val="tx1"/>
                </a:solidFill>
                <a:uFillTx/>
              </a:rPr>
              <a:t>- 使用is()函数防止动画积累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2295" y="1109345"/>
            <a:ext cx="10036175" cy="44316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sz="2000">
                <a:latin typeface="Consolas" panose="020B0609020204030204" charset="0"/>
                <a:sym typeface="+mn-ea"/>
              </a:rPr>
              <a:t>":animated"是jQuery中的一个特殊的选择器，用来匹配正在运动的元素。“！”符号表示“非”，即判断当元素不处于动画状态的时候，再给元素施加新的动画命令。</a:t>
            </a:r>
          </a:p>
          <a:p>
            <a:pPr>
              <a:lnSpc>
                <a:spcPct val="180000"/>
              </a:lnSpc>
            </a:pPr>
            <a:r>
              <a:rPr lang="zh-CN" sz="2000">
                <a:latin typeface="Consolas" panose="020B0609020204030204" charset="0"/>
                <a:sym typeface="+mn-ea"/>
              </a:rPr>
              <a:t>is()函数防止动画积累和stop()函数防止动画积累的解决问题思路是不一样的：</a:t>
            </a:r>
          </a:p>
          <a:p>
            <a:pPr marL="342900" indent="-342900">
              <a:lnSpc>
                <a:spcPct val="180000"/>
              </a:lnSpc>
              <a:buFont typeface="Wingdings" panose="05000000000000000000" charset="0"/>
              <a:buChar char="n"/>
            </a:pPr>
            <a:r>
              <a:rPr lang="zh-CN" sz="2000">
                <a:latin typeface="Consolas" panose="020B0609020204030204" charset="0"/>
                <a:sym typeface="+mn-ea"/>
              </a:rPr>
              <a:t>is()函数的思路是：当施加新的动画命令之前检测元素不处于动画中，如果处于动画中，则不执行这次新的动画命令。即is()函数能够保证当前动画能够完整执行完毕，比较适合动画轮播图的右按钮。</a:t>
            </a:r>
          </a:p>
          <a:p>
            <a:pPr marL="342900" indent="-342900">
              <a:lnSpc>
                <a:spcPct val="180000"/>
              </a:lnSpc>
              <a:buFont typeface="Wingdings" panose="05000000000000000000" charset="0"/>
              <a:buChar char="n"/>
            </a:pPr>
            <a:r>
              <a:rPr lang="zh-CN" sz="2000">
                <a:latin typeface="Consolas" panose="020B0609020204030204" charset="0"/>
                <a:sym typeface="+mn-ea"/>
              </a:rPr>
              <a:t>stop()函数的思路是：立即终止当前动画，转为执行新的动画，即stop()函数能够立即给用户回馈，比较适合做动画轮播图的小圆点，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980" y="406400"/>
            <a:ext cx="10143490" cy="702945"/>
          </a:xfrm>
        </p:spPr>
        <p:txBody>
          <a:bodyPr/>
          <a:lstStyle/>
          <a:p>
            <a:r>
              <a:rPr cap="none">
                <a:solidFill>
                  <a:schemeClr val="tx1"/>
                </a:solidFill>
                <a:uFillTx/>
              </a:rPr>
              <a:t>5.8 防止动画积累 </a:t>
            </a:r>
            <a:r>
              <a:rPr lang="en-US" cap="none">
                <a:solidFill>
                  <a:schemeClr val="tx1"/>
                </a:solidFill>
                <a:uFillTx/>
              </a:rPr>
              <a:t>- 使用is()函数防止动画积累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2295" y="1109345"/>
            <a:ext cx="10036175" cy="44316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sz="2000">
                <a:latin typeface="Consolas" panose="020B0609020204030204" charset="0"/>
                <a:sym typeface="+mn-ea"/>
              </a:rPr>
              <a:t>":animated"是jQuery中的一个特殊的选择器，用来匹配正在运动的元素。“！”符号表示“非”，即判断当元素不处于动画状态的时候，再给元素施加新的动画命令。</a:t>
            </a:r>
          </a:p>
          <a:p>
            <a:pPr>
              <a:lnSpc>
                <a:spcPct val="180000"/>
              </a:lnSpc>
            </a:pPr>
            <a:r>
              <a:rPr lang="zh-CN" sz="2000">
                <a:latin typeface="Consolas" panose="020B0609020204030204" charset="0"/>
                <a:sym typeface="+mn-ea"/>
              </a:rPr>
              <a:t>is()函数防止动画积累和stop()函数防止动画积累的解决问题思路是不一样的：</a:t>
            </a:r>
          </a:p>
          <a:p>
            <a:pPr marL="342900" indent="-342900">
              <a:lnSpc>
                <a:spcPct val="180000"/>
              </a:lnSpc>
              <a:buFont typeface="Wingdings" panose="05000000000000000000" charset="0"/>
              <a:buChar char="n"/>
            </a:pPr>
            <a:r>
              <a:rPr lang="zh-CN" sz="2000">
                <a:latin typeface="Consolas" panose="020B0609020204030204" charset="0"/>
                <a:sym typeface="+mn-ea"/>
              </a:rPr>
              <a:t>is()函数的思路是：当施加新的动画命令之前检测元素不处于动画中，如果处于动画中，则不执行这次新的动画命令。即is()函数能够保证当前动画能够完整执行完毕，比较适合动画轮播图的右按钮。</a:t>
            </a:r>
          </a:p>
          <a:p>
            <a:pPr marL="342900" indent="-342900">
              <a:lnSpc>
                <a:spcPct val="180000"/>
              </a:lnSpc>
              <a:buFont typeface="Wingdings" panose="05000000000000000000" charset="0"/>
              <a:buChar char="n"/>
            </a:pPr>
            <a:r>
              <a:rPr lang="zh-CN" sz="2000">
                <a:latin typeface="Consolas" panose="020B0609020204030204" charset="0"/>
                <a:sym typeface="+mn-ea"/>
              </a:rPr>
              <a:t>stop()函数的思路是：立即终止当前动画，转为执行新的动画，即stop()函数能够立即给用户回馈，比较适合做动画轮播图的小圆点，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9"/>
          <p:cNvSpPr txBox="1"/>
          <p:nvPr/>
        </p:nvSpPr>
        <p:spPr>
          <a:xfrm>
            <a:off x="2150110" y="3059430"/>
            <a:ext cx="776795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5.9 内置动画函数</a:t>
            </a: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 bldLvl="0" animBg="1"/>
      <p:bldP spid="48" grpId="0" bldLvl="0" animBg="1"/>
      <p:bldP spid="52" grpId="0" bldLvl="0" animBg="1"/>
      <p:bldP spid="53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980" y="406400"/>
            <a:ext cx="10143490" cy="702945"/>
          </a:xfrm>
        </p:spPr>
        <p:txBody>
          <a:bodyPr/>
          <a:lstStyle/>
          <a:p>
            <a:r>
              <a:rPr cap="none">
                <a:solidFill>
                  <a:schemeClr val="tx1"/>
                </a:solidFill>
                <a:uFillTx/>
              </a:rPr>
              <a:t>5.9 内置动画函数 </a:t>
            </a:r>
            <a:r>
              <a:rPr lang="en-US" cap="none">
                <a:solidFill>
                  <a:schemeClr val="tx1"/>
                </a:solidFill>
                <a:uFillTx/>
              </a:rPr>
              <a:t>- slideUp()和slideDown()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2295" y="1109345"/>
            <a:ext cx="10036175" cy="5537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sz="2000">
                <a:latin typeface="Consolas" panose="020B0609020204030204" charset="0"/>
                <a:sym typeface="+mn-ea"/>
              </a:rPr>
              <a:t>在页面上放置两个按钮和一个div盒子：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255" y="1814195"/>
            <a:ext cx="5010150" cy="86677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82295" y="310388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设置</a:t>
            </a:r>
            <a:r>
              <a:rPr lang="en-US" sz="2000" b="0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</a:rPr>
              <a:t>div</a:t>
            </a:r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盒子隐藏：</a:t>
            </a:r>
            <a:endParaRPr lang="zh-CN" altLang="en-US" sz="20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925" y="3691890"/>
            <a:ext cx="4702810" cy="2762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980" y="406400"/>
            <a:ext cx="10143490" cy="702945"/>
          </a:xfrm>
        </p:spPr>
        <p:txBody>
          <a:bodyPr/>
          <a:lstStyle/>
          <a:p>
            <a:r>
              <a:rPr cap="none">
                <a:solidFill>
                  <a:schemeClr val="tx1"/>
                </a:solidFill>
                <a:uFillTx/>
              </a:rPr>
              <a:t>5.9 内置动画函数 </a:t>
            </a:r>
            <a:r>
              <a:rPr lang="en-US" cap="none">
                <a:solidFill>
                  <a:schemeClr val="tx1"/>
                </a:solidFill>
                <a:uFillTx/>
              </a:rPr>
              <a:t>- slideUp()和slideDown()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7385" y="920115"/>
            <a:ext cx="10036175" cy="5537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sz="2000">
                <a:latin typeface="Consolas" panose="020B0609020204030204" charset="0"/>
                <a:sym typeface="+mn-ea"/>
              </a:rPr>
              <a:t>引入jQuery并书写程序：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82295" y="421005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sz="2000">
                <a:latin typeface="Consolas" panose="020B0609020204030204" charset="0"/>
                <a:ea typeface="宋体" panose="02010600030101010101" pitchFamily="2" charset="-122"/>
              </a:rPr>
              <a:t>页面运行效果如图所示</a:t>
            </a: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490" y="1109345"/>
            <a:ext cx="7145020" cy="2602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045" y="4099560"/>
            <a:ext cx="4802505" cy="2482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980" y="406400"/>
            <a:ext cx="10143490" cy="702945"/>
          </a:xfrm>
        </p:spPr>
        <p:txBody>
          <a:bodyPr/>
          <a:lstStyle/>
          <a:p>
            <a:r>
              <a:rPr cap="none">
                <a:solidFill>
                  <a:schemeClr val="tx1"/>
                </a:solidFill>
                <a:uFillTx/>
              </a:rPr>
              <a:t>5.9 内置动画函数 </a:t>
            </a:r>
            <a:r>
              <a:rPr lang="en-US" cap="none">
                <a:solidFill>
                  <a:schemeClr val="tx1"/>
                </a:solidFill>
                <a:uFillTx/>
              </a:rPr>
              <a:t>- adeIn()和fadeOut()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7385" y="920115"/>
            <a:ext cx="10036175" cy="5537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sz="2000">
                <a:latin typeface="Consolas" panose="020B0609020204030204" charset="0"/>
                <a:sym typeface="+mn-ea"/>
              </a:rPr>
              <a:t>在页面上书写一个按钮和盒子：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82930" y="2886710"/>
            <a:ext cx="105435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sz="2000">
                <a:latin typeface="Consolas" panose="020B0609020204030204" charset="0"/>
                <a:ea typeface="宋体" panose="02010600030101010101" pitchFamily="2" charset="-122"/>
              </a:rPr>
              <a:t>设置盒子display属性为none，注意不是设置opacity为0。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775" y="1701800"/>
            <a:ext cx="4246880" cy="665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645" y="3451225"/>
            <a:ext cx="5262880" cy="2825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980" y="406400"/>
            <a:ext cx="10143490" cy="702945"/>
          </a:xfrm>
        </p:spPr>
        <p:txBody>
          <a:bodyPr/>
          <a:lstStyle/>
          <a:p>
            <a:r>
              <a:rPr cap="none">
                <a:solidFill>
                  <a:schemeClr val="tx1"/>
                </a:solidFill>
                <a:uFillTx/>
              </a:rPr>
              <a:t>5.9 内置动画函数 </a:t>
            </a:r>
            <a:r>
              <a:rPr lang="en-US" cap="none">
                <a:solidFill>
                  <a:schemeClr val="tx1"/>
                </a:solidFill>
                <a:uFillTx/>
              </a:rPr>
              <a:t>- adeIn()和fadeOut()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7385" y="920115"/>
            <a:ext cx="10036175" cy="5537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sz="2000">
                <a:latin typeface="Consolas" panose="020B0609020204030204" charset="0"/>
                <a:sym typeface="+mn-ea"/>
              </a:rPr>
              <a:t>引入jQuery并书写以下程序：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82295" y="3538220"/>
            <a:ext cx="105435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sz="2000">
                <a:latin typeface="Consolas" panose="020B0609020204030204" charset="0"/>
                <a:ea typeface="宋体" panose="02010600030101010101" pitchFamily="2" charset="-122"/>
              </a:rPr>
              <a:t>程序运行效果如图所示。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45" y="1577340"/>
            <a:ext cx="6972300" cy="1628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245" y="3937000"/>
            <a:ext cx="7172325" cy="2533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9"/>
          <p:cNvSpPr txBox="1"/>
          <p:nvPr/>
        </p:nvSpPr>
        <p:spPr>
          <a:xfrm>
            <a:off x="2150110" y="3059430"/>
            <a:ext cx="776795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5.10实战案例：广告小动画</a:t>
            </a: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 bldLvl="0" animBg="1"/>
      <p:bldP spid="48" grpId="0" bldLvl="0" animBg="1"/>
      <p:bldP spid="52" grpId="0" bldLvl="0" animBg="1"/>
      <p:bldP spid="53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9315" y="415925"/>
            <a:ext cx="10143490" cy="702945"/>
          </a:xfrm>
        </p:spPr>
        <p:txBody>
          <a:bodyPr/>
          <a:lstStyle/>
          <a:p>
            <a:r>
              <a:rPr cap="none">
                <a:solidFill>
                  <a:schemeClr val="tx1"/>
                </a:solidFill>
                <a:uFillTx/>
              </a:rPr>
              <a:t>5.10 实战案例：广告小动画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7385" y="920115"/>
            <a:ext cx="10036175" cy="5537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sz="2000">
                <a:latin typeface="Consolas" panose="020B0609020204030204" charset="0"/>
                <a:sym typeface="+mn-ea"/>
              </a:rPr>
              <a:t>效果如图所示：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82295" y="3321050"/>
            <a:ext cx="105435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sz="2000">
                <a:latin typeface="Consolas" panose="020B0609020204030204" charset="0"/>
                <a:ea typeface="宋体" panose="02010600030101010101" pitchFamily="2" charset="-122"/>
              </a:rPr>
              <a:t>HTML结构：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955" y="1623060"/>
            <a:ext cx="8105140" cy="14649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955" y="3851275"/>
            <a:ext cx="7061200" cy="2178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10786110" cy="53149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5.1</a:t>
            </a:r>
            <a:r>
              <a:rPr cap="none">
                <a:solidFill>
                  <a:schemeClr val="tx1"/>
                </a:solidFill>
                <a:uFillTx/>
              </a:rPr>
              <a:t>引言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87680" y="1144270"/>
            <a:ext cx="11504930" cy="53232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7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原生JavaScript中实现动画需要使用setInterval()函数，以信号量带动元素的CSS样式改变。使用setInterval()制作动画十分不便，主要体现在：</a:t>
            </a:r>
          </a:p>
          <a:p>
            <a:pPr marL="342900" indent="-342900">
              <a:lnSpc>
                <a:spcPct val="170000"/>
              </a:lnSpc>
              <a:buFont typeface="Wingdings" panose="05000000000000000000" charset="0"/>
              <a:buChar char="n"/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需要我们自己计算动画的步长、定时器帧率等数值；</a:t>
            </a:r>
          </a:p>
          <a:p>
            <a:pPr marL="342900" indent="-342900">
              <a:lnSpc>
                <a:spcPct val="170000"/>
              </a:lnSpc>
              <a:buFont typeface="Wingdings" panose="05000000000000000000" charset="0"/>
              <a:buChar char="n"/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元素的多段动画（比如先向右移动1s，然后向下移动1s）不容易制作；</a:t>
            </a:r>
          </a:p>
          <a:p>
            <a:pPr marL="342900" indent="-342900">
              <a:lnSpc>
                <a:spcPct val="170000"/>
              </a:lnSpc>
              <a:buFont typeface="Wingdings" panose="05000000000000000000" charset="0"/>
              <a:buChar char="n"/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元素的回调函数（运动结束之后做的事情）不容易制作；</a:t>
            </a:r>
          </a:p>
          <a:p>
            <a:pPr marL="342900" indent="-342900">
              <a:lnSpc>
                <a:spcPct val="170000"/>
              </a:lnSpc>
              <a:buFont typeface="Wingdings" panose="05000000000000000000" charset="0"/>
              <a:buChar char="n"/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多个元素的同时动画不容易制作</a:t>
            </a:r>
          </a:p>
          <a:p>
            <a:pPr marL="0" indent="0">
              <a:lnSpc>
                <a:spcPct val="17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jQuery彻底解决了上述问题。jQuery提供了实现运动的animate()函数，功能十分强大且简单易用。animate()函数底层是setInterval()定时器，但封装了所有细节，程序员只需要设置元素的运动终点和动画时间等参数，运动就可以轻松实现。animate()函数彻底改变了前端开发工程师书写运动的习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9315" y="415925"/>
            <a:ext cx="10143490" cy="702945"/>
          </a:xfrm>
        </p:spPr>
        <p:txBody>
          <a:bodyPr/>
          <a:lstStyle/>
          <a:p>
            <a:r>
              <a:rPr cap="none">
                <a:solidFill>
                  <a:schemeClr val="tx1"/>
                </a:solidFill>
                <a:uFillTx/>
              </a:rPr>
              <a:t>5.10 实战案例：广告小动画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0525" y="2111375"/>
            <a:ext cx="4044315" cy="11074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sz="2000">
                <a:latin typeface="Consolas" panose="020B0609020204030204" charset="0"/>
                <a:sym typeface="+mn-ea"/>
              </a:rPr>
              <a:t>CSS让所有图片分别有合适的位置，使它们能够组成完成的图片：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235" y="1827530"/>
            <a:ext cx="3743325" cy="423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930" y="802005"/>
            <a:ext cx="3076575" cy="5905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9315" y="415925"/>
            <a:ext cx="10143490" cy="702945"/>
          </a:xfrm>
        </p:spPr>
        <p:txBody>
          <a:bodyPr/>
          <a:lstStyle/>
          <a:p>
            <a:r>
              <a:rPr cap="none">
                <a:solidFill>
                  <a:schemeClr val="tx1"/>
                </a:solidFill>
                <a:uFillTx/>
              </a:rPr>
              <a:t>5.10 实战案例：广告小动画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2295" y="1280160"/>
            <a:ext cx="8693150" cy="5537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sz="2000">
                <a:latin typeface="Consolas" panose="020B0609020204030204" charset="0"/>
                <a:sym typeface="+mn-ea"/>
              </a:rPr>
              <a:t>只需要设置每个图片有不同的延迟入场时间即可，each()函数可以派上用场：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0" y="2755900"/>
            <a:ext cx="9387205" cy="2233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9"/>
          <p:cNvSpPr txBox="1"/>
          <p:nvPr/>
        </p:nvSpPr>
        <p:spPr>
          <a:xfrm>
            <a:off x="2211705" y="3059430"/>
            <a:ext cx="776795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animate()方法基本使用</a:t>
            </a: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 bldLvl="0" animBg="1"/>
      <p:bldP spid="48" grpId="0" bldLvl="0" animBg="1"/>
      <p:bldP spid="52" grpId="0" bldLvl="0" animBg="1"/>
      <p:bldP spid="5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10852785" cy="504190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5.2 animate()方法基本使用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" y="910590"/>
            <a:ext cx="11278870" cy="5692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创建一个div盒子，id为“box”：</a:t>
            </a:r>
          </a:p>
          <a:p>
            <a:pPr marL="0" indent="0">
              <a:lnSpc>
                <a:spcPct val="150000"/>
              </a:lnSpc>
            </a:pPr>
            <a:endParaRPr sz="2000" b="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	</a:t>
            </a:r>
          </a:p>
          <a:p>
            <a:pPr marL="0" indent="0">
              <a:lnSpc>
                <a:spcPct val="150000"/>
              </a:lnSpc>
            </a:pPr>
            <a:endParaRPr sz="2000" b="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书写CSS设置这个盒子的宽度、高度、背景颜色，为了能够让元素能够移动位置，也要给它设置相对定位（绝对定位也可）：</a:t>
            </a:r>
          </a:p>
          <a:p>
            <a:pPr marL="0" indent="0">
              <a:lnSpc>
                <a:spcPct val="15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	</a:t>
            </a:r>
          </a:p>
          <a:p>
            <a:pPr marL="0" indent="0">
              <a:lnSpc>
                <a:spcPct val="150000"/>
              </a:lnSpc>
            </a:pPr>
            <a:endParaRPr sz="2000" b="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</a:pPr>
            <a:endParaRPr sz="2000" b="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</a:pPr>
            <a:endParaRPr sz="2000" b="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</a:pPr>
            <a:endParaRPr sz="2000" b="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	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770" y="1787525"/>
            <a:ext cx="6293485" cy="4927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575" y="3841750"/>
            <a:ext cx="3825875" cy="2382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10852785" cy="504190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5.2 animate()方法基本使用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" y="910590"/>
            <a:ext cx="1127887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sz="2400" b="0">
                <a:latin typeface="Consolas" panose="020B0609020204030204" charset="0"/>
                <a:ea typeface="宋体" panose="02010600030101010101" pitchFamily="2" charset="-122"/>
              </a:rPr>
              <a:t>引入jQuery并书写代码：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645" y="2529205"/>
            <a:ext cx="7498715" cy="2903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10852785" cy="504190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5.2 animate()方法基本使用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" y="910590"/>
            <a:ext cx="1127887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程序中，我们调用animate()函数，并传入了两个参数：</a:t>
            </a: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n"/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第1个参数是一个JSON对象，用来设置盒子要变化为什么样式，我们称为“动画终点样式”；</a:t>
            </a: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n"/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第2个参数是一个数字型值，用来设置动画的总时长，以毫秒为单位，1000毫秒为1秒。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0" y="2543810"/>
            <a:ext cx="7000875" cy="4076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9"/>
          <p:cNvSpPr txBox="1"/>
          <p:nvPr/>
        </p:nvSpPr>
        <p:spPr>
          <a:xfrm>
            <a:off x="2292350" y="2955290"/>
            <a:ext cx="776795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哪些属性可以参与动画</a:t>
            </a: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 bldLvl="0" animBg="1"/>
      <p:bldP spid="48" grpId="0" bldLvl="0" animBg="1"/>
      <p:bldP spid="52" grpId="0" bldLvl="0" animBg="1"/>
      <p:bldP spid="53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FFFFF"/>
      </a:dk2>
      <a:lt2>
        <a:srgbClr val="18B4C3"/>
      </a:lt2>
      <a:accent1>
        <a:srgbClr val="BD0000"/>
      </a:accent1>
      <a:accent2>
        <a:srgbClr val="FFC000"/>
      </a:accent2>
      <a:accent3>
        <a:srgbClr val="40464A"/>
      </a:accent3>
      <a:accent4>
        <a:srgbClr val="9CC35D"/>
      </a:accent4>
      <a:accent5>
        <a:srgbClr val="FFFFFF"/>
      </a:accent5>
      <a:accent6>
        <a:srgbClr val="FF6600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1141</Words>
  <Application>Microsoft Office PowerPoint</Application>
  <PresentationFormat>宽屏</PresentationFormat>
  <Paragraphs>176</Paragraphs>
  <Slides>41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Swis721 Lt BT</vt:lpstr>
      <vt:lpstr>宋体</vt:lpstr>
      <vt:lpstr>微软雅黑</vt:lpstr>
      <vt:lpstr>Agency FB</vt:lpstr>
      <vt:lpstr>Arial</vt:lpstr>
      <vt:lpstr>Calibri</vt:lpstr>
      <vt:lpstr>Consolas</vt:lpstr>
      <vt:lpstr>LilyUPC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5.1引言</vt:lpstr>
      <vt:lpstr>PowerPoint 演示文稿</vt:lpstr>
      <vt:lpstr>5.2 animate()方法基本使用</vt:lpstr>
      <vt:lpstr>5.2 animate()方法基本使用</vt:lpstr>
      <vt:lpstr>5.2 animate()方法基本使用</vt:lpstr>
      <vt:lpstr>PowerPoint 演示文稿</vt:lpstr>
      <vt:lpstr>5.3 哪些属性可以参与动画</vt:lpstr>
      <vt:lpstr>PowerPoint 演示文稿</vt:lpstr>
      <vt:lpstr>5.4 动画的并发和排序 - 不同元素的animate()动画会同时进行</vt:lpstr>
      <vt:lpstr>5.4 动画的并发和排序 - 不同元素的animate()动画会同时进行</vt:lpstr>
      <vt:lpstr>5.4 动画的并发和排序 - 同一个元素的多个animate()动画会排队进行</vt:lpstr>
      <vt:lpstr>5.4 动画的并发和排序 - 同一个元素的多个animate()动画会排队进行</vt:lpstr>
      <vt:lpstr>PowerPoint 演示文稿</vt:lpstr>
      <vt:lpstr>5.5 回调函数</vt:lpstr>
      <vt:lpstr>5.5 回调函数</vt:lpstr>
      <vt:lpstr>5.5 回调函数</vt:lpstr>
      <vt:lpstr>PowerPoint 演示文稿</vt:lpstr>
      <vt:lpstr>5.6 动画的停止</vt:lpstr>
      <vt:lpstr>5.6 动画的停止</vt:lpstr>
      <vt:lpstr>5.6 动画的停止</vt:lpstr>
      <vt:lpstr>5.6 动画的停止</vt:lpstr>
      <vt:lpstr>PowerPoint 演示文稿</vt:lpstr>
      <vt:lpstr>5.7 动画的延迟</vt:lpstr>
      <vt:lpstr>PowerPoint 演示文稿</vt:lpstr>
      <vt:lpstr>5.8 防止动画积累 - 什么是动画积累</vt:lpstr>
      <vt:lpstr>5.8 防止动画积累 - 什么是动画积累</vt:lpstr>
      <vt:lpstr>5.8 防止动画积累 - 使用stop()函数防止动画积累</vt:lpstr>
      <vt:lpstr>5.8 防止动画积累 - 使用is()函数防止动画积累</vt:lpstr>
      <vt:lpstr>5.8 防止动画积累 - 使用is()函数防止动画积累</vt:lpstr>
      <vt:lpstr>PowerPoint 演示文稿</vt:lpstr>
      <vt:lpstr>5.9 内置动画函数 - slideUp()和slideDown()</vt:lpstr>
      <vt:lpstr>5.9 内置动画函数 - slideUp()和slideDown()</vt:lpstr>
      <vt:lpstr>5.9 内置动画函数 - adeIn()和fadeOut()</vt:lpstr>
      <vt:lpstr>5.9 内置动画函数 - adeIn()和fadeOut()</vt:lpstr>
      <vt:lpstr>PowerPoint 演示文稿</vt:lpstr>
      <vt:lpstr>5.10 实战案例：广告小动画</vt:lpstr>
      <vt:lpstr>5.10 实战案例：广告小动画</vt:lpstr>
      <vt:lpstr>5.10 实战案例：广告小动画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Danny</cp:lastModifiedBy>
  <cp:revision>912</cp:revision>
  <dcterms:created xsi:type="dcterms:W3CDTF">2015-04-24T01:01:00Z</dcterms:created>
  <dcterms:modified xsi:type="dcterms:W3CDTF">2018-11-29T11:10:24Z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2052-11.1.0.8135</vt:lpwstr>
  </property>
</Properties>
</file>