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3" r:id="rId3"/>
    <p:sldId id="595" r:id="rId5"/>
    <p:sldId id="604" r:id="rId6"/>
    <p:sldId id="605" r:id="rId7"/>
    <p:sldId id="596" r:id="rId8"/>
    <p:sldId id="659" r:id="rId9"/>
    <p:sldId id="660" r:id="rId10"/>
    <p:sldId id="661" r:id="rId11"/>
    <p:sldId id="662" r:id="rId12"/>
    <p:sldId id="710" r:id="rId13"/>
    <p:sldId id="614" r:id="rId14"/>
    <p:sldId id="663" r:id="rId15"/>
    <p:sldId id="712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21" r:id="rId24"/>
    <p:sldId id="723" r:id="rId25"/>
    <p:sldId id="722" r:id="rId26"/>
    <p:sldId id="724" r:id="rId27"/>
    <p:sldId id="726" r:id="rId28"/>
    <p:sldId id="728" r:id="rId29"/>
    <p:sldId id="532" r:id="rId30"/>
    <p:sldId id="540" r:id="rId31"/>
    <p:sldId id="541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46E"/>
    <a:srgbClr val="304035"/>
    <a:srgbClr val="A2CA77"/>
    <a:srgbClr val="49786D"/>
    <a:srgbClr val="F86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4856" autoAdjust="0"/>
  </p:normalViewPr>
  <p:slideViewPr>
    <p:cSldViewPr snapToGrid="0">
      <p:cViewPr varScale="1">
        <p:scale>
          <a:sx n="69" d="100"/>
          <a:sy n="69" d="100"/>
        </p:scale>
        <p:origin x="540" y="40"/>
      </p:cViewPr>
      <p:guideLst>
        <p:guide orient="horz" pos="21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683"/>
    </p:cViewPr>
  </p:sorterViewPr>
  <p:notesViewPr>
    <p:cSldViewPr snapToGrid="0">
      <p:cViewPr varScale="1">
        <p:scale>
          <a:sx n="51" d="100"/>
          <a:sy n="51" d="100"/>
        </p:scale>
        <p:origin x="-2744" y="-84"/>
      </p:cViewPr>
      <p:guideLst>
        <p:guide orient="horz" pos="28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E2F-D5D0-45F8-B0A0-A19A8E1787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28754"/>
            <a:ext cx="4114800" cy="365125"/>
          </a:xfrm>
        </p:spPr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8887-692C-46BE-9DC0-1C6EFDDDCC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20C-8D9D-4C4E-8B30-FDB3BEE2162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0B08-C40E-40B2-B703-CD8AA4E8BE2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39387"/>
            <a:ext cx="4114800" cy="365125"/>
          </a:xfrm>
        </p:spPr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AB8-6850-467F-8EFE-C1343A3A71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D2-01D7-4DBE-9E66-A01C518A20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E22B-9444-4758-A25D-5496215EFBA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B964-AE6C-4E70-98CB-ECF036033AB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65E2-E915-484E-82F5-E64A42ACFA1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B7EA-5E08-4501-9265-C87A13B27D2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B872-0423-4F1C-AAAF-C3CA46CF1E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622B-319A-40CE-93CC-D93A0FEEC4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021" y="159419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04291" y="2119631"/>
            <a:ext cx="6652895" cy="768350"/>
            <a:chOff x="4722813" y="2270848"/>
            <a:chExt cx="3567814" cy="553037"/>
          </a:xfrm>
        </p:grpSpPr>
        <p:sp>
          <p:nvSpPr>
            <p:cNvPr id="8" name="文本框 7"/>
            <p:cNvSpPr txBox="1"/>
            <p:nvPr/>
          </p:nvSpPr>
          <p:spPr>
            <a:xfrm>
              <a:off x="4722813" y="2270848"/>
              <a:ext cx="3567814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7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面向对象程序设计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722907" y="2823823"/>
              <a:ext cx="3278014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475" y="3415437"/>
            <a:ext cx="4762500" cy="300343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4088" y="418800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40099" y="4281153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48738" y="4354190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4462401" y="4181077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继承和多态</a:t>
            </a:r>
            <a:endParaRPr sz="3200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825" y="2275840"/>
            <a:ext cx="5211445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类的定义、创建和使用</a:t>
            </a:r>
            <a:endParaRPr lang="zh-CN" altLang="en-US"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247395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属性与方法</a:t>
            </a:r>
            <a:endParaRPr sz="32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32505" y="929005"/>
            <a:ext cx="7201535" cy="780415"/>
            <a:chOff x="4722813" y="2270848"/>
            <a:chExt cx="4990841" cy="561721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4990841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7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面向对象程序设计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22813" y="2823885"/>
              <a:ext cx="4632183" cy="8684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/>
      <p:bldP spid="33" grpId="0" bldLvl="0" animBg="1"/>
      <p:bldP spid="37" grpId="0" bldLvl="0" animBg="1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39474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</a:t>
            </a:r>
            <a:endParaRPr lang="zh-CN" altLang="en-US" sz="2400" b="1" dirty="0" smtClean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29853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9" y="1316335"/>
            <a:ext cx="4097808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属性与方法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7" y="2139524"/>
            <a:ext cx="3843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9441" y="3622514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类与实例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6" y="3631751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4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2106782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class A: pass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 = A()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a.x = 10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a.y = 23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a.x +a.y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33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501168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属性的动态性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28"/>
          <p:cNvSpPr txBox="1">
            <a:spLocks noChangeArrowheads="1"/>
          </p:cNvSpPr>
          <p:nvPr/>
        </p:nvSpPr>
        <p:spPr bwMode="auto">
          <a:xfrm>
            <a:off x="1171284" y="12501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允许实例在创建以后，动态的添加、删除其属性和方法。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2106782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 a2=A()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a2.foo=100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vars(a2)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{'foo': 100}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vars(a)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{'x': 10, 'y': 23}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491643"/>
            <a:ext cx="38620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属性的查看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——vars</a:t>
            </a:r>
            <a:endParaRPr lang="en-US" alt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28"/>
          <p:cNvSpPr txBox="1">
            <a:spLocks noChangeArrowheads="1"/>
          </p:cNvSpPr>
          <p:nvPr/>
        </p:nvSpPr>
        <p:spPr bwMode="auto">
          <a:xfrm>
            <a:off x="1171284" y="12501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Python提供了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内置函数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vars()，可以查看实例的属性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336962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29853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endParaRPr lang="zh-CN" altLang="en-US" sz="2400" b="1" dirty="0" smtClean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9" y="1316335"/>
            <a:ext cx="4097808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属性与方法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7" y="2139524"/>
            <a:ext cx="3843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9441" y="3622514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类与实例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6" y="3631751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4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2106782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class MyObject: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'define MyObject class'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def my_func(self):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	#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方法的定义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pass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o = MyObject()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o.my_func()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#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方法的调用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605308"/>
            <a:ext cx="7950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28"/>
          <p:cNvSpPr txBox="1">
            <a:spLocks noChangeArrowheads="1"/>
          </p:cNvSpPr>
          <p:nvPr/>
        </p:nvSpPr>
        <p:spPr bwMode="auto">
          <a:xfrm>
            <a:off x="1171284" y="12501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方法的是在类的定义中定义的函数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2106782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o.f = lambda x: x**2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o.f(20)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400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501168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的动态性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28"/>
          <p:cNvSpPr txBox="1">
            <a:spLocks noChangeArrowheads="1"/>
          </p:cNvSpPr>
          <p:nvPr/>
        </p:nvSpPr>
        <p:spPr bwMode="auto">
          <a:xfrm>
            <a:off x="1171284" y="12501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的方法也具有动态性，可以动态添加。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336962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29853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endParaRPr lang="zh-CN" altLang="en-US" sz="2400" b="1" dirty="0" smtClean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9" y="1316335"/>
            <a:ext cx="4097808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b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属性与方法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7" y="2139524"/>
            <a:ext cx="3843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9441" y="3622514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类与实例</a:t>
            </a:r>
            <a:endParaRPr lang="zh-CN" altLang="en-US" sz="2400" b="1" dirty="0" smtClean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6" y="3631751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4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2106782"/>
            <a:ext cx="95554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class MyClass: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'define MyClass class'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version = '1.0'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def show_version(self):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print(MyClass.version)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MyClass.version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'1.0'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605308"/>
            <a:ext cx="1101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类属性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28"/>
          <p:cNvSpPr txBox="1">
            <a:spLocks noChangeArrowheads="1"/>
          </p:cNvSpPr>
          <p:nvPr/>
        </p:nvSpPr>
        <p:spPr bwMode="auto">
          <a:xfrm>
            <a:off x="1171284" y="12501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类属性是只与类相关而不与某个特定的实例相关的数据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1349227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c1 = MyClass()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c1.version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'1.0'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MyClass.version = '1.1'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c1.version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'1.1'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605308"/>
            <a:ext cx="1101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类属性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2761" y="372757"/>
            <a:ext cx="9555490" cy="46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面向对象（Object Oriented）是一种软件开发方法，一种编程范式。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面向对象的思想是从更高的层次来进行系统建模，把构成问题的各个事务分解成由相关的数据和方法组织的对象。</a:t>
            </a: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134922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MyClass.new_val = 100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c1.new_val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595783"/>
            <a:ext cx="23253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类属性的动态性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1349227"/>
            <a:ext cx="955549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c1.version = 2.2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c1.version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# 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c1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实例的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新的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2.2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MyClass.version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#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类属性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'1.1'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614833"/>
            <a:ext cx="26314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类属性与实例属性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2106782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class MyClass: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'define MyClass class'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version = '1.0'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def show_version(self):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#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实例的方法。必须创建一个实例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print(MyClass.version)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605308"/>
            <a:ext cx="1101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类方法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28"/>
          <p:cNvSpPr txBox="1">
            <a:spLocks noChangeArrowheads="1"/>
          </p:cNvSpPr>
          <p:nvPr/>
        </p:nvSpPr>
        <p:spPr bwMode="auto">
          <a:xfrm>
            <a:off x="1171284" y="12501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是只与类相关而不与某个特定的实例相关的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1349227"/>
            <a:ext cx="9555490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class MyClass: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'define MyClass class'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version = '1.0'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@classmethod</a:t>
            </a:r>
            <a:endParaRPr sz="24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def show_version(</a:t>
            </a:r>
            <a:r>
              <a:rPr lang="en-US" sz="2400" b="1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cls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):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#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类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方法。必须创建一个实例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print(MyClass.version)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MyClass.show_version()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1.0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605308"/>
            <a:ext cx="1101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类方法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4088" y="418800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40099" y="4281153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48738" y="4354190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4462401" y="4181077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继承和多态</a:t>
            </a:r>
            <a:endParaRPr lang="zh-CN" altLang="en-US"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825" y="2275840"/>
            <a:ext cx="5211445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类的定义、创建和使用</a:t>
            </a:r>
            <a:endParaRPr lang="zh-CN" altLang="en-US"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228345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属性与方法</a:t>
            </a:r>
            <a:endParaRPr sz="3200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32505" y="929005"/>
            <a:ext cx="7201535" cy="780415"/>
            <a:chOff x="4722813" y="2270848"/>
            <a:chExt cx="4990841" cy="561721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4990841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7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面向对象程序设计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22813" y="2823885"/>
              <a:ext cx="4632183" cy="8684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/>
      <p:bldP spid="33" grpId="0" bldLvl="0" animBg="1"/>
      <p:bldP spid="37" grpId="0" bldLvl="0" animBg="1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2106782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class C(MyClass):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pass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C.version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		# 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子类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自动具有类属性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version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'1.0'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C.show_version()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#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子类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C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自动具有类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方法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show_version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1.0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24436" y="605308"/>
            <a:ext cx="7950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继承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28"/>
          <p:cNvSpPr txBox="1">
            <a:spLocks noChangeArrowheads="1"/>
          </p:cNvSpPr>
          <p:nvPr/>
        </p:nvSpPr>
        <p:spPr bwMode="auto">
          <a:xfrm>
            <a:off x="1171284" y="12501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继承就是子类继承父类的属性和方法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2106782"/>
            <a:ext cx="955549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class P: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def foo(self):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print("This is P-foo().")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class C(P):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def foo(self): 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print("This is C-foo().")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24436" y="605308"/>
            <a:ext cx="7950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多态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28"/>
          <p:cNvSpPr txBox="1">
            <a:spLocks noChangeArrowheads="1"/>
          </p:cNvSpPr>
          <p:nvPr/>
        </p:nvSpPr>
        <p:spPr bwMode="auto">
          <a:xfrm>
            <a:off x="1171284" y="125016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多态是指子类与父类具有相同的方法，却是不同的实现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1049480" y="1450408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448515" y="1851315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496629" y="4309612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17687" y="346139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43" y="954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255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34229" y="1875759"/>
            <a:ext cx="792480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</a:t>
            </a:r>
            <a:r>
              <a:rPr sz="2400" dirty="0"/>
              <a:t>创建一个类 Point，它表示某个点的 X 坐标和 Y 坐标的有序数值对。X 和 Y 的值在实例化时传入构造器。如果缺失某个坐标值，则自动设置为 0。重写__str__()函数，将 X 和 Y 的值以(X,Y)形式显示出来。</a:t>
            </a:r>
            <a:endParaRPr sz="2400" dirty="0"/>
          </a:p>
          <a:p>
            <a:endParaRPr sz="2400" dirty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Point</a:t>
            </a:r>
            <a:r>
              <a:rPr lang="zh-CN" altLang="en-US" sz="2400" dirty="0" smtClean="0"/>
              <a:t>，其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的取值范围是</a:t>
            </a:r>
            <a:r>
              <a:rPr lang="en-US" altLang="zh-CN" sz="2400" dirty="0" smtClean="0">
                <a:sym typeface="+mn-ea"/>
              </a:rPr>
              <a:t>0~1</a:t>
            </a:r>
            <a:r>
              <a:rPr lang="zh-CN" altLang="en-US" sz="2400" dirty="0" smtClean="0">
                <a:sym typeface="+mn-ea"/>
              </a:rPr>
              <a:t>之间。并对这</a:t>
            </a:r>
            <a:r>
              <a:rPr lang="en-US" altLang="zh-CN" sz="2400" dirty="0" smtClean="0">
                <a:sym typeface="+mn-ea"/>
              </a:rPr>
              <a:t>100</a:t>
            </a:r>
            <a:r>
              <a:rPr lang="zh-CN" altLang="en-US" sz="2400" dirty="0" smtClean="0">
                <a:sym typeface="+mn-ea"/>
              </a:rPr>
              <a:t>个点按照</a:t>
            </a:r>
            <a:r>
              <a:rPr lang="en-US" altLang="zh-CN" sz="2400" dirty="0" smtClean="0">
                <a:sym typeface="+mn-ea"/>
              </a:rPr>
              <a:t>X</a:t>
            </a:r>
            <a:r>
              <a:rPr lang="zh-CN" altLang="en-US" sz="2400" dirty="0" smtClean="0">
                <a:sym typeface="+mn-ea"/>
              </a:rPr>
              <a:t>值的大小进行排序。</a:t>
            </a:r>
            <a:endParaRPr lang="zh-CN" alt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911425" y="2468894"/>
            <a:ext cx="3627559" cy="2269125"/>
            <a:chOff x="857224" y="1876434"/>
            <a:chExt cx="3519051" cy="2124076"/>
          </a:xfrm>
        </p:grpSpPr>
        <p:grpSp>
          <p:nvGrpSpPr>
            <p:cNvPr id="29" name="Group 7"/>
            <p:cNvGrpSpPr/>
            <p:nvPr/>
          </p:nvGrpSpPr>
          <p:grpSpPr>
            <a:xfrm>
              <a:off x="857224" y="1876434"/>
              <a:ext cx="3519051" cy="2124076"/>
              <a:chOff x="4901105" y="2090748"/>
              <a:chExt cx="3519051" cy="2124076"/>
            </a:xfrm>
          </p:grpSpPr>
          <p:pic>
            <p:nvPicPr>
              <p:cNvPr id="31" name="Picture 53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901105" y="2090748"/>
                <a:ext cx="3519051" cy="2124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Rectangle 9"/>
              <p:cNvSpPr/>
              <p:nvPr/>
            </p:nvSpPr>
            <p:spPr>
              <a:xfrm>
                <a:off x="5330923" y="2195514"/>
                <a:ext cx="2675358" cy="1674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/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63" r="811" b="6467"/>
            <a:stretch>
              <a:fillRect/>
            </a:stretch>
          </p:blipFill>
          <p:spPr>
            <a:xfrm>
              <a:off x="1287042" y="1981200"/>
              <a:ext cx="2675358" cy="1713148"/>
            </a:xfrm>
            <a:custGeom>
              <a:avLst/>
              <a:gdLst>
                <a:gd name="connsiteX0" fmla="*/ 0 w 6715140"/>
                <a:gd name="connsiteY0" fmla="*/ 0 h 3214710"/>
                <a:gd name="connsiteX1" fmla="*/ 6715140 w 6715140"/>
                <a:gd name="connsiteY1" fmla="*/ 0 h 3214710"/>
                <a:gd name="connsiteX2" fmla="*/ 6715140 w 6715140"/>
                <a:gd name="connsiteY2" fmla="*/ 3214710 h 3214710"/>
                <a:gd name="connsiteX3" fmla="*/ 0 w 6715140"/>
                <a:gd name="connsiteY3" fmla="*/ 3214710 h 32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40" h="3214710">
                  <a:moveTo>
                    <a:pt x="0" y="0"/>
                  </a:moveTo>
                  <a:lnTo>
                    <a:pt x="6715140" y="0"/>
                  </a:lnTo>
                  <a:lnTo>
                    <a:pt x="6715140" y="3214710"/>
                  </a:lnTo>
                  <a:lnTo>
                    <a:pt x="0" y="3214710"/>
                  </a:lnTo>
                  <a:close/>
                </a:path>
              </a:pathLst>
            </a:custGeom>
          </p:spPr>
        </p:pic>
      </p:grp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912279" y="579558"/>
            <a:ext cx="2430129" cy="826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章节总结</a:t>
            </a: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198391" y="4132621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9" name="椭圆 38"/>
          <p:cNvSpPr/>
          <p:nvPr/>
        </p:nvSpPr>
        <p:spPr>
          <a:xfrm>
            <a:off x="5294402" y="4225765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0" name="TextBox 26"/>
          <p:cNvSpPr txBox="1"/>
          <p:nvPr/>
        </p:nvSpPr>
        <p:spPr>
          <a:xfrm>
            <a:off x="5303041" y="42988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6216704" y="4125689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类的继承与多态</a:t>
            </a:r>
            <a:endParaRPr lang="zh-CN" sz="32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190634" y="2227192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9" name="椭圆 58"/>
          <p:cNvSpPr/>
          <p:nvPr/>
        </p:nvSpPr>
        <p:spPr>
          <a:xfrm>
            <a:off x="5286645" y="2320336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60" name="组合 59"/>
          <p:cNvGrpSpPr/>
          <p:nvPr/>
        </p:nvGrpSpPr>
        <p:grpSpPr>
          <a:xfrm>
            <a:off x="5190634" y="3174688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3" name="椭圆 62"/>
          <p:cNvSpPr/>
          <p:nvPr/>
        </p:nvSpPr>
        <p:spPr>
          <a:xfrm>
            <a:off x="5286645" y="3274768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TextBox 26"/>
          <p:cNvSpPr txBox="1"/>
          <p:nvPr/>
        </p:nvSpPr>
        <p:spPr>
          <a:xfrm>
            <a:off x="5309570" y="2379114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65" name="TextBox 27"/>
          <p:cNvSpPr txBox="1"/>
          <p:nvPr/>
        </p:nvSpPr>
        <p:spPr>
          <a:xfrm>
            <a:off x="5286642" y="3318475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66" name="文本框 6"/>
          <p:cNvSpPr txBox="1"/>
          <p:nvPr/>
        </p:nvSpPr>
        <p:spPr>
          <a:xfrm>
            <a:off x="6196247" y="2220260"/>
            <a:ext cx="39364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类的创建</a:t>
            </a:r>
            <a:endParaRPr lang="zh-CN" altLang="en-US" sz="32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"/>
          <p:cNvSpPr txBox="1"/>
          <p:nvPr/>
        </p:nvSpPr>
        <p:spPr>
          <a:xfrm>
            <a:off x="6196247" y="3139302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325B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类的属性与方法</a:t>
            </a:r>
            <a:endParaRPr lang="zh-CN" altLang="en-US" sz="3200" b="1" dirty="0">
              <a:solidFill>
                <a:srgbClr val="325B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/>
      <p:bldP spid="59" grpId="0" animBg="1"/>
      <p:bldP spid="63" grpId="0" animBg="1"/>
      <p:bldP spid="64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87755" y="1700808"/>
            <a:ext cx="3744415" cy="37444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89" tIns="60944" rIns="121889" bIns="60944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altLang="zh-CN" sz="4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CN" sz="6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endParaRPr lang="en-US" altLang="zh-CN" sz="6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6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zh-CN" altLang="en-US" sz="6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23656" y="2948944"/>
            <a:ext cx="5472608" cy="0"/>
          </a:xfrm>
          <a:prstGeom prst="line">
            <a:avLst/>
          </a:prstGeom>
          <a:ln w="762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4088" y="418800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3540099" y="4281153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26"/>
          <p:cNvSpPr txBox="1"/>
          <p:nvPr/>
        </p:nvSpPr>
        <p:spPr>
          <a:xfrm>
            <a:off x="3548738" y="4354190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4462401" y="4181077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继承和多态</a:t>
            </a:r>
            <a:endParaRPr sz="3200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436331" y="228258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3532342" y="2375724"/>
            <a:ext cx="533481" cy="549145"/>
          </a:xfrm>
          <a:prstGeom prst="ellipse">
            <a:avLst/>
          </a:prstGeom>
          <a:solidFill>
            <a:srgbClr val="305D98"/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436331" y="323007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3532342" y="333015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7" rIns="184251" bIns="92127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3555267" y="2434502"/>
            <a:ext cx="590705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3532339" y="3373863"/>
            <a:ext cx="619179" cy="432275"/>
          </a:xfrm>
          <a:prstGeom prst="rect">
            <a:avLst/>
          </a:prstGeom>
          <a:noFill/>
        </p:spPr>
        <p:txBody>
          <a:bodyPr wrap="square" lIns="184251" tIns="92127" rIns="184251" bIns="92127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4441825" y="2275840"/>
            <a:ext cx="5211445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类的定义、创建和使用</a:t>
            </a:r>
            <a:endParaRPr lang="zh-CN" altLang="en-US" sz="32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4441944" y="3228345"/>
            <a:ext cx="4827637" cy="72961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3200" dirty="0" smtClean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属性与方法</a:t>
            </a:r>
            <a:endParaRPr sz="3200" dirty="0" smtClean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8896979" y="3810343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3532505" y="929005"/>
            <a:ext cx="7201535" cy="780415"/>
            <a:chOff x="4722813" y="2270848"/>
            <a:chExt cx="4990841" cy="561721"/>
          </a:xfrm>
        </p:grpSpPr>
        <p:sp>
          <p:nvSpPr>
            <p:cNvPr id="24" name="文本框 23"/>
            <p:cNvSpPr txBox="1"/>
            <p:nvPr/>
          </p:nvSpPr>
          <p:spPr>
            <a:xfrm>
              <a:off x="4722813" y="2270848"/>
              <a:ext cx="4990841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7</a:t>
              </a:r>
              <a:r>
                <a:rPr lang="zh-CN" alt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面向对象程序设计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722813" y="2823885"/>
              <a:ext cx="4632183" cy="8684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3" grpId="0" animBg="1"/>
      <p:bldP spid="37" grpId="0" animBg="1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1" y="2336962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类的</a:t>
            </a: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创建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6" y="2420087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4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1" y="29853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类的</a:t>
            </a:r>
            <a:r>
              <a:rPr lang="zh-CN" altLang="en-US" sz="2400" b="1" dirty="0" smtClean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使用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6" y="3000699"/>
            <a:ext cx="159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4" y="3106005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745" y="1316355"/>
            <a:ext cx="6648450" cy="706755"/>
            <a:chOff x="486669" y="1285026"/>
            <a:chExt cx="1295405" cy="2583329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029281" cy="258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000" dirty="0" smtClean="0">
                  <a:solidFill>
                    <a:srgbClr val="FFB3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类的创建和使用</a:t>
              </a:r>
              <a:endPara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6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436745" y="2097405"/>
            <a:ext cx="5213985" cy="4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class MyObject: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 'define MyObject class'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 pass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128"/>
          <p:cNvSpPr txBox="1">
            <a:spLocks noChangeArrowheads="1"/>
          </p:cNvSpPr>
          <p:nvPr/>
        </p:nvSpPr>
        <p:spPr bwMode="auto">
          <a:xfrm>
            <a:off x="1732915" y="2994660"/>
            <a:ext cx="5318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 = MyObject()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5331" y="462433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一个简单的类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317969" y="1021567"/>
            <a:ext cx="955549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class AddressBook: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 'define Address Book class'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 def __init__(self, name, phone) -&gt; None: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     self.name = name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     self.phone = phone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     print("create AddressBook instance with %s"%self.name)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 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 def update_phone(self, phone):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     self.phone = phone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0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     print("AddressBook {}'s phone has updated."%(self.name,))</a:t>
            </a:r>
            <a:endParaRPr sz="20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7896" y="431953"/>
            <a:ext cx="35496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创建一个类（类的定义）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018540" y="1107440"/>
            <a:ext cx="727011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__init__()函数被被称为类的构造器</a:t>
            </a: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即：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类在实例化操作期间被调用的特殊方法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8366" y="462433"/>
            <a:ext cx="17132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类的构造器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128"/>
          <p:cNvSpPr txBox="1">
            <a:spLocks noChangeArrowheads="1"/>
          </p:cNvSpPr>
          <p:nvPr/>
        </p:nvSpPr>
        <p:spPr bwMode="auto">
          <a:xfrm>
            <a:off x="1018540" y="3114040"/>
            <a:ext cx="727011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所有的类的方法都至少拥有一个参数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即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self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self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参数代表类的实例。</a:t>
            </a:r>
            <a:endParaRPr lang="zh-CN" altLang="en-US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通过实例调用其方法时，解释器将隐含传递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self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参数，无需用户显式传递。</a:t>
            </a: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   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8366" y="2469033"/>
            <a:ext cx="14097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self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参数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1107292"/>
            <a:ext cx="955549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ab1 = AddressBook('张三', '13912334566')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create AddressBook instance with 张三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ab2 = AddressBook('李四', '13511112222')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create AddressBook instance with 李四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1401" y="462433"/>
            <a:ext cx="14071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类的使用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28"/>
          <p:cNvSpPr txBox="1">
            <a:spLocks noChangeArrowheads="1"/>
          </p:cNvSpPr>
          <p:nvPr/>
        </p:nvSpPr>
        <p:spPr bwMode="auto">
          <a:xfrm>
            <a:off x="1305904" y="4214347"/>
            <a:ext cx="9555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实例化的参数必须和</a:t>
            </a: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__init__()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函数的参数一致。</a:t>
            </a:r>
            <a:endParaRPr lang="en-US" altLang="zh-CN"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1401" y="3569488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实例化的参数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1171284" y="1107292"/>
            <a:ext cx="955549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ab1.name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'张三'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ab1.phone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'13912334566'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重庆交通大学 </a:t>
            </a:r>
            <a:r>
              <a:rPr lang="en-US" altLang="zh-CN" smtClean="0"/>
              <a:t>Python</a:t>
            </a:r>
            <a:r>
              <a:rPr lang="zh-CN" altLang="en-US" smtClean="0"/>
              <a:t>课程组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9261" y="462433"/>
            <a:ext cx="26314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实例的属性的使用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28"/>
          <p:cNvSpPr txBox="1">
            <a:spLocks noChangeArrowheads="1"/>
          </p:cNvSpPr>
          <p:nvPr/>
        </p:nvSpPr>
        <p:spPr bwMode="auto">
          <a:xfrm>
            <a:off x="1305904" y="4214347"/>
            <a:ext cx="95554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&gt;&gt;&gt; ab1.update_phone('13312331233')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AddressBook 张三's phone has updated with 13312331233</a:t>
            </a:r>
            <a:endParaRPr sz="2400" b="1" dirty="0">
              <a:solidFill>
                <a:srgbClr val="49786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5331" y="3569488"/>
            <a:ext cx="26314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实例的方法的使用</a:t>
            </a:r>
            <a:endParaRPr lang="zh-CN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COMMONDATA" val="eyJoZGlkIjoiYmI4OTMzMTkwY2FmYWJlMzc5MDY3NDBhYzliYjhmND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3201</Words>
  <Application>WPS 演示</Application>
  <PresentationFormat>宽屏</PresentationFormat>
  <Paragraphs>343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幼圆</vt:lpstr>
      <vt:lpstr>Calibri</vt:lpstr>
      <vt:lpstr>DFGothic-EB</vt:lpstr>
      <vt:lpstr>MS UI Gothic</vt:lpstr>
      <vt:lpstr>微软雅黑</vt:lpstr>
      <vt:lpstr>Arial Unicode MS</vt:lpstr>
      <vt:lpstr>Calibri Light</vt:lpstr>
      <vt:lpstr>Times New Roman</vt:lpstr>
      <vt:lpstr>MS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逸鸢</cp:lastModifiedBy>
  <cp:revision>286</cp:revision>
  <dcterms:created xsi:type="dcterms:W3CDTF">2017-05-16T13:31:00Z</dcterms:created>
  <dcterms:modified xsi:type="dcterms:W3CDTF">2022-07-20T20:15:55Z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476FE63350804986A4C5EBDB935025E5</vt:lpwstr>
  </property>
</Properties>
</file>