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1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1"/>
  </p:notesMasterIdLst>
  <p:sldIdLst>
    <p:sldId id="855" r:id="rId2"/>
    <p:sldId id="856" r:id="rId3"/>
    <p:sldId id="857" r:id="rId4"/>
    <p:sldId id="799" r:id="rId5"/>
    <p:sldId id="869" r:id="rId6"/>
    <p:sldId id="858" r:id="rId7"/>
    <p:sldId id="861" r:id="rId8"/>
    <p:sldId id="859" r:id="rId9"/>
    <p:sldId id="860" r:id="rId10"/>
    <p:sldId id="863" r:id="rId11"/>
    <p:sldId id="862" r:id="rId12"/>
    <p:sldId id="380" r:id="rId13"/>
    <p:sldId id="381" r:id="rId14"/>
    <p:sldId id="870" r:id="rId15"/>
    <p:sldId id="865" r:id="rId16"/>
    <p:sldId id="474" r:id="rId17"/>
    <p:sldId id="564" r:id="rId18"/>
    <p:sldId id="791" r:id="rId19"/>
    <p:sldId id="752" r:id="rId20"/>
    <p:sldId id="784" r:id="rId21"/>
    <p:sldId id="384" r:id="rId22"/>
    <p:sldId id="385" r:id="rId23"/>
    <p:sldId id="387" r:id="rId24"/>
    <p:sldId id="388" r:id="rId25"/>
    <p:sldId id="751" r:id="rId26"/>
    <p:sldId id="389" r:id="rId27"/>
    <p:sldId id="390" r:id="rId28"/>
    <p:sldId id="391" r:id="rId29"/>
    <p:sldId id="392" r:id="rId30"/>
    <p:sldId id="788" r:id="rId31"/>
    <p:sldId id="789" r:id="rId32"/>
    <p:sldId id="395" r:id="rId33"/>
    <p:sldId id="396" r:id="rId34"/>
    <p:sldId id="792" r:id="rId35"/>
    <p:sldId id="878" r:id="rId36"/>
    <p:sldId id="659" r:id="rId37"/>
    <p:sldId id="790" r:id="rId38"/>
    <p:sldId id="399" r:id="rId39"/>
    <p:sldId id="401" r:id="rId40"/>
    <p:sldId id="753" r:id="rId41"/>
    <p:sldId id="754" r:id="rId42"/>
    <p:sldId id="407" r:id="rId43"/>
    <p:sldId id="306" r:id="rId44"/>
    <p:sldId id="871" r:id="rId45"/>
    <p:sldId id="866" r:id="rId46"/>
    <p:sldId id="410" r:id="rId47"/>
    <p:sldId id="411" r:id="rId48"/>
    <p:sldId id="873" r:id="rId49"/>
    <p:sldId id="414" r:id="rId50"/>
    <p:sldId id="413" r:id="rId51"/>
    <p:sldId id="415" r:id="rId52"/>
    <p:sldId id="416" r:id="rId53"/>
    <p:sldId id="417" r:id="rId54"/>
    <p:sldId id="420" r:id="rId55"/>
    <p:sldId id="418" r:id="rId56"/>
    <p:sldId id="419" r:id="rId57"/>
    <p:sldId id="421" r:id="rId58"/>
    <p:sldId id="874" r:id="rId59"/>
    <p:sldId id="422" r:id="rId60"/>
    <p:sldId id="423" r:id="rId61"/>
    <p:sldId id="424" r:id="rId62"/>
    <p:sldId id="425" r:id="rId63"/>
    <p:sldId id="426" r:id="rId64"/>
    <p:sldId id="813" r:id="rId65"/>
    <p:sldId id="815" r:id="rId66"/>
    <p:sldId id="817" r:id="rId67"/>
    <p:sldId id="823" r:id="rId68"/>
    <p:sldId id="809" r:id="rId69"/>
    <p:sldId id="808" r:id="rId70"/>
    <p:sldId id="825" r:id="rId71"/>
    <p:sldId id="806" r:id="rId72"/>
    <p:sldId id="807" r:id="rId73"/>
    <p:sldId id="819" r:id="rId74"/>
    <p:sldId id="818" r:id="rId75"/>
    <p:sldId id="828" r:id="rId76"/>
    <p:sldId id="827" r:id="rId77"/>
    <p:sldId id="875" r:id="rId78"/>
    <p:sldId id="822" r:id="rId79"/>
    <p:sldId id="820" r:id="rId80"/>
    <p:sldId id="821" r:id="rId81"/>
    <p:sldId id="879" r:id="rId82"/>
    <p:sldId id="427" r:id="rId83"/>
    <p:sldId id="428" r:id="rId84"/>
    <p:sldId id="429" r:id="rId85"/>
    <p:sldId id="430" r:id="rId86"/>
    <p:sldId id="732" r:id="rId87"/>
    <p:sldId id="835" r:id="rId88"/>
    <p:sldId id="756" r:id="rId89"/>
    <p:sldId id="431" r:id="rId90"/>
    <p:sldId id="839" r:id="rId91"/>
    <p:sldId id="768" r:id="rId92"/>
    <p:sldId id="432" r:id="rId93"/>
    <p:sldId id="433" r:id="rId94"/>
    <p:sldId id="830" r:id="rId95"/>
    <p:sldId id="831" r:id="rId96"/>
    <p:sldId id="832" r:id="rId97"/>
    <p:sldId id="833" r:id="rId98"/>
    <p:sldId id="834" r:id="rId99"/>
    <p:sldId id="876" r:id="rId100"/>
    <p:sldId id="331" r:id="rId101"/>
    <p:sldId id="328" r:id="rId102"/>
    <p:sldId id="339" r:id="rId103"/>
    <p:sldId id="759" r:id="rId104"/>
    <p:sldId id="340" r:id="rId105"/>
    <p:sldId id="760" r:id="rId106"/>
    <p:sldId id="349" r:id="rId107"/>
    <p:sldId id="762" r:id="rId108"/>
    <p:sldId id="346" r:id="rId109"/>
    <p:sldId id="352" r:id="rId110"/>
    <p:sldId id="348" r:id="rId111"/>
    <p:sldId id="764" r:id="rId112"/>
    <p:sldId id="344" r:id="rId113"/>
    <p:sldId id="355" r:id="rId114"/>
    <p:sldId id="356" r:id="rId115"/>
    <p:sldId id="767" r:id="rId116"/>
    <p:sldId id="851" r:id="rId117"/>
    <p:sldId id="852" r:id="rId118"/>
    <p:sldId id="853" r:id="rId119"/>
    <p:sldId id="854" r:id="rId120"/>
    <p:sldId id="872" r:id="rId121"/>
    <p:sldId id="867" r:id="rId122"/>
    <p:sldId id="359" r:id="rId123"/>
    <p:sldId id="358" r:id="rId124"/>
    <p:sldId id="840" r:id="rId125"/>
    <p:sldId id="868" r:id="rId126"/>
    <p:sldId id="360" r:id="rId127"/>
    <p:sldId id="361" r:id="rId128"/>
    <p:sldId id="367" r:id="rId129"/>
    <p:sldId id="366" r:id="rId130"/>
    <p:sldId id="368" r:id="rId131"/>
    <p:sldId id="370" r:id="rId132"/>
    <p:sldId id="841" r:id="rId133"/>
    <p:sldId id="842" r:id="rId134"/>
    <p:sldId id="843" r:id="rId135"/>
    <p:sldId id="844" r:id="rId136"/>
    <p:sldId id="845" r:id="rId137"/>
    <p:sldId id="770" r:id="rId138"/>
    <p:sldId id="369" r:id="rId139"/>
    <p:sldId id="357" r:id="rId140"/>
  </p:sldIdLst>
  <p:sldSz cx="9144000" cy="5143500" type="screen16x9"/>
  <p:notesSz cx="6858000" cy="9144000"/>
  <p:custDataLst>
    <p:tags r:id="rId1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3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4"/>
    <p:restoredTop sz="93214" autoAdjust="0"/>
  </p:normalViewPr>
  <p:slideViewPr>
    <p:cSldViewPr>
      <p:cViewPr varScale="1">
        <p:scale>
          <a:sx n="85" d="100"/>
          <a:sy n="85" d="100"/>
        </p:scale>
        <p:origin x="756" y="48"/>
      </p:cViewPr>
      <p:guideLst>
        <p:guide orient="horz" pos="1613"/>
        <p:guide pos="287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notesMaster" Target="notesMasters/notesMaster1.xml"/><Relationship Id="rId14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ags" Target="tags/tag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4AA2B-0F3F-4756-97A8-743613F69807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45BDE-1B72-4BFD-A27E-0DDC5BFF96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在命令行解释器中输入</a:t>
            </a:r>
            <a:r>
              <a:rPr lang="en-US" altLang="zh-CN">
                <a:sym typeface="+mn-ea"/>
              </a:rPr>
              <a:t>exit()</a:t>
            </a:r>
            <a:r>
              <a:rPr lang="zh-CN" altLang="en-US">
                <a:sym typeface="+mn-ea"/>
              </a:rPr>
              <a:t>或者组合键</a:t>
            </a:r>
            <a:r>
              <a:rPr lang="en-US" altLang="zh-CN">
                <a:sym typeface="+mn-ea"/>
              </a:rPr>
              <a:t>Ctrl-Z(Windows</a:t>
            </a:r>
            <a:r>
              <a:rPr lang="zh-CN" altLang="en-US">
                <a:sym typeface="+mn-ea"/>
              </a:rPr>
              <a:t>系统），</a:t>
            </a:r>
            <a:r>
              <a:rPr lang="en-US" altLang="zh-CN">
                <a:sym typeface="+mn-ea"/>
              </a:rPr>
              <a:t>Ctrl-D(UNIX</a:t>
            </a:r>
            <a:r>
              <a:rPr lang="zh-CN" altLang="en-US">
                <a:sym typeface="+mn-ea"/>
              </a:rPr>
              <a:t>系统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在命令行解释器中输入</a:t>
            </a:r>
            <a:r>
              <a:rPr lang="en-US" altLang="zh-CN">
                <a:sym typeface="+mn-ea"/>
              </a:rPr>
              <a:t>exit()</a:t>
            </a:r>
            <a:r>
              <a:rPr lang="zh-CN" altLang="en-US">
                <a:sym typeface="+mn-ea"/>
              </a:rPr>
              <a:t>或者组合键</a:t>
            </a:r>
            <a:r>
              <a:rPr lang="en-US" altLang="zh-CN">
                <a:sym typeface="+mn-ea"/>
              </a:rPr>
              <a:t>Ctrl-Z(Windows</a:t>
            </a:r>
            <a:r>
              <a:rPr lang="zh-CN" altLang="en-US">
                <a:sym typeface="+mn-ea"/>
              </a:rPr>
              <a:t>系统），</a:t>
            </a:r>
            <a:r>
              <a:rPr lang="en-US" altLang="zh-CN">
                <a:sym typeface="+mn-ea"/>
              </a:rPr>
              <a:t>Ctrl-D(UNIX</a:t>
            </a:r>
            <a:r>
              <a:rPr lang="zh-CN" altLang="en-US">
                <a:sym typeface="+mn-ea"/>
              </a:rPr>
              <a:t>系统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在命令行解释器中输入</a:t>
            </a:r>
            <a:r>
              <a:rPr lang="en-US" altLang="zh-CN">
                <a:sym typeface="+mn-ea"/>
              </a:rPr>
              <a:t>exit()</a:t>
            </a:r>
            <a:r>
              <a:rPr lang="zh-CN" altLang="en-US">
                <a:sym typeface="+mn-ea"/>
              </a:rPr>
              <a:t>或者组合键</a:t>
            </a:r>
            <a:r>
              <a:rPr lang="en-US" altLang="zh-CN">
                <a:sym typeface="+mn-ea"/>
              </a:rPr>
              <a:t>Ctrl-Z(Windows</a:t>
            </a:r>
            <a:r>
              <a:rPr lang="zh-CN" altLang="en-US">
                <a:sym typeface="+mn-ea"/>
              </a:rPr>
              <a:t>系统），</a:t>
            </a:r>
            <a:r>
              <a:rPr lang="en-US" altLang="zh-CN">
                <a:sym typeface="+mn-ea"/>
              </a:rPr>
              <a:t>Ctrl-D(UNIX</a:t>
            </a:r>
            <a:r>
              <a:rPr lang="zh-CN" altLang="en-US">
                <a:sym typeface="+mn-ea"/>
              </a:rPr>
              <a:t>系统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在命令行解释器中输入</a:t>
            </a:r>
            <a:r>
              <a:rPr lang="en-US" altLang="zh-CN">
                <a:sym typeface="+mn-ea"/>
              </a:rPr>
              <a:t>exit()</a:t>
            </a:r>
            <a:r>
              <a:rPr lang="zh-CN" altLang="en-US">
                <a:sym typeface="+mn-ea"/>
              </a:rPr>
              <a:t>或者组合键</a:t>
            </a:r>
            <a:r>
              <a:rPr lang="en-US" altLang="zh-CN">
                <a:sym typeface="+mn-ea"/>
              </a:rPr>
              <a:t>Ctrl-Z(Windows</a:t>
            </a:r>
            <a:r>
              <a:rPr lang="zh-CN" altLang="en-US">
                <a:sym typeface="+mn-ea"/>
              </a:rPr>
              <a:t>系统），</a:t>
            </a:r>
            <a:r>
              <a:rPr lang="en-US" altLang="zh-CN">
                <a:sym typeface="+mn-ea"/>
              </a:rPr>
              <a:t>Ctrl-D(UNIX</a:t>
            </a:r>
            <a:r>
              <a:rPr lang="zh-CN" altLang="en-US">
                <a:sym typeface="+mn-ea"/>
              </a:rPr>
              <a:t>系统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在命令行解释器中输入</a:t>
            </a:r>
            <a:r>
              <a:rPr lang="en-US" altLang="zh-CN">
                <a:sym typeface="+mn-ea"/>
              </a:rPr>
              <a:t>exit()</a:t>
            </a:r>
            <a:r>
              <a:rPr lang="zh-CN" altLang="en-US">
                <a:sym typeface="+mn-ea"/>
              </a:rPr>
              <a:t>或者组合键</a:t>
            </a:r>
            <a:r>
              <a:rPr lang="en-US" altLang="zh-CN">
                <a:sym typeface="+mn-ea"/>
              </a:rPr>
              <a:t>Ctrl-Z(Windows</a:t>
            </a:r>
            <a:r>
              <a:rPr lang="zh-CN" altLang="en-US">
                <a:sym typeface="+mn-ea"/>
              </a:rPr>
              <a:t>系统），</a:t>
            </a:r>
            <a:r>
              <a:rPr lang="en-US" altLang="zh-CN">
                <a:sym typeface="+mn-ea"/>
              </a:rPr>
              <a:t>Ctrl-D(UNIX</a:t>
            </a:r>
            <a:r>
              <a:rPr lang="zh-CN" altLang="en-US">
                <a:sym typeface="+mn-ea"/>
              </a:rPr>
              <a:t>系统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在命令行解释器中输入</a:t>
            </a:r>
            <a:r>
              <a:rPr lang="en-US" altLang="zh-CN">
                <a:sym typeface="+mn-ea"/>
              </a:rPr>
              <a:t>exit()</a:t>
            </a:r>
            <a:r>
              <a:rPr lang="zh-CN" altLang="en-US">
                <a:sym typeface="+mn-ea"/>
              </a:rPr>
              <a:t>或者组合键</a:t>
            </a:r>
            <a:r>
              <a:rPr lang="en-US" altLang="zh-CN">
                <a:sym typeface="+mn-ea"/>
              </a:rPr>
              <a:t>Ctrl-Z(Windows</a:t>
            </a:r>
            <a:r>
              <a:rPr lang="zh-CN" altLang="en-US">
                <a:sym typeface="+mn-ea"/>
              </a:rPr>
              <a:t>系统），</a:t>
            </a:r>
            <a:r>
              <a:rPr lang="en-US" altLang="zh-CN">
                <a:sym typeface="+mn-ea"/>
              </a:rPr>
              <a:t>Ctrl-D(UNIX</a:t>
            </a:r>
            <a:r>
              <a:rPr lang="zh-CN" altLang="en-US">
                <a:sym typeface="+mn-ea"/>
              </a:rPr>
              <a:t>系统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在命令行解释器中输入</a:t>
            </a:r>
            <a:r>
              <a:rPr lang="en-US" altLang="zh-CN">
                <a:sym typeface="+mn-ea"/>
              </a:rPr>
              <a:t>exit()</a:t>
            </a:r>
            <a:r>
              <a:rPr lang="zh-CN" altLang="en-US">
                <a:sym typeface="+mn-ea"/>
              </a:rPr>
              <a:t>或者组合键</a:t>
            </a:r>
            <a:r>
              <a:rPr lang="en-US" altLang="zh-CN">
                <a:sym typeface="+mn-ea"/>
              </a:rPr>
              <a:t>Ctrl-Z(Windows</a:t>
            </a:r>
            <a:r>
              <a:rPr lang="zh-CN" altLang="en-US">
                <a:sym typeface="+mn-ea"/>
              </a:rPr>
              <a:t>系统），</a:t>
            </a:r>
            <a:r>
              <a:rPr lang="en-US" altLang="zh-CN">
                <a:sym typeface="+mn-ea"/>
              </a:rPr>
              <a:t>Ctrl-D(UNIX</a:t>
            </a:r>
            <a:r>
              <a:rPr lang="zh-CN" altLang="en-US">
                <a:sym typeface="+mn-ea"/>
              </a:rPr>
              <a:t>系统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在命令行解释器中输入</a:t>
            </a:r>
            <a:r>
              <a:rPr lang="en-US" altLang="zh-CN">
                <a:sym typeface="+mn-ea"/>
              </a:rPr>
              <a:t>exit()</a:t>
            </a:r>
            <a:r>
              <a:rPr lang="zh-CN" altLang="en-US">
                <a:sym typeface="+mn-ea"/>
              </a:rPr>
              <a:t>或者组合键</a:t>
            </a:r>
            <a:r>
              <a:rPr lang="en-US" altLang="zh-CN">
                <a:sym typeface="+mn-ea"/>
              </a:rPr>
              <a:t>Ctrl-Z(Windows</a:t>
            </a:r>
            <a:r>
              <a:rPr lang="zh-CN" altLang="en-US">
                <a:sym typeface="+mn-ea"/>
              </a:rPr>
              <a:t>系统），</a:t>
            </a:r>
            <a:r>
              <a:rPr lang="en-US" altLang="zh-CN">
                <a:sym typeface="+mn-ea"/>
              </a:rPr>
              <a:t>Ctrl-D(UNIX</a:t>
            </a:r>
            <a:r>
              <a:rPr lang="zh-CN" altLang="en-US">
                <a:sym typeface="+mn-ea"/>
              </a:rPr>
              <a:t>系统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在命令行解释器中输入</a:t>
            </a:r>
            <a:r>
              <a:rPr lang="en-US" altLang="zh-CN">
                <a:sym typeface="+mn-ea"/>
              </a:rPr>
              <a:t>exit()</a:t>
            </a:r>
            <a:r>
              <a:rPr lang="zh-CN" altLang="en-US">
                <a:sym typeface="+mn-ea"/>
              </a:rPr>
              <a:t>或者组合键</a:t>
            </a:r>
            <a:r>
              <a:rPr lang="en-US" altLang="zh-CN">
                <a:sym typeface="+mn-ea"/>
              </a:rPr>
              <a:t>Ctrl-Z(Windows</a:t>
            </a:r>
            <a:r>
              <a:rPr lang="zh-CN" altLang="en-US">
                <a:sym typeface="+mn-ea"/>
              </a:rPr>
              <a:t>系统），</a:t>
            </a:r>
            <a:r>
              <a:rPr lang="en-US" altLang="zh-CN">
                <a:sym typeface="+mn-ea"/>
              </a:rPr>
              <a:t>Ctrl-D(UNIX</a:t>
            </a:r>
            <a:r>
              <a:rPr lang="zh-CN" altLang="en-US">
                <a:sym typeface="+mn-ea"/>
              </a:rPr>
              <a:t>系统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在命令行解释器中输入</a:t>
            </a:r>
            <a:r>
              <a:rPr lang="en-US" altLang="zh-CN">
                <a:sym typeface="+mn-ea"/>
              </a:rPr>
              <a:t>exit()</a:t>
            </a:r>
            <a:r>
              <a:rPr lang="zh-CN" altLang="en-US">
                <a:sym typeface="+mn-ea"/>
              </a:rPr>
              <a:t>或者组合键</a:t>
            </a:r>
            <a:r>
              <a:rPr lang="en-US" altLang="zh-CN">
                <a:sym typeface="+mn-ea"/>
              </a:rPr>
              <a:t>Ctrl-Z(Windows</a:t>
            </a:r>
            <a:r>
              <a:rPr lang="zh-CN" altLang="en-US">
                <a:sym typeface="+mn-ea"/>
              </a:rPr>
              <a:t>系统），</a:t>
            </a:r>
            <a:r>
              <a:rPr lang="en-US" altLang="zh-CN">
                <a:sym typeface="+mn-ea"/>
              </a:rPr>
              <a:t>Ctrl-D(UNIX</a:t>
            </a:r>
            <a:r>
              <a:rPr lang="zh-CN" altLang="en-US">
                <a:sym typeface="+mn-ea"/>
              </a:rPr>
              <a:t>系统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在命令行解释器中输入</a:t>
            </a:r>
            <a:r>
              <a:rPr lang="en-US" altLang="zh-CN">
                <a:sym typeface="+mn-ea"/>
              </a:rPr>
              <a:t>exit()</a:t>
            </a:r>
            <a:r>
              <a:rPr lang="zh-CN" altLang="en-US">
                <a:sym typeface="+mn-ea"/>
              </a:rPr>
              <a:t>或者组合键</a:t>
            </a:r>
            <a:r>
              <a:rPr lang="en-US" altLang="zh-CN">
                <a:sym typeface="+mn-ea"/>
              </a:rPr>
              <a:t>Ctrl-Z(Windows</a:t>
            </a:r>
            <a:r>
              <a:rPr lang="zh-CN" altLang="en-US">
                <a:sym typeface="+mn-ea"/>
              </a:rPr>
              <a:t>系统），</a:t>
            </a:r>
            <a:r>
              <a:rPr lang="en-US" altLang="zh-CN">
                <a:sym typeface="+mn-ea"/>
              </a:rPr>
              <a:t>Ctrl-D(UNIX</a:t>
            </a:r>
            <a:r>
              <a:rPr lang="zh-CN" altLang="en-US">
                <a:sym typeface="+mn-ea"/>
              </a:rPr>
              <a:t>系统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在命令行解释器中输入</a:t>
            </a:r>
            <a:r>
              <a:rPr lang="en-US" altLang="zh-CN">
                <a:sym typeface="+mn-ea"/>
              </a:rPr>
              <a:t>exit()</a:t>
            </a:r>
            <a:r>
              <a:rPr lang="zh-CN" altLang="en-US">
                <a:sym typeface="+mn-ea"/>
              </a:rPr>
              <a:t>或者组合键</a:t>
            </a:r>
            <a:r>
              <a:rPr lang="en-US" altLang="zh-CN">
                <a:sym typeface="+mn-ea"/>
              </a:rPr>
              <a:t>Ctrl-Z(Windows</a:t>
            </a:r>
            <a:r>
              <a:rPr lang="zh-CN" altLang="en-US">
                <a:sym typeface="+mn-ea"/>
              </a:rPr>
              <a:t>系统），</a:t>
            </a:r>
            <a:r>
              <a:rPr lang="en-US" altLang="zh-CN">
                <a:sym typeface="+mn-ea"/>
              </a:rPr>
              <a:t>Ctrl-D(UNIX</a:t>
            </a:r>
            <a:r>
              <a:rPr lang="zh-CN" altLang="en-US">
                <a:sym typeface="+mn-ea"/>
              </a:rPr>
              <a:t>系统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在命令行解释器中输入</a:t>
            </a:r>
            <a:r>
              <a:rPr lang="en-US" altLang="zh-CN">
                <a:sym typeface="+mn-ea"/>
              </a:rPr>
              <a:t>exit()</a:t>
            </a:r>
            <a:r>
              <a:rPr lang="zh-CN" altLang="en-US">
                <a:sym typeface="+mn-ea"/>
              </a:rPr>
              <a:t>或者组合键</a:t>
            </a:r>
            <a:r>
              <a:rPr lang="en-US" altLang="zh-CN">
                <a:sym typeface="+mn-ea"/>
              </a:rPr>
              <a:t>Ctrl-Z(Windows</a:t>
            </a:r>
            <a:r>
              <a:rPr lang="zh-CN" altLang="en-US">
                <a:sym typeface="+mn-ea"/>
              </a:rPr>
              <a:t>系统），</a:t>
            </a:r>
            <a:r>
              <a:rPr lang="en-US" altLang="zh-CN">
                <a:sym typeface="+mn-ea"/>
              </a:rPr>
              <a:t>Ctrl-D(UNIX</a:t>
            </a:r>
            <a:r>
              <a:rPr lang="zh-CN" altLang="en-US">
                <a:sym typeface="+mn-ea"/>
              </a:rPr>
              <a:t>系统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在命令行解释器中输入</a:t>
            </a:r>
            <a:r>
              <a:rPr lang="en-US" altLang="zh-CN">
                <a:sym typeface="+mn-ea"/>
              </a:rPr>
              <a:t>exit()</a:t>
            </a:r>
            <a:r>
              <a:rPr lang="zh-CN" altLang="en-US">
                <a:sym typeface="+mn-ea"/>
              </a:rPr>
              <a:t>或者组合键</a:t>
            </a:r>
            <a:r>
              <a:rPr lang="en-US" altLang="zh-CN">
                <a:sym typeface="+mn-ea"/>
              </a:rPr>
              <a:t>Ctrl-Z(Windows</a:t>
            </a:r>
            <a:r>
              <a:rPr lang="zh-CN" altLang="en-US">
                <a:sym typeface="+mn-ea"/>
              </a:rPr>
              <a:t>系统），</a:t>
            </a:r>
            <a:r>
              <a:rPr lang="en-US" altLang="zh-CN">
                <a:sym typeface="+mn-ea"/>
              </a:rPr>
              <a:t>Ctrl-D(UNIX</a:t>
            </a:r>
            <a:r>
              <a:rPr lang="zh-CN" altLang="en-US">
                <a:sym typeface="+mn-ea"/>
              </a:rPr>
              <a:t>系统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在命令行解释器中输入</a:t>
            </a:r>
            <a:r>
              <a:rPr lang="en-US" altLang="zh-CN">
                <a:sym typeface="+mn-ea"/>
              </a:rPr>
              <a:t>exit()</a:t>
            </a:r>
            <a:r>
              <a:rPr lang="zh-CN" altLang="en-US">
                <a:sym typeface="+mn-ea"/>
              </a:rPr>
              <a:t>或者组合键</a:t>
            </a:r>
            <a:r>
              <a:rPr lang="en-US" altLang="zh-CN">
                <a:sym typeface="+mn-ea"/>
              </a:rPr>
              <a:t>Ctrl-Z(Windows</a:t>
            </a:r>
            <a:r>
              <a:rPr lang="zh-CN" altLang="en-US">
                <a:sym typeface="+mn-ea"/>
              </a:rPr>
              <a:t>系统），</a:t>
            </a:r>
            <a:r>
              <a:rPr lang="en-US" altLang="zh-CN">
                <a:sym typeface="+mn-ea"/>
              </a:rPr>
              <a:t>Ctrl-D(UNIX</a:t>
            </a:r>
            <a:r>
              <a:rPr lang="zh-CN" altLang="en-US">
                <a:sym typeface="+mn-ea"/>
              </a:rPr>
              <a:t>系统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在命令行解释器中输入</a:t>
            </a:r>
            <a:r>
              <a:rPr lang="en-US" altLang="zh-CN">
                <a:sym typeface="+mn-ea"/>
              </a:rPr>
              <a:t>exit()</a:t>
            </a:r>
            <a:r>
              <a:rPr lang="zh-CN" altLang="en-US">
                <a:sym typeface="+mn-ea"/>
              </a:rPr>
              <a:t>或者组合键</a:t>
            </a:r>
            <a:r>
              <a:rPr lang="en-US" altLang="zh-CN">
                <a:sym typeface="+mn-ea"/>
              </a:rPr>
              <a:t>Ctrl-Z(Windows</a:t>
            </a:r>
            <a:r>
              <a:rPr lang="zh-CN" altLang="en-US">
                <a:sym typeface="+mn-ea"/>
              </a:rPr>
              <a:t>系统），</a:t>
            </a:r>
            <a:r>
              <a:rPr lang="en-US" altLang="zh-CN">
                <a:sym typeface="+mn-ea"/>
              </a:rPr>
              <a:t>Ctrl-D(UNIX</a:t>
            </a:r>
            <a:r>
              <a:rPr lang="zh-CN" altLang="en-US">
                <a:sym typeface="+mn-ea"/>
              </a:rPr>
              <a:t>系统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C5CB-36E4-4835-A0E7-B4A8776B2B87}" type="datetime1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74170"/>
            <a:ext cx="2895600" cy="273844"/>
          </a:xfrm>
        </p:spPr>
        <p:txBody>
          <a:bodyPr/>
          <a:lstStyle>
            <a:lvl1pPr>
              <a:defRPr b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重庆交通大学 </a:t>
            </a:r>
            <a:r>
              <a:rPr lang="en-US" altLang="zh-CN" dirty="0"/>
              <a:t>Python</a:t>
            </a:r>
            <a:r>
              <a:rPr lang="zh-CN" altLang="en-US" dirty="0"/>
              <a:t>课程组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A9A0-4581-4C19-A9EA-DACDD987A0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E58E-21AD-4B59-A6E0-06B3F7B5E958}" type="datetime1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重庆交通大学 </a:t>
            </a:r>
            <a:r>
              <a:rPr lang="en-US" altLang="zh-CN" dirty="0"/>
              <a:t>Python</a:t>
            </a:r>
            <a:r>
              <a:rPr lang="zh-CN" altLang="en-US" dirty="0"/>
              <a:t>课程组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A9A0-4581-4C19-A9EA-DACDD987A0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CBBD-35A7-43A9-A15D-EE0F2FD6EE53}" type="datetime1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重庆交通大学 </a:t>
            </a:r>
            <a:r>
              <a:rPr lang="en-US" altLang="zh-CN" dirty="0"/>
              <a:t>Python</a:t>
            </a:r>
            <a:r>
              <a:rPr lang="zh-CN" altLang="en-US" dirty="0"/>
              <a:t>课程组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A9A0-4581-4C19-A9EA-DACDD987A0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3E01-3075-4FBB-9F57-E6D414BE57C6}" type="datetime1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重庆交通大学 </a:t>
            </a:r>
            <a:r>
              <a:rPr lang="en-US" altLang="zh-CN" dirty="0"/>
              <a:t>Python</a:t>
            </a:r>
            <a:r>
              <a:rPr lang="zh-CN" altLang="en-US" dirty="0"/>
              <a:t>课程组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A9A0-4581-4C19-A9EA-DACDD987A0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5232-E0B9-40C2-B8C6-1F52FCCD7D58}" type="datetime1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重庆交通大学 </a:t>
            </a:r>
            <a:r>
              <a:rPr lang="en-US" altLang="zh-CN" dirty="0"/>
              <a:t>Python</a:t>
            </a:r>
            <a:r>
              <a:rPr lang="zh-CN" altLang="en-US" dirty="0"/>
              <a:t>课程组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A9A0-4581-4C19-A9EA-DACDD987A0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7375-5507-478D-BE82-D35A7BD1EC5B}" type="datetime1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重庆交通大学 </a:t>
            </a:r>
            <a:r>
              <a:rPr lang="en-US" altLang="zh-CN" dirty="0"/>
              <a:t>Python</a:t>
            </a:r>
            <a:r>
              <a:rPr lang="zh-CN" altLang="en-US" dirty="0"/>
              <a:t>课程组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A9A0-4581-4C19-A9EA-DACDD987A0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BCEB-1FE8-4E3F-9EDD-D677FDF1F243}" type="datetime1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重庆交通大学 </a:t>
            </a:r>
            <a:r>
              <a:rPr lang="en-US" altLang="zh-CN" dirty="0"/>
              <a:t>Python</a:t>
            </a:r>
            <a:r>
              <a:rPr lang="zh-CN" altLang="en-US" dirty="0"/>
              <a:t>课程组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A9A0-4581-4C19-A9EA-DACDD987A0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3D93-2D16-4F11-AF85-C370F54C18C1}" type="datetime1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重庆交通大学 </a:t>
            </a:r>
            <a:r>
              <a:rPr lang="en-US" altLang="zh-CN" dirty="0"/>
              <a:t>Python</a:t>
            </a:r>
            <a:r>
              <a:rPr lang="zh-CN" altLang="en-US" dirty="0"/>
              <a:t>课程组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A9A0-4581-4C19-A9EA-DACDD987A0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2693-2E32-44EC-A825-6DA759F6C95F}" type="datetime1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16560" y="4718030"/>
            <a:ext cx="2895600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A9A0-4581-4C19-A9EA-DACDD987A0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3B60-0F21-492F-87A0-3F093F57A455}" type="datetime1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重庆交通大学 </a:t>
            </a:r>
            <a:r>
              <a:rPr lang="en-US" altLang="zh-CN" dirty="0"/>
              <a:t>Python</a:t>
            </a:r>
            <a:r>
              <a:rPr lang="zh-CN" altLang="en-US" dirty="0"/>
              <a:t>课程组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A9A0-4581-4C19-A9EA-DACDD987A0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720A-EE6C-4DA5-954E-D2F43D5DD58E}" type="datetime1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重庆交通大学 </a:t>
            </a:r>
            <a:r>
              <a:rPr lang="en-US" altLang="zh-CN" dirty="0"/>
              <a:t>Python</a:t>
            </a:r>
            <a:r>
              <a:rPr lang="zh-CN" altLang="en-US" dirty="0"/>
              <a:t>课程组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A9A0-4581-4C19-A9EA-DACDD987A0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E6193-AC5E-49DE-A6BB-7D207B3C937A}" type="datetime1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4A9A0-4581-4C19-A9EA-DACDD987A0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3.wmf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jpeg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24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0015" y="119564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矩形 5"/>
          <p:cNvSpPr/>
          <p:nvPr/>
        </p:nvSpPr>
        <p:spPr>
          <a:xfrm>
            <a:off x="194830" y="191452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7" name="组合 6"/>
          <p:cNvGrpSpPr/>
          <p:nvPr/>
        </p:nvGrpSpPr>
        <p:grpSpPr>
          <a:xfrm>
            <a:off x="978218" y="1589723"/>
            <a:ext cx="4989671" cy="600164"/>
            <a:chOff x="4722813" y="2270848"/>
            <a:chExt cx="3567814" cy="575975"/>
          </a:xfrm>
        </p:grpSpPr>
        <p:sp>
          <p:nvSpPr>
            <p:cNvPr id="8" name="文本框 7"/>
            <p:cNvSpPr txBox="1"/>
            <p:nvPr/>
          </p:nvSpPr>
          <p:spPr>
            <a:xfrm>
              <a:off x="4722813" y="2270848"/>
              <a:ext cx="3567814" cy="575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3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第</a:t>
              </a:r>
              <a:r>
                <a:rPr lang="en-US" altLang="zh-CN" sz="33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3</a:t>
              </a:r>
              <a:r>
                <a:rPr lang="zh-CN" altLang="en-US" sz="33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章  程序控制结构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722907" y="2823823"/>
              <a:ext cx="3278014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106" y="2561577"/>
            <a:ext cx="3571875" cy="225257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8" y="114071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矩形 2"/>
          <p:cNvSpPr/>
          <p:nvPr/>
        </p:nvSpPr>
        <p:spPr>
          <a:xfrm>
            <a:off x="194830" y="191452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矩形 11"/>
          <p:cNvSpPr/>
          <p:nvPr/>
        </p:nvSpPr>
        <p:spPr>
          <a:xfrm>
            <a:off x="1043608" y="1263061"/>
            <a:ext cx="7418414" cy="129407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684530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>
                <a:sym typeface="+mn-ea"/>
              </a:rPr>
              <a:t>编写一个人民币与输入币种的兑换程序，根据用户输入的币种、汇率和待兑换人民币数量，实现人民币到其他币种的兑换。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349" y="2852335"/>
            <a:ext cx="5164931" cy="16573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83568" y="560183"/>
            <a:ext cx="2232248" cy="40767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684530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>
                <a:sym typeface="+mn-ea"/>
              </a:rPr>
              <a:t>课堂练习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583160" y="411510"/>
            <a:ext cx="5437112" cy="646309"/>
          </a:xfrm>
          <a:prstGeom prst="rect">
            <a:avLst/>
          </a:prstGeom>
          <a:noFill/>
        </p:spPr>
        <p:txBody>
          <a:bodyPr wrap="square" lIns="91419" tIns="45709" rIns="91419" bIns="45709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循环程序设计举例</a:t>
            </a:r>
          </a:p>
        </p:txBody>
      </p:sp>
      <p:sp>
        <p:nvSpPr>
          <p:cNvPr id="5" name="矩形 4"/>
          <p:cNvSpPr/>
          <p:nvPr/>
        </p:nvSpPr>
        <p:spPr>
          <a:xfrm>
            <a:off x="2973931" y="1240131"/>
            <a:ext cx="4104456" cy="523198"/>
          </a:xfrm>
          <a:prstGeom prst="rect">
            <a:avLst/>
          </a:prstGeom>
        </p:spPr>
        <p:txBody>
          <a:bodyPr wrap="square" lIns="91419" tIns="45709" rIns="91419" bIns="45709">
            <a:spAutoFit/>
          </a:bodyPr>
          <a:lstStyle/>
          <a:p>
            <a:r>
              <a:rPr lang="en-US" altLang="zh-CN" sz="2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 </a:t>
            </a:r>
            <a:r>
              <a:rPr lang="zh-CN" altLang="en-US" sz="2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累加、累乘</a:t>
            </a:r>
          </a:p>
        </p:txBody>
      </p:sp>
      <p:sp>
        <p:nvSpPr>
          <p:cNvPr id="8" name="矩形 7"/>
          <p:cNvSpPr/>
          <p:nvPr/>
        </p:nvSpPr>
        <p:spPr>
          <a:xfrm>
            <a:off x="2973931" y="2217620"/>
            <a:ext cx="2226849" cy="523198"/>
          </a:xfrm>
          <a:prstGeom prst="rect">
            <a:avLst/>
          </a:prstGeom>
        </p:spPr>
        <p:txBody>
          <a:bodyPr wrap="none" lIns="91419" tIns="45709" rIns="91419" bIns="45709">
            <a:spAutoFit/>
          </a:bodyPr>
          <a:lstStyle/>
          <a:p>
            <a:r>
              <a:rPr lang="en-US" altLang="zh-CN" sz="2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 </a:t>
            </a:r>
            <a:r>
              <a:rPr lang="zh-CN" altLang="en-US" sz="2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多重循环</a:t>
            </a:r>
          </a:p>
        </p:txBody>
      </p:sp>
      <p:sp>
        <p:nvSpPr>
          <p:cNvPr id="9" name="矩形 8"/>
          <p:cNvSpPr/>
          <p:nvPr/>
        </p:nvSpPr>
        <p:spPr>
          <a:xfrm>
            <a:off x="2973931" y="1709736"/>
            <a:ext cx="2226849" cy="523198"/>
          </a:xfrm>
          <a:prstGeom prst="rect">
            <a:avLst/>
          </a:prstGeom>
        </p:spPr>
        <p:txBody>
          <a:bodyPr wrap="none" lIns="91419" tIns="45709" rIns="91419" bIns="45709">
            <a:spAutoFit/>
          </a:bodyPr>
          <a:lstStyle/>
          <a:p>
            <a:r>
              <a:rPr lang="en-US" altLang="zh-CN" sz="2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 </a:t>
            </a:r>
            <a:r>
              <a:rPr lang="zh-CN" altLang="en-US" sz="2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素数问题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973931" y="2725504"/>
            <a:ext cx="1866174" cy="523198"/>
          </a:xfrm>
          <a:prstGeom prst="rect">
            <a:avLst/>
          </a:prstGeom>
        </p:spPr>
        <p:txBody>
          <a:bodyPr wrap="none" lIns="91419" tIns="45709" rIns="91419" bIns="45709">
            <a:spAutoFit/>
          </a:bodyPr>
          <a:lstStyle/>
          <a:p>
            <a:r>
              <a:rPr lang="en-US" altLang="zh-CN" sz="2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  </a:t>
            </a:r>
            <a:r>
              <a:rPr lang="zh-CN" altLang="en-US" sz="2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递推题</a:t>
            </a:r>
          </a:p>
        </p:txBody>
      </p:sp>
      <p:sp>
        <p:nvSpPr>
          <p:cNvPr id="11" name="矩形 10"/>
          <p:cNvSpPr/>
          <p:nvPr/>
        </p:nvSpPr>
        <p:spPr>
          <a:xfrm>
            <a:off x="2973931" y="3233390"/>
            <a:ext cx="2226849" cy="523198"/>
          </a:xfrm>
          <a:prstGeom prst="rect">
            <a:avLst/>
          </a:prstGeom>
        </p:spPr>
        <p:txBody>
          <a:bodyPr wrap="none" lIns="91419" tIns="45709" rIns="91419" bIns="45709">
            <a:spAutoFit/>
          </a:bodyPr>
          <a:lstStyle/>
          <a:p>
            <a:r>
              <a:rPr lang="en-US" altLang="zh-CN" sz="2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  </a:t>
            </a:r>
            <a:r>
              <a:rPr lang="zh-CN" altLang="en-US" sz="2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特别的数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83568" y="500666"/>
            <a:ext cx="4104456" cy="523198"/>
          </a:xfrm>
          <a:prstGeom prst="rect">
            <a:avLst/>
          </a:prstGeom>
        </p:spPr>
        <p:txBody>
          <a:bodyPr wrap="square" lIns="91419" tIns="45709" rIns="91419" bIns="45709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 </a:t>
            </a:r>
            <a:r>
              <a:rPr lang="zh-CN" altLang="en-US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累加、累乘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89653" y="987574"/>
                <a:ext cx="5544616" cy="981529"/>
              </a:xfrm>
              <a:prstGeom prst="rect">
                <a:avLst/>
              </a:prstGeom>
            </p:spPr>
            <p:txBody>
              <a:bodyPr wrap="square" lIns="91419" tIns="45709" rIns="91419" bIns="45709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2000" b="1" dirty="0">
                    <a:solidFill>
                      <a:srgbClr val="00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求级数 </a:t>
                </a:r>
                <a14:m>
                  <m:oMath xmlns:m="http://schemas.openxmlformats.org/officeDocument/2006/math">
                    <m:r>
                      <a:rPr lang="zh-CN" altLang="en-US" sz="2000" b="1" i="1" dirty="0">
                        <a:solidFill>
                          <a:srgbClr val="003399"/>
                        </a:solidFill>
                        <a:latin typeface="Cambria Math" panose="02040503050406030204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altLang="zh-CN" sz="2000" b="1" i="1" dirty="0">
                        <a:solidFill>
                          <a:srgbClr val="003399"/>
                        </a:solidFill>
                        <a:latin typeface="Cambria Math" panose="02040503050406030204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000" b="1" i="1" dirty="0">
                        <a:solidFill>
                          <a:srgbClr val="003399"/>
                        </a:solidFill>
                        <a:latin typeface="Cambria Math" panose="02040503050406030204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b="1" i="1" dirty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dirty="0">
                            <a:solidFill>
                              <a:srgbClr val="003399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000" b="1" i="1" dirty="0">
                            <a:solidFill>
                              <a:srgbClr val="003399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2000" b="1" i="1" dirty="0">
                        <a:solidFill>
                          <a:srgbClr val="003399"/>
                        </a:solidFill>
                        <a:latin typeface="Cambria Math" panose="02040503050406030204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b="1" i="1" dirty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dirty="0">
                            <a:solidFill>
                              <a:srgbClr val="003399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000" b="1" i="1" dirty="0">
                            <a:solidFill>
                              <a:srgbClr val="003399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  <m:r>
                      <a:rPr lang="en-US" altLang="zh-CN" sz="2000" b="1" i="1" dirty="0">
                        <a:solidFill>
                          <a:srgbClr val="003399"/>
                        </a:solidFill>
                        <a:latin typeface="Cambria Math" panose="02040503050406030204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b="1" i="1" dirty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dirty="0">
                            <a:solidFill>
                              <a:srgbClr val="003399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000" b="1" i="1" dirty="0">
                            <a:solidFill>
                              <a:srgbClr val="003399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  <m:r>
                      <a:rPr lang="en-US" altLang="zh-CN" sz="2000" b="1" i="1" dirty="0">
                        <a:solidFill>
                          <a:srgbClr val="003399"/>
                        </a:solidFill>
                        <a:latin typeface="Cambria Math" panose="02040503050406030204"/>
                        <a:cs typeface="Times New Roman" panose="02020603050405020304" pitchFamily="18" charset="0"/>
                      </a:rPr>
                      <m:t>+…+</m:t>
                    </m:r>
                    <m:f>
                      <m:fPr>
                        <m:ctrlPr>
                          <a:rPr lang="en-US" altLang="zh-CN" sz="2000" b="1" i="1" dirty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dirty="0">
                            <a:solidFill>
                              <a:srgbClr val="003399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000" b="1" i="1" dirty="0">
                            <a:solidFill>
                              <a:srgbClr val="003399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𝟏𝟎𝟎</m:t>
                        </m:r>
                      </m:den>
                    </m:f>
                    <m:r>
                      <a:rPr lang="zh-CN" altLang="en-US" sz="2000" b="1" i="1" dirty="0">
                        <a:solidFill>
                          <a:srgbClr val="003399"/>
                        </a:solidFill>
                        <a:latin typeface="Cambria Math" panose="02040503050406030204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000" b="1" i="1" dirty="0">
                        <a:solidFill>
                          <a:srgbClr val="003399"/>
                        </a:solidFill>
                        <a:latin typeface="Cambria Math" panose="02040503050406030204"/>
                        <a:cs typeface="Times New Roman" panose="02020603050405020304" pitchFamily="18" charset="0"/>
                      </a:rPr>
                      <m:t>的值</m:t>
                    </m:r>
                  </m:oMath>
                </a14:m>
                <a:r>
                  <a:rPr lang="zh-CN" altLang="en-US" sz="2000" b="1" dirty="0">
                    <a:solidFill>
                      <a:srgbClr val="00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53" y="987574"/>
                <a:ext cx="5544616" cy="981529"/>
              </a:xfrm>
              <a:prstGeom prst="rect">
                <a:avLst/>
              </a:prstGeom>
              <a:blipFill rotWithShape="1">
                <a:blip r:embed="rId2"/>
                <a:stretch>
                  <a:fillRect l="-1" t="-15" r="9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57198" y="468720"/>
            <a:ext cx="4104456" cy="461643"/>
          </a:xfrm>
          <a:prstGeom prst="rect">
            <a:avLst/>
          </a:prstGeom>
        </p:spPr>
        <p:txBody>
          <a:bodyPr wrap="square" lIns="91419" tIns="45709" rIns="91419" bIns="45709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 </a:t>
            </a:r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累加、累乘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34175" y="930363"/>
                <a:ext cx="8073054" cy="1446528"/>
              </a:xfrm>
              <a:prstGeom prst="rect">
                <a:avLst/>
              </a:prstGeom>
            </p:spPr>
            <p:txBody>
              <a:bodyPr wrap="square" lIns="91419" tIns="45709" rIns="91419" bIns="45709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b="1" dirty="0">
                    <a:solidFill>
                      <a:srgbClr val="00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求级数 </a:t>
                </a:r>
                <a14:m>
                  <m:oMath xmlns:m="http://schemas.openxmlformats.org/officeDocument/2006/math">
                    <m:r>
                      <a:rPr lang="zh-CN" altLang="en-US" b="1" i="1" dirty="0">
                        <a:solidFill>
                          <a:srgbClr val="003399"/>
                        </a:solidFill>
                        <a:latin typeface="Cambria Math" panose="02040503050406030204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altLang="zh-CN" b="1" i="1" dirty="0">
                        <a:solidFill>
                          <a:srgbClr val="003399"/>
                        </a:solidFill>
                        <a:latin typeface="Cambria Math" panose="02040503050406030204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b="1" i="1" dirty="0">
                        <a:solidFill>
                          <a:srgbClr val="003399"/>
                        </a:solidFill>
                        <a:latin typeface="Cambria Math" panose="02040503050406030204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1" i="1" dirty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1" i="1" dirty="0">
                            <a:solidFill>
                              <a:srgbClr val="003399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dirty="0">
                            <a:solidFill>
                              <a:srgbClr val="003399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b="1" i="1" dirty="0">
                        <a:solidFill>
                          <a:srgbClr val="003399"/>
                        </a:solidFill>
                        <a:latin typeface="Cambria Math" panose="02040503050406030204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1" i="1" dirty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1" i="1" dirty="0">
                            <a:solidFill>
                              <a:srgbClr val="003399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dirty="0">
                            <a:solidFill>
                              <a:srgbClr val="003399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  <m:r>
                      <a:rPr lang="en-US" altLang="zh-CN" b="1" i="1" dirty="0">
                        <a:solidFill>
                          <a:srgbClr val="003399"/>
                        </a:solidFill>
                        <a:latin typeface="Cambria Math" panose="02040503050406030204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1" i="1" dirty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1" i="1" dirty="0">
                            <a:solidFill>
                              <a:srgbClr val="003399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dirty="0">
                            <a:solidFill>
                              <a:srgbClr val="003399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  <m:r>
                      <a:rPr lang="en-US" altLang="zh-CN" b="1" i="1" dirty="0">
                        <a:solidFill>
                          <a:srgbClr val="003399"/>
                        </a:solidFill>
                        <a:latin typeface="Cambria Math" panose="02040503050406030204"/>
                        <a:cs typeface="Times New Roman" panose="02020603050405020304" pitchFamily="18" charset="0"/>
                      </a:rPr>
                      <m:t>+…+</m:t>
                    </m:r>
                    <m:f>
                      <m:fPr>
                        <m:ctrlPr>
                          <a:rPr lang="en-US" altLang="zh-CN" b="1" i="1" dirty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1" i="1" dirty="0">
                            <a:solidFill>
                              <a:srgbClr val="003399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dirty="0">
                            <a:solidFill>
                              <a:srgbClr val="003399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𝒏</m:t>
                        </m:r>
                      </m:den>
                    </m:f>
                    <m:r>
                      <a:rPr lang="zh-CN" altLang="en-US" b="1" i="1" dirty="0">
                        <a:solidFill>
                          <a:srgbClr val="003399"/>
                        </a:solidFill>
                        <a:latin typeface="Cambria Math" panose="02040503050406030204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b="1" dirty="0">
                    <a:solidFill>
                      <a:srgbClr val="00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，当最后一项的绝对值小于</a:t>
                </a:r>
                <a:r>
                  <a:rPr lang="en-US" altLang="zh-CN" b="1" dirty="0">
                    <a:solidFill>
                      <a:srgbClr val="00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altLang="zh-CN" b="1" baseline="30000" dirty="0">
                    <a:solidFill>
                      <a:srgbClr val="00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-k</a:t>
                </a:r>
                <a:r>
                  <a:rPr lang="zh-CN" altLang="en-US" b="1" dirty="0">
                    <a:solidFill>
                      <a:srgbClr val="00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时，停止计算。（</a:t>
                </a:r>
                <a:r>
                  <a:rPr lang="en-US" altLang="zh-CN" b="1" dirty="0">
                    <a:solidFill>
                      <a:srgbClr val="00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b="1" dirty="0">
                    <a:solidFill>
                      <a:srgbClr val="00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的值从键盘输入）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75" y="930363"/>
                <a:ext cx="8073054" cy="1446528"/>
              </a:xfrm>
              <a:prstGeom prst="rect">
                <a:avLst/>
              </a:prstGeom>
              <a:blipFill rotWithShape="1">
                <a:blip r:embed="rId2"/>
                <a:stretch>
                  <a:fillRect l="-2" t="-840" r="5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8" y="114071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0" y="191452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" name="Oval 6"/>
          <p:cNvSpPr/>
          <p:nvPr/>
        </p:nvSpPr>
        <p:spPr bwMode="auto">
          <a:xfrm>
            <a:off x="734616" y="1475907"/>
            <a:ext cx="936912" cy="936912"/>
          </a:xfrm>
          <a:prstGeom prst="ellipse">
            <a:avLst/>
          </a:prstGeom>
          <a:solidFill>
            <a:srgbClr val="648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algn="ctr"/>
            <a:endParaRPr lang="en-US" sz="1600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Freeform 171"/>
          <p:cNvSpPr/>
          <p:nvPr/>
        </p:nvSpPr>
        <p:spPr bwMode="auto">
          <a:xfrm>
            <a:off x="1038179" y="1781826"/>
            <a:ext cx="338360" cy="324826"/>
          </a:xfrm>
          <a:custGeom>
            <a:avLst/>
            <a:gdLst>
              <a:gd name="T0" fmla="*/ 228 w 308"/>
              <a:gd name="T1" fmla="*/ 218 h 296"/>
              <a:gd name="T2" fmla="*/ 224 w 308"/>
              <a:gd name="T3" fmla="*/ 215 h 296"/>
              <a:gd name="T4" fmla="*/ 228 w 308"/>
              <a:gd name="T5" fmla="*/ 212 h 296"/>
              <a:gd name="T6" fmla="*/ 230 w 308"/>
              <a:gd name="T7" fmla="*/ 212 h 296"/>
              <a:gd name="T8" fmla="*/ 278 w 308"/>
              <a:gd name="T9" fmla="*/ 209 h 296"/>
              <a:gd name="T10" fmla="*/ 288 w 308"/>
              <a:gd name="T11" fmla="*/ 176 h 296"/>
              <a:gd name="T12" fmla="*/ 284 w 308"/>
              <a:gd name="T13" fmla="*/ 176 h 296"/>
              <a:gd name="T14" fmla="*/ 283 w 308"/>
              <a:gd name="T15" fmla="*/ 176 h 296"/>
              <a:gd name="T16" fmla="*/ 283 w 308"/>
              <a:gd name="T17" fmla="*/ 176 h 296"/>
              <a:gd name="T18" fmla="*/ 229 w 308"/>
              <a:gd name="T19" fmla="*/ 174 h 296"/>
              <a:gd name="T20" fmla="*/ 226 w 308"/>
              <a:gd name="T21" fmla="*/ 174 h 296"/>
              <a:gd name="T22" fmla="*/ 222 w 308"/>
              <a:gd name="T23" fmla="*/ 171 h 296"/>
              <a:gd name="T24" fmla="*/ 226 w 308"/>
              <a:gd name="T25" fmla="*/ 168 h 296"/>
              <a:gd name="T26" fmla="*/ 228 w 308"/>
              <a:gd name="T27" fmla="*/ 168 h 296"/>
              <a:gd name="T28" fmla="*/ 284 w 308"/>
              <a:gd name="T29" fmla="*/ 164 h 296"/>
              <a:gd name="T30" fmla="*/ 292 w 308"/>
              <a:gd name="T31" fmla="*/ 164 h 296"/>
              <a:gd name="T32" fmla="*/ 292 w 308"/>
              <a:gd name="T33" fmla="*/ 164 h 296"/>
              <a:gd name="T34" fmla="*/ 296 w 308"/>
              <a:gd name="T35" fmla="*/ 133 h 296"/>
              <a:gd name="T36" fmla="*/ 214 w 308"/>
              <a:gd name="T37" fmla="*/ 124 h 296"/>
              <a:gd name="T38" fmla="*/ 213 w 308"/>
              <a:gd name="T39" fmla="*/ 124 h 296"/>
              <a:gd name="T40" fmla="*/ 212 w 308"/>
              <a:gd name="T41" fmla="*/ 124 h 296"/>
              <a:gd name="T42" fmla="*/ 217 w 308"/>
              <a:gd name="T43" fmla="*/ 124 h 296"/>
              <a:gd name="T44" fmla="*/ 206 w 308"/>
              <a:gd name="T45" fmla="*/ 124 h 296"/>
              <a:gd name="T46" fmla="*/ 165 w 308"/>
              <a:gd name="T47" fmla="*/ 123 h 296"/>
              <a:gd name="T48" fmla="*/ 165 w 308"/>
              <a:gd name="T49" fmla="*/ 123 h 296"/>
              <a:gd name="T50" fmla="*/ 160 w 308"/>
              <a:gd name="T51" fmla="*/ 121 h 296"/>
              <a:gd name="T52" fmla="*/ 165 w 308"/>
              <a:gd name="T53" fmla="*/ 120 h 296"/>
              <a:gd name="T54" fmla="*/ 165 w 308"/>
              <a:gd name="T55" fmla="*/ 120 h 296"/>
              <a:gd name="T56" fmla="*/ 179 w 308"/>
              <a:gd name="T57" fmla="*/ 119 h 296"/>
              <a:gd name="T58" fmla="*/ 192 w 308"/>
              <a:gd name="T59" fmla="*/ 58 h 296"/>
              <a:gd name="T60" fmla="*/ 178 w 308"/>
              <a:gd name="T61" fmla="*/ 0 h 296"/>
              <a:gd name="T62" fmla="*/ 101 w 308"/>
              <a:gd name="T63" fmla="*/ 126 h 296"/>
              <a:gd name="T64" fmla="*/ 58 w 308"/>
              <a:gd name="T65" fmla="*/ 146 h 296"/>
              <a:gd name="T66" fmla="*/ 53 w 308"/>
              <a:gd name="T67" fmla="*/ 275 h 296"/>
              <a:gd name="T68" fmla="*/ 99 w 308"/>
              <a:gd name="T69" fmla="*/ 275 h 296"/>
              <a:gd name="T70" fmla="*/ 232 w 308"/>
              <a:gd name="T71" fmla="*/ 286 h 296"/>
              <a:gd name="T72" fmla="*/ 255 w 308"/>
              <a:gd name="T73" fmla="*/ 256 h 296"/>
              <a:gd name="T74" fmla="*/ 227 w 308"/>
              <a:gd name="T75" fmla="*/ 255 h 296"/>
              <a:gd name="T76" fmla="*/ 225 w 308"/>
              <a:gd name="T77" fmla="*/ 255 h 296"/>
              <a:gd name="T78" fmla="*/ 221 w 308"/>
              <a:gd name="T79" fmla="*/ 252 h 296"/>
              <a:gd name="T80" fmla="*/ 225 w 308"/>
              <a:gd name="T81" fmla="*/ 249 h 296"/>
              <a:gd name="T82" fmla="*/ 227 w 308"/>
              <a:gd name="T83" fmla="*/ 249 h 296"/>
              <a:gd name="T84" fmla="*/ 262 w 308"/>
              <a:gd name="T85" fmla="*/ 247 h 296"/>
              <a:gd name="T86" fmla="*/ 269 w 308"/>
              <a:gd name="T87" fmla="*/ 220 h 296"/>
              <a:gd name="T88" fmla="*/ 230 w 308"/>
              <a:gd name="T89" fmla="*/ 218 h 296"/>
              <a:gd name="T90" fmla="*/ 228 w 308"/>
              <a:gd name="T91" fmla="*/ 218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08" h="296">
                <a:moveTo>
                  <a:pt x="228" y="218"/>
                </a:moveTo>
                <a:cubicBezTo>
                  <a:pt x="224" y="215"/>
                  <a:pt x="224" y="215"/>
                  <a:pt x="224" y="215"/>
                </a:cubicBezTo>
                <a:cubicBezTo>
                  <a:pt x="228" y="212"/>
                  <a:pt x="228" y="212"/>
                  <a:pt x="228" y="212"/>
                </a:cubicBezTo>
                <a:cubicBezTo>
                  <a:pt x="230" y="212"/>
                  <a:pt x="230" y="212"/>
                  <a:pt x="230" y="212"/>
                </a:cubicBezTo>
                <a:cubicBezTo>
                  <a:pt x="232" y="212"/>
                  <a:pt x="263" y="210"/>
                  <a:pt x="278" y="209"/>
                </a:cubicBezTo>
                <a:cubicBezTo>
                  <a:pt x="295" y="197"/>
                  <a:pt x="292" y="183"/>
                  <a:pt x="288" y="176"/>
                </a:cubicBezTo>
                <a:cubicBezTo>
                  <a:pt x="287" y="176"/>
                  <a:pt x="285" y="176"/>
                  <a:pt x="284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78" y="176"/>
                  <a:pt x="231" y="174"/>
                  <a:pt x="229" y="174"/>
                </a:cubicBezTo>
                <a:cubicBezTo>
                  <a:pt x="226" y="174"/>
                  <a:pt x="226" y="174"/>
                  <a:pt x="226" y="174"/>
                </a:cubicBezTo>
                <a:cubicBezTo>
                  <a:pt x="222" y="171"/>
                  <a:pt x="222" y="171"/>
                  <a:pt x="222" y="171"/>
                </a:cubicBezTo>
                <a:cubicBezTo>
                  <a:pt x="226" y="168"/>
                  <a:pt x="226" y="168"/>
                  <a:pt x="226" y="168"/>
                </a:cubicBezTo>
                <a:cubicBezTo>
                  <a:pt x="228" y="168"/>
                  <a:pt x="228" y="168"/>
                  <a:pt x="228" y="168"/>
                </a:cubicBezTo>
                <a:cubicBezTo>
                  <a:pt x="231" y="168"/>
                  <a:pt x="280" y="164"/>
                  <a:pt x="284" y="164"/>
                </a:cubicBezTo>
                <a:cubicBezTo>
                  <a:pt x="290" y="164"/>
                  <a:pt x="292" y="164"/>
                  <a:pt x="292" y="164"/>
                </a:cubicBezTo>
                <a:cubicBezTo>
                  <a:pt x="292" y="164"/>
                  <a:pt x="292" y="164"/>
                  <a:pt x="292" y="164"/>
                </a:cubicBezTo>
                <a:cubicBezTo>
                  <a:pt x="302" y="155"/>
                  <a:pt x="308" y="144"/>
                  <a:pt x="296" y="133"/>
                </a:cubicBezTo>
                <a:cubicBezTo>
                  <a:pt x="285" y="123"/>
                  <a:pt x="243" y="125"/>
                  <a:pt x="214" y="124"/>
                </a:cubicBezTo>
                <a:cubicBezTo>
                  <a:pt x="213" y="124"/>
                  <a:pt x="213" y="124"/>
                  <a:pt x="213" y="124"/>
                </a:cubicBezTo>
                <a:cubicBezTo>
                  <a:pt x="212" y="124"/>
                  <a:pt x="212" y="124"/>
                  <a:pt x="212" y="124"/>
                </a:cubicBezTo>
                <a:cubicBezTo>
                  <a:pt x="212" y="124"/>
                  <a:pt x="219" y="124"/>
                  <a:pt x="217" y="124"/>
                </a:cubicBezTo>
                <a:cubicBezTo>
                  <a:pt x="213" y="124"/>
                  <a:pt x="209" y="124"/>
                  <a:pt x="206" y="124"/>
                </a:cubicBezTo>
                <a:cubicBezTo>
                  <a:pt x="192" y="123"/>
                  <a:pt x="167" y="123"/>
                  <a:pt x="165" y="123"/>
                </a:cubicBezTo>
                <a:cubicBezTo>
                  <a:pt x="165" y="123"/>
                  <a:pt x="165" y="123"/>
                  <a:pt x="165" y="123"/>
                </a:cubicBezTo>
                <a:cubicBezTo>
                  <a:pt x="160" y="121"/>
                  <a:pt x="160" y="121"/>
                  <a:pt x="160" y="121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6" y="120"/>
                  <a:pt x="169" y="120"/>
                  <a:pt x="179" y="119"/>
                </a:cubicBezTo>
                <a:cubicBezTo>
                  <a:pt x="165" y="90"/>
                  <a:pt x="188" y="73"/>
                  <a:pt x="192" y="58"/>
                </a:cubicBezTo>
                <a:cubicBezTo>
                  <a:pt x="206" y="5"/>
                  <a:pt x="178" y="0"/>
                  <a:pt x="178" y="0"/>
                </a:cubicBezTo>
                <a:cubicBezTo>
                  <a:pt x="178" y="0"/>
                  <a:pt x="108" y="96"/>
                  <a:pt x="101" y="126"/>
                </a:cubicBezTo>
                <a:cubicBezTo>
                  <a:pt x="96" y="148"/>
                  <a:pt x="67" y="146"/>
                  <a:pt x="58" y="146"/>
                </a:cubicBezTo>
                <a:cubicBezTo>
                  <a:pt x="10" y="144"/>
                  <a:pt x="0" y="264"/>
                  <a:pt x="53" y="275"/>
                </a:cubicBezTo>
                <a:cubicBezTo>
                  <a:pt x="64" y="277"/>
                  <a:pt x="76" y="265"/>
                  <a:pt x="99" y="275"/>
                </a:cubicBezTo>
                <a:cubicBezTo>
                  <a:pt x="149" y="296"/>
                  <a:pt x="192" y="287"/>
                  <a:pt x="232" y="286"/>
                </a:cubicBezTo>
                <a:cubicBezTo>
                  <a:pt x="259" y="285"/>
                  <a:pt x="257" y="266"/>
                  <a:pt x="255" y="256"/>
                </a:cubicBezTo>
                <a:cubicBezTo>
                  <a:pt x="242" y="256"/>
                  <a:pt x="229" y="255"/>
                  <a:pt x="227" y="255"/>
                </a:cubicBezTo>
                <a:cubicBezTo>
                  <a:pt x="225" y="255"/>
                  <a:pt x="225" y="255"/>
                  <a:pt x="225" y="255"/>
                </a:cubicBezTo>
                <a:cubicBezTo>
                  <a:pt x="221" y="252"/>
                  <a:pt x="221" y="252"/>
                  <a:pt x="221" y="252"/>
                </a:cubicBezTo>
                <a:cubicBezTo>
                  <a:pt x="225" y="249"/>
                  <a:pt x="225" y="249"/>
                  <a:pt x="225" y="249"/>
                </a:cubicBezTo>
                <a:cubicBezTo>
                  <a:pt x="227" y="249"/>
                  <a:pt x="227" y="249"/>
                  <a:pt x="227" y="249"/>
                </a:cubicBezTo>
                <a:cubicBezTo>
                  <a:pt x="229" y="249"/>
                  <a:pt x="247" y="248"/>
                  <a:pt x="262" y="247"/>
                </a:cubicBezTo>
                <a:cubicBezTo>
                  <a:pt x="275" y="237"/>
                  <a:pt x="272" y="227"/>
                  <a:pt x="269" y="220"/>
                </a:cubicBezTo>
                <a:cubicBezTo>
                  <a:pt x="253" y="219"/>
                  <a:pt x="232" y="218"/>
                  <a:pt x="230" y="218"/>
                </a:cubicBezTo>
                <a:lnTo>
                  <a:pt x="228" y="2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51435" tIns="25718" rIns="51435" bIns="25718" numCol="1" anchor="t" anchorCtr="0" compatLnSpc="1"/>
          <a:lstStyle/>
          <a:p>
            <a:endParaRPr lang="zh-CN" altLang="en-US" sz="1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990374" y="496640"/>
            <a:ext cx="2809875" cy="827246"/>
            <a:chOff x="6206" y="858"/>
            <a:chExt cx="5900" cy="1737"/>
          </a:xfrm>
        </p:grpSpPr>
        <p:sp>
          <p:nvSpPr>
            <p:cNvPr id="20" name="矩形 19"/>
            <p:cNvSpPr/>
            <p:nvPr/>
          </p:nvSpPr>
          <p:spPr>
            <a:xfrm>
              <a:off x="6206" y="858"/>
              <a:ext cx="5900" cy="1737"/>
            </a:xfrm>
            <a:prstGeom prst="rect">
              <a:avLst/>
            </a:prstGeom>
            <a:solidFill>
              <a:srgbClr val="648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103" y="954"/>
              <a:ext cx="4664" cy="1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作业</a:t>
              </a: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7379" y="2087"/>
              <a:ext cx="4112" cy="3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/>
        </p:nvSpPr>
        <p:spPr>
          <a:xfrm>
            <a:off x="1694301" y="1635646"/>
            <a:ext cx="71529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求级数   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𝟐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𝟑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𝟒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+…+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𝒏  ，当最后一项的绝对值小于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时，停止计算。（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的值从键盘输入）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763688" y="1720859"/>
                <a:ext cx="5340148" cy="892658"/>
              </a:xfrm>
              <a:prstGeom prst="rect">
                <a:avLst/>
              </a:prstGeom>
            </p:spPr>
            <p:txBody>
              <a:bodyPr wrap="square" lIns="91419" tIns="45709" rIns="91419" bIns="45709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b="1" dirty="0">
                    <a:solidFill>
                      <a:srgbClr val="00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求级数 </a:t>
                </a:r>
                <a14:m>
                  <m:oMath xmlns:m="http://schemas.openxmlformats.org/officeDocument/2006/math">
                    <m:r>
                      <a:rPr lang="zh-CN" altLang="en-US" b="1" i="1" dirty="0">
                        <a:solidFill>
                          <a:srgbClr val="003399"/>
                        </a:solidFill>
                        <a:latin typeface="Cambria Math" panose="02040503050406030204"/>
                        <a:cs typeface="Times New Roman" panose="02020603050405020304" pitchFamily="18" charset="0"/>
                      </a:rPr>
                      <m:t>  </m:t>
                    </m:r>
                    <m:f>
                      <m:fPr>
                        <m:ctrlPr>
                          <a:rPr lang="en-US" altLang="zh-CN" b="1" i="1" dirty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1" i="1" dirty="0">
                            <a:solidFill>
                              <a:srgbClr val="003399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dirty="0">
                            <a:solidFill>
                              <a:srgbClr val="003399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b="1" i="1" dirty="0">
                            <a:solidFill>
                              <a:srgbClr val="003399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b="1" i="1" dirty="0">
                            <a:solidFill>
                              <a:srgbClr val="003399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  <m:r>
                      <a:rPr lang="en-US" altLang="zh-CN" b="1" i="1" dirty="0">
                        <a:solidFill>
                          <a:srgbClr val="003399"/>
                        </a:solidFill>
                        <a:latin typeface="Cambria Math" panose="02040503050406030204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1" i="1" dirty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1" i="1" dirty="0">
                            <a:solidFill>
                              <a:srgbClr val="003399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dirty="0">
                            <a:solidFill>
                              <a:srgbClr val="003399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b="1" i="1" dirty="0">
                            <a:solidFill>
                              <a:srgbClr val="003399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b="1" i="1" dirty="0">
                            <a:solidFill>
                              <a:srgbClr val="003399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zh-CN" altLang="en-US" b="1" i="1" dirty="0">
                            <a:solidFill>
                              <a:srgbClr val="003399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altLang="zh-CN" b="1" i="1" dirty="0">
                            <a:solidFill>
                              <a:srgbClr val="003399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  <m:r>
                      <a:rPr lang="en-US" altLang="zh-CN" b="1" i="1" dirty="0">
                        <a:solidFill>
                          <a:srgbClr val="003399"/>
                        </a:solidFill>
                        <a:latin typeface="Cambria Math" panose="02040503050406030204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1" i="1" dirty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1" i="1" dirty="0">
                            <a:solidFill>
                              <a:srgbClr val="003399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dirty="0">
                            <a:solidFill>
                              <a:srgbClr val="003399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b="1" i="1" dirty="0">
                            <a:solidFill>
                              <a:srgbClr val="003399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b="1" i="1" dirty="0">
                            <a:solidFill>
                              <a:srgbClr val="003399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zh-CN" altLang="en-US" b="1" i="1" dirty="0">
                            <a:solidFill>
                              <a:srgbClr val="003399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altLang="zh-CN" b="1" i="1" dirty="0">
                            <a:solidFill>
                              <a:srgbClr val="003399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  <m:r>
                      <a:rPr lang="en-US" altLang="zh-CN" b="1" i="1" dirty="0">
                        <a:solidFill>
                          <a:srgbClr val="003399"/>
                        </a:solidFill>
                        <a:latin typeface="Cambria Math" panose="02040503050406030204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1" i="1" dirty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1" i="1" dirty="0">
                            <a:solidFill>
                              <a:srgbClr val="003399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dirty="0">
                            <a:solidFill>
                              <a:srgbClr val="003399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b="1" i="1" dirty="0">
                            <a:solidFill>
                              <a:srgbClr val="003399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b="1" i="1" dirty="0">
                            <a:solidFill>
                              <a:srgbClr val="003399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𝟒</m:t>
                        </m:r>
                        <m:r>
                          <a:rPr lang="zh-CN" altLang="en-US" b="1" i="1" dirty="0">
                            <a:solidFill>
                              <a:srgbClr val="003399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altLang="zh-CN" b="1" i="1" dirty="0">
                            <a:solidFill>
                              <a:srgbClr val="003399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  <m:r>
                      <a:rPr lang="en-US" altLang="zh-CN" b="1" i="1" dirty="0">
                        <a:solidFill>
                          <a:srgbClr val="003399"/>
                        </a:solidFill>
                        <a:latin typeface="Cambria Math" panose="02040503050406030204"/>
                        <a:cs typeface="Times New Roman" panose="02020603050405020304" pitchFamily="18" charset="0"/>
                      </a:rPr>
                      <m:t>+…+</m:t>
                    </m:r>
                    <m:f>
                      <m:fPr>
                        <m:ctrlPr>
                          <a:rPr lang="en-US" altLang="zh-CN" b="1" i="1" dirty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1" i="1" dirty="0">
                            <a:solidFill>
                              <a:srgbClr val="003399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dirty="0">
                            <a:solidFill>
                              <a:srgbClr val="003399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b="1" i="1" dirty="0">
                            <a:solidFill>
                              <a:srgbClr val="003399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b="1" i="1" dirty="0">
                            <a:solidFill>
                              <a:srgbClr val="003399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𝟏𝟎𝟎</m:t>
                        </m:r>
                        <m:r>
                          <a:rPr lang="zh-CN" altLang="en-US" b="1" i="1" dirty="0">
                            <a:solidFill>
                              <a:srgbClr val="003399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altLang="zh-CN" b="1" i="1" dirty="0">
                            <a:solidFill>
                              <a:srgbClr val="003399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  <m:r>
                      <a:rPr lang="zh-CN" altLang="en-US" b="1" i="1" dirty="0">
                        <a:solidFill>
                          <a:srgbClr val="003399"/>
                        </a:solidFill>
                        <a:latin typeface="Cambria Math" panose="02040503050406030204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b="1" dirty="0">
                    <a:solidFill>
                      <a:srgbClr val="00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720859"/>
                <a:ext cx="5340148" cy="892658"/>
              </a:xfrm>
              <a:prstGeom prst="rect">
                <a:avLst/>
              </a:prstGeom>
              <a:blipFill rotWithShape="1">
                <a:blip r:embed="rId2"/>
                <a:stretch>
                  <a:fillRect l="-5" t="-1" r="-212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483768" y="483518"/>
                <a:ext cx="3536548" cy="892530"/>
              </a:xfrm>
              <a:prstGeom prst="rect">
                <a:avLst/>
              </a:prstGeom>
            </p:spPr>
            <p:txBody>
              <a:bodyPr wrap="square" lIns="91419" tIns="45709" rIns="91419" bIns="45709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b="1" dirty="0">
                    <a:solidFill>
                      <a:srgbClr val="00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求级数 </a:t>
                </a:r>
                <a14:m>
                  <m:oMath xmlns:m="http://schemas.openxmlformats.org/officeDocument/2006/math">
                    <m:r>
                      <a:rPr lang="zh-CN" altLang="en-US" b="1" i="1" dirty="0">
                        <a:solidFill>
                          <a:srgbClr val="003399"/>
                        </a:solidFill>
                        <a:latin typeface="Cambria Math" panose="02040503050406030204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altLang="zh-CN" b="1" i="1" dirty="0">
                        <a:solidFill>
                          <a:srgbClr val="003399"/>
                        </a:solidFill>
                        <a:latin typeface="Cambria Math" panose="02040503050406030204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b="1" i="1" dirty="0">
                        <a:solidFill>
                          <a:srgbClr val="003399"/>
                        </a:solidFill>
                        <a:latin typeface="Cambria Math" panose="02040503050406030204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1" i="1" dirty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1" i="1" dirty="0">
                            <a:solidFill>
                              <a:srgbClr val="003399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dirty="0">
                            <a:solidFill>
                              <a:srgbClr val="003399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b="1" i="1" dirty="0">
                        <a:solidFill>
                          <a:srgbClr val="003399"/>
                        </a:solidFill>
                        <a:latin typeface="Cambria Math" panose="02040503050406030204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1" i="1" dirty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1" i="1" dirty="0">
                            <a:solidFill>
                              <a:srgbClr val="003399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dirty="0">
                            <a:solidFill>
                              <a:srgbClr val="003399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  <m:r>
                      <a:rPr lang="en-US" altLang="zh-CN" b="1" i="1" dirty="0">
                        <a:solidFill>
                          <a:srgbClr val="003399"/>
                        </a:solidFill>
                        <a:latin typeface="Cambria Math" panose="02040503050406030204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1" i="1" dirty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1" i="1" dirty="0">
                            <a:solidFill>
                              <a:srgbClr val="003399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dirty="0">
                            <a:solidFill>
                              <a:srgbClr val="003399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  <m:r>
                      <a:rPr lang="en-US" altLang="zh-CN" b="1" i="1" dirty="0">
                        <a:solidFill>
                          <a:srgbClr val="003399"/>
                        </a:solidFill>
                        <a:latin typeface="Cambria Math" panose="02040503050406030204"/>
                        <a:cs typeface="Times New Roman" panose="02020603050405020304" pitchFamily="18" charset="0"/>
                      </a:rPr>
                      <m:t>+…+</m:t>
                    </m:r>
                    <m:f>
                      <m:fPr>
                        <m:ctrlPr>
                          <a:rPr lang="en-US" altLang="zh-CN" b="1" i="1" dirty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1" i="1" dirty="0">
                            <a:solidFill>
                              <a:srgbClr val="003399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dirty="0">
                            <a:solidFill>
                              <a:srgbClr val="003399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𝟏𝟎𝟎</m:t>
                        </m:r>
                      </m:den>
                    </m:f>
                    <m:r>
                      <a:rPr lang="zh-CN" altLang="en-US" b="1" i="1" dirty="0">
                        <a:solidFill>
                          <a:srgbClr val="003399"/>
                        </a:solidFill>
                        <a:latin typeface="Cambria Math" panose="02040503050406030204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b="1" dirty="0">
                    <a:solidFill>
                      <a:srgbClr val="00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483518"/>
                <a:ext cx="3536548" cy="892530"/>
              </a:xfrm>
              <a:prstGeom prst="rect">
                <a:avLst/>
              </a:prstGeom>
              <a:blipFill rotWithShape="1">
                <a:blip r:embed="rId3"/>
                <a:stretch>
                  <a:fillRect l="-8" t="-32" r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下箭头 5"/>
          <p:cNvSpPr/>
          <p:nvPr/>
        </p:nvSpPr>
        <p:spPr>
          <a:xfrm>
            <a:off x="4089924" y="1488935"/>
            <a:ext cx="504056" cy="432048"/>
          </a:xfrm>
          <a:prstGeom prst="downArrow">
            <a:avLst>
              <a:gd name="adj1" fmla="val 50000"/>
              <a:gd name="adj2" fmla="val 480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09" rIns="91419" bIns="45709" rtlCol="0" anchor="ctr"/>
          <a:lstStyle/>
          <a:p>
            <a:pPr algn="ctr"/>
            <a:endParaRPr lang="zh-CN" altLang="en-US" sz="110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144820"/>
            <a:ext cx="6408712" cy="939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下箭头 7"/>
          <p:cNvSpPr/>
          <p:nvPr/>
        </p:nvSpPr>
        <p:spPr>
          <a:xfrm>
            <a:off x="4134757" y="2712772"/>
            <a:ext cx="50405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09" rIns="91419" bIns="45709" rtlCol="0" anchor="ctr"/>
          <a:lstStyle/>
          <a:p>
            <a:pPr algn="ctr"/>
            <a:endParaRPr lang="zh-CN" altLang="en-US" sz="110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8" y="114071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0" y="191452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" name="Oval 6"/>
          <p:cNvSpPr/>
          <p:nvPr/>
        </p:nvSpPr>
        <p:spPr bwMode="auto">
          <a:xfrm>
            <a:off x="734616" y="1475907"/>
            <a:ext cx="936912" cy="936912"/>
          </a:xfrm>
          <a:prstGeom prst="ellipse">
            <a:avLst/>
          </a:prstGeom>
          <a:solidFill>
            <a:srgbClr val="648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algn="ctr"/>
            <a:endParaRPr lang="en-US" sz="1600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Freeform 171"/>
          <p:cNvSpPr/>
          <p:nvPr/>
        </p:nvSpPr>
        <p:spPr bwMode="auto">
          <a:xfrm>
            <a:off x="1038179" y="1781826"/>
            <a:ext cx="338360" cy="324826"/>
          </a:xfrm>
          <a:custGeom>
            <a:avLst/>
            <a:gdLst>
              <a:gd name="T0" fmla="*/ 228 w 308"/>
              <a:gd name="T1" fmla="*/ 218 h 296"/>
              <a:gd name="T2" fmla="*/ 224 w 308"/>
              <a:gd name="T3" fmla="*/ 215 h 296"/>
              <a:gd name="T4" fmla="*/ 228 w 308"/>
              <a:gd name="T5" fmla="*/ 212 h 296"/>
              <a:gd name="T6" fmla="*/ 230 w 308"/>
              <a:gd name="T7" fmla="*/ 212 h 296"/>
              <a:gd name="T8" fmla="*/ 278 w 308"/>
              <a:gd name="T9" fmla="*/ 209 h 296"/>
              <a:gd name="T10" fmla="*/ 288 w 308"/>
              <a:gd name="T11" fmla="*/ 176 h 296"/>
              <a:gd name="T12" fmla="*/ 284 w 308"/>
              <a:gd name="T13" fmla="*/ 176 h 296"/>
              <a:gd name="T14" fmla="*/ 283 w 308"/>
              <a:gd name="T15" fmla="*/ 176 h 296"/>
              <a:gd name="T16" fmla="*/ 283 w 308"/>
              <a:gd name="T17" fmla="*/ 176 h 296"/>
              <a:gd name="T18" fmla="*/ 229 w 308"/>
              <a:gd name="T19" fmla="*/ 174 h 296"/>
              <a:gd name="T20" fmla="*/ 226 w 308"/>
              <a:gd name="T21" fmla="*/ 174 h 296"/>
              <a:gd name="T22" fmla="*/ 222 w 308"/>
              <a:gd name="T23" fmla="*/ 171 h 296"/>
              <a:gd name="T24" fmla="*/ 226 w 308"/>
              <a:gd name="T25" fmla="*/ 168 h 296"/>
              <a:gd name="T26" fmla="*/ 228 w 308"/>
              <a:gd name="T27" fmla="*/ 168 h 296"/>
              <a:gd name="T28" fmla="*/ 284 w 308"/>
              <a:gd name="T29" fmla="*/ 164 h 296"/>
              <a:gd name="T30" fmla="*/ 292 w 308"/>
              <a:gd name="T31" fmla="*/ 164 h 296"/>
              <a:gd name="T32" fmla="*/ 292 w 308"/>
              <a:gd name="T33" fmla="*/ 164 h 296"/>
              <a:gd name="T34" fmla="*/ 296 w 308"/>
              <a:gd name="T35" fmla="*/ 133 h 296"/>
              <a:gd name="T36" fmla="*/ 214 w 308"/>
              <a:gd name="T37" fmla="*/ 124 h 296"/>
              <a:gd name="T38" fmla="*/ 213 w 308"/>
              <a:gd name="T39" fmla="*/ 124 h 296"/>
              <a:gd name="T40" fmla="*/ 212 w 308"/>
              <a:gd name="T41" fmla="*/ 124 h 296"/>
              <a:gd name="T42" fmla="*/ 217 w 308"/>
              <a:gd name="T43" fmla="*/ 124 h 296"/>
              <a:gd name="T44" fmla="*/ 206 w 308"/>
              <a:gd name="T45" fmla="*/ 124 h 296"/>
              <a:gd name="T46" fmla="*/ 165 w 308"/>
              <a:gd name="T47" fmla="*/ 123 h 296"/>
              <a:gd name="T48" fmla="*/ 165 w 308"/>
              <a:gd name="T49" fmla="*/ 123 h 296"/>
              <a:gd name="T50" fmla="*/ 160 w 308"/>
              <a:gd name="T51" fmla="*/ 121 h 296"/>
              <a:gd name="T52" fmla="*/ 165 w 308"/>
              <a:gd name="T53" fmla="*/ 120 h 296"/>
              <a:gd name="T54" fmla="*/ 165 w 308"/>
              <a:gd name="T55" fmla="*/ 120 h 296"/>
              <a:gd name="T56" fmla="*/ 179 w 308"/>
              <a:gd name="T57" fmla="*/ 119 h 296"/>
              <a:gd name="T58" fmla="*/ 192 w 308"/>
              <a:gd name="T59" fmla="*/ 58 h 296"/>
              <a:gd name="T60" fmla="*/ 178 w 308"/>
              <a:gd name="T61" fmla="*/ 0 h 296"/>
              <a:gd name="T62" fmla="*/ 101 w 308"/>
              <a:gd name="T63" fmla="*/ 126 h 296"/>
              <a:gd name="T64" fmla="*/ 58 w 308"/>
              <a:gd name="T65" fmla="*/ 146 h 296"/>
              <a:gd name="T66" fmla="*/ 53 w 308"/>
              <a:gd name="T67" fmla="*/ 275 h 296"/>
              <a:gd name="T68" fmla="*/ 99 w 308"/>
              <a:gd name="T69" fmla="*/ 275 h 296"/>
              <a:gd name="T70" fmla="*/ 232 w 308"/>
              <a:gd name="T71" fmla="*/ 286 h 296"/>
              <a:gd name="T72" fmla="*/ 255 w 308"/>
              <a:gd name="T73" fmla="*/ 256 h 296"/>
              <a:gd name="T74" fmla="*/ 227 w 308"/>
              <a:gd name="T75" fmla="*/ 255 h 296"/>
              <a:gd name="T76" fmla="*/ 225 w 308"/>
              <a:gd name="T77" fmla="*/ 255 h 296"/>
              <a:gd name="T78" fmla="*/ 221 w 308"/>
              <a:gd name="T79" fmla="*/ 252 h 296"/>
              <a:gd name="T80" fmla="*/ 225 w 308"/>
              <a:gd name="T81" fmla="*/ 249 h 296"/>
              <a:gd name="T82" fmla="*/ 227 w 308"/>
              <a:gd name="T83" fmla="*/ 249 h 296"/>
              <a:gd name="T84" fmla="*/ 262 w 308"/>
              <a:gd name="T85" fmla="*/ 247 h 296"/>
              <a:gd name="T86" fmla="*/ 269 w 308"/>
              <a:gd name="T87" fmla="*/ 220 h 296"/>
              <a:gd name="T88" fmla="*/ 230 w 308"/>
              <a:gd name="T89" fmla="*/ 218 h 296"/>
              <a:gd name="T90" fmla="*/ 228 w 308"/>
              <a:gd name="T91" fmla="*/ 218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08" h="296">
                <a:moveTo>
                  <a:pt x="228" y="218"/>
                </a:moveTo>
                <a:cubicBezTo>
                  <a:pt x="224" y="215"/>
                  <a:pt x="224" y="215"/>
                  <a:pt x="224" y="215"/>
                </a:cubicBezTo>
                <a:cubicBezTo>
                  <a:pt x="228" y="212"/>
                  <a:pt x="228" y="212"/>
                  <a:pt x="228" y="212"/>
                </a:cubicBezTo>
                <a:cubicBezTo>
                  <a:pt x="230" y="212"/>
                  <a:pt x="230" y="212"/>
                  <a:pt x="230" y="212"/>
                </a:cubicBezTo>
                <a:cubicBezTo>
                  <a:pt x="232" y="212"/>
                  <a:pt x="263" y="210"/>
                  <a:pt x="278" y="209"/>
                </a:cubicBezTo>
                <a:cubicBezTo>
                  <a:pt x="295" y="197"/>
                  <a:pt x="292" y="183"/>
                  <a:pt x="288" y="176"/>
                </a:cubicBezTo>
                <a:cubicBezTo>
                  <a:pt x="287" y="176"/>
                  <a:pt x="285" y="176"/>
                  <a:pt x="284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78" y="176"/>
                  <a:pt x="231" y="174"/>
                  <a:pt x="229" y="174"/>
                </a:cubicBezTo>
                <a:cubicBezTo>
                  <a:pt x="226" y="174"/>
                  <a:pt x="226" y="174"/>
                  <a:pt x="226" y="174"/>
                </a:cubicBezTo>
                <a:cubicBezTo>
                  <a:pt x="222" y="171"/>
                  <a:pt x="222" y="171"/>
                  <a:pt x="222" y="171"/>
                </a:cubicBezTo>
                <a:cubicBezTo>
                  <a:pt x="226" y="168"/>
                  <a:pt x="226" y="168"/>
                  <a:pt x="226" y="168"/>
                </a:cubicBezTo>
                <a:cubicBezTo>
                  <a:pt x="228" y="168"/>
                  <a:pt x="228" y="168"/>
                  <a:pt x="228" y="168"/>
                </a:cubicBezTo>
                <a:cubicBezTo>
                  <a:pt x="231" y="168"/>
                  <a:pt x="280" y="164"/>
                  <a:pt x="284" y="164"/>
                </a:cubicBezTo>
                <a:cubicBezTo>
                  <a:pt x="290" y="164"/>
                  <a:pt x="292" y="164"/>
                  <a:pt x="292" y="164"/>
                </a:cubicBezTo>
                <a:cubicBezTo>
                  <a:pt x="292" y="164"/>
                  <a:pt x="292" y="164"/>
                  <a:pt x="292" y="164"/>
                </a:cubicBezTo>
                <a:cubicBezTo>
                  <a:pt x="302" y="155"/>
                  <a:pt x="308" y="144"/>
                  <a:pt x="296" y="133"/>
                </a:cubicBezTo>
                <a:cubicBezTo>
                  <a:pt x="285" y="123"/>
                  <a:pt x="243" y="125"/>
                  <a:pt x="214" y="124"/>
                </a:cubicBezTo>
                <a:cubicBezTo>
                  <a:pt x="213" y="124"/>
                  <a:pt x="213" y="124"/>
                  <a:pt x="213" y="124"/>
                </a:cubicBezTo>
                <a:cubicBezTo>
                  <a:pt x="212" y="124"/>
                  <a:pt x="212" y="124"/>
                  <a:pt x="212" y="124"/>
                </a:cubicBezTo>
                <a:cubicBezTo>
                  <a:pt x="212" y="124"/>
                  <a:pt x="219" y="124"/>
                  <a:pt x="217" y="124"/>
                </a:cubicBezTo>
                <a:cubicBezTo>
                  <a:pt x="213" y="124"/>
                  <a:pt x="209" y="124"/>
                  <a:pt x="206" y="124"/>
                </a:cubicBezTo>
                <a:cubicBezTo>
                  <a:pt x="192" y="123"/>
                  <a:pt x="167" y="123"/>
                  <a:pt x="165" y="123"/>
                </a:cubicBezTo>
                <a:cubicBezTo>
                  <a:pt x="165" y="123"/>
                  <a:pt x="165" y="123"/>
                  <a:pt x="165" y="123"/>
                </a:cubicBezTo>
                <a:cubicBezTo>
                  <a:pt x="160" y="121"/>
                  <a:pt x="160" y="121"/>
                  <a:pt x="160" y="121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6" y="120"/>
                  <a:pt x="169" y="120"/>
                  <a:pt x="179" y="119"/>
                </a:cubicBezTo>
                <a:cubicBezTo>
                  <a:pt x="165" y="90"/>
                  <a:pt x="188" y="73"/>
                  <a:pt x="192" y="58"/>
                </a:cubicBezTo>
                <a:cubicBezTo>
                  <a:pt x="206" y="5"/>
                  <a:pt x="178" y="0"/>
                  <a:pt x="178" y="0"/>
                </a:cubicBezTo>
                <a:cubicBezTo>
                  <a:pt x="178" y="0"/>
                  <a:pt x="108" y="96"/>
                  <a:pt x="101" y="126"/>
                </a:cubicBezTo>
                <a:cubicBezTo>
                  <a:pt x="96" y="148"/>
                  <a:pt x="67" y="146"/>
                  <a:pt x="58" y="146"/>
                </a:cubicBezTo>
                <a:cubicBezTo>
                  <a:pt x="10" y="144"/>
                  <a:pt x="0" y="264"/>
                  <a:pt x="53" y="275"/>
                </a:cubicBezTo>
                <a:cubicBezTo>
                  <a:pt x="64" y="277"/>
                  <a:pt x="76" y="265"/>
                  <a:pt x="99" y="275"/>
                </a:cubicBezTo>
                <a:cubicBezTo>
                  <a:pt x="149" y="296"/>
                  <a:pt x="192" y="287"/>
                  <a:pt x="232" y="286"/>
                </a:cubicBezTo>
                <a:cubicBezTo>
                  <a:pt x="259" y="285"/>
                  <a:pt x="257" y="266"/>
                  <a:pt x="255" y="256"/>
                </a:cubicBezTo>
                <a:cubicBezTo>
                  <a:pt x="242" y="256"/>
                  <a:pt x="229" y="255"/>
                  <a:pt x="227" y="255"/>
                </a:cubicBezTo>
                <a:cubicBezTo>
                  <a:pt x="225" y="255"/>
                  <a:pt x="225" y="255"/>
                  <a:pt x="225" y="255"/>
                </a:cubicBezTo>
                <a:cubicBezTo>
                  <a:pt x="221" y="252"/>
                  <a:pt x="221" y="252"/>
                  <a:pt x="221" y="252"/>
                </a:cubicBezTo>
                <a:cubicBezTo>
                  <a:pt x="225" y="249"/>
                  <a:pt x="225" y="249"/>
                  <a:pt x="225" y="249"/>
                </a:cubicBezTo>
                <a:cubicBezTo>
                  <a:pt x="227" y="249"/>
                  <a:pt x="227" y="249"/>
                  <a:pt x="227" y="249"/>
                </a:cubicBezTo>
                <a:cubicBezTo>
                  <a:pt x="229" y="249"/>
                  <a:pt x="247" y="248"/>
                  <a:pt x="262" y="247"/>
                </a:cubicBezTo>
                <a:cubicBezTo>
                  <a:pt x="275" y="237"/>
                  <a:pt x="272" y="227"/>
                  <a:pt x="269" y="220"/>
                </a:cubicBezTo>
                <a:cubicBezTo>
                  <a:pt x="253" y="219"/>
                  <a:pt x="232" y="218"/>
                  <a:pt x="230" y="218"/>
                </a:cubicBezTo>
                <a:lnTo>
                  <a:pt x="228" y="2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51435" tIns="25718" rIns="51435" bIns="25718" numCol="1" anchor="t" anchorCtr="0" compatLnSpc="1"/>
          <a:lstStyle/>
          <a:p>
            <a:endParaRPr lang="zh-CN" altLang="en-US" sz="1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990374" y="496640"/>
            <a:ext cx="2809875" cy="827246"/>
            <a:chOff x="6206" y="858"/>
            <a:chExt cx="5900" cy="1737"/>
          </a:xfrm>
        </p:grpSpPr>
        <p:sp>
          <p:nvSpPr>
            <p:cNvPr id="20" name="矩形 19"/>
            <p:cNvSpPr/>
            <p:nvPr/>
          </p:nvSpPr>
          <p:spPr>
            <a:xfrm>
              <a:off x="6206" y="858"/>
              <a:ext cx="5900" cy="1737"/>
            </a:xfrm>
            <a:prstGeom prst="rect">
              <a:avLst/>
            </a:prstGeom>
            <a:solidFill>
              <a:srgbClr val="648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103" y="954"/>
              <a:ext cx="4664" cy="1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作业</a:t>
              </a: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7379" y="2087"/>
              <a:ext cx="4112" cy="3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/>
        </p:nvSpPr>
        <p:spPr>
          <a:xfrm>
            <a:off x="1694301" y="1635646"/>
            <a:ext cx="71529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编写代码，根据公式求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，当最末项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&lt;10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停止计算。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83718"/>
            <a:ext cx="6408712" cy="939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6912" y="483518"/>
            <a:ext cx="2235763" cy="714725"/>
          </a:xfrm>
          <a:prstGeom prst="rect">
            <a:avLst/>
          </a:prstGeom>
        </p:spPr>
        <p:txBody>
          <a:bodyPr wrap="square" lIns="91419" tIns="45709" rIns="91419" bIns="45709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 </a:t>
            </a:r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判断素数</a:t>
            </a: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1567886"/>
            <a:ext cx="2005496" cy="1323417"/>
          </a:xfrm>
          <a:prstGeom prst="rect">
            <a:avLst/>
          </a:prstGeom>
        </p:spPr>
        <p:txBody>
          <a:bodyPr wrap="square" lIns="91419" tIns="45709" rIns="91419" bIns="45709">
            <a:spAutoFit/>
          </a:bodyPr>
          <a:lstStyle/>
          <a:p>
            <a:pPr lvl="0">
              <a:lnSpc>
                <a:spcPct val="200000"/>
              </a:lnSpc>
            </a:pPr>
            <a:r>
              <a:rPr lang="zh-CN" altLang="en-US" sz="20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判断键盘输入的数</a:t>
            </a:r>
            <a:r>
              <a:rPr lang="en-US" altLang="zh-CN" sz="20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是否是素数。</a:t>
            </a:r>
          </a:p>
        </p:txBody>
      </p:sp>
      <p:sp>
        <p:nvSpPr>
          <p:cNvPr id="47" name="页脚占位符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  <p:grpSp>
        <p:nvGrpSpPr>
          <p:cNvPr id="72" name="组合 71"/>
          <p:cNvGrpSpPr/>
          <p:nvPr/>
        </p:nvGrpSpPr>
        <p:grpSpPr>
          <a:xfrm>
            <a:off x="3567098" y="-576048"/>
            <a:ext cx="5544997" cy="6496571"/>
            <a:chOff x="4772119" y="-452586"/>
            <a:chExt cx="5544997" cy="6496571"/>
          </a:xfrm>
        </p:grpSpPr>
        <p:cxnSp>
          <p:nvCxnSpPr>
            <p:cNvPr id="8" name="直接箭头连接符 7"/>
            <p:cNvCxnSpPr/>
            <p:nvPr/>
          </p:nvCxnSpPr>
          <p:spPr>
            <a:xfrm flipH="1">
              <a:off x="6660633" y="7744"/>
              <a:ext cx="1" cy="2816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5753033" y="278269"/>
              <a:ext cx="1819471" cy="9011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9" tIns="45709" rIns="91419" bIns="45709" rtlCol="0" anchor="ctr"/>
            <a:lstStyle/>
            <a:p>
              <a:pPr algn="ctr"/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H="1">
              <a:off x="6651687" y="1223806"/>
              <a:ext cx="1" cy="2816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菱形 10"/>
            <p:cNvSpPr/>
            <p:nvPr/>
          </p:nvSpPr>
          <p:spPr>
            <a:xfrm>
              <a:off x="5578351" y="1537191"/>
              <a:ext cx="2161522" cy="598589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9" tIns="45709" rIns="91419" bIns="45709" rtlCol="0" anchor="ctr"/>
            <a:lstStyle/>
            <a:p>
              <a:pPr algn="ctr"/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H="1">
              <a:off x="6687691" y="2113255"/>
              <a:ext cx="1" cy="2816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018148" y="3028702"/>
              <a:ext cx="1195230" cy="3747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9" tIns="45709" rIns="91419" bIns="45709" rtlCol="0" anchor="ctr"/>
            <a:lstStyle/>
            <a:p>
              <a:pPr algn="ctr"/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772119" y="4515966"/>
              <a:ext cx="88974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endCxn id="11" idx="1"/>
            </p:cNvCxnSpPr>
            <p:nvPr/>
          </p:nvCxnSpPr>
          <p:spPr>
            <a:xfrm>
              <a:off x="4788024" y="1836486"/>
              <a:ext cx="790327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651689" y="2156601"/>
              <a:ext cx="428373" cy="2382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9" tIns="45709" rIns="91419" bIns="45709"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cxnSp>
          <p:nvCxnSpPr>
            <p:cNvPr id="18" name="直接连接符 17"/>
            <p:cNvCxnSpPr>
              <a:stCxn id="11" idx="3"/>
            </p:cNvCxnSpPr>
            <p:nvPr/>
          </p:nvCxnSpPr>
          <p:spPr>
            <a:xfrm flipV="1">
              <a:off x="7739873" y="1836485"/>
              <a:ext cx="790326" cy="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H="1">
              <a:off x="8532439" y="1811016"/>
              <a:ext cx="1" cy="226374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7793605" y="1549183"/>
              <a:ext cx="428373" cy="2382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9" tIns="45709" rIns="91419" bIns="45709"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cxnSp>
          <p:nvCxnSpPr>
            <p:cNvPr id="21" name="直接箭头连接符 20"/>
            <p:cNvCxnSpPr/>
            <p:nvPr/>
          </p:nvCxnSpPr>
          <p:spPr>
            <a:xfrm flipV="1">
              <a:off x="4788024" y="1831127"/>
              <a:ext cx="0" cy="26848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菱形 24"/>
            <p:cNvSpPr/>
            <p:nvPr/>
          </p:nvSpPr>
          <p:spPr>
            <a:xfrm>
              <a:off x="6026837" y="2392806"/>
              <a:ext cx="1305684" cy="600694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9" tIns="45709" rIns="91419" bIns="45709" rtlCol="0" anchor="ctr"/>
            <a:lstStyle/>
            <a:p>
              <a:pPr algn="ctr"/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5626944" y="2693153"/>
              <a:ext cx="397905" cy="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H="1">
              <a:off x="5615764" y="2672238"/>
              <a:ext cx="1" cy="3212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H="1">
              <a:off x="7726093" y="2695701"/>
              <a:ext cx="1" cy="2816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7127140" y="3005942"/>
              <a:ext cx="1195230" cy="3747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9" tIns="45709" rIns="91419" bIns="45709"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空语句</a:t>
              </a:r>
            </a:p>
          </p:txBody>
        </p:sp>
        <p:cxnSp>
          <p:nvCxnSpPr>
            <p:cNvPr id="39" name="直接箭头连接符 38"/>
            <p:cNvCxnSpPr/>
            <p:nvPr/>
          </p:nvCxnSpPr>
          <p:spPr>
            <a:xfrm flipH="1">
              <a:off x="5633557" y="3396429"/>
              <a:ext cx="1" cy="4387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5667904" y="3557740"/>
              <a:ext cx="205685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7745999" y="3380696"/>
              <a:ext cx="0" cy="17636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5018149" y="3840399"/>
              <a:ext cx="1195230" cy="3747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9" tIns="45709" rIns="91419" bIns="45709" rtlCol="0" anchor="ctr"/>
            <a:lstStyle/>
            <a:p>
              <a:pPr algn="ctr"/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直接箭头连接符 50"/>
            <p:cNvCxnSpPr/>
            <p:nvPr/>
          </p:nvCxnSpPr>
          <p:spPr>
            <a:xfrm flipH="1">
              <a:off x="5626943" y="4216782"/>
              <a:ext cx="1" cy="3212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 52"/>
            <p:cNvSpPr/>
            <p:nvPr/>
          </p:nvSpPr>
          <p:spPr>
            <a:xfrm>
              <a:off x="5640499" y="2441580"/>
              <a:ext cx="428373" cy="2382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9" tIns="45709" rIns="91419" bIns="45709"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7284292" y="2441580"/>
              <a:ext cx="428373" cy="2382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9" tIns="45709" rIns="91419" bIns="45709"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026837" y="300520"/>
              <a:ext cx="17843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m=</a:t>
              </a:r>
              <a:r>
                <a:rPr lang="zh-CN" altLang="en-US" dirty="0"/>
                <a:t>输入数据</a:t>
              </a:r>
              <a:endParaRPr lang="en-US" altLang="zh-CN" dirty="0"/>
            </a:p>
            <a:p>
              <a:r>
                <a:rPr lang="en-US" altLang="zh-CN" dirty="0"/>
                <a:t>f=False</a:t>
              </a:r>
            </a:p>
            <a:p>
              <a:r>
                <a:rPr lang="en-US" altLang="zh-CN" dirty="0" err="1"/>
                <a:t>i</a:t>
              </a:r>
              <a:r>
                <a:rPr lang="en-US" altLang="zh-CN" dirty="0"/>
                <a:t>=2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295567" y="1670311"/>
              <a:ext cx="134366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i</a:t>
              </a:r>
              <a:r>
                <a:rPr lang="en-US" altLang="zh-CN" dirty="0"/>
                <a:t>&lt;=m-1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228844" y="2512125"/>
              <a:ext cx="134366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m%i</a:t>
              </a:r>
              <a:r>
                <a:rPr lang="en-US" altLang="zh-CN" dirty="0"/>
                <a:t>==0</a:t>
              </a: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7339037" y="2684014"/>
              <a:ext cx="397905" cy="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5216990" y="3050031"/>
              <a:ext cx="921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f=True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5216989" y="3844409"/>
              <a:ext cx="921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i</a:t>
              </a:r>
              <a:r>
                <a:rPr lang="en-US" altLang="zh-CN" dirty="0"/>
                <a:t>=i+1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6871020" y="4711982"/>
              <a:ext cx="1195230" cy="3747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9" tIns="45709" rIns="91419" bIns="45709" rtlCol="0" anchor="ctr"/>
            <a:lstStyle/>
            <a:p>
              <a:pPr algn="ctr"/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菱形 55"/>
            <p:cNvSpPr/>
            <p:nvPr/>
          </p:nvSpPr>
          <p:spPr>
            <a:xfrm>
              <a:off x="7879709" y="4076086"/>
              <a:ext cx="1305684" cy="600694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9" tIns="45709" rIns="91419" bIns="45709" rtlCol="0" anchor="ctr"/>
            <a:lstStyle/>
            <a:p>
              <a:pPr algn="ctr"/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>
              <a:off x="7479816" y="4376433"/>
              <a:ext cx="397905" cy="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 flipH="1">
              <a:off x="7468636" y="4355518"/>
              <a:ext cx="1" cy="3212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flipH="1">
              <a:off x="9578965" y="4378981"/>
              <a:ext cx="1" cy="2816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/>
            <p:cNvSpPr/>
            <p:nvPr/>
          </p:nvSpPr>
          <p:spPr>
            <a:xfrm>
              <a:off x="8820472" y="4689222"/>
              <a:ext cx="1496644" cy="3747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9" tIns="45709" rIns="91419" bIns="45709" rtlCol="0" anchor="ctr"/>
            <a:lstStyle/>
            <a:p>
              <a:pPr algn="ctr"/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7493371" y="4124860"/>
              <a:ext cx="428373" cy="2382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9" tIns="45709" rIns="91419" bIns="45709"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62" name="矩形 61"/>
            <p:cNvSpPr/>
            <p:nvPr/>
          </p:nvSpPr>
          <p:spPr>
            <a:xfrm>
              <a:off x="9137164" y="4124860"/>
              <a:ext cx="428373" cy="2382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9" tIns="45709" rIns="91419" bIns="45709"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cxnSp>
          <p:nvCxnSpPr>
            <p:cNvPr id="63" name="直接连接符 62"/>
            <p:cNvCxnSpPr/>
            <p:nvPr/>
          </p:nvCxnSpPr>
          <p:spPr>
            <a:xfrm>
              <a:off x="9191909" y="4367294"/>
              <a:ext cx="397905" cy="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6802826" y="4733311"/>
              <a:ext cx="13395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输出“是素数”</a:t>
              </a:r>
              <a:endParaRPr lang="en-US" altLang="zh-CN" sz="1400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8103612" y="4189907"/>
              <a:ext cx="134366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f==False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8820472" y="4720942"/>
              <a:ext cx="14966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输出“不是素数”</a:t>
              </a:r>
              <a:endParaRPr lang="en-US" altLang="zh-CN" sz="1400" dirty="0"/>
            </a:p>
          </p:txBody>
        </p:sp>
        <p:cxnSp>
          <p:nvCxnSpPr>
            <p:cNvPr id="67" name="直接箭头连接符 66"/>
            <p:cNvCxnSpPr/>
            <p:nvPr/>
          </p:nvCxnSpPr>
          <p:spPr>
            <a:xfrm flipH="1">
              <a:off x="7498616" y="5107771"/>
              <a:ext cx="1" cy="4387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7532963" y="5269082"/>
              <a:ext cx="205685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>
              <a:off x="9611058" y="5092038"/>
              <a:ext cx="0" cy="17636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/>
            <p:nvPr/>
          </p:nvSpPr>
          <p:spPr>
            <a:xfrm>
              <a:off x="6063795" y="-452586"/>
              <a:ext cx="1145884" cy="4946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9" tIns="45709" rIns="91419" bIns="45709"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开始</a:t>
              </a:r>
            </a:p>
          </p:txBody>
        </p:sp>
        <p:sp>
          <p:nvSpPr>
            <p:cNvPr id="71" name="椭圆 70"/>
            <p:cNvSpPr/>
            <p:nvPr/>
          </p:nvSpPr>
          <p:spPr>
            <a:xfrm>
              <a:off x="6965603" y="5549335"/>
              <a:ext cx="1145884" cy="4946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9" tIns="45709" rIns="91419" bIns="45709"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结束</a:t>
              </a:r>
            </a:p>
          </p:txBody>
        </p:sp>
      </p:grp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8" y="114071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0" y="191452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" name="Oval 6"/>
          <p:cNvSpPr/>
          <p:nvPr/>
        </p:nvSpPr>
        <p:spPr bwMode="auto">
          <a:xfrm>
            <a:off x="734616" y="1475907"/>
            <a:ext cx="936912" cy="936912"/>
          </a:xfrm>
          <a:prstGeom prst="ellipse">
            <a:avLst/>
          </a:prstGeom>
          <a:solidFill>
            <a:srgbClr val="648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algn="ctr"/>
            <a:endParaRPr lang="en-US" sz="1600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Freeform 171"/>
          <p:cNvSpPr/>
          <p:nvPr/>
        </p:nvSpPr>
        <p:spPr bwMode="auto">
          <a:xfrm>
            <a:off x="1038179" y="1781826"/>
            <a:ext cx="338360" cy="324826"/>
          </a:xfrm>
          <a:custGeom>
            <a:avLst/>
            <a:gdLst>
              <a:gd name="T0" fmla="*/ 228 w 308"/>
              <a:gd name="T1" fmla="*/ 218 h 296"/>
              <a:gd name="T2" fmla="*/ 224 w 308"/>
              <a:gd name="T3" fmla="*/ 215 h 296"/>
              <a:gd name="T4" fmla="*/ 228 w 308"/>
              <a:gd name="T5" fmla="*/ 212 h 296"/>
              <a:gd name="T6" fmla="*/ 230 w 308"/>
              <a:gd name="T7" fmla="*/ 212 h 296"/>
              <a:gd name="T8" fmla="*/ 278 w 308"/>
              <a:gd name="T9" fmla="*/ 209 h 296"/>
              <a:gd name="T10" fmla="*/ 288 w 308"/>
              <a:gd name="T11" fmla="*/ 176 h 296"/>
              <a:gd name="T12" fmla="*/ 284 w 308"/>
              <a:gd name="T13" fmla="*/ 176 h 296"/>
              <a:gd name="T14" fmla="*/ 283 w 308"/>
              <a:gd name="T15" fmla="*/ 176 h 296"/>
              <a:gd name="T16" fmla="*/ 283 w 308"/>
              <a:gd name="T17" fmla="*/ 176 h 296"/>
              <a:gd name="T18" fmla="*/ 229 w 308"/>
              <a:gd name="T19" fmla="*/ 174 h 296"/>
              <a:gd name="T20" fmla="*/ 226 w 308"/>
              <a:gd name="T21" fmla="*/ 174 h 296"/>
              <a:gd name="T22" fmla="*/ 222 w 308"/>
              <a:gd name="T23" fmla="*/ 171 h 296"/>
              <a:gd name="T24" fmla="*/ 226 w 308"/>
              <a:gd name="T25" fmla="*/ 168 h 296"/>
              <a:gd name="T26" fmla="*/ 228 w 308"/>
              <a:gd name="T27" fmla="*/ 168 h 296"/>
              <a:gd name="T28" fmla="*/ 284 w 308"/>
              <a:gd name="T29" fmla="*/ 164 h 296"/>
              <a:gd name="T30" fmla="*/ 292 w 308"/>
              <a:gd name="T31" fmla="*/ 164 h 296"/>
              <a:gd name="T32" fmla="*/ 292 w 308"/>
              <a:gd name="T33" fmla="*/ 164 h 296"/>
              <a:gd name="T34" fmla="*/ 296 w 308"/>
              <a:gd name="T35" fmla="*/ 133 h 296"/>
              <a:gd name="T36" fmla="*/ 214 w 308"/>
              <a:gd name="T37" fmla="*/ 124 h 296"/>
              <a:gd name="T38" fmla="*/ 213 w 308"/>
              <a:gd name="T39" fmla="*/ 124 h 296"/>
              <a:gd name="T40" fmla="*/ 212 w 308"/>
              <a:gd name="T41" fmla="*/ 124 h 296"/>
              <a:gd name="T42" fmla="*/ 217 w 308"/>
              <a:gd name="T43" fmla="*/ 124 h 296"/>
              <a:gd name="T44" fmla="*/ 206 w 308"/>
              <a:gd name="T45" fmla="*/ 124 h 296"/>
              <a:gd name="T46" fmla="*/ 165 w 308"/>
              <a:gd name="T47" fmla="*/ 123 h 296"/>
              <a:gd name="T48" fmla="*/ 165 w 308"/>
              <a:gd name="T49" fmla="*/ 123 h 296"/>
              <a:gd name="T50" fmla="*/ 160 w 308"/>
              <a:gd name="T51" fmla="*/ 121 h 296"/>
              <a:gd name="T52" fmla="*/ 165 w 308"/>
              <a:gd name="T53" fmla="*/ 120 h 296"/>
              <a:gd name="T54" fmla="*/ 165 w 308"/>
              <a:gd name="T55" fmla="*/ 120 h 296"/>
              <a:gd name="T56" fmla="*/ 179 w 308"/>
              <a:gd name="T57" fmla="*/ 119 h 296"/>
              <a:gd name="T58" fmla="*/ 192 w 308"/>
              <a:gd name="T59" fmla="*/ 58 h 296"/>
              <a:gd name="T60" fmla="*/ 178 w 308"/>
              <a:gd name="T61" fmla="*/ 0 h 296"/>
              <a:gd name="T62" fmla="*/ 101 w 308"/>
              <a:gd name="T63" fmla="*/ 126 h 296"/>
              <a:gd name="T64" fmla="*/ 58 w 308"/>
              <a:gd name="T65" fmla="*/ 146 h 296"/>
              <a:gd name="T66" fmla="*/ 53 w 308"/>
              <a:gd name="T67" fmla="*/ 275 h 296"/>
              <a:gd name="T68" fmla="*/ 99 w 308"/>
              <a:gd name="T69" fmla="*/ 275 h 296"/>
              <a:gd name="T70" fmla="*/ 232 w 308"/>
              <a:gd name="T71" fmla="*/ 286 h 296"/>
              <a:gd name="T72" fmla="*/ 255 w 308"/>
              <a:gd name="T73" fmla="*/ 256 h 296"/>
              <a:gd name="T74" fmla="*/ 227 w 308"/>
              <a:gd name="T75" fmla="*/ 255 h 296"/>
              <a:gd name="T76" fmla="*/ 225 w 308"/>
              <a:gd name="T77" fmla="*/ 255 h 296"/>
              <a:gd name="T78" fmla="*/ 221 w 308"/>
              <a:gd name="T79" fmla="*/ 252 h 296"/>
              <a:gd name="T80" fmla="*/ 225 w 308"/>
              <a:gd name="T81" fmla="*/ 249 h 296"/>
              <a:gd name="T82" fmla="*/ 227 w 308"/>
              <a:gd name="T83" fmla="*/ 249 h 296"/>
              <a:gd name="T84" fmla="*/ 262 w 308"/>
              <a:gd name="T85" fmla="*/ 247 h 296"/>
              <a:gd name="T86" fmla="*/ 269 w 308"/>
              <a:gd name="T87" fmla="*/ 220 h 296"/>
              <a:gd name="T88" fmla="*/ 230 w 308"/>
              <a:gd name="T89" fmla="*/ 218 h 296"/>
              <a:gd name="T90" fmla="*/ 228 w 308"/>
              <a:gd name="T91" fmla="*/ 218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08" h="296">
                <a:moveTo>
                  <a:pt x="228" y="218"/>
                </a:moveTo>
                <a:cubicBezTo>
                  <a:pt x="224" y="215"/>
                  <a:pt x="224" y="215"/>
                  <a:pt x="224" y="215"/>
                </a:cubicBezTo>
                <a:cubicBezTo>
                  <a:pt x="228" y="212"/>
                  <a:pt x="228" y="212"/>
                  <a:pt x="228" y="212"/>
                </a:cubicBezTo>
                <a:cubicBezTo>
                  <a:pt x="230" y="212"/>
                  <a:pt x="230" y="212"/>
                  <a:pt x="230" y="212"/>
                </a:cubicBezTo>
                <a:cubicBezTo>
                  <a:pt x="232" y="212"/>
                  <a:pt x="263" y="210"/>
                  <a:pt x="278" y="209"/>
                </a:cubicBezTo>
                <a:cubicBezTo>
                  <a:pt x="295" y="197"/>
                  <a:pt x="292" y="183"/>
                  <a:pt x="288" y="176"/>
                </a:cubicBezTo>
                <a:cubicBezTo>
                  <a:pt x="287" y="176"/>
                  <a:pt x="285" y="176"/>
                  <a:pt x="284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78" y="176"/>
                  <a:pt x="231" y="174"/>
                  <a:pt x="229" y="174"/>
                </a:cubicBezTo>
                <a:cubicBezTo>
                  <a:pt x="226" y="174"/>
                  <a:pt x="226" y="174"/>
                  <a:pt x="226" y="174"/>
                </a:cubicBezTo>
                <a:cubicBezTo>
                  <a:pt x="222" y="171"/>
                  <a:pt x="222" y="171"/>
                  <a:pt x="222" y="171"/>
                </a:cubicBezTo>
                <a:cubicBezTo>
                  <a:pt x="226" y="168"/>
                  <a:pt x="226" y="168"/>
                  <a:pt x="226" y="168"/>
                </a:cubicBezTo>
                <a:cubicBezTo>
                  <a:pt x="228" y="168"/>
                  <a:pt x="228" y="168"/>
                  <a:pt x="228" y="168"/>
                </a:cubicBezTo>
                <a:cubicBezTo>
                  <a:pt x="231" y="168"/>
                  <a:pt x="280" y="164"/>
                  <a:pt x="284" y="164"/>
                </a:cubicBezTo>
                <a:cubicBezTo>
                  <a:pt x="290" y="164"/>
                  <a:pt x="292" y="164"/>
                  <a:pt x="292" y="164"/>
                </a:cubicBezTo>
                <a:cubicBezTo>
                  <a:pt x="292" y="164"/>
                  <a:pt x="292" y="164"/>
                  <a:pt x="292" y="164"/>
                </a:cubicBezTo>
                <a:cubicBezTo>
                  <a:pt x="302" y="155"/>
                  <a:pt x="308" y="144"/>
                  <a:pt x="296" y="133"/>
                </a:cubicBezTo>
                <a:cubicBezTo>
                  <a:pt x="285" y="123"/>
                  <a:pt x="243" y="125"/>
                  <a:pt x="214" y="124"/>
                </a:cubicBezTo>
                <a:cubicBezTo>
                  <a:pt x="213" y="124"/>
                  <a:pt x="213" y="124"/>
                  <a:pt x="213" y="124"/>
                </a:cubicBezTo>
                <a:cubicBezTo>
                  <a:pt x="212" y="124"/>
                  <a:pt x="212" y="124"/>
                  <a:pt x="212" y="124"/>
                </a:cubicBezTo>
                <a:cubicBezTo>
                  <a:pt x="212" y="124"/>
                  <a:pt x="219" y="124"/>
                  <a:pt x="217" y="124"/>
                </a:cubicBezTo>
                <a:cubicBezTo>
                  <a:pt x="213" y="124"/>
                  <a:pt x="209" y="124"/>
                  <a:pt x="206" y="124"/>
                </a:cubicBezTo>
                <a:cubicBezTo>
                  <a:pt x="192" y="123"/>
                  <a:pt x="167" y="123"/>
                  <a:pt x="165" y="123"/>
                </a:cubicBezTo>
                <a:cubicBezTo>
                  <a:pt x="165" y="123"/>
                  <a:pt x="165" y="123"/>
                  <a:pt x="165" y="123"/>
                </a:cubicBezTo>
                <a:cubicBezTo>
                  <a:pt x="160" y="121"/>
                  <a:pt x="160" y="121"/>
                  <a:pt x="160" y="121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6" y="120"/>
                  <a:pt x="169" y="120"/>
                  <a:pt x="179" y="119"/>
                </a:cubicBezTo>
                <a:cubicBezTo>
                  <a:pt x="165" y="90"/>
                  <a:pt x="188" y="73"/>
                  <a:pt x="192" y="58"/>
                </a:cubicBezTo>
                <a:cubicBezTo>
                  <a:pt x="206" y="5"/>
                  <a:pt x="178" y="0"/>
                  <a:pt x="178" y="0"/>
                </a:cubicBezTo>
                <a:cubicBezTo>
                  <a:pt x="178" y="0"/>
                  <a:pt x="108" y="96"/>
                  <a:pt x="101" y="126"/>
                </a:cubicBezTo>
                <a:cubicBezTo>
                  <a:pt x="96" y="148"/>
                  <a:pt x="67" y="146"/>
                  <a:pt x="58" y="146"/>
                </a:cubicBezTo>
                <a:cubicBezTo>
                  <a:pt x="10" y="144"/>
                  <a:pt x="0" y="264"/>
                  <a:pt x="53" y="275"/>
                </a:cubicBezTo>
                <a:cubicBezTo>
                  <a:pt x="64" y="277"/>
                  <a:pt x="76" y="265"/>
                  <a:pt x="99" y="275"/>
                </a:cubicBezTo>
                <a:cubicBezTo>
                  <a:pt x="149" y="296"/>
                  <a:pt x="192" y="287"/>
                  <a:pt x="232" y="286"/>
                </a:cubicBezTo>
                <a:cubicBezTo>
                  <a:pt x="259" y="285"/>
                  <a:pt x="257" y="266"/>
                  <a:pt x="255" y="256"/>
                </a:cubicBezTo>
                <a:cubicBezTo>
                  <a:pt x="242" y="256"/>
                  <a:pt x="229" y="255"/>
                  <a:pt x="227" y="255"/>
                </a:cubicBezTo>
                <a:cubicBezTo>
                  <a:pt x="225" y="255"/>
                  <a:pt x="225" y="255"/>
                  <a:pt x="225" y="255"/>
                </a:cubicBezTo>
                <a:cubicBezTo>
                  <a:pt x="221" y="252"/>
                  <a:pt x="221" y="252"/>
                  <a:pt x="221" y="252"/>
                </a:cubicBezTo>
                <a:cubicBezTo>
                  <a:pt x="225" y="249"/>
                  <a:pt x="225" y="249"/>
                  <a:pt x="225" y="249"/>
                </a:cubicBezTo>
                <a:cubicBezTo>
                  <a:pt x="227" y="249"/>
                  <a:pt x="227" y="249"/>
                  <a:pt x="227" y="249"/>
                </a:cubicBezTo>
                <a:cubicBezTo>
                  <a:pt x="229" y="249"/>
                  <a:pt x="247" y="248"/>
                  <a:pt x="262" y="247"/>
                </a:cubicBezTo>
                <a:cubicBezTo>
                  <a:pt x="275" y="237"/>
                  <a:pt x="272" y="227"/>
                  <a:pt x="269" y="220"/>
                </a:cubicBezTo>
                <a:cubicBezTo>
                  <a:pt x="253" y="219"/>
                  <a:pt x="232" y="218"/>
                  <a:pt x="230" y="218"/>
                </a:cubicBezTo>
                <a:lnTo>
                  <a:pt x="228" y="2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51435" tIns="25718" rIns="51435" bIns="25718" numCol="1" anchor="t" anchorCtr="0" compatLnSpc="1"/>
          <a:lstStyle/>
          <a:p>
            <a:endParaRPr lang="zh-CN" altLang="en-US" sz="1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990374" y="496640"/>
            <a:ext cx="2809875" cy="827246"/>
            <a:chOff x="6206" y="858"/>
            <a:chExt cx="5900" cy="1737"/>
          </a:xfrm>
        </p:grpSpPr>
        <p:sp>
          <p:nvSpPr>
            <p:cNvPr id="20" name="矩形 19"/>
            <p:cNvSpPr/>
            <p:nvPr/>
          </p:nvSpPr>
          <p:spPr>
            <a:xfrm>
              <a:off x="6206" y="858"/>
              <a:ext cx="5900" cy="1737"/>
            </a:xfrm>
            <a:prstGeom prst="rect">
              <a:avLst/>
            </a:prstGeom>
            <a:solidFill>
              <a:srgbClr val="648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103" y="954"/>
              <a:ext cx="4664" cy="1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作业</a:t>
              </a: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7379" y="2087"/>
              <a:ext cx="4112" cy="3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/>
        </p:nvSpPr>
        <p:spPr>
          <a:xfrm>
            <a:off x="1694301" y="1635646"/>
            <a:ext cx="71529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判断键盘输入的数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是否是素数。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33896" y="1099401"/>
            <a:ext cx="3559233" cy="1015640"/>
          </a:xfrm>
          <a:prstGeom prst="rect">
            <a:avLst/>
          </a:prstGeom>
        </p:spPr>
        <p:txBody>
          <a:bodyPr wrap="square" lIns="91419" tIns="45709" rIns="91419" bIns="45709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求</a:t>
            </a:r>
            <a:r>
              <a:rPr lang="en-US" altLang="zh-CN" sz="20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Fibonacci</a:t>
            </a:r>
            <a:r>
              <a:rPr lang="zh-CN" altLang="en-US" sz="20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数列：</a:t>
            </a:r>
            <a:r>
              <a:rPr lang="en-US" altLang="zh-CN" sz="20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0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0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0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0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0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0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0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0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sz="20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0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  <a:r>
              <a:rPr lang="zh-CN" altLang="en-US" sz="20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0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……</a:t>
            </a:r>
            <a:r>
              <a:rPr lang="zh-CN" altLang="en-US" sz="20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的前</a:t>
            </a:r>
            <a:r>
              <a:rPr lang="en-US" altLang="zh-CN" sz="20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20</a:t>
            </a:r>
            <a:r>
              <a:rPr lang="zh-CN" altLang="en-US" sz="20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项。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5194238" y="480737"/>
            <a:ext cx="3155786" cy="3879277"/>
            <a:chOff x="5194238" y="480737"/>
            <a:chExt cx="3155786" cy="3879277"/>
          </a:xfrm>
        </p:grpSpPr>
        <p:grpSp>
          <p:nvGrpSpPr>
            <p:cNvPr id="8" name="组合 7"/>
            <p:cNvGrpSpPr/>
            <p:nvPr/>
          </p:nvGrpSpPr>
          <p:grpSpPr>
            <a:xfrm>
              <a:off x="5194238" y="480737"/>
              <a:ext cx="3155786" cy="3879277"/>
              <a:chOff x="7278917" y="1379036"/>
              <a:chExt cx="3155786" cy="3879277"/>
            </a:xfrm>
          </p:grpSpPr>
          <p:cxnSp>
            <p:nvCxnSpPr>
              <p:cNvPr id="12" name="直接箭头连接符 11"/>
              <p:cNvCxnSpPr/>
              <p:nvPr/>
            </p:nvCxnSpPr>
            <p:spPr>
              <a:xfrm flipH="1">
                <a:off x="8745312" y="1379036"/>
                <a:ext cx="1" cy="28164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矩形 12"/>
              <p:cNvSpPr/>
              <p:nvPr/>
            </p:nvSpPr>
            <p:spPr>
              <a:xfrm>
                <a:off x="7837712" y="1660681"/>
                <a:ext cx="1819471" cy="7023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19" tIns="45709" rIns="91419" bIns="45709" rtlCol="0" anchor="ctr"/>
              <a:lstStyle/>
              <a:p>
                <a:pPr algn="ctr"/>
                <a:endParaRPr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" name="直接箭头连接符 13"/>
              <p:cNvCxnSpPr/>
              <p:nvPr/>
            </p:nvCxnSpPr>
            <p:spPr>
              <a:xfrm flipH="1">
                <a:off x="8736366" y="2407356"/>
                <a:ext cx="1" cy="28164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菱形 14"/>
              <p:cNvSpPr/>
              <p:nvPr/>
            </p:nvSpPr>
            <p:spPr>
              <a:xfrm>
                <a:off x="7663030" y="2720741"/>
                <a:ext cx="2161522" cy="598589"/>
              </a:xfrm>
              <a:prstGeom prst="diamond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19" tIns="45709" rIns="91419" bIns="45709" rtlCol="0" anchor="ctr"/>
              <a:lstStyle/>
              <a:p>
                <a:pPr algn="ctr"/>
                <a:endParaRPr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H="1">
                <a:off x="8772370" y="3296805"/>
                <a:ext cx="1" cy="28164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/>
              <p:cNvSpPr/>
              <p:nvPr/>
            </p:nvSpPr>
            <p:spPr>
              <a:xfrm>
                <a:off x="7837713" y="3617896"/>
                <a:ext cx="2203342" cy="110890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19" tIns="45709" rIns="91419" bIns="45709" rtlCol="0" anchor="ctr"/>
              <a:lstStyle/>
              <a:p>
                <a:pPr algn="ctr"/>
                <a:endParaRPr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>
                <a:off x="8764359" y="4726804"/>
                <a:ext cx="0" cy="2986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7278917" y="5025469"/>
                <a:ext cx="1485441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endCxn id="15" idx="1"/>
              </p:cNvCxnSpPr>
              <p:nvPr/>
            </p:nvCxnSpPr>
            <p:spPr>
              <a:xfrm>
                <a:off x="7278917" y="3020035"/>
                <a:ext cx="384113" cy="1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矩形 20"/>
              <p:cNvSpPr/>
              <p:nvPr/>
            </p:nvSpPr>
            <p:spPr>
              <a:xfrm>
                <a:off x="8736368" y="3340151"/>
                <a:ext cx="428373" cy="238299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19" tIns="45709" rIns="91419" bIns="45709"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</a:p>
            </p:txBody>
          </p:sp>
          <p:cxnSp>
            <p:nvCxnSpPr>
              <p:cNvPr id="22" name="直接连接符 21"/>
              <p:cNvCxnSpPr>
                <a:stCxn id="15" idx="3"/>
              </p:cNvCxnSpPr>
              <p:nvPr/>
            </p:nvCxnSpPr>
            <p:spPr>
              <a:xfrm flipV="1">
                <a:off x="9824552" y="3020035"/>
                <a:ext cx="593650" cy="1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/>
              <p:nvPr/>
            </p:nvCxnSpPr>
            <p:spPr>
              <a:xfrm flipH="1">
                <a:off x="10434702" y="2994566"/>
                <a:ext cx="1" cy="22637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9878284" y="2732733"/>
                <a:ext cx="428373" cy="238299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19" tIns="45709" rIns="91419" bIns="45709"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否</a:t>
                </a:r>
              </a:p>
            </p:txBody>
          </p:sp>
          <p:cxnSp>
            <p:nvCxnSpPr>
              <p:cNvPr id="25" name="直接箭头连接符 24"/>
              <p:cNvCxnSpPr/>
              <p:nvPr/>
            </p:nvCxnSpPr>
            <p:spPr>
              <a:xfrm flipV="1">
                <a:off x="7278917" y="3014677"/>
                <a:ext cx="0" cy="201079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6039619" y="930819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i</a:t>
              </a:r>
              <a:r>
                <a:rPr lang="zh-CN" altLang="en-US" dirty="0"/>
                <a:t>=</a:t>
              </a:r>
              <a:r>
                <a:rPr lang="en-US" altLang="zh-CN" dirty="0"/>
                <a:t>3,a=1,b=1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323837" y="1940572"/>
              <a:ext cx="134366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i</a:t>
              </a:r>
              <a:r>
                <a:rPr lang="en-US" altLang="zh-CN" dirty="0"/>
                <a:t>&lt;=20</a:t>
              </a:r>
            </a:p>
          </p:txBody>
        </p:sp>
        <p:sp>
          <p:nvSpPr>
            <p:cNvPr id="11" name="文本框 4"/>
            <p:cNvSpPr txBox="1"/>
            <p:nvPr/>
          </p:nvSpPr>
          <p:spPr>
            <a:xfrm>
              <a:off x="6305235" y="2694718"/>
              <a:ext cx="126726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c=</a:t>
              </a:r>
              <a:r>
                <a:rPr lang="en-US" altLang="zh-CN" dirty="0" err="1"/>
                <a:t>a+b</a:t>
              </a:r>
              <a:endParaRPr lang="en-US" altLang="zh-CN" dirty="0"/>
            </a:p>
            <a:p>
              <a:r>
                <a:rPr lang="en-US" altLang="zh-CN" dirty="0"/>
                <a:t>a=b</a:t>
              </a:r>
            </a:p>
            <a:p>
              <a:r>
                <a:rPr lang="en-US" altLang="zh-CN" dirty="0"/>
                <a:t>b=a</a:t>
              </a:r>
            </a:p>
            <a:p>
              <a:r>
                <a:rPr lang="en-US" altLang="zh-CN" dirty="0" err="1"/>
                <a:t>i</a:t>
              </a:r>
              <a:r>
                <a:rPr lang="en-US" altLang="zh-CN" dirty="0"/>
                <a:t>=i+1</a:t>
              </a:r>
              <a:endParaRPr lang="zh-CN" altLang="en-US" dirty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689497" y="411510"/>
            <a:ext cx="3098925" cy="523198"/>
          </a:xfrm>
          <a:prstGeom prst="rect">
            <a:avLst/>
          </a:prstGeom>
        </p:spPr>
        <p:txBody>
          <a:bodyPr wrap="square" lIns="91419" tIns="45709" rIns="91419" bIns="45709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 </a:t>
            </a:r>
            <a:r>
              <a:rPr lang="zh-CN" altLang="en-US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递推题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28597" y="1196070"/>
            <a:ext cx="3771396" cy="1938970"/>
          </a:xfrm>
          <a:prstGeom prst="rect">
            <a:avLst/>
          </a:prstGeom>
        </p:spPr>
        <p:txBody>
          <a:bodyPr wrap="square" lIns="91419" tIns="45709" rIns="91419" bIns="45709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酒会上，如果每人与其他与会者只碰杯一次，并且知道碰杯声为</a:t>
            </a:r>
            <a:r>
              <a:rPr lang="en-US" altLang="zh-CN" sz="20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903</a:t>
            </a:r>
            <a:r>
              <a:rPr lang="zh-CN" altLang="en-US" sz="20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下，写程序求出出席酒会的人数。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8" y="114071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矩形 2"/>
          <p:cNvSpPr/>
          <p:nvPr/>
        </p:nvSpPr>
        <p:spPr>
          <a:xfrm>
            <a:off x="194830" y="191452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Oval 6"/>
          <p:cNvSpPr/>
          <p:nvPr/>
        </p:nvSpPr>
        <p:spPr bwMode="auto">
          <a:xfrm>
            <a:off x="787110" y="1733761"/>
            <a:ext cx="936912" cy="936912"/>
          </a:xfrm>
          <a:prstGeom prst="ellipse">
            <a:avLst/>
          </a:prstGeom>
          <a:solidFill>
            <a:srgbClr val="648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algn="ctr"/>
            <a:endParaRPr lang="en-US" sz="1575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Freeform 171"/>
          <p:cNvSpPr/>
          <p:nvPr/>
        </p:nvSpPr>
        <p:spPr bwMode="auto">
          <a:xfrm>
            <a:off x="1086387" y="2034441"/>
            <a:ext cx="338360" cy="324826"/>
          </a:xfrm>
          <a:custGeom>
            <a:avLst/>
            <a:gdLst>
              <a:gd name="T0" fmla="*/ 228 w 308"/>
              <a:gd name="T1" fmla="*/ 218 h 296"/>
              <a:gd name="T2" fmla="*/ 224 w 308"/>
              <a:gd name="T3" fmla="*/ 215 h 296"/>
              <a:gd name="T4" fmla="*/ 228 w 308"/>
              <a:gd name="T5" fmla="*/ 212 h 296"/>
              <a:gd name="T6" fmla="*/ 230 w 308"/>
              <a:gd name="T7" fmla="*/ 212 h 296"/>
              <a:gd name="T8" fmla="*/ 278 w 308"/>
              <a:gd name="T9" fmla="*/ 209 h 296"/>
              <a:gd name="T10" fmla="*/ 288 w 308"/>
              <a:gd name="T11" fmla="*/ 176 h 296"/>
              <a:gd name="T12" fmla="*/ 284 w 308"/>
              <a:gd name="T13" fmla="*/ 176 h 296"/>
              <a:gd name="T14" fmla="*/ 283 w 308"/>
              <a:gd name="T15" fmla="*/ 176 h 296"/>
              <a:gd name="T16" fmla="*/ 283 w 308"/>
              <a:gd name="T17" fmla="*/ 176 h 296"/>
              <a:gd name="T18" fmla="*/ 229 w 308"/>
              <a:gd name="T19" fmla="*/ 174 h 296"/>
              <a:gd name="T20" fmla="*/ 226 w 308"/>
              <a:gd name="T21" fmla="*/ 174 h 296"/>
              <a:gd name="T22" fmla="*/ 222 w 308"/>
              <a:gd name="T23" fmla="*/ 171 h 296"/>
              <a:gd name="T24" fmla="*/ 226 w 308"/>
              <a:gd name="T25" fmla="*/ 168 h 296"/>
              <a:gd name="T26" fmla="*/ 228 w 308"/>
              <a:gd name="T27" fmla="*/ 168 h 296"/>
              <a:gd name="T28" fmla="*/ 284 w 308"/>
              <a:gd name="T29" fmla="*/ 164 h 296"/>
              <a:gd name="T30" fmla="*/ 292 w 308"/>
              <a:gd name="T31" fmla="*/ 164 h 296"/>
              <a:gd name="T32" fmla="*/ 292 w 308"/>
              <a:gd name="T33" fmla="*/ 164 h 296"/>
              <a:gd name="T34" fmla="*/ 296 w 308"/>
              <a:gd name="T35" fmla="*/ 133 h 296"/>
              <a:gd name="T36" fmla="*/ 214 w 308"/>
              <a:gd name="T37" fmla="*/ 124 h 296"/>
              <a:gd name="T38" fmla="*/ 213 w 308"/>
              <a:gd name="T39" fmla="*/ 124 h 296"/>
              <a:gd name="T40" fmla="*/ 212 w 308"/>
              <a:gd name="T41" fmla="*/ 124 h 296"/>
              <a:gd name="T42" fmla="*/ 217 w 308"/>
              <a:gd name="T43" fmla="*/ 124 h 296"/>
              <a:gd name="T44" fmla="*/ 206 w 308"/>
              <a:gd name="T45" fmla="*/ 124 h 296"/>
              <a:gd name="T46" fmla="*/ 165 w 308"/>
              <a:gd name="T47" fmla="*/ 123 h 296"/>
              <a:gd name="T48" fmla="*/ 165 w 308"/>
              <a:gd name="T49" fmla="*/ 123 h 296"/>
              <a:gd name="T50" fmla="*/ 160 w 308"/>
              <a:gd name="T51" fmla="*/ 121 h 296"/>
              <a:gd name="T52" fmla="*/ 165 w 308"/>
              <a:gd name="T53" fmla="*/ 120 h 296"/>
              <a:gd name="T54" fmla="*/ 165 w 308"/>
              <a:gd name="T55" fmla="*/ 120 h 296"/>
              <a:gd name="T56" fmla="*/ 179 w 308"/>
              <a:gd name="T57" fmla="*/ 119 h 296"/>
              <a:gd name="T58" fmla="*/ 192 w 308"/>
              <a:gd name="T59" fmla="*/ 58 h 296"/>
              <a:gd name="T60" fmla="*/ 178 w 308"/>
              <a:gd name="T61" fmla="*/ 0 h 296"/>
              <a:gd name="T62" fmla="*/ 101 w 308"/>
              <a:gd name="T63" fmla="*/ 126 h 296"/>
              <a:gd name="T64" fmla="*/ 58 w 308"/>
              <a:gd name="T65" fmla="*/ 146 h 296"/>
              <a:gd name="T66" fmla="*/ 53 w 308"/>
              <a:gd name="T67" fmla="*/ 275 h 296"/>
              <a:gd name="T68" fmla="*/ 99 w 308"/>
              <a:gd name="T69" fmla="*/ 275 h 296"/>
              <a:gd name="T70" fmla="*/ 232 w 308"/>
              <a:gd name="T71" fmla="*/ 286 h 296"/>
              <a:gd name="T72" fmla="*/ 255 w 308"/>
              <a:gd name="T73" fmla="*/ 256 h 296"/>
              <a:gd name="T74" fmla="*/ 227 w 308"/>
              <a:gd name="T75" fmla="*/ 255 h 296"/>
              <a:gd name="T76" fmla="*/ 225 w 308"/>
              <a:gd name="T77" fmla="*/ 255 h 296"/>
              <a:gd name="T78" fmla="*/ 221 w 308"/>
              <a:gd name="T79" fmla="*/ 252 h 296"/>
              <a:gd name="T80" fmla="*/ 225 w 308"/>
              <a:gd name="T81" fmla="*/ 249 h 296"/>
              <a:gd name="T82" fmla="*/ 227 w 308"/>
              <a:gd name="T83" fmla="*/ 249 h 296"/>
              <a:gd name="T84" fmla="*/ 262 w 308"/>
              <a:gd name="T85" fmla="*/ 247 h 296"/>
              <a:gd name="T86" fmla="*/ 269 w 308"/>
              <a:gd name="T87" fmla="*/ 220 h 296"/>
              <a:gd name="T88" fmla="*/ 230 w 308"/>
              <a:gd name="T89" fmla="*/ 218 h 296"/>
              <a:gd name="T90" fmla="*/ 228 w 308"/>
              <a:gd name="T91" fmla="*/ 218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08" h="296">
                <a:moveTo>
                  <a:pt x="228" y="218"/>
                </a:moveTo>
                <a:cubicBezTo>
                  <a:pt x="224" y="215"/>
                  <a:pt x="224" y="215"/>
                  <a:pt x="224" y="215"/>
                </a:cubicBezTo>
                <a:cubicBezTo>
                  <a:pt x="228" y="212"/>
                  <a:pt x="228" y="212"/>
                  <a:pt x="228" y="212"/>
                </a:cubicBezTo>
                <a:cubicBezTo>
                  <a:pt x="230" y="212"/>
                  <a:pt x="230" y="212"/>
                  <a:pt x="230" y="212"/>
                </a:cubicBezTo>
                <a:cubicBezTo>
                  <a:pt x="232" y="212"/>
                  <a:pt x="263" y="210"/>
                  <a:pt x="278" y="209"/>
                </a:cubicBezTo>
                <a:cubicBezTo>
                  <a:pt x="295" y="197"/>
                  <a:pt x="292" y="183"/>
                  <a:pt x="288" y="176"/>
                </a:cubicBezTo>
                <a:cubicBezTo>
                  <a:pt x="287" y="176"/>
                  <a:pt x="285" y="176"/>
                  <a:pt x="284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78" y="176"/>
                  <a:pt x="231" y="174"/>
                  <a:pt x="229" y="174"/>
                </a:cubicBezTo>
                <a:cubicBezTo>
                  <a:pt x="226" y="174"/>
                  <a:pt x="226" y="174"/>
                  <a:pt x="226" y="174"/>
                </a:cubicBezTo>
                <a:cubicBezTo>
                  <a:pt x="222" y="171"/>
                  <a:pt x="222" y="171"/>
                  <a:pt x="222" y="171"/>
                </a:cubicBezTo>
                <a:cubicBezTo>
                  <a:pt x="226" y="168"/>
                  <a:pt x="226" y="168"/>
                  <a:pt x="226" y="168"/>
                </a:cubicBezTo>
                <a:cubicBezTo>
                  <a:pt x="228" y="168"/>
                  <a:pt x="228" y="168"/>
                  <a:pt x="228" y="168"/>
                </a:cubicBezTo>
                <a:cubicBezTo>
                  <a:pt x="231" y="168"/>
                  <a:pt x="280" y="164"/>
                  <a:pt x="284" y="164"/>
                </a:cubicBezTo>
                <a:cubicBezTo>
                  <a:pt x="290" y="164"/>
                  <a:pt x="292" y="164"/>
                  <a:pt x="292" y="164"/>
                </a:cubicBezTo>
                <a:cubicBezTo>
                  <a:pt x="292" y="164"/>
                  <a:pt x="292" y="164"/>
                  <a:pt x="292" y="164"/>
                </a:cubicBezTo>
                <a:cubicBezTo>
                  <a:pt x="302" y="155"/>
                  <a:pt x="308" y="144"/>
                  <a:pt x="296" y="133"/>
                </a:cubicBezTo>
                <a:cubicBezTo>
                  <a:pt x="285" y="123"/>
                  <a:pt x="243" y="125"/>
                  <a:pt x="214" y="124"/>
                </a:cubicBezTo>
                <a:cubicBezTo>
                  <a:pt x="213" y="124"/>
                  <a:pt x="213" y="124"/>
                  <a:pt x="213" y="124"/>
                </a:cubicBezTo>
                <a:cubicBezTo>
                  <a:pt x="212" y="124"/>
                  <a:pt x="212" y="124"/>
                  <a:pt x="212" y="124"/>
                </a:cubicBezTo>
                <a:cubicBezTo>
                  <a:pt x="212" y="124"/>
                  <a:pt x="219" y="124"/>
                  <a:pt x="217" y="124"/>
                </a:cubicBezTo>
                <a:cubicBezTo>
                  <a:pt x="213" y="124"/>
                  <a:pt x="209" y="124"/>
                  <a:pt x="206" y="124"/>
                </a:cubicBezTo>
                <a:cubicBezTo>
                  <a:pt x="192" y="123"/>
                  <a:pt x="167" y="123"/>
                  <a:pt x="165" y="123"/>
                </a:cubicBezTo>
                <a:cubicBezTo>
                  <a:pt x="165" y="123"/>
                  <a:pt x="165" y="123"/>
                  <a:pt x="165" y="123"/>
                </a:cubicBezTo>
                <a:cubicBezTo>
                  <a:pt x="160" y="121"/>
                  <a:pt x="160" y="121"/>
                  <a:pt x="160" y="121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6" y="120"/>
                  <a:pt x="169" y="120"/>
                  <a:pt x="179" y="119"/>
                </a:cubicBezTo>
                <a:cubicBezTo>
                  <a:pt x="165" y="90"/>
                  <a:pt x="188" y="73"/>
                  <a:pt x="192" y="58"/>
                </a:cubicBezTo>
                <a:cubicBezTo>
                  <a:pt x="206" y="5"/>
                  <a:pt x="178" y="0"/>
                  <a:pt x="178" y="0"/>
                </a:cubicBezTo>
                <a:cubicBezTo>
                  <a:pt x="178" y="0"/>
                  <a:pt x="108" y="96"/>
                  <a:pt x="101" y="126"/>
                </a:cubicBezTo>
                <a:cubicBezTo>
                  <a:pt x="96" y="148"/>
                  <a:pt x="67" y="146"/>
                  <a:pt x="58" y="146"/>
                </a:cubicBezTo>
                <a:cubicBezTo>
                  <a:pt x="10" y="144"/>
                  <a:pt x="0" y="264"/>
                  <a:pt x="53" y="275"/>
                </a:cubicBezTo>
                <a:cubicBezTo>
                  <a:pt x="64" y="277"/>
                  <a:pt x="76" y="265"/>
                  <a:pt x="99" y="275"/>
                </a:cubicBezTo>
                <a:cubicBezTo>
                  <a:pt x="149" y="296"/>
                  <a:pt x="192" y="287"/>
                  <a:pt x="232" y="286"/>
                </a:cubicBezTo>
                <a:cubicBezTo>
                  <a:pt x="259" y="285"/>
                  <a:pt x="257" y="266"/>
                  <a:pt x="255" y="256"/>
                </a:cubicBezTo>
                <a:cubicBezTo>
                  <a:pt x="242" y="256"/>
                  <a:pt x="229" y="255"/>
                  <a:pt x="227" y="255"/>
                </a:cubicBezTo>
                <a:cubicBezTo>
                  <a:pt x="225" y="255"/>
                  <a:pt x="225" y="255"/>
                  <a:pt x="225" y="255"/>
                </a:cubicBezTo>
                <a:cubicBezTo>
                  <a:pt x="221" y="252"/>
                  <a:pt x="221" y="252"/>
                  <a:pt x="221" y="252"/>
                </a:cubicBezTo>
                <a:cubicBezTo>
                  <a:pt x="225" y="249"/>
                  <a:pt x="225" y="249"/>
                  <a:pt x="225" y="249"/>
                </a:cubicBezTo>
                <a:cubicBezTo>
                  <a:pt x="227" y="249"/>
                  <a:pt x="227" y="249"/>
                  <a:pt x="227" y="249"/>
                </a:cubicBezTo>
                <a:cubicBezTo>
                  <a:pt x="229" y="249"/>
                  <a:pt x="247" y="248"/>
                  <a:pt x="262" y="247"/>
                </a:cubicBezTo>
                <a:cubicBezTo>
                  <a:pt x="275" y="237"/>
                  <a:pt x="272" y="227"/>
                  <a:pt x="269" y="220"/>
                </a:cubicBezTo>
                <a:cubicBezTo>
                  <a:pt x="253" y="219"/>
                  <a:pt x="232" y="218"/>
                  <a:pt x="230" y="218"/>
                </a:cubicBezTo>
                <a:lnTo>
                  <a:pt x="228" y="2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51435" tIns="25718" rIns="51435" bIns="25718" numCol="1" anchor="t" anchorCtr="0" compatLnSpc="1"/>
          <a:lstStyle/>
          <a:p>
            <a:endParaRPr lang="zh-CN" altLang="en-US" sz="1015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084262" y="673228"/>
            <a:ext cx="2809875" cy="827246"/>
            <a:chOff x="6206" y="858"/>
            <a:chExt cx="5900" cy="1737"/>
          </a:xfrm>
        </p:grpSpPr>
        <p:sp>
          <p:nvSpPr>
            <p:cNvPr id="20" name="矩形 19"/>
            <p:cNvSpPr/>
            <p:nvPr/>
          </p:nvSpPr>
          <p:spPr>
            <a:xfrm>
              <a:off x="6206" y="858"/>
              <a:ext cx="5900" cy="1737"/>
            </a:xfrm>
            <a:prstGeom prst="rect">
              <a:avLst/>
            </a:prstGeom>
            <a:solidFill>
              <a:srgbClr val="648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943" y="954"/>
              <a:ext cx="4664" cy="1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作业</a:t>
              </a: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7255" y="2087"/>
              <a:ext cx="4112" cy="3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871597" y="1805269"/>
            <a:ext cx="6804568" cy="110799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8580" tIns="34290" rIns="68580" bIns="34290" numCol="1" anchor="ctr" anchorCtr="0" compatLnSpc="1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开发环境，请给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变量分别赋值，分别使用加法、减法、乘法和除法编写四个表达式，计算结果直接使用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语句输出。保存为“学号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-io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.py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”。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42835" y="483518"/>
            <a:ext cx="5414852" cy="553976"/>
          </a:xfrm>
          <a:prstGeom prst="rect">
            <a:avLst/>
          </a:prstGeom>
        </p:spPr>
        <p:txBody>
          <a:bodyPr wrap="square" lIns="91419" tIns="45709" rIns="91419" bIns="45709">
            <a:spAutoFit/>
          </a:bodyPr>
          <a:lstStyle/>
          <a:p>
            <a:pPr defTabSz="1378585">
              <a:lnSpc>
                <a:spcPct val="150000"/>
              </a:lnSpc>
            </a:pPr>
            <a:r>
              <a:rPr lang="zh-CN" altLang="en-US" sz="20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用迭代法求             。求平方根的迭代公式为：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42513" y="1491630"/>
          <a:ext cx="3456384" cy="1223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" name="公式" r:id="rId3" imgW="33223200" imgH="11582400" progId="Equation.3">
                  <p:embed/>
                </p:oleObj>
              </mc:Choice>
              <mc:Fallback>
                <p:oleObj name="公式" r:id="rId3" imgW="33223200" imgH="11582400" progId="Equation.3">
                  <p:embed/>
                  <p:pic>
                    <p:nvPicPr>
                      <p:cNvPr id="0" name="图片 5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513" y="1491630"/>
                        <a:ext cx="3456384" cy="12238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504387" y="3147814"/>
            <a:ext cx="5291749" cy="1015640"/>
          </a:xfrm>
          <a:prstGeom prst="rect">
            <a:avLst/>
          </a:prstGeom>
        </p:spPr>
        <p:txBody>
          <a:bodyPr wrap="square" lIns="91419" tIns="45709" rIns="91419" bIns="45709">
            <a:spAutoFit/>
          </a:bodyPr>
          <a:lstStyle/>
          <a:p>
            <a:pPr defTabSz="1378585">
              <a:lnSpc>
                <a:spcPct val="150000"/>
              </a:lnSpc>
            </a:pPr>
            <a:r>
              <a:rPr lang="zh-CN" altLang="en-US" sz="20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要求：输入</a:t>
            </a:r>
            <a:r>
              <a:rPr lang="en-US" altLang="zh-CN" sz="20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sz="20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值，并以</a:t>
            </a:r>
            <a:r>
              <a:rPr lang="en-US" altLang="zh-CN" sz="20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sz="20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作为</a:t>
            </a:r>
            <a:r>
              <a:rPr lang="en-US" altLang="zh-CN" sz="20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lang="zh-CN" altLang="en-US" sz="20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的初值。直到前后两次求出的</a:t>
            </a:r>
            <a:r>
              <a:rPr lang="en-US" altLang="zh-CN" sz="20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lang="zh-CN" altLang="en-US" sz="20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的差的绝对值小于</a:t>
            </a:r>
            <a:r>
              <a:rPr lang="en-US" altLang="zh-CN" sz="20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10</a:t>
            </a:r>
            <a:r>
              <a:rPr lang="en-US" altLang="zh-CN" sz="2000" b="1" baseline="30000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-5</a:t>
            </a:r>
            <a:r>
              <a:rPr lang="zh-CN" altLang="en-US" sz="20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为止。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835696" y="539299"/>
          <a:ext cx="915269" cy="442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" name="公式" r:id="rId5" imgW="482600" imgH="228600" progId="Equation.3">
                  <p:embed/>
                </p:oleObj>
              </mc:Choice>
              <mc:Fallback>
                <p:oleObj name="公式" r:id="rId5" imgW="482600" imgH="228600" progId="Equation.3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539299"/>
                        <a:ext cx="915269" cy="4424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8" y="114071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0" y="191452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" name="Oval 6"/>
          <p:cNvSpPr/>
          <p:nvPr/>
        </p:nvSpPr>
        <p:spPr bwMode="auto">
          <a:xfrm>
            <a:off x="285293" y="1328042"/>
            <a:ext cx="936912" cy="936912"/>
          </a:xfrm>
          <a:prstGeom prst="ellipse">
            <a:avLst/>
          </a:prstGeom>
          <a:solidFill>
            <a:srgbClr val="648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algn="ctr"/>
            <a:endParaRPr lang="en-US" sz="1600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Freeform 171"/>
          <p:cNvSpPr/>
          <p:nvPr/>
        </p:nvSpPr>
        <p:spPr bwMode="auto">
          <a:xfrm>
            <a:off x="588856" y="1633961"/>
            <a:ext cx="338360" cy="324826"/>
          </a:xfrm>
          <a:custGeom>
            <a:avLst/>
            <a:gdLst>
              <a:gd name="T0" fmla="*/ 228 w 308"/>
              <a:gd name="T1" fmla="*/ 218 h 296"/>
              <a:gd name="T2" fmla="*/ 224 w 308"/>
              <a:gd name="T3" fmla="*/ 215 h 296"/>
              <a:gd name="T4" fmla="*/ 228 w 308"/>
              <a:gd name="T5" fmla="*/ 212 h 296"/>
              <a:gd name="T6" fmla="*/ 230 w 308"/>
              <a:gd name="T7" fmla="*/ 212 h 296"/>
              <a:gd name="T8" fmla="*/ 278 w 308"/>
              <a:gd name="T9" fmla="*/ 209 h 296"/>
              <a:gd name="T10" fmla="*/ 288 w 308"/>
              <a:gd name="T11" fmla="*/ 176 h 296"/>
              <a:gd name="T12" fmla="*/ 284 w 308"/>
              <a:gd name="T13" fmla="*/ 176 h 296"/>
              <a:gd name="T14" fmla="*/ 283 w 308"/>
              <a:gd name="T15" fmla="*/ 176 h 296"/>
              <a:gd name="T16" fmla="*/ 283 w 308"/>
              <a:gd name="T17" fmla="*/ 176 h 296"/>
              <a:gd name="T18" fmla="*/ 229 w 308"/>
              <a:gd name="T19" fmla="*/ 174 h 296"/>
              <a:gd name="T20" fmla="*/ 226 w 308"/>
              <a:gd name="T21" fmla="*/ 174 h 296"/>
              <a:gd name="T22" fmla="*/ 222 w 308"/>
              <a:gd name="T23" fmla="*/ 171 h 296"/>
              <a:gd name="T24" fmla="*/ 226 w 308"/>
              <a:gd name="T25" fmla="*/ 168 h 296"/>
              <a:gd name="T26" fmla="*/ 228 w 308"/>
              <a:gd name="T27" fmla="*/ 168 h 296"/>
              <a:gd name="T28" fmla="*/ 284 w 308"/>
              <a:gd name="T29" fmla="*/ 164 h 296"/>
              <a:gd name="T30" fmla="*/ 292 w 308"/>
              <a:gd name="T31" fmla="*/ 164 h 296"/>
              <a:gd name="T32" fmla="*/ 292 w 308"/>
              <a:gd name="T33" fmla="*/ 164 h 296"/>
              <a:gd name="T34" fmla="*/ 296 w 308"/>
              <a:gd name="T35" fmla="*/ 133 h 296"/>
              <a:gd name="T36" fmla="*/ 214 w 308"/>
              <a:gd name="T37" fmla="*/ 124 h 296"/>
              <a:gd name="T38" fmla="*/ 213 w 308"/>
              <a:gd name="T39" fmla="*/ 124 h 296"/>
              <a:gd name="T40" fmla="*/ 212 w 308"/>
              <a:gd name="T41" fmla="*/ 124 h 296"/>
              <a:gd name="T42" fmla="*/ 217 w 308"/>
              <a:gd name="T43" fmla="*/ 124 h 296"/>
              <a:gd name="T44" fmla="*/ 206 w 308"/>
              <a:gd name="T45" fmla="*/ 124 h 296"/>
              <a:gd name="T46" fmla="*/ 165 w 308"/>
              <a:gd name="T47" fmla="*/ 123 h 296"/>
              <a:gd name="T48" fmla="*/ 165 w 308"/>
              <a:gd name="T49" fmla="*/ 123 h 296"/>
              <a:gd name="T50" fmla="*/ 160 w 308"/>
              <a:gd name="T51" fmla="*/ 121 h 296"/>
              <a:gd name="T52" fmla="*/ 165 w 308"/>
              <a:gd name="T53" fmla="*/ 120 h 296"/>
              <a:gd name="T54" fmla="*/ 165 w 308"/>
              <a:gd name="T55" fmla="*/ 120 h 296"/>
              <a:gd name="T56" fmla="*/ 179 w 308"/>
              <a:gd name="T57" fmla="*/ 119 h 296"/>
              <a:gd name="T58" fmla="*/ 192 w 308"/>
              <a:gd name="T59" fmla="*/ 58 h 296"/>
              <a:gd name="T60" fmla="*/ 178 w 308"/>
              <a:gd name="T61" fmla="*/ 0 h 296"/>
              <a:gd name="T62" fmla="*/ 101 w 308"/>
              <a:gd name="T63" fmla="*/ 126 h 296"/>
              <a:gd name="T64" fmla="*/ 58 w 308"/>
              <a:gd name="T65" fmla="*/ 146 h 296"/>
              <a:gd name="T66" fmla="*/ 53 w 308"/>
              <a:gd name="T67" fmla="*/ 275 h 296"/>
              <a:gd name="T68" fmla="*/ 99 w 308"/>
              <a:gd name="T69" fmla="*/ 275 h 296"/>
              <a:gd name="T70" fmla="*/ 232 w 308"/>
              <a:gd name="T71" fmla="*/ 286 h 296"/>
              <a:gd name="T72" fmla="*/ 255 w 308"/>
              <a:gd name="T73" fmla="*/ 256 h 296"/>
              <a:gd name="T74" fmla="*/ 227 w 308"/>
              <a:gd name="T75" fmla="*/ 255 h 296"/>
              <a:gd name="T76" fmla="*/ 225 w 308"/>
              <a:gd name="T77" fmla="*/ 255 h 296"/>
              <a:gd name="T78" fmla="*/ 221 w 308"/>
              <a:gd name="T79" fmla="*/ 252 h 296"/>
              <a:gd name="T80" fmla="*/ 225 w 308"/>
              <a:gd name="T81" fmla="*/ 249 h 296"/>
              <a:gd name="T82" fmla="*/ 227 w 308"/>
              <a:gd name="T83" fmla="*/ 249 h 296"/>
              <a:gd name="T84" fmla="*/ 262 w 308"/>
              <a:gd name="T85" fmla="*/ 247 h 296"/>
              <a:gd name="T86" fmla="*/ 269 w 308"/>
              <a:gd name="T87" fmla="*/ 220 h 296"/>
              <a:gd name="T88" fmla="*/ 230 w 308"/>
              <a:gd name="T89" fmla="*/ 218 h 296"/>
              <a:gd name="T90" fmla="*/ 228 w 308"/>
              <a:gd name="T91" fmla="*/ 218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08" h="296">
                <a:moveTo>
                  <a:pt x="228" y="218"/>
                </a:moveTo>
                <a:cubicBezTo>
                  <a:pt x="224" y="215"/>
                  <a:pt x="224" y="215"/>
                  <a:pt x="224" y="215"/>
                </a:cubicBezTo>
                <a:cubicBezTo>
                  <a:pt x="228" y="212"/>
                  <a:pt x="228" y="212"/>
                  <a:pt x="228" y="212"/>
                </a:cubicBezTo>
                <a:cubicBezTo>
                  <a:pt x="230" y="212"/>
                  <a:pt x="230" y="212"/>
                  <a:pt x="230" y="212"/>
                </a:cubicBezTo>
                <a:cubicBezTo>
                  <a:pt x="232" y="212"/>
                  <a:pt x="263" y="210"/>
                  <a:pt x="278" y="209"/>
                </a:cubicBezTo>
                <a:cubicBezTo>
                  <a:pt x="295" y="197"/>
                  <a:pt x="292" y="183"/>
                  <a:pt x="288" y="176"/>
                </a:cubicBezTo>
                <a:cubicBezTo>
                  <a:pt x="287" y="176"/>
                  <a:pt x="285" y="176"/>
                  <a:pt x="284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78" y="176"/>
                  <a:pt x="231" y="174"/>
                  <a:pt x="229" y="174"/>
                </a:cubicBezTo>
                <a:cubicBezTo>
                  <a:pt x="226" y="174"/>
                  <a:pt x="226" y="174"/>
                  <a:pt x="226" y="174"/>
                </a:cubicBezTo>
                <a:cubicBezTo>
                  <a:pt x="222" y="171"/>
                  <a:pt x="222" y="171"/>
                  <a:pt x="222" y="171"/>
                </a:cubicBezTo>
                <a:cubicBezTo>
                  <a:pt x="226" y="168"/>
                  <a:pt x="226" y="168"/>
                  <a:pt x="226" y="168"/>
                </a:cubicBezTo>
                <a:cubicBezTo>
                  <a:pt x="228" y="168"/>
                  <a:pt x="228" y="168"/>
                  <a:pt x="228" y="168"/>
                </a:cubicBezTo>
                <a:cubicBezTo>
                  <a:pt x="231" y="168"/>
                  <a:pt x="280" y="164"/>
                  <a:pt x="284" y="164"/>
                </a:cubicBezTo>
                <a:cubicBezTo>
                  <a:pt x="290" y="164"/>
                  <a:pt x="292" y="164"/>
                  <a:pt x="292" y="164"/>
                </a:cubicBezTo>
                <a:cubicBezTo>
                  <a:pt x="292" y="164"/>
                  <a:pt x="292" y="164"/>
                  <a:pt x="292" y="164"/>
                </a:cubicBezTo>
                <a:cubicBezTo>
                  <a:pt x="302" y="155"/>
                  <a:pt x="308" y="144"/>
                  <a:pt x="296" y="133"/>
                </a:cubicBezTo>
                <a:cubicBezTo>
                  <a:pt x="285" y="123"/>
                  <a:pt x="243" y="125"/>
                  <a:pt x="214" y="124"/>
                </a:cubicBezTo>
                <a:cubicBezTo>
                  <a:pt x="213" y="124"/>
                  <a:pt x="213" y="124"/>
                  <a:pt x="213" y="124"/>
                </a:cubicBezTo>
                <a:cubicBezTo>
                  <a:pt x="212" y="124"/>
                  <a:pt x="212" y="124"/>
                  <a:pt x="212" y="124"/>
                </a:cubicBezTo>
                <a:cubicBezTo>
                  <a:pt x="212" y="124"/>
                  <a:pt x="219" y="124"/>
                  <a:pt x="217" y="124"/>
                </a:cubicBezTo>
                <a:cubicBezTo>
                  <a:pt x="213" y="124"/>
                  <a:pt x="209" y="124"/>
                  <a:pt x="206" y="124"/>
                </a:cubicBezTo>
                <a:cubicBezTo>
                  <a:pt x="192" y="123"/>
                  <a:pt x="167" y="123"/>
                  <a:pt x="165" y="123"/>
                </a:cubicBezTo>
                <a:cubicBezTo>
                  <a:pt x="165" y="123"/>
                  <a:pt x="165" y="123"/>
                  <a:pt x="165" y="123"/>
                </a:cubicBezTo>
                <a:cubicBezTo>
                  <a:pt x="160" y="121"/>
                  <a:pt x="160" y="121"/>
                  <a:pt x="160" y="121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6" y="120"/>
                  <a:pt x="169" y="120"/>
                  <a:pt x="179" y="119"/>
                </a:cubicBezTo>
                <a:cubicBezTo>
                  <a:pt x="165" y="90"/>
                  <a:pt x="188" y="73"/>
                  <a:pt x="192" y="58"/>
                </a:cubicBezTo>
                <a:cubicBezTo>
                  <a:pt x="206" y="5"/>
                  <a:pt x="178" y="0"/>
                  <a:pt x="178" y="0"/>
                </a:cubicBezTo>
                <a:cubicBezTo>
                  <a:pt x="178" y="0"/>
                  <a:pt x="108" y="96"/>
                  <a:pt x="101" y="126"/>
                </a:cubicBezTo>
                <a:cubicBezTo>
                  <a:pt x="96" y="148"/>
                  <a:pt x="67" y="146"/>
                  <a:pt x="58" y="146"/>
                </a:cubicBezTo>
                <a:cubicBezTo>
                  <a:pt x="10" y="144"/>
                  <a:pt x="0" y="264"/>
                  <a:pt x="53" y="275"/>
                </a:cubicBezTo>
                <a:cubicBezTo>
                  <a:pt x="64" y="277"/>
                  <a:pt x="76" y="265"/>
                  <a:pt x="99" y="275"/>
                </a:cubicBezTo>
                <a:cubicBezTo>
                  <a:pt x="149" y="296"/>
                  <a:pt x="192" y="287"/>
                  <a:pt x="232" y="286"/>
                </a:cubicBezTo>
                <a:cubicBezTo>
                  <a:pt x="259" y="285"/>
                  <a:pt x="257" y="266"/>
                  <a:pt x="255" y="256"/>
                </a:cubicBezTo>
                <a:cubicBezTo>
                  <a:pt x="242" y="256"/>
                  <a:pt x="229" y="255"/>
                  <a:pt x="227" y="255"/>
                </a:cubicBezTo>
                <a:cubicBezTo>
                  <a:pt x="225" y="255"/>
                  <a:pt x="225" y="255"/>
                  <a:pt x="225" y="255"/>
                </a:cubicBezTo>
                <a:cubicBezTo>
                  <a:pt x="221" y="252"/>
                  <a:pt x="221" y="252"/>
                  <a:pt x="221" y="252"/>
                </a:cubicBezTo>
                <a:cubicBezTo>
                  <a:pt x="225" y="249"/>
                  <a:pt x="225" y="249"/>
                  <a:pt x="225" y="249"/>
                </a:cubicBezTo>
                <a:cubicBezTo>
                  <a:pt x="227" y="249"/>
                  <a:pt x="227" y="249"/>
                  <a:pt x="227" y="249"/>
                </a:cubicBezTo>
                <a:cubicBezTo>
                  <a:pt x="229" y="249"/>
                  <a:pt x="247" y="248"/>
                  <a:pt x="262" y="247"/>
                </a:cubicBezTo>
                <a:cubicBezTo>
                  <a:pt x="275" y="237"/>
                  <a:pt x="272" y="227"/>
                  <a:pt x="269" y="220"/>
                </a:cubicBezTo>
                <a:cubicBezTo>
                  <a:pt x="253" y="219"/>
                  <a:pt x="232" y="218"/>
                  <a:pt x="230" y="218"/>
                </a:cubicBezTo>
                <a:lnTo>
                  <a:pt x="228" y="2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51435" tIns="25718" rIns="51435" bIns="25718" numCol="1" anchor="t" anchorCtr="0" compatLnSpc="1"/>
          <a:lstStyle/>
          <a:p>
            <a:endParaRPr lang="zh-CN" altLang="en-US" sz="1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990374" y="496640"/>
            <a:ext cx="2809875" cy="827246"/>
            <a:chOff x="6206" y="858"/>
            <a:chExt cx="5900" cy="1737"/>
          </a:xfrm>
        </p:grpSpPr>
        <p:sp>
          <p:nvSpPr>
            <p:cNvPr id="20" name="矩形 19"/>
            <p:cNvSpPr/>
            <p:nvPr/>
          </p:nvSpPr>
          <p:spPr>
            <a:xfrm>
              <a:off x="6206" y="858"/>
              <a:ext cx="5900" cy="1737"/>
            </a:xfrm>
            <a:prstGeom prst="rect">
              <a:avLst/>
            </a:prstGeom>
            <a:solidFill>
              <a:srgbClr val="648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103" y="954"/>
              <a:ext cx="4664" cy="1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作业</a:t>
              </a: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7379" y="2087"/>
              <a:ext cx="4112" cy="3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/>
        </p:nvSpPr>
        <p:spPr>
          <a:xfrm>
            <a:off x="1403648" y="1630378"/>
            <a:ext cx="35764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已知有一批书共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本，以后每天都买掉一半还多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本，设计程序求出几天能买完。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95536" y="1114692"/>
            <a:ext cx="3081025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完全数（</a:t>
            </a:r>
            <a:r>
              <a:rPr lang="en-US" altLang="zh-CN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Perfect number</a:t>
            </a:r>
            <a:r>
              <a:rPr lang="zh-CN" altLang="en-US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），又称完美数或完备数，是一些特殊的自然数。它所有的真因子（即除了自身以外的约数）的和，恰好等于它本身。请编写程序判断输入的数是否是完全数。</a:t>
            </a:r>
            <a:endParaRPr lang="en-US" altLang="zh-CN" b="1" dirty="0">
              <a:solidFill>
                <a:srgbClr val="00339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89497" y="411510"/>
            <a:ext cx="3098925" cy="523198"/>
          </a:xfrm>
          <a:prstGeom prst="rect">
            <a:avLst/>
          </a:prstGeom>
        </p:spPr>
        <p:txBody>
          <a:bodyPr wrap="square" lIns="91419" tIns="45709" rIns="91419" bIns="45709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  </a:t>
            </a:r>
            <a:r>
              <a:rPr lang="zh-CN" altLang="en-US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特别的数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3620161" y="-824720"/>
            <a:ext cx="5776545" cy="6521972"/>
            <a:chOff x="4772119" y="-477987"/>
            <a:chExt cx="5776545" cy="6521972"/>
          </a:xfrm>
        </p:grpSpPr>
        <p:cxnSp>
          <p:nvCxnSpPr>
            <p:cNvPr id="45" name="直接箭头连接符 44"/>
            <p:cNvCxnSpPr/>
            <p:nvPr/>
          </p:nvCxnSpPr>
          <p:spPr>
            <a:xfrm flipH="1">
              <a:off x="6660633" y="7744"/>
              <a:ext cx="1" cy="2816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>
              <a:off x="5753033" y="278269"/>
              <a:ext cx="1819471" cy="9011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9" tIns="45709" rIns="91419" bIns="45709" rtlCol="0" anchor="ctr"/>
            <a:lstStyle/>
            <a:p>
              <a:pPr algn="ctr"/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直接箭头连接符 46"/>
            <p:cNvCxnSpPr/>
            <p:nvPr/>
          </p:nvCxnSpPr>
          <p:spPr>
            <a:xfrm flipH="1">
              <a:off x="6651687" y="1223806"/>
              <a:ext cx="1" cy="2816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菱形 47"/>
            <p:cNvSpPr/>
            <p:nvPr/>
          </p:nvSpPr>
          <p:spPr>
            <a:xfrm>
              <a:off x="5578351" y="1537191"/>
              <a:ext cx="2161522" cy="598589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9" tIns="45709" rIns="91419" bIns="45709" rtlCol="0" anchor="ctr"/>
            <a:lstStyle/>
            <a:p>
              <a:pPr algn="ctr"/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直接箭头连接符 48"/>
            <p:cNvCxnSpPr/>
            <p:nvPr/>
          </p:nvCxnSpPr>
          <p:spPr>
            <a:xfrm flipH="1">
              <a:off x="6687691" y="2113255"/>
              <a:ext cx="1" cy="2816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>
              <a:off x="5018148" y="3028702"/>
              <a:ext cx="1195230" cy="3747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9" tIns="45709" rIns="91419" bIns="45709" rtlCol="0" anchor="ctr"/>
            <a:lstStyle/>
            <a:p>
              <a:pPr algn="ctr"/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4772119" y="4515966"/>
              <a:ext cx="88974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endCxn id="48" idx="1"/>
            </p:cNvCxnSpPr>
            <p:nvPr/>
          </p:nvCxnSpPr>
          <p:spPr>
            <a:xfrm>
              <a:off x="4788024" y="1836486"/>
              <a:ext cx="790327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 52"/>
            <p:cNvSpPr/>
            <p:nvPr/>
          </p:nvSpPr>
          <p:spPr>
            <a:xfrm>
              <a:off x="6651689" y="2156601"/>
              <a:ext cx="428373" cy="2382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9" tIns="45709" rIns="91419" bIns="45709"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cxnSp>
          <p:nvCxnSpPr>
            <p:cNvPr id="54" name="直接连接符 53"/>
            <p:cNvCxnSpPr>
              <a:stCxn id="48" idx="3"/>
            </p:cNvCxnSpPr>
            <p:nvPr/>
          </p:nvCxnSpPr>
          <p:spPr>
            <a:xfrm flipV="1">
              <a:off x="7739873" y="1836485"/>
              <a:ext cx="790326" cy="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 flipH="1">
              <a:off x="8532439" y="1811016"/>
              <a:ext cx="1" cy="226374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7793605" y="1549183"/>
              <a:ext cx="428373" cy="2382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9" tIns="45709" rIns="91419" bIns="45709"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cxnSp>
          <p:nvCxnSpPr>
            <p:cNvPr id="57" name="直接箭头连接符 56"/>
            <p:cNvCxnSpPr/>
            <p:nvPr/>
          </p:nvCxnSpPr>
          <p:spPr>
            <a:xfrm flipV="1">
              <a:off x="4788024" y="1831127"/>
              <a:ext cx="0" cy="26848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菱形 57"/>
            <p:cNvSpPr/>
            <p:nvPr/>
          </p:nvSpPr>
          <p:spPr>
            <a:xfrm>
              <a:off x="6026837" y="2392806"/>
              <a:ext cx="1305684" cy="600694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9" tIns="45709" rIns="91419" bIns="45709" rtlCol="0" anchor="ctr"/>
            <a:lstStyle/>
            <a:p>
              <a:pPr algn="ctr"/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5626944" y="2693153"/>
              <a:ext cx="397905" cy="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flipH="1">
              <a:off x="5615764" y="2672238"/>
              <a:ext cx="1" cy="3212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 flipH="1">
              <a:off x="7726093" y="2695701"/>
              <a:ext cx="1" cy="2816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/>
            <p:cNvSpPr/>
            <p:nvPr/>
          </p:nvSpPr>
          <p:spPr>
            <a:xfrm>
              <a:off x="7127140" y="3005942"/>
              <a:ext cx="1195230" cy="3747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9" tIns="45709" rIns="91419" bIns="45709"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空语句</a:t>
              </a:r>
            </a:p>
          </p:txBody>
        </p:sp>
        <p:cxnSp>
          <p:nvCxnSpPr>
            <p:cNvPr id="63" name="直接箭头连接符 62"/>
            <p:cNvCxnSpPr/>
            <p:nvPr/>
          </p:nvCxnSpPr>
          <p:spPr>
            <a:xfrm flipH="1">
              <a:off x="5633557" y="3396429"/>
              <a:ext cx="1" cy="4387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5667904" y="3557740"/>
              <a:ext cx="205685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>
              <a:off x="7745999" y="3380696"/>
              <a:ext cx="0" cy="17636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/>
            <p:cNvSpPr/>
            <p:nvPr/>
          </p:nvSpPr>
          <p:spPr>
            <a:xfrm>
              <a:off x="5018149" y="3840399"/>
              <a:ext cx="1195230" cy="3747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9" tIns="45709" rIns="91419" bIns="45709" rtlCol="0" anchor="ctr"/>
            <a:lstStyle/>
            <a:p>
              <a:pPr algn="ctr"/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7" name="直接箭头连接符 66"/>
            <p:cNvCxnSpPr/>
            <p:nvPr/>
          </p:nvCxnSpPr>
          <p:spPr>
            <a:xfrm flipH="1">
              <a:off x="5626943" y="4216782"/>
              <a:ext cx="1" cy="3212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矩形 67"/>
            <p:cNvSpPr/>
            <p:nvPr/>
          </p:nvSpPr>
          <p:spPr>
            <a:xfrm>
              <a:off x="5640499" y="2441580"/>
              <a:ext cx="428373" cy="2382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9" tIns="45709" rIns="91419" bIns="45709"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69" name="矩形 68"/>
            <p:cNvSpPr/>
            <p:nvPr/>
          </p:nvSpPr>
          <p:spPr>
            <a:xfrm>
              <a:off x="7284292" y="2441580"/>
              <a:ext cx="428373" cy="2382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9" tIns="45709" rIns="91419" bIns="45709"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6026837" y="300520"/>
              <a:ext cx="17843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n=</a:t>
              </a:r>
              <a:r>
                <a:rPr lang="zh-CN" altLang="en-US" dirty="0"/>
                <a:t>输入数据</a:t>
              </a:r>
              <a:endParaRPr lang="en-US" altLang="zh-CN" dirty="0"/>
            </a:p>
            <a:p>
              <a:r>
                <a:rPr lang="en-US" altLang="zh-CN" dirty="0" err="1"/>
                <a:t>i</a:t>
              </a:r>
              <a:r>
                <a:rPr lang="en-US" altLang="zh-CN" dirty="0"/>
                <a:t>=1</a:t>
              </a:r>
            </a:p>
            <a:p>
              <a:r>
                <a:rPr lang="en-US" altLang="zh-CN" dirty="0"/>
                <a:t>s=0</a:t>
              </a: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487976" y="1652979"/>
              <a:ext cx="134366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i</a:t>
              </a:r>
              <a:r>
                <a:rPr lang="en-US" altLang="zh-CN" dirty="0"/>
                <a:t>&lt;n</a:t>
              </a: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6278941" y="2511657"/>
              <a:ext cx="134366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n%i</a:t>
              </a:r>
              <a:r>
                <a:rPr lang="en-US" altLang="zh-CN" dirty="0"/>
                <a:t>==0</a:t>
              </a:r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7339037" y="2684014"/>
              <a:ext cx="397905" cy="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/>
            <p:cNvSpPr txBox="1"/>
            <p:nvPr/>
          </p:nvSpPr>
          <p:spPr>
            <a:xfrm>
              <a:off x="5216990" y="3050031"/>
              <a:ext cx="921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s=</a:t>
              </a:r>
              <a:r>
                <a:rPr lang="en-US" altLang="zh-CN" dirty="0" err="1"/>
                <a:t>s+i</a:t>
              </a:r>
              <a:endParaRPr lang="en-US" altLang="zh-CN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5216989" y="3844409"/>
              <a:ext cx="921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i</a:t>
              </a:r>
              <a:r>
                <a:rPr lang="en-US" altLang="zh-CN" dirty="0"/>
                <a:t>=i+1</a:t>
              </a:r>
            </a:p>
          </p:txBody>
        </p:sp>
        <p:sp>
          <p:nvSpPr>
            <p:cNvPr id="76" name="矩形 75"/>
            <p:cNvSpPr/>
            <p:nvPr/>
          </p:nvSpPr>
          <p:spPr>
            <a:xfrm>
              <a:off x="6829845" y="4711982"/>
              <a:ext cx="1414563" cy="3747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9" tIns="45709" rIns="91419" bIns="45709" rtlCol="0" anchor="ctr"/>
            <a:lstStyle/>
            <a:p>
              <a:pPr algn="ctr"/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菱形 76"/>
            <p:cNvSpPr/>
            <p:nvPr/>
          </p:nvSpPr>
          <p:spPr>
            <a:xfrm>
              <a:off x="7879709" y="4076086"/>
              <a:ext cx="1305684" cy="600694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9" tIns="45709" rIns="91419" bIns="45709" rtlCol="0" anchor="ctr"/>
            <a:lstStyle/>
            <a:p>
              <a:pPr algn="ctr"/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>
            <a:xfrm>
              <a:off x="7479816" y="4376433"/>
              <a:ext cx="397905" cy="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 flipH="1">
              <a:off x="7468636" y="4355518"/>
              <a:ext cx="1" cy="3212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 flipH="1">
              <a:off x="9578965" y="4378981"/>
              <a:ext cx="1" cy="2816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 80"/>
            <p:cNvSpPr/>
            <p:nvPr/>
          </p:nvSpPr>
          <p:spPr>
            <a:xfrm>
              <a:off x="8820472" y="4689222"/>
              <a:ext cx="1656184" cy="3747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9" tIns="45709" rIns="91419" bIns="45709" rtlCol="0" anchor="ctr"/>
            <a:lstStyle/>
            <a:p>
              <a:pPr algn="ctr"/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7493371" y="4124860"/>
              <a:ext cx="428373" cy="2382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9" tIns="45709" rIns="91419" bIns="45709"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83" name="矩形 82"/>
            <p:cNvSpPr/>
            <p:nvPr/>
          </p:nvSpPr>
          <p:spPr>
            <a:xfrm>
              <a:off x="9137164" y="4124860"/>
              <a:ext cx="428373" cy="2382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9" tIns="45709" rIns="91419" bIns="45709"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cxnSp>
          <p:nvCxnSpPr>
            <p:cNvPr id="84" name="直接连接符 83"/>
            <p:cNvCxnSpPr/>
            <p:nvPr/>
          </p:nvCxnSpPr>
          <p:spPr>
            <a:xfrm>
              <a:off x="9191909" y="4367294"/>
              <a:ext cx="397905" cy="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/>
            <p:cNvSpPr txBox="1"/>
            <p:nvPr/>
          </p:nvSpPr>
          <p:spPr>
            <a:xfrm>
              <a:off x="6802826" y="4733311"/>
              <a:ext cx="15195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输出“是完全数”</a:t>
              </a:r>
              <a:endParaRPr lang="en-US" altLang="zh-CN" sz="1400" dirty="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8245643" y="4197851"/>
              <a:ext cx="134366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n==s</a:t>
              </a: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8820472" y="4720942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输出“不是完全数”</a:t>
              </a:r>
              <a:endParaRPr lang="en-US" altLang="zh-CN" sz="1400" dirty="0"/>
            </a:p>
          </p:txBody>
        </p:sp>
        <p:cxnSp>
          <p:nvCxnSpPr>
            <p:cNvPr id="88" name="直接箭头连接符 87"/>
            <p:cNvCxnSpPr/>
            <p:nvPr/>
          </p:nvCxnSpPr>
          <p:spPr>
            <a:xfrm flipH="1">
              <a:off x="7498616" y="5107771"/>
              <a:ext cx="1" cy="4387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7532963" y="5269082"/>
              <a:ext cx="205685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>
              <a:off x="9611058" y="5092038"/>
              <a:ext cx="0" cy="17636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椭圆 90"/>
            <p:cNvSpPr/>
            <p:nvPr/>
          </p:nvSpPr>
          <p:spPr>
            <a:xfrm>
              <a:off x="6097663" y="-477987"/>
              <a:ext cx="1145884" cy="4946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9" tIns="45709" rIns="91419" bIns="45709"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开始</a:t>
              </a:r>
            </a:p>
          </p:txBody>
        </p:sp>
        <p:sp>
          <p:nvSpPr>
            <p:cNvPr id="92" name="椭圆 91"/>
            <p:cNvSpPr/>
            <p:nvPr/>
          </p:nvSpPr>
          <p:spPr>
            <a:xfrm>
              <a:off x="6965603" y="5549335"/>
              <a:ext cx="1145884" cy="4946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9" tIns="45709" rIns="91419" bIns="45709"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结束</a:t>
              </a:r>
            </a:p>
          </p:txBody>
        </p:sp>
      </p:grp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39552" y="584073"/>
            <a:ext cx="34563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已知一个正整数与</a:t>
            </a:r>
            <a:r>
              <a:rPr lang="en-US" altLang="zh-CN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的和是</a:t>
            </a:r>
            <a:r>
              <a:rPr lang="en-US" altLang="zh-CN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的倍数，与</a:t>
            </a:r>
            <a:r>
              <a:rPr lang="en-US" altLang="zh-CN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的差是</a:t>
            </a:r>
            <a:r>
              <a:rPr lang="en-US" altLang="zh-CN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en-US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的倍数。设计程序，找出符合此条件的最小正整数。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7544" y="521763"/>
            <a:ext cx="345638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找出</a:t>
            </a:r>
            <a:r>
              <a:rPr lang="en-US" altLang="zh-CN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1000</a:t>
            </a:r>
            <a:r>
              <a:rPr lang="zh-CN" altLang="en-US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内满足下面条件的数：个位数字与十位数字之和除以</a:t>
            </a:r>
            <a:r>
              <a:rPr lang="en-US" altLang="zh-CN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10</a:t>
            </a:r>
            <a:r>
              <a:rPr lang="zh-CN" altLang="en-US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所得余数刚好是其百位数字。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8" y="114071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0" y="191452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" name="Oval 6"/>
          <p:cNvSpPr/>
          <p:nvPr/>
        </p:nvSpPr>
        <p:spPr bwMode="auto">
          <a:xfrm>
            <a:off x="734616" y="1475907"/>
            <a:ext cx="936912" cy="936912"/>
          </a:xfrm>
          <a:prstGeom prst="ellipse">
            <a:avLst/>
          </a:prstGeom>
          <a:solidFill>
            <a:srgbClr val="648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algn="ctr"/>
            <a:endParaRPr lang="en-US" sz="1600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Freeform 171"/>
          <p:cNvSpPr/>
          <p:nvPr/>
        </p:nvSpPr>
        <p:spPr bwMode="auto">
          <a:xfrm>
            <a:off x="1038179" y="1781826"/>
            <a:ext cx="338360" cy="324826"/>
          </a:xfrm>
          <a:custGeom>
            <a:avLst/>
            <a:gdLst>
              <a:gd name="T0" fmla="*/ 228 w 308"/>
              <a:gd name="T1" fmla="*/ 218 h 296"/>
              <a:gd name="T2" fmla="*/ 224 w 308"/>
              <a:gd name="T3" fmla="*/ 215 h 296"/>
              <a:gd name="T4" fmla="*/ 228 w 308"/>
              <a:gd name="T5" fmla="*/ 212 h 296"/>
              <a:gd name="T6" fmla="*/ 230 w 308"/>
              <a:gd name="T7" fmla="*/ 212 h 296"/>
              <a:gd name="T8" fmla="*/ 278 w 308"/>
              <a:gd name="T9" fmla="*/ 209 h 296"/>
              <a:gd name="T10" fmla="*/ 288 w 308"/>
              <a:gd name="T11" fmla="*/ 176 h 296"/>
              <a:gd name="T12" fmla="*/ 284 w 308"/>
              <a:gd name="T13" fmla="*/ 176 h 296"/>
              <a:gd name="T14" fmla="*/ 283 w 308"/>
              <a:gd name="T15" fmla="*/ 176 h 296"/>
              <a:gd name="T16" fmla="*/ 283 w 308"/>
              <a:gd name="T17" fmla="*/ 176 h 296"/>
              <a:gd name="T18" fmla="*/ 229 w 308"/>
              <a:gd name="T19" fmla="*/ 174 h 296"/>
              <a:gd name="T20" fmla="*/ 226 w 308"/>
              <a:gd name="T21" fmla="*/ 174 h 296"/>
              <a:gd name="T22" fmla="*/ 222 w 308"/>
              <a:gd name="T23" fmla="*/ 171 h 296"/>
              <a:gd name="T24" fmla="*/ 226 w 308"/>
              <a:gd name="T25" fmla="*/ 168 h 296"/>
              <a:gd name="T26" fmla="*/ 228 w 308"/>
              <a:gd name="T27" fmla="*/ 168 h 296"/>
              <a:gd name="T28" fmla="*/ 284 w 308"/>
              <a:gd name="T29" fmla="*/ 164 h 296"/>
              <a:gd name="T30" fmla="*/ 292 w 308"/>
              <a:gd name="T31" fmla="*/ 164 h 296"/>
              <a:gd name="T32" fmla="*/ 292 w 308"/>
              <a:gd name="T33" fmla="*/ 164 h 296"/>
              <a:gd name="T34" fmla="*/ 296 w 308"/>
              <a:gd name="T35" fmla="*/ 133 h 296"/>
              <a:gd name="T36" fmla="*/ 214 w 308"/>
              <a:gd name="T37" fmla="*/ 124 h 296"/>
              <a:gd name="T38" fmla="*/ 213 w 308"/>
              <a:gd name="T39" fmla="*/ 124 h 296"/>
              <a:gd name="T40" fmla="*/ 212 w 308"/>
              <a:gd name="T41" fmla="*/ 124 h 296"/>
              <a:gd name="T42" fmla="*/ 217 w 308"/>
              <a:gd name="T43" fmla="*/ 124 h 296"/>
              <a:gd name="T44" fmla="*/ 206 w 308"/>
              <a:gd name="T45" fmla="*/ 124 h 296"/>
              <a:gd name="T46" fmla="*/ 165 w 308"/>
              <a:gd name="T47" fmla="*/ 123 h 296"/>
              <a:gd name="T48" fmla="*/ 165 w 308"/>
              <a:gd name="T49" fmla="*/ 123 h 296"/>
              <a:gd name="T50" fmla="*/ 160 w 308"/>
              <a:gd name="T51" fmla="*/ 121 h 296"/>
              <a:gd name="T52" fmla="*/ 165 w 308"/>
              <a:gd name="T53" fmla="*/ 120 h 296"/>
              <a:gd name="T54" fmla="*/ 165 w 308"/>
              <a:gd name="T55" fmla="*/ 120 h 296"/>
              <a:gd name="T56" fmla="*/ 179 w 308"/>
              <a:gd name="T57" fmla="*/ 119 h 296"/>
              <a:gd name="T58" fmla="*/ 192 w 308"/>
              <a:gd name="T59" fmla="*/ 58 h 296"/>
              <a:gd name="T60" fmla="*/ 178 w 308"/>
              <a:gd name="T61" fmla="*/ 0 h 296"/>
              <a:gd name="T62" fmla="*/ 101 w 308"/>
              <a:gd name="T63" fmla="*/ 126 h 296"/>
              <a:gd name="T64" fmla="*/ 58 w 308"/>
              <a:gd name="T65" fmla="*/ 146 h 296"/>
              <a:gd name="T66" fmla="*/ 53 w 308"/>
              <a:gd name="T67" fmla="*/ 275 h 296"/>
              <a:gd name="T68" fmla="*/ 99 w 308"/>
              <a:gd name="T69" fmla="*/ 275 h 296"/>
              <a:gd name="T70" fmla="*/ 232 w 308"/>
              <a:gd name="T71" fmla="*/ 286 h 296"/>
              <a:gd name="T72" fmla="*/ 255 w 308"/>
              <a:gd name="T73" fmla="*/ 256 h 296"/>
              <a:gd name="T74" fmla="*/ 227 w 308"/>
              <a:gd name="T75" fmla="*/ 255 h 296"/>
              <a:gd name="T76" fmla="*/ 225 w 308"/>
              <a:gd name="T77" fmla="*/ 255 h 296"/>
              <a:gd name="T78" fmla="*/ 221 w 308"/>
              <a:gd name="T79" fmla="*/ 252 h 296"/>
              <a:gd name="T80" fmla="*/ 225 w 308"/>
              <a:gd name="T81" fmla="*/ 249 h 296"/>
              <a:gd name="T82" fmla="*/ 227 w 308"/>
              <a:gd name="T83" fmla="*/ 249 h 296"/>
              <a:gd name="T84" fmla="*/ 262 w 308"/>
              <a:gd name="T85" fmla="*/ 247 h 296"/>
              <a:gd name="T86" fmla="*/ 269 w 308"/>
              <a:gd name="T87" fmla="*/ 220 h 296"/>
              <a:gd name="T88" fmla="*/ 230 w 308"/>
              <a:gd name="T89" fmla="*/ 218 h 296"/>
              <a:gd name="T90" fmla="*/ 228 w 308"/>
              <a:gd name="T91" fmla="*/ 218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08" h="296">
                <a:moveTo>
                  <a:pt x="228" y="218"/>
                </a:moveTo>
                <a:cubicBezTo>
                  <a:pt x="224" y="215"/>
                  <a:pt x="224" y="215"/>
                  <a:pt x="224" y="215"/>
                </a:cubicBezTo>
                <a:cubicBezTo>
                  <a:pt x="228" y="212"/>
                  <a:pt x="228" y="212"/>
                  <a:pt x="228" y="212"/>
                </a:cubicBezTo>
                <a:cubicBezTo>
                  <a:pt x="230" y="212"/>
                  <a:pt x="230" y="212"/>
                  <a:pt x="230" y="212"/>
                </a:cubicBezTo>
                <a:cubicBezTo>
                  <a:pt x="232" y="212"/>
                  <a:pt x="263" y="210"/>
                  <a:pt x="278" y="209"/>
                </a:cubicBezTo>
                <a:cubicBezTo>
                  <a:pt x="295" y="197"/>
                  <a:pt x="292" y="183"/>
                  <a:pt x="288" y="176"/>
                </a:cubicBezTo>
                <a:cubicBezTo>
                  <a:pt x="287" y="176"/>
                  <a:pt x="285" y="176"/>
                  <a:pt x="284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78" y="176"/>
                  <a:pt x="231" y="174"/>
                  <a:pt x="229" y="174"/>
                </a:cubicBezTo>
                <a:cubicBezTo>
                  <a:pt x="226" y="174"/>
                  <a:pt x="226" y="174"/>
                  <a:pt x="226" y="174"/>
                </a:cubicBezTo>
                <a:cubicBezTo>
                  <a:pt x="222" y="171"/>
                  <a:pt x="222" y="171"/>
                  <a:pt x="222" y="171"/>
                </a:cubicBezTo>
                <a:cubicBezTo>
                  <a:pt x="226" y="168"/>
                  <a:pt x="226" y="168"/>
                  <a:pt x="226" y="168"/>
                </a:cubicBezTo>
                <a:cubicBezTo>
                  <a:pt x="228" y="168"/>
                  <a:pt x="228" y="168"/>
                  <a:pt x="228" y="168"/>
                </a:cubicBezTo>
                <a:cubicBezTo>
                  <a:pt x="231" y="168"/>
                  <a:pt x="280" y="164"/>
                  <a:pt x="284" y="164"/>
                </a:cubicBezTo>
                <a:cubicBezTo>
                  <a:pt x="290" y="164"/>
                  <a:pt x="292" y="164"/>
                  <a:pt x="292" y="164"/>
                </a:cubicBezTo>
                <a:cubicBezTo>
                  <a:pt x="292" y="164"/>
                  <a:pt x="292" y="164"/>
                  <a:pt x="292" y="164"/>
                </a:cubicBezTo>
                <a:cubicBezTo>
                  <a:pt x="302" y="155"/>
                  <a:pt x="308" y="144"/>
                  <a:pt x="296" y="133"/>
                </a:cubicBezTo>
                <a:cubicBezTo>
                  <a:pt x="285" y="123"/>
                  <a:pt x="243" y="125"/>
                  <a:pt x="214" y="124"/>
                </a:cubicBezTo>
                <a:cubicBezTo>
                  <a:pt x="213" y="124"/>
                  <a:pt x="213" y="124"/>
                  <a:pt x="213" y="124"/>
                </a:cubicBezTo>
                <a:cubicBezTo>
                  <a:pt x="212" y="124"/>
                  <a:pt x="212" y="124"/>
                  <a:pt x="212" y="124"/>
                </a:cubicBezTo>
                <a:cubicBezTo>
                  <a:pt x="212" y="124"/>
                  <a:pt x="219" y="124"/>
                  <a:pt x="217" y="124"/>
                </a:cubicBezTo>
                <a:cubicBezTo>
                  <a:pt x="213" y="124"/>
                  <a:pt x="209" y="124"/>
                  <a:pt x="206" y="124"/>
                </a:cubicBezTo>
                <a:cubicBezTo>
                  <a:pt x="192" y="123"/>
                  <a:pt x="167" y="123"/>
                  <a:pt x="165" y="123"/>
                </a:cubicBezTo>
                <a:cubicBezTo>
                  <a:pt x="165" y="123"/>
                  <a:pt x="165" y="123"/>
                  <a:pt x="165" y="123"/>
                </a:cubicBezTo>
                <a:cubicBezTo>
                  <a:pt x="160" y="121"/>
                  <a:pt x="160" y="121"/>
                  <a:pt x="160" y="121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6" y="120"/>
                  <a:pt x="169" y="120"/>
                  <a:pt x="179" y="119"/>
                </a:cubicBezTo>
                <a:cubicBezTo>
                  <a:pt x="165" y="90"/>
                  <a:pt x="188" y="73"/>
                  <a:pt x="192" y="58"/>
                </a:cubicBezTo>
                <a:cubicBezTo>
                  <a:pt x="206" y="5"/>
                  <a:pt x="178" y="0"/>
                  <a:pt x="178" y="0"/>
                </a:cubicBezTo>
                <a:cubicBezTo>
                  <a:pt x="178" y="0"/>
                  <a:pt x="108" y="96"/>
                  <a:pt x="101" y="126"/>
                </a:cubicBezTo>
                <a:cubicBezTo>
                  <a:pt x="96" y="148"/>
                  <a:pt x="67" y="146"/>
                  <a:pt x="58" y="146"/>
                </a:cubicBezTo>
                <a:cubicBezTo>
                  <a:pt x="10" y="144"/>
                  <a:pt x="0" y="264"/>
                  <a:pt x="53" y="275"/>
                </a:cubicBezTo>
                <a:cubicBezTo>
                  <a:pt x="64" y="277"/>
                  <a:pt x="76" y="265"/>
                  <a:pt x="99" y="275"/>
                </a:cubicBezTo>
                <a:cubicBezTo>
                  <a:pt x="149" y="296"/>
                  <a:pt x="192" y="287"/>
                  <a:pt x="232" y="286"/>
                </a:cubicBezTo>
                <a:cubicBezTo>
                  <a:pt x="259" y="285"/>
                  <a:pt x="257" y="266"/>
                  <a:pt x="255" y="256"/>
                </a:cubicBezTo>
                <a:cubicBezTo>
                  <a:pt x="242" y="256"/>
                  <a:pt x="229" y="255"/>
                  <a:pt x="227" y="255"/>
                </a:cubicBezTo>
                <a:cubicBezTo>
                  <a:pt x="225" y="255"/>
                  <a:pt x="225" y="255"/>
                  <a:pt x="225" y="255"/>
                </a:cubicBezTo>
                <a:cubicBezTo>
                  <a:pt x="221" y="252"/>
                  <a:pt x="221" y="252"/>
                  <a:pt x="221" y="252"/>
                </a:cubicBezTo>
                <a:cubicBezTo>
                  <a:pt x="225" y="249"/>
                  <a:pt x="225" y="249"/>
                  <a:pt x="225" y="249"/>
                </a:cubicBezTo>
                <a:cubicBezTo>
                  <a:pt x="227" y="249"/>
                  <a:pt x="227" y="249"/>
                  <a:pt x="227" y="249"/>
                </a:cubicBezTo>
                <a:cubicBezTo>
                  <a:pt x="229" y="249"/>
                  <a:pt x="247" y="248"/>
                  <a:pt x="262" y="247"/>
                </a:cubicBezTo>
                <a:cubicBezTo>
                  <a:pt x="275" y="237"/>
                  <a:pt x="272" y="227"/>
                  <a:pt x="269" y="220"/>
                </a:cubicBezTo>
                <a:cubicBezTo>
                  <a:pt x="253" y="219"/>
                  <a:pt x="232" y="218"/>
                  <a:pt x="230" y="218"/>
                </a:cubicBezTo>
                <a:lnTo>
                  <a:pt x="228" y="2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51435" tIns="25718" rIns="51435" bIns="25718" numCol="1" anchor="t" anchorCtr="0" compatLnSpc="1"/>
          <a:lstStyle/>
          <a:p>
            <a:endParaRPr lang="zh-CN" altLang="en-US" sz="1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990374" y="496640"/>
            <a:ext cx="2809875" cy="827246"/>
            <a:chOff x="6206" y="858"/>
            <a:chExt cx="5900" cy="1737"/>
          </a:xfrm>
        </p:grpSpPr>
        <p:sp>
          <p:nvSpPr>
            <p:cNvPr id="20" name="矩形 19"/>
            <p:cNvSpPr/>
            <p:nvPr/>
          </p:nvSpPr>
          <p:spPr>
            <a:xfrm>
              <a:off x="6206" y="858"/>
              <a:ext cx="5900" cy="1737"/>
            </a:xfrm>
            <a:prstGeom prst="rect">
              <a:avLst/>
            </a:prstGeom>
            <a:solidFill>
              <a:srgbClr val="648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103" y="954"/>
              <a:ext cx="4664" cy="1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作业</a:t>
              </a: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7379" y="2087"/>
              <a:ext cx="4112" cy="3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/>
        </p:nvSpPr>
        <p:spPr>
          <a:xfrm>
            <a:off x="1694301" y="1635646"/>
            <a:ext cx="71529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Fibonacci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数列：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项。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63794" y="1011507"/>
            <a:ext cx="3903211" cy="2585301"/>
          </a:xfrm>
          <a:prstGeom prst="rect">
            <a:avLst/>
          </a:prstGeom>
        </p:spPr>
        <p:txBody>
          <a:bodyPr wrap="square" lIns="91419" tIns="45709" rIns="91419" bIns="45709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如果一个三位整数等于它的各位数的立方和，则此数称为“水仙花数”，如</a:t>
            </a:r>
            <a:r>
              <a:rPr lang="en-US" altLang="zh-CN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153=1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+5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+3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。编写程序输出所有的水仙花数。要求：分别用单层循环结构和多层循环结构完成此题程序设计。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102" y="3507854"/>
            <a:ext cx="1440160" cy="104267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95437" y="411510"/>
            <a:ext cx="3098925" cy="523198"/>
          </a:xfrm>
          <a:prstGeom prst="rect">
            <a:avLst/>
          </a:prstGeom>
        </p:spPr>
        <p:txBody>
          <a:bodyPr wrap="square" lIns="91419" tIns="45709" rIns="91419" bIns="45709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  </a:t>
            </a:r>
            <a:r>
              <a:rPr lang="zh-CN" altLang="en-US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多重循环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552" y="529414"/>
            <a:ext cx="3912588" cy="1754304"/>
          </a:xfrm>
          <a:prstGeom prst="rect">
            <a:avLst/>
          </a:prstGeom>
        </p:spPr>
        <p:txBody>
          <a:bodyPr wrap="square" lIns="91419" tIns="45709" rIns="91419" bIns="45709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从三个红球、五个白球、六个黑球中不放回的一个一个的任意取出八个球，且其中必须有白球，统计有多少种取法。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64" y="2211710"/>
            <a:ext cx="3537151" cy="2181243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26949" y="555526"/>
            <a:ext cx="3943754" cy="1938970"/>
          </a:xfrm>
          <a:prstGeom prst="rect">
            <a:avLst/>
          </a:prstGeom>
        </p:spPr>
        <p:txBody>
          <a:bodyPr wrap="square" lIns="91419" tIns="45709" rIns="91419" bIns="45709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凡是满足</a:t>
            </a:r>
            <a:r>
              <a:rPr lang="en-US" altLang="zh-CN" sz="20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lang="en-US" altLang="zh-CN" sz="2000" b="1" baseline="30000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sz="20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+y</a:t>
            </a:r>
            <a:r>
              <a:rPr lang="en-US" altLang="zh-CN" sz="2000" b="1" baseline="30000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sz="20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=z</a:t>
            </a:r>
            <a:r>
              <a:rPr lang="en-US" altLang="zh-CN" sz="2000" b="1" baseline="30000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0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的正整数数组</a:t>
            </a:r>
            <a:r>
              <a:rPr lang="en-US" altLang="zh-CN" sz="20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en-US" altLang="zh-CN" sz="2000" b="1" dirty="0" err="1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x,y,z</a:t>
            </a:r>
            <a:r>
              <a:rPr lang="en-US" altLang="zh-CN" sz="20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lang="zh-CN" altLang="en-US" sz="20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就称为勾股数组</a:t>
            </a:r>
            <a:r>
              <a:rPr lang="en-US" altLang="zh-CN" sz="20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sz="20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如</a:t>
            </a:r>
            <a:r>
              <a:rPr lang="en-US" altLang="zh-CN" sz="20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3,4,5)</a:t>
            </a:r>
            <a:r>
              <a:rPr lang="zh-CN" altLang="en-US" sz="20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。请找出任意一个正整数</a:t>
            </a:r>
            <a:r>
              <a:rPr lang="en-US" altLang="zh-CN" sz="20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</a:t>
            </a:r>
            <a:r>
              <a:rPr lang="zh-CN" altLang="en-US" sz="2000" b="1" dirty="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以内的所有勾股数组。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8" y="114071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0" y="191452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" name="Oval 6"/>
          <p:cNvSpPr/>
          <p:nvPr/>
        </p:nvSpPr>
        <p:spPr bwMode="auto">
          <a:xfrm>
            <a:off x="734616" y="1475907"/>
            <a:ext cx="936912" cy="936912"/>
          </a:xfrm>
          <a:prstGeom prst="ellipse">
            <a:avLst/>
          </a:prstGeom>
          <a:solidFill>
            <a:srgbClr val="648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algn="ctr"/>
            <a:endParaRPr lang="en-US" sz="1600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Freeform 171"/>
          <p:cNvSpPr/>
          <p:nvPr/>
        </p:nvSpPr>
        <p:spPr bwMode="auto">
          <a:xfrm>
            <a:off x="1038179" y="1781826"/>
            <a:ext cx="338360" cy="324826"/>
          </a:xfrm>
          <a:custGeom>
            <a:avLst/>
            <a:gdLst>
              <a:gd name="T0" fmla="*/ 228 w 308"/>
              <a:gd name="T1" fmla="*/ 218 h 296"/>
              <a:gd name="T2" fmla="*/ 224 w 308"/>
              <a:gd name="T3" fmla="*/ 215 h 296"/>
              <a:gd name="T4" fmla="*/ 228 w 308"/>
              <a:gd name="T5" fmla="*/ 212 h 296"/>
              <a:gd name="T6" fmla="*/ 230 w 308"/>
              <a:gd name="T7" fmla="*/ 212 h 296"/>
              <a:gd name="T8" fmla="*/ 278 w 308"/>
              <a:gd name="T9" fmla="*/ 209 h 296"/>
              <a:gd name="T10" fmla="*/ 288 w 308"/>
              <a:gd name="T11" fmla="*/ 176 h 296"/>
              <a:gd name="T12" fmla="*/ 284 w 308"/>
              <a:gd name="T13" fmla="*/ 176 h 296"/>
              <a:gd name="T14" fmla="*/ 283 w 308"/>
              <a:gd name="T15" fmla="*/ 176 h 296"/>
              <a:gd name="T16" fmla="*/ 283 w 308"/>
              <a:gd name="T17" fmla="*/ 176 h 296"/>
              <a:gd name="T18" fmla="*/ 229 w 308"/>
              <a:gd name="T19" fmla="*/ 174 h 296"/>
              <a:gd name="T20" fmla="*/ 226 w 308"/>
              <a:gd name="T21" fmla="*/ 174 h 296"/>
              <a:gd name="T22" fmla="*/ 222 w 308"/>
              <a:gd name="T23" fmla="*/ 171 h 296"/>
              <a:gd name="T24" fmla="*/ 226 w 308"/>
              <a:gd name="T25" fmla="*/ 168 h 296"/>
              <a:gd name="T26" fmla="*/ 228 w 308"/>
              <a:gd name="T27" fmla="*/ 168 h 296"/>
              <a:gd name="T28" fmla="*/ 284 w 308"/>
              <a:gd name="T29" fmla="*/ 164 h 296"/>
              <a:gd name="T30" fmla="*/ 292 w 308"/>
              <a:gd name="T31" fmla="*/ 164 h 296"/>
              <a:gd name="T32" fmla="*/ 292 w 308"/>
              <a:gd name="T33" fmla="*/ 164 h 296"/>
              <a:gd name="T34" fmla="*/ 296 w 308"/>
              <a:gd name="T35" fmla="*/ 133 h 296"/>
              <a:gd name="T36" fmla="*/ 214 w 308"/>
              <a:gd name="T37" fmla="*/ 124 h 296"/>
              <a:gd name="T38" fmla="*/ 213 w 308"/>
              <a:gd name="T39" fmla="*/ 124 h 296"/>
              <a:gd name="T40" fmla="*/ 212 w 308"/>
              <a:gd name="T41" fmla="*/ 124 h 296"/>
              <a:gd name="T42" fmla="*/ 217 w 308"/>
              <a:gd name="T43" fmla="*/ 124 h 296"/>
              <a:gd name="T44" fmla="*/ 206 w 308"/>
              <a:gd name="T45" fmla="*/ 124 h 296"/>
              <a:gd name="T46" fmla="*/ 165 w 308"/>
              <a:gd name="T47" fmla="*/ 123 h 296"/>
              <a:gd name="T48" fmla="*/ 165 w 308"/>
              <a:gd name="T49" fmla="*/ 123 h 296"/>
              <a:gd name="T50" fmla="*/ 160 w 308"/>
              <a:gd name="T51" fmla="*/ 121 h 296"/>
              <a:gd name="T52" fmla="*/ 165 w 308"/>
              <a:gd name="T53" fmla="*/ 120 h 296"/>
              <a:gd name="T54" fmla="*/ 165 w 308"/>
              <a:gd name="T55" fmla="*/ 120 h 296"/>
              <a:gd name="T56" fmla="*/ 179 w 308"/>
              <a:gd name="T57" fmla="*/ 119 h 296"/>
              <a:gd name="T58" fmla="*/ 192 w 308"/>
              <a:gd name="T59" fmla="*/ 58 h 296"/>
              <a:gd name="T60" fmla="*/ 178 w 308"/>
              <a:gd name="T61" fmla="*/ 0 h 296"/>
              <a:gd name="T62" fmla="*/ 101 w 308"/>
              <a:gd name="T63" fmla="*/ 126 h 296"/>
              <a:gd name="T64" fmla="*/ 58 w 308"/>
              <a:gd name="T65" fmla="*/ 146 h 296"/>
              <a:gd name="T66" fmla="*/ 53 w 308"/>
              <a:gd name="T67" fmla="*/ 275 h 296"/>
              <a:gd name="T68" fmla="*/ 99 w 308"/>
              <a:gd name="T69" fmla="*/ 275 h 296"/>
              <a:gd name="T70" fmla="*/ 232 w 308"/>
              <a:gd name="T71" fmla="*/ 286 h 296"/>
              <a:gd name="T72" fmla="*/ 255 w 308"/>
              <a:gd name="T73" fmla="*/ 256 h 296"/>
              <a:gd name="T74" fmla="*/ 227 w 308"/>
              <a:gd name="T75" fmla="*/ 255 h 296"/>
              <a:gd name="T76" fmla="*/ 225 w 308"/>
              <a:gd name="T77" fmla="*/ 255 h 296"/>
              <a:gd name="T78" fmla="*/ 221 w 308"/>
              <a:gd name="T79" fmla="*/ 252 h 296"/>
              <a:gd name="T80" fmla="*/ 225 w 308"/>
              <a:gd name="T81" fmla="*/ 249 h 296"/>
              <a:gd name="T82" fmla="*/ 227 w 308"/>
              <a:gd name="T83" fmla="*/ 249 h 296"/>
              <a:gd name="T84" fmla="*/ 262 w 308"/>
              <a:gd name="T85" fmla="*/ 247 h 296"/>
              <a:gd name="T86" fmla="*/ 269 w 308"/>
              <a:gd name="T87" fmla="*/ 220 h 296"/>
              <a:gd name="T88" fmla="*/ 230 w 308"/>
              <a:gd name="T89" fmla="*/ 218 h 296"/>
              <a:gd name="T90" fmla="*/ 228 w 308"/>
              <a:gd name="T91" fmla="*/ 218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08" h="296">
                <a:moveTo>
                  <a:pt x="228" y="218"/>
                </a:moveTo>
                <a:cubicBezTo>
                  <a:pt x="224" y="215"/>
                  <a:pt x="224" y="215"/>
                  <a:pt x="224" y="215"/>
                </a:cubicBezTo>
                <a:cubicBezTo>
                  <a:pt x="228" y="212"/>
                  <a:pt x="228" y="212"/>
                  <a:pt x="228" y="212"/>
                </a:cubicBezTo>
                <a:cubicBezTo>
                  <a:pt x="230" y="212"/>
                  <a:pt x="230" y="212"/>
                  <a:pt x="230" y="212"/>
                </a:cubicBezTo>
                <a:cubicBezTo>
                  <a:pt x="232" y="212"/>
                  <a:pt x="263" y="210"/>
                  <a:pt x="278" y="209"/>
                </a:cubicBezTo>
                <a:cubicBezTo>
                  <a:pt x="295" y="197"/>
                  <a:pt x="292" y="183"/>
                  <a:pt x="288" y="176"/>
                </a:cubicBezTo>
                <a:cubicBezTo>
                  <a:pt x="287" y="176"/>
                  <a:pt x="285" y="176"/>
                  <a:pt x="284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78" y="176"/>
                  <a:pt x="231" y="174"/>
                  <a:pt x="229" y="174"/>
                </a:cubicBezTo>
                <a:cubicBezTo>
                  <a:pt x="226" y="174"/>
                  <a:pt x="226" y="174"/>
                  <a:pt x="226" y="174"/>
                </a:cubicBezTo>
                <a:cubicBezTo>
                  <a:pt x="222" y="171"/>
                  <a:pt x="222" y="171"/>
                  <a:pt x="222" y="171"/>
                </a:cubicBezTo>
                <a:cubicBezTo>
                  <a:pt x="226" y="168"/>
                  <a:pt x="226" y="168"/>
                  <a:pt x="226" y="168"/>
                </a:cubicBezTo>
                <a:cubicBezTo>
                  <a:pt x="228" y="168"/>
                  <a:pt x="228" y="168"/>
                  <a:pt x="228" y="168"/>
                </a:cubicBezTo>
                <a:cubicBezTo>
                  <a:pt x="231" y="168"/>
                  <a:pt x="280" y="164"/>
                  <a:pt x="284" y="164"/>
                </a:cubicBezTo>
                <a:cubicBezTo>
                  <a:pt x="290" y="164"/>
                  <a:pt x="292" y="164"/>
                  <a:pt x="292" y="164"/>
                </a:cubicBezTo>
                <a:cubicBezTo>
                  <a:pt x="292" y="164"/>
                  <a:pt x="292" y="164"/>
                  <a:pt x="292" y="164"/>
                </a:cubicBezTo>
                <a:cubicBezTo>
                  <a:pt x="302" y="155"/>
                  <a:pt x="308" y="144"/>
                  <a:pt x="296" y="133"/>
                </a:cubicBezTo>
                <a:cubicBezTo>
                  <a:pt x="285" y="123"/>
                  <a:pt x="243" y="125"/>
                  <a:pt x="214" y="124"/>
                </a:cubicBezTo>
                <a:cubicBezTo>
                  <a:pt x="213" y="124"/>
                  <a:pt x="213" y="124"/>
                  <a:pt x="213" y="124"/>
                </a:cubicBezTo>
                <a:cubicBezTo>
                  <a:pt x="212" y="124"/>
                  <a:pt x="212" y="124"/>
                  <a:pt x="212" y="124"/>
                </a:cubicBezTo>
                <a:cubicBezTo>
                  <a:pt x="212" y="124"/>
                  <a:pt x="219" y="124"/>
                  <a:pt x="217" y="124"/>
                </a:cubicBezTo>
                <a:cubicBezTo>
                  <a:pt x="213" y="124"/>
                  <a:pt x="209" y="124"/>
                  <a:pt x="206" y="124"/>
                </a:cubicBezTo>
                <a:cubicBezTo>
                  <a:pt x="192" y="123"/>
                  <a:pt x="167" y="123"/>
                  <a:pt x="165" y="123"/>
                </a:cubicBezTo>
                <a:cubicBezTo>
                  <a:pt x="165" y="123"/>
                  <a:pt x="165" y="123"/>
                  <a:pt x="165" y="123"/>
                </a:cubicBezTo>
                <a:cubicBezTo>
                  <a:pt x="160" y="121"/>
                  <a:pt x="160" y="121"/>
                  <a:pt x="160" y="121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6" y="120"/>
                  <a:pt x="169" y="120"/>
                  <a:pt x="179" y="119"/>
                </a:cubicBezTo>
                <a:cubicBezTo>
                  <a:pt x="165" y="90"/>
                  <a:pt x="188" y="73"/>
                  <a:pt x="192" y="58"/>
                </a:cubicBezTo>
                <a:cubicBezTo>
                  <a:pt x="206" y="5"/>
                  <a:pt x="178" y="0"/>
                  <a:pt x="178" y="0"/>
                </a:cubicBezTo>
                <a:cubicBezTo>
                  <a:pt x="178" y="0"/>
                  <a:pt x="108" y="96"/>
                  <a:pt x="101" y="126"/>
                </a:cubicBezTo>
                <a:cubicBezTo>
                  <a:pt x="96" y="148"/>
                  <a:pt x="67" y="146"/>
                  <a:pt x="58" y="146"/>
                </a:cubicBezTo>
                <a:cubicBezTo>
                  <a:pt x="10" y="144"/>
                  <a:pt x="0" y="264"/>
                  <a:pt x="53" y="275"/>
                </a:cubicBezTo>
                <a:cubicBezTo>
                  <a:pt x="64" y="277"/>
                  <a:pt x="76" y="265"/>
                  <a:pt x="99" y="275"/>
                </a:cubicBezTo>
                <a:cubicBezTo>
                  <a:pt x="149" y="296"/>
                  <a:pt x="192" y="287"/>
                  <a:pt x="232" y="286"/>
                </a:cubicBezTo>
                <a:cubicBezTo>
                  <a:pt x="259" y="285"/>
                  <a:pt x="257" y="266"/>
                  <a:pt x="255" y="256"/>
                </a:cubicBezTo>
                <a:cubicBezTo>
                  <a:pt x="242" y="256"/>
                  <a:pt x="229" y="255"/>
                  <a:pt x="227" y="255"/>
                </a:cubicBezTo>
                <a:cubicBezTo>
                  <a:pt x="225" y="255"/>
                  <a:pt x="225" y="255"/>
                  <a:pt x="225" y="255"/>
                </a:cubicBezTo>
                <a:cubicBezTo>
                  <a:pt x="221" y="252"/>
                  <a:pt x="221" y="252"/>
                  <a:pt x="221" y="252"/>
                </a:cubicBezTo>
                <a:cubicBezTo>
                  <a:pt x="225" y="249"/>
                  <a:pt x="225" y="249"/>
                  <a:pt x="225" y="249"/>
                </a:cubicBezTo>
                <a:cubicBezTo>
                  <a:pt x="227" y="249"/>
                  <a:pt x="227" y="249"/>
                  <a:pt x="227" y="249"/>
                </a:cubicBezTo>
                <a:cubicBezTo>
                  <a:pt x="229" y="249"/>
                  <a:pt x="247" y="248"/>
                  <a:pt x="262" y="247"/>
                </a:cubicBezTo>
                <a:cubicBezTo>
                  <a:pt x="275" y="237"/>
                  <a:pt x="272" y="227"/>
                  <a:pt x="269" y="220"/>
                </a:cubicBezTo>
                <a:cubicBezTo>
                  <a:pt x="253" y="219"/>
                  <a:pt x="232" y="218"/>
                  <a:pt x="230" y="218"/>
                </a:cubicBezTo>
                <a:lnTo>
                  <a:pt x="228" y="2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51435" tIns="25718" rIns="51435" bIns="25718" numCol="1" anchor="t" anchorCtr="0" compatLnSpc="1"/>
          <a:lstStyle/>
          <a:p>
            <a:endParaRPr lang="zh-CN" altLang="en-US" sz="1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990374" y="496640"/>
            <a:ext cx="2809875" cy="827246"/>
            <a:chOff x="6206" y="858"/>
            <a:chExt cx="5900" cy="1737"/>
          </a:xfrm>
        </p:grpSpPr>
        <p:sp>
          <p:nvSpPr>
            <p:cNvPr id="20" name="矩形 19"/>
            <p:cNvSpPr/>
            <p:nvPr/>
          </p:nvSpPr>
          <p:spPr>
            <a:xfrm>
              <a:off x="6206" y="858"/>
              <a:ext cx="5900" cy="1737"/>
            </a:xfrm>
            <a:prstGeom prst="rect">
              <a:avLst/>
            </a:prstGeom>
            <a:solidFill>
              <a:srgbClr val="648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103" y="954"/>
              <a:ext cx="4664" cy="1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作业</a:t>
              </a: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7379" y="2087"/>
              <a:ext cx="4112" cy="3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/>
        </p:nvSpPr>
        <p:spPr>
          <a:xfrm>
            <a:off x="1694301" y="1635646"/>
            <a:ext cx="715295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如果一个三位整数等于它的各位数的立方和，则此数称为“水仙花数”，如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153=1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+5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+3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。编写程序输出所有的水仙花数。要求：自选用单层循环结构或多层循环结构完成此题程序设计。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1275606"/>
            <a:ext cx="77048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小明准备考驾照，在学习交规的时候了解到，根据车辆的速度判断车辆是否超速时，如果限制速度为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80km/h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，当车辆速度大于时，为“超速通过”，否则，为“正常通过”。小明想自己写程序实现这个功能，该怎么写呢？</a:t>
            </a:r>
          </a:p>
        </p:txBody>
      </p:sp>
      <p:sp>
        <p:nvSpPr>
          <p:cNvPr id="7" name="文本框 2"/>
          <p:cNvSpPr txBox="1"/>
          <p:nvPr/>
        </p:nvSpPr>
        <p:spPr>
          <a:xfrm>
            <a:off x="683568" y="612725"/>
            <a:ext cx="1763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引例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979263" y="2167560"/>
            <a:ext cx="528659" cy="544183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sp>
        <p:nvSpPr>
          <p:cNvPr id="5" name="椭圆 4"/>
          <p:cNvSpPr/>
          <p:nvPr/>
        </p:nvSpPr>
        <p:spPr>
          <a:xfrm>
            <a:off x="2051271" y="2237418"/>
            <a:ext cx="400111" cy="41185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8188" tIns="69095" rIns="138188" bIns="69095" rtlCol="0" anchor="ctr"/>
          <a:lstStyle/>
          <a:p>
            <a:pPr algn="ctr"/>
            <a:endParaRPr lang="zh-CN" altLang="en-US" sz="900" dirty="0"/>
          </a:p>
        </p:txBody>
      </p:sp>
      <p:grpSp>
        <p:nvGrpSpPr>
          <p:cNvPr id="6" name="组合 5"/>
          <p:cNvGrpSpPr/>
          <p:nvPr/>
        </p:nvGrpSpPr>
        <p:grpSpPr>
          <a:xfrm>
            <a:off x="1979263" y="2897232"/>
            <a:ext cx="528659" cy="544183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7" name="同心圆 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sp>
        <p:nvSpPr>
          <p:cNvPr id="9" name="椭圆 8"/>
          <p:cNvSpPr/>
          <p:nvPr/>
        </p:nvSpPr>
        <p:spPr>
          <a:xfrm>
            <a:off x="2051271" y="2972292"/>
            <a:ext cx="400111" cy="411859"/>
          </a:xfrm>
          <a:prstGeom prst="ellipse">
            <a:avLst/>
          </a:prstGeom>
          <a:solidFill>
            <a:srgbClr val="FFB32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8188" tIns="69095" rIns="138188" bIns="69095" rtlCol="0" anchor="ctr"/>
          <a:lstStyle/>
          <a:p>
            <a:pPr algn="ctr"/>
            <a:endParaRPr lang="zh-CN" altLang="en-US" sz="900"/>
          </a:p>
        </p:txBody>
      </p:sp>
      <p:sp>
        <p:nvSpPr>
          <p:cNvPr id="10" name="TextBox 26"/>
          <p:cNvSpPr txBox="1"/>
          <p:nvPr/>
        </p:nvSpPr>
        <p:spPr>
          <a:xfrm>
            <a:off x="2051271" y="2283867"/>
            <a:ext cx="443029" cy="324205"/>
          </a:xfrm>
          <a:prstGeom prst="rect">
            <a:avLst/>
          </a:prstGeom>
          <a:noFill/>
        </p:spPr>
        <p:txBody>
          <a:bodyPr wrap="square" lIns="138188" tIns="69095" rIns="138188" bIns="69095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12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11" name="TextBox 27"/>
          <p:cNvSpPr txBox="1"/>
          <p:nvPr/>
        </p:nvSpPr>
        <p:spPr>
          <a:xfrm>
            <a:off x="2051270" y="3005073"/>
            <a:ext cx="464384" cy="324205"/>
          </a:xfrm>
          <a:prstGeom prst="rect">
            <a:avLst/>
          </a:prstGeom>
          <a:noFill/>
        </p:spPr>
        <p:txBody>
          <a:bodyPr wrap="square" lIns="138188" tIns="69095" rIns="138188" bIns="69095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04</a:t>
            </a:r>
            <a:endParaRPr lang="zh-CN" altLang="en-US" sz="12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979263" y="3643587"/>
            <a:ext cx="528659" cy="544183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sp>
        <p:nvSpPr>
          <p:cNvPr id="15" name="椭圆 14"/>
          <p:cNvSpPr/>
          <p:nvPr/>
        </p:nvSpPr>
        <p:spPr>
          <a:xfrm>
            <a:off x="2051271" y="3713445"/>
            <a:ext cx="400111" cy="41185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8188" tIns="69095" rIns="138188" bIns="69095"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20" name="TextBox 26"/>
          <p:cNvSpPr txBox="1"/>
          <p:nvPr/>
        </p:nvSpPr>
        <p:spPr>
          <a:xfrm>
            <a:off x="2051271" y="3759895"/>
            <a:ext cx="443029" cy="324205"/>
          </a:xfrm>
          <a:prstGeom prst="rect">
            <a:avLst/>
          </a:prstGeom>
          <a:noFill/>
        </p:spPr>
        <p:txBody>
          <a:bodyPr wrap="square" lIns="138188" tIns="69095" rIns="138188" bIns="69095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05</a:t>
            </a:r>
            <a:endParaRPr lang="zh-CN" altLang="en-US" sz="12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22" name="文本框 6"/>
          <p:cNvSpPr txBox="1"/>
          <p:nvPr/>
        </p:nvSpPr>
        <p:spPr>
          <a:xfrm>
            <a:off x="2742998" y="2162361"/>
            <a:ext cx="3620728" cy="50257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选择结构</a:t>
            </a:r>
            <a:endParaRPr lang="zh-CN" altLang="en-US" sz="2400" b="1" dirty="0">
              <a:solidFill>
                <a:srgbClr val="FFB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6"/>
          <p:cNvSpPr txBox="1"/>
          <p:nvPr/>
        </p:nvSpPr>
        <p:spPr>
          <a:xfrm>
            <a:off x="2742998" y="2870692"/>
            <a:ext cx="3620728" cy="50257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4978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循环结构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6"/>
          <p:cNvSpPr txBox="1"/>
          <p:nvPr/>
        </p:nvSpPr>
        <p:spPr>
          <a:xfrm>
            <a:off x="2742998" y="3625098"/>
            <a:ext cx="3844011" cy="50257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程序的异常处理</a:t>
            </a:r>
          </a:p>
        </p:txBody>
      </p:sp>
      <p:sp>
        <p:nvSpPr>
          <p:cNvPr id="27" name="矩形 26"/>
          <p:cNvSpPr/>
          <p:nvPr/>
        </p:nvSpPr>
        <p:spPr>
          <a:xfrm>
            <a:off x="116898" y="114071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" name="矩形 27"/>
          <p:cNvSpPr/>
          <p:nvPr/>
        </p:nvSpPr>
        <p:spPr>
          <a:xfrm>
            <a:off x="194830" y="191452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30" name="组合 29"/>
          <p:cNvGrpSpPr/>
          <p:nvPr/>
        </p:nvGrpSpPr>
        <p:grpSpPr>
          <a:xfrm>
            <a:off x="1973445" y="738488"/>
            <a:ext cx="528659" cy="544183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31" name="同心圆 3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sp>
        <p:nvSpPr>
          <p:cNvPr id="33" name="椭圆 32"/>
          <p:cNvSpPr/>
          <p:nvPr/>
        </p:nvSpPr>
        <p:spPr>
          <a:xfrm>
            <a:off x="2045453" y="808346"/>
            <a:ext cx="400111" cy="41185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8188" tIns="69095" rIns="138188" bIns="69095" rtlCol="0" anchor="ctr"/>
          <a:lstStyle/>
          <a:p>
            <a:pPr algn="ctr"/>
            <a:endParaRPr lang="zh-CN" altLang="en-US" sz="900" dirty="0"/>
          </a:p>
        </p:txBody>
      </p:sp>
      <p:grpSp>
        <p:nvGrpSpPr>
          <p:cNvPr id="34" name="组合 33"/>
          <p:cNvGrpSpPr/>
          <p:nvPr/>
        </p:nvGrpSpPr>
        <p:grpSpPr>
          <a:xfrm>
            <a:off x="1973445" y="1449110"/>
            <a:ext cx="528659" cy="544183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sp>
        <p:nvSpPr>
          <p:cNvPr id="37" name="椭圆 36"/>
          <p:cNvSpPr/>
          <p:nvPr/>
        </p:nvSpPr>
        <p:spPr>
          <a:xfrm>
            <a:off x="2045453" y="1524170"/>
            <a:ext cx="400111" cy="411859"/>
          </a:xfrm>
          <a:prstGeom prst="ellipse">
            <a:avLst/>
          </a:prstGeom>
          <a:solidFill>
            <a:srgbClr val="FFB32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8188" tIns="69095" rIns="138188" bIns="69095" rtlCol="0" anchor="ctr"/>
          <a:lstStyle/>
          <a:p>
            <a:pPr algn="ctr"/>
            <a:endParaRPr lang="zh-CN" altLang="en-US" sz="900"/>
          </a:p>
        </p:txBody>
      </p:sp>
      <p:sp>
        <p:nvSpPr>
          <p:cNvPr id="38" name="TextBox 26"/>
          <p:cNvSpPr txBox="1"/>
          <p:nvPr/>
        </p:nvSpPr>
        <p:spPr>
          <a:xfrm>
            <a:off x="2045453" y="854796"/>
            <a:ext cx="443029" cy="324205"/>
          </a:xfrm>
          <a:prstGeom prst="rect">
            <a:avLst/>
          </a:prstGeom>
          <a:noFill/>
        </p:spPr>
        <p:txBody>
          <a:bodyPr wrap="square" lIns="138188" tIns="69095" rIns="138188" bIns="69095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01</a:t>
            </a:r>
            <a:endParaRPr lang="zh-CN" altLang="en-US" sz="12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9" name="TextBox 27"/>
          <p:cNvSpPr txBox="1"/>
          <p:nvPr/>
        </p:nvSpPr>
        <p:spPr>
          <a:xfrm>
            <a:off x="2045452" y="1556951"/>
            <a:ext cx="464384" cy="324205"/>
          </a:xfrm>
          <a:prstGeom prst="rect">
            <a:avLst/>
          </a:prstGeom>
          <a:noFill/>
        </p:spPr>
        <p:txBody>
          <a:bodyPr wrap="square" lIns="138188" tIns="69095" rIns="138188" bIns="69095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40" name="文本框 6"/>
          <p:cNvSpPr txBox="1"/>
          <p:nvPr/>
        </p:nvSpPr>
        <p:spPr>
          <a:xfrm>
            <a:off x="2727655" y="733289"/>
            <a:ext cx="2952328" cy="50257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</a:t>
            </a:r>
            <a:endParaRPr lang="zh-CN" altLang="en-US" sz="2400" b="1" dirty="0">
              <a:solidFill>
                <a:srgbClr val="FFB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6"/>
          <p:cNvSpPr txBox="1"/>
          <p:nvPr/>
        </p:nvSpPr>
        <p:spPr>
          <a:xfrm>
            <a:off x="2727655" y="1422571"/>
            <a:ext cx="3620728" cy="50257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4978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顺序结构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https://img0.baidu.com/it/u=2493197328,3770105629&amp;fm=26&amp;fmt=aut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6042" r="78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21458"/>
          <a:stretch>
            <a:fillRect/>
          </a:stretch>
        </p:blipFill>
        <p:spPr bwMode="auto">
          <a:xfrm>
            <a:off x="6672734" y="2857757"/>
            <a:ext cx="2308908" cy="203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/>
      <p:bldP spid="11" grpId="0"/>
      <p:bldP spid="15" grpId="0" animBg="1"/>
      <p:bldP spid="20" grpId="0"/>
      <p:bldP spid="33" grpId="0" animBg="1"/>
      <p:bldP spid="37" grpId="0" animBg="1"/>
      <p:bldP spid="38" grpId="0"/>
      <p:bldP spid="39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8" y="114071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矩形 2"/>
          <p:cNvSpPr/>
          <p:nvPr/>
        </p:nvSpPr>
        <p:spPr>
          <a:xfrm>
            <a:off x="194830" y="191452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4619580" y="1790873"/>
            <a:ext cx="2760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8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异常的含义</a:t>
            </a:r>
          </a:p>
        </p:txBody>
      </p:sp>
      <p:sp>
        <p:nvSpPr>
          <p:cNvPr id="7" name="文本框 129"/>
          <p:cNvSpPr txBox="1">
            <a:spLocks noChangeArrowheads="1"/>
          </p:cNvSpPr>
          <p:nvPr/>
        </p:nvSpPr>
        <p:spPr bwMode="auto">
          <a:xfrm>
            <a:off x="3348919" y="1815065"/>
            <a:ext cx="1196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4375900" y="1885312"/>
            <a:ext cx="97631" cy="24884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7"/>
          <p:cNvSpPr txBox="1">
            <a:spLocks noChangeArrowheads="1"/>
          </p:cNvSpPr>
          <p:nvPr/>
        </p:nvSpPr>
        <p:spPr bwMode="auto">
          <a:xfrm>
            <a:off x="4619581" y="2274426"/>
            <a:ext cx="21268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8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可能的异常情况</a:t>
            </a:r>
          </a:p>
        </p:txBody>
      </p:sp>
      <p:sp>
        <p:nvSpPr>
          <p:cNvPr id="10" name="文本框 130"/>
          <p:cNvSpPr txBox="1">
            <a:spLocks noChangeArrowheads="1"/>
          </p:cNvSpPr>
          <p:nvPr/>
        </p:nvSpPr>
        <p:spPr bwMode="auto">
          <a:xfrm>
            <a:off x="3348919" y="2274426"/>
            <a:ext cx="1196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V="1">
            <a:off x="4375900" y="2329504"/>
            <a:ext cx="97631" cy="24884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3327689" y="987251"/>
            <a:ext cx="2882611" cy="553998"/>
            <a:chOff x="486669" y="1285026"/>
            <a:chExt cx="1368765" cy="2699963"/>
          </a:xfrm>
        </p:grpSpPr>
        <p:sp>
          <p:nvSpPr>
            <p:cNvPr id="19" name="文本框 4"/>
            <p:cNvSpPr txBox="1"/>
            <p:nvPr/>
          </p:nvSpPr>
          <p:spPr>
            <a:xfrm>
              <a:off x="486669" y="1285026"/>
              <a:ext cx="1368765" cy="2699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0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程序的异常处理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782074" y="1505817"/>
              <a:ext cx="0" cy="410150"/>
            </a:xfrm>
            <a:prstGeom prst="line">
              <a:avLst/>
            </a:prstGeom>
            <a:ln>
              <a:solidFill>
                <a:srgbClr val="2A43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https://img0.baidu.com/it/u=2936318765,1752478232&amp;fm=26&amp;fmt=au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767" y="569502"/>
            <a:ext cx="1666876" cy="166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接连接符 20"/>
          <p:cNvCxnSpPr/>
          <p:nvPr/>
        </p:nvCxnSpPr>
        <p:spPr>
          <a:xfrm>
            <a:off x="3327688" y="1604643"/>
            <a:ext cx="28826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28"/>
          <p:cNvSpPr txBox="1">
            <a:spLocks noChangeArrowheads="1"/>
          </p:cNvSpPr>
          <p:nvPr/>
        </p:nvSpPr>
        <p:spPr bwMode="auto">
          <a:xfrm>
            <a:off x="4619581" y="2715766"/>
            <a:ext cx="21268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try-except</a:t>
            </a:r>
            <a:r>
              <a:rPr lang="zh-CN" altLang="en-US" sz="18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语句</a:t>
            </a:r>
          </a:p>
        </p:txBody>
      </p:sp>
      <p:sp>
        <p:nvSpPr>
          <p:cNvPr id="17" name="文本框 129"/>
          <p:cNvSpPr txBox="1">
            <a:spLocks noChangeArrowheads="1"/>
          </p:cNvSpPr>
          <p:nvPr/>
        </p:nvSpPr>
        <p:spPr bwMode="auto">
          <a:xfrm>
            <a:off x="3348919" y="2723813"/>
            <a:ext cx="1196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auto">
          <a:xfrm flipV="1">
            <a:off x="4375900" y="2813110"/>
            <a:ext cx="97631" cy="24884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22389" y="1287478"/>
            <a:ext cx="7488832" cy="2245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异常即非正常状态，在</a:t>
            </a:r>
            <a:r>
              <a:rPr lang="en-US" altLang="zh-CN" sz="2400" dirty="0"/>
              <a:t>Python</a:t>
            </a:r>
            <a:r>
              <a:rPr lang="zh-CN" altLang="en-US" sz="2400" dirty="0"/>
              <a:t>中使用异常对象来表示异常。若程序在编译或运行过程中发生错误，程序的执行过程就会发生改变，抛出异常对象，程序流进入异常处理。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11560" y="483518"/>
            <a:ext cx="173156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异常的含义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27584" y="611601"/>
            <a:ext cx="4896544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latin typeface="+mn-ea"/>
                <a:cs typeface="宋体" panose="02010600030101010101" pitchFamily="2" charset="-122"/>
              </a:rPr>
              <a:t>例：</a:t>
            </a:r>
            <a:endParaRPr lang="en-US" altLang="zh-CN" dirty="0">
              <a:latin typeface="+mn-ea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i="0" u="none" strike="noStrike" cap="none" normalizeH="0" baseline="0" dirty="0">
                <a:ln>
                  <a:noFill/>
                </a:ln>
                <a:effectLst/>
                <a:latin typeface="+mn-ea"/>
                <a:cs typeface="宋体" panose="02010600030101010101" pitchFamily="2" charset="-122"/>
              </a:rPr>
              <a:t>num= eval(input("请输入一个整数"))</a:t>
            </a:r>
            <a:br>
              <a:rPr kumimoji="0" lang="zh-CN" altLang="zh-CN" i="0" u="none" strike="noStrike" cap="none" normalizeH="0" baseline="0" dirty="0">
                <a:ln>
                  <a:noFill/>
                </a:ln>
                <a:effectLst/>
                <a:latin typeface="+mn-ea"/>
                <a:cs typeface="宋体" panose="02010600030101010101" pitchFamily="2" charset="-122"/>
              </a:rPr>
            </a:br>
            <a:r>
              <a:rPr kumimoji="0" lang="zh-CN" altLang="zh-CN" i="0" u="none" strike="noStrike" cap="none" normalizeH="0" baseline="0" dirty="0">
                <a:ln>
                  <a:noFill/>
                </a:ln>
                <a:effectLst/>
                <a:latin typeface="+mn-ea"/>
                <a:cs typeface="宋体" panose="02010600030101010101" pitchFamily="2" charset="-122"/>
              </a:rPr>
              <a:t>print(num**2)</a:t>
            </a:r>
            <a:endParaRPr kumimoji="0" lang="zh-CN" altLang="zh-CN" sz="5400" i="0" u="none" strike="noStrike" cap="none" normalizeH="0" baseline="0" dirty="0">
              <a:ln>
                <a:noFill/>
              </a:ln>
              <a:effectLst/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33498"/>
            <a:ext cx="7207250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  <p:grpSp>
        <p:nvGrpSpPr>
          <p:cNvPr id="27" name="组合 26"/>
          <p:cNvGrpSpPr/>
          <p:nvPr/>
        </p:nvGrpSpPr>
        <p:grpSpPr>
          <a:xfrm>
            <a:off x="314480" y="842021"/>
            <a:ext cx="8001936" cy="2656372"/>
            <a:chOff x="314480" y="842021"/>
            <a:chExt cx="8001936" cy="2656372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3594" y="1060137"/>
              <a:ext cx="6082789" cy="185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肘形连接符 5"/>
            <p:cNvCxnSpPr/>
            <p:nvPr/>
          </p:nvCxnSpPr>
          <p:spPr>
            <a:xfrm rot="10800000" flipV="1">
              <a:off x="1810342" y="1619375"/>
              <a:ext cx="1224137" cy="324037"/>
            </a:xfrm>
            <a:prstGeom prst="bentConnector3">
              <a:avLst>
                <a:gd name="adj1" fmla="val 7420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14480" y="1724387"/>
              <a:ext cx="1557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+mn-ea"/>
                </a:rPr>
                <a:t>异常回溯标记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2818453" y="1657515"/>
              <a:ext cx="3227786" cy="262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5" name="直接连接符 14"/>
            <p:cNvCxnSpPr>
              <a:stCxn id="13" idx="0"/>
            </p:cNvCxnSpPr>
            <p:nvPr/>
          </p:nvCxnSpPr>
          <p:spPr>
            <a:xfrm flipV="1">
              <a:off x="4432346" y="1211353"/>
              <a:ext cx="0" cy="4461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698400" y="842021"/>
              <a:ext cx="1932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+mn-ea"/>
                </a:rPr>
                <a:t>异常文件路径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6173156" y="1657515"/>
              <a:ext cx="631092" cy="262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0" name="直接连接符 19"/>
            <p:cNvCxnSpPr>
              <a:stCxn id="19" idx="0"/>
            </p:cNvCxnSpPr>
            <p:nvPr/>
          </p:nvCxnSpPr>
          <p:spPr>
            <a:xfrm flipV="1">
              <a:off x="6488702" y="1236595"/>
              <a:ext cx="3457" cy="420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770781" y="898762"/>
              <a:ext cx="2545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+mn-ea"/>
                </a:rPr>
                <a:t>异常发生的代码行数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1903" y="2502651"/>
              <a:ext cx="1270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+mn-ea"/>
                </a:rPr>
                <a:t>异常类型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3250501" y="2824456"/>
              <a:ext cx="22322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 flipV="1">
              <a:off x="4474307" y="2819433"/>
              <a:ext cx="330" cy="3175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779912" y="3129061"/>
              <a:ext cx="181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+mn-ea"/>
                </a:rPr>
                <a:t>异常内容提示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2095923" y="1105495"/>
              <a:ext cx="1512168" cy="262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 flipH="1">
              <a:off x="1691680" y="1225467"/>
              <a:ext cx="3600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43761" y="1026687"/>
              <a:ext cx="1308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+mn-ea"/>
                </a:rPr>
                <a:t>输入内容</a:t>
              </a:r>
            </a:p>
          </p:txBody>
        </p:sp>
        <p:cxnSp>
          <p:nvCxnSpPr>
            <p:cNvPr id="25" name="直接连接符 24"/>
            <p:cNvCxnSpPr/>
            <p:nvPr/>
          </p:nvCxnSpPr>
          <p:spPr>
            <a:xfrm flipH="1">
              <a:off x="1710150" y="2696223"/>
              <a:ext cx="3600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9544" y="483518"/>
            <a:ext cx="2644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可能出现的异常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26345" y="1458758"/>
          <a:ext cx="8280920" cy="2392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err="1"/>
                        <a:t>SyntaxError</a:t>
                      </a:r>
                      <a:r>
                        <a:rPr lang="en-US" altLang="zh-CN" b="0" dirty="0"/>
                        <a:t> </a:t>
                      </a:r>
                      <a:r>
                        <a:rPr lang="zh-CN" altLang="en-US" b="0" dirty="0"/>
                        <a:t>：</a:t>
                      </a:r>
                      <a:r>
                        <a:rPr lang="en-US" altLang="zh-CN" b="0" dirty="0"/>
                        <a:t>invalid syntax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0" dirty="0"/>
                        <a:t> 缺失“</a:t>
                      </a:r>
                      <a:r>
                        <a:rPr lang="en-US" altLang="zh-CN" b="0" dirty="0"/>
                        <a:t>:</a:t>
                      </a:r>
                      <a:r>
                        <a:rPr lang="zh-CN" altLang="en-US" b="0" dirty="0"/>
                        <a:t>”、符号“</a:t>
                      </a:r>
                      <a:r>
                        <a:rPr lang="en-US" altLang="zh-CN" b="0" dirty="0"/>
                        <a:t>==</a:t>
                      </a:r>
                      <a:r>
                        <a:rPr lang="zh-CN" altLang="en-US" b="0" dirty="0"/>
                        <a:t>”错误、错误使用关键字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IndentationError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unexpected indent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缩进出错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NameError</a:t>
                      </a:r>
                      <a:r>
                        <a:rPr lang="en-US" altLang="zh-CN" dirty="0"/>
                        <a:t>: name ‘k' is not defined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变量未定义或拼写错误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IndexError</a:t>
                      </a:r>
                      <a:r>
                        <a:rPr lang="en-US" altLang="zh-CN" dirty="0"/>
                        <a:t>: list index out of range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引用超过 </a:t>
                      </a:r>
                      <a:r>
                        <a:rPr lang="en-US" altLang="zh-CN" dirty="0"/>
                        <a:t>list </a:t>
                      </a:r>
                      <a:r>
                        <a:rPr lang="zh-CN" altLang="en-US" dirty="0"/>
                        <a:t>最大索引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TypeError</a:t>
                      </a:r>
                      <a:r>
                        <a:rPr lang="en-US" altLang="zh-CN" dirty="0"/>
                        <a:t>: can only concatenate </a:t>
                      </a:r>
                      <a:r>
                        <a:rPr lang="en-US" altLang="zh-CN" dirty="0" err="1"/>
                        <a:t>str</a:t>
                      </a:r>
                      <a:r>
                        <a:rPr lang="en-US" altLang="zh-CN" dirty="0"/>
                        <a:t> (not "</a:t>
                      </a:r>
                      <a:r>
                        <a:rPr lang="en-US" altLang="zh-CN" dirty="0" err="1"/>
                        <a:t>int</a:t>
                      </a:r>
                      <a:r>
                        <a:rPr lang="en-US" altLang="zh-CN" dirty="0"/>
                        <a:t>") to </a:t>
                      </a:r>
                      <a:r>
                        <a:rPr lang="en-US" altLang="zh-CN" dirty="0" err="1"/>
                        <a:t>str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参与算术运算的操作数不是数值类型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19672" y="1268916"/>
            <a:ext cx="6984776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Python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try-except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语句实现异常处理。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【</a:t>
            </a:r>
            <a:r>
              <a:rPr lang="zh-CN" altLang="en-US" b="1" dirty="0">
                <a:latin typeface="宋体" panose="02010600030101010101" pitchFamily="2" charset="-122"/>
                <a:cs typeface="宋体" panose="02010600030101010101" pitchFamily="2" charset="-122"/>
              </a:rPr>
              <a:t>语法格式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】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en-US" altLang="zh-CN" sz="5400" b="1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try</a:t>
            </a:r>
            <a:r>
              <a:rPr lang="zh-CN" altLang="en-US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en-US" altLang="zh-CN" b="1" dirty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&lt;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语句块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1&gt;</a:t>
            </a:r>
          </a:p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except &lt;</a:t>
            </a:r>
            <a:r>
              <a:rPr lang="zh-CN" altLang="en-US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异常类型</a:t>
            </a:r>
            <a:r>
              <a:rPr lang="en-US" altLang="zh-CN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&gt;:</a:t>
            </a:r>
          </a:p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&lt;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语句块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2&gt;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83568" y="545519"/>
            <a:ext cx="23583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try-except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语句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826871" y="1268916"/>
            <a:ext cx="4896544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异常处理语法（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）：</a:t>
            </a:r>
            <a:endParaRPr lang="en-US" altLang="zh-CN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R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try:</a:t>
            </a:r>
          </a:p>
          <a:p>
            <a:pPr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num=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eval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input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"请输入一个整数"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(num**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kumimoji="0" lang="en-US" altLang="zh-CN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except </a:t>
            </a:r>
            <a:r>
              <a:rPr lang="en-US" altLang="zh-CN" b="1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NameError</a:t>
            </a:r>
            <a:r>
              <a:rPr lang="en-US" altLang="zh-CN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print(“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输入错误，请输入一个整数！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”)</a:t>
            </a:r>
            <a:endParaRPr lang="zh-CN" altLang="zh-CN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83568" y="545519"/>
            <a:ext cx="23583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try-except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语句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9632" y="1059582"/>
            <a:ext cx="6984776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【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语法格式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】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en-US" altLang="zh-CN" sz="5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try</a:t>
            </a:r>
            <a:r>
              <a:rPr lang="zh-CN" altLang="en-US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en-US" altLang="zh-CN" b="1" dirty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&lt;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语句块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1&gt;</a:t>
            </a:r>
          </a:p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except &lt;</a:t>
            </a:r>
            <a:r>
              <a:rPr lang="zh-CN" altLang="en-US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异常类型</a:t>
            </a:r>
            <a:r>
              <a:rPr lang="en-US" altLang="zh-CN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1&gt;:</a:t>
            </a:r>
          </a:p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&lt;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语句块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2&gt;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…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except: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&lt;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语句块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n&gt;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83568" y="545519"/>
            <a:ext cx="23583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try-except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语句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95736" y="781280"/>
            <a:ext cx="4896544" cy="38318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异常处理语法（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）：</a:t>
            </a:r>
            <a:endParaRPr lang="en-US" altLang="zh-CN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try:</a:t>
            </a:r>
          </a:p>
          <a:p>
            <a:pPr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alp=“ABCDEFGHIJKLMNOPQRSTUVWXYZ”</a:t>
            </a:r>
          </a:p>
          <a:p>
            <a:pPr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idx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=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eval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input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"请输入一个整数"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alp[</a:t>
            </a:r>
            <a:r>
              <a:rPr kumimoji="0" lang="en-US" altLang="zh-CN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idx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kumimoji="0" lang="en-US" altLang="zh-CN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except </a:t>
            </a:r>
            <a:r>
              <a:rPr lang="en-US" altLang="zh-CN" b="1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NameError</a:t>
            </a:r>
            <a:r>
              <a:rPr lang="en-US" altLang="zh-CN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print(“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输入错误，请输入一个整数！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except: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print(“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其他错误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”)</a:t>
            </a:r>
            <a:endParaRPr lang="zh-CN" altLang="zh-CN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9552" y="352371"/>
            <a:ext cx="23583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try-except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语句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3491880" y="299116"/>
            <a:ext cx="1795339" cy="358801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ea typeface="黑体" panose="02010609060101010101" charset="-122"/>
              </a:rPr>
              <a:t>开始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671298" y="956038"/>
            <a:ext cx="1495896" cy="4330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>
                <a:latin typeface="黑体" panose="02010609060101010101" charset="-122"/>
                <a:ea typeface="黑体" panose="02010609060101010101" charset="-122"/>
              </a:rPr>
              <a:t>输入速度→</a:t>
            </a:r>
            <a:r>
              <a:rPr lang="en-US" altLang="zh-CN" sz="1600" dirty="0">
                <a:latin typeface="黑体" panose="02010609060101010101" charset="-122"/>
                <a:ea typeface="黑体" panose="02010609060101010101" charset="-122"/>
              </a:rPr>
              <a:t>s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766242" y="3578839"/>
            <a:ext cx="1495896" cy="35880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>
                <a:latin typeface="黑体" panose="02010609060101010101" charset="-122"/>
                <a:ea typeface="黑体" panose="02010609060101010101" charset="-122"/>
              </a:rPr>
              <a:t>输出</a:t>
            </a:r>
            <a:r>
              <a:rPr lang="en-US" altLang="zh-CN" sz="1600" dirty="0" err="1">
                <a:latin typeface="黑体" panose="02010609060101010101" charset="-122"/>
                <a:ea typeface="黑体" panose="02010609060101010101" charset="-122"/>
              </a:rPr>
              <a:t>msg</a:t>
            </a:r>
            <a:r>
              <a:rPr lang="zh-CN" altLang="en-US" sz="1600" dirty="0">
                <a:latin typeface="黑体" panose="02010609060101010101" charset="-122"/>
                <a:ea typeface="黑体" panose="02010609060101010101" charset="-122"/>
              </a:rPr>
              <a:t>的内容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3611936" y="4229173"/>
            <a:ext cx="1795339" cy="358801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ea typeface="黑体" panose="02010609060101010101" charset="-122"/>
              </a:rPr>
              <a:t>结束</a:t>
            </a: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4388889" y="657917"/>
            <a:ext cx="0" cy="29812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4388905" y="1390395"/>
            <a:ext cx="0" cy="29812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4523475" y="3937640"/>
            <a:ext cx="0" cy="29812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/>
          </a:p>
        </p:txBody>
      </p:sp>
      <p:grpSp>
        <p:nvGrpSpPr>
          <p:cNvPr id="2" name="组合 1"/>
          <p:cNvGrpSpPr/>
          <p:nvPr/>
        </p:nvGrpSpPr>
        <p:grpSpPr>
          <a:xfrm>
            <a:off x="2051720" y="1569795"/>
            <a:ext cx="4824536" cy="2009044"/>
            <a:chOff x="2051720" y="1682189"/>
            <a:chExt cx="4824536" cy="2009044"/>
          </a:xfrm>
        </p:grpSpPr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051720" y="2703296"/>
              <a:ext cx="1944216" cy="33855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dirty="0">
                  <a:latin typeface="黑体" panose="02010609060101010101" charset="-122"/>
                  <a:ea typeface="黑体" panose="02010609060101010101" charset="-122"/>
                </a:rPr>
                <a:t>“</a:t>
              </a:r>
              <a:r>
                <a:rPr lang="zh-CN" altLang="en-US" sz="1600" dirty="0">
                  <a:latin typeface="黑体" panose="02010609060101010101" charset="-122"/>
                  <a:ea typeface="黑体" panose="02010609060101010101" charset="-122"/>
                </a:rPr>
                <a:t>超速通过</a:t>
              </a:r>
              <a:r>
                <a:rPr lang="en-US" altLang="zh-CN" sz="1600" dirty="0">
                  <a:latin typeface="黑体" panose="02010609060101010101" charset="-122"/>
                  <a:ea typeface="黑体" panose="02010609060101010101" charset="-122"/>
                </a:rPr>
                <a:t>”</a:t>
              </a:r>
              <a:r>
                <a:rPr lang="zh-CN" altLang="en-US" sz="1600" dirty="0">
                  <a:latin typeface="黑体" panose="02010609060101010101" charset="-122"/>
                  <a:ea typeface="黑体" panose="02010609060101010101" charset="-122"/>
                </a:rPr>
                <a:t>→</a:t>
              </a:r>
              <a:r>
                <a:rPr lang="en-US" altLang="zh-CN" sz="1600" dirty="0" err="1">
                  <a:latin typeface="黑体" panose="02010609060101010101" charset="-122"/>
                  <a:ea typeface="黑体" panose="02010609060101010101" charset="-122"/>
                </a:rPr>
                <a:t>msg</a:t>
              </a:r>
              <a:endParaRPr lang="en-US" altLang="zh-CN" sz="1600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3039442" y="3118712"/>
              <a:ext cx="0" cy="2981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5" name="AutoShape 25"/>
            <p:cNvSpPr>
              <a:spLocks noChangeArrowheads="1"/>
            </p:cNvSpPr>
            <p:nvPr/>
          </p:nvSpPr>
          <p:spPr bwMode="auto">
            <a:xfrm>
              <a:off x="3439155" y="1802229"/>
              <a:ext cx="1915379" cy="538202"/>
            </a:xfrm>
            <a:prstGeom prst="flowChartDecision">
              <a:avLst/>
            </a:prstGeom>
            <a:noFill/>
            <a:ln w="19050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dirty="0">
                  <a:solidFill>
                    <a:srgbClr val="FF3300"/>
                  </a:solidFill>
                </a:rPr>
                <a:t>s&gt;80</a:t>
              </a:r>
              <a:r>
                <a:rPr lang="zh-CN" altLang="en-US" sz="1600" b="1" dirty="0">
                  <a:solidFill>
                    <a:srgbClr val="FF3300"/>
                  </a:solidFill>
                </a:rPr>
                <a:t>？</a:t>
              </a:r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5363744" y="2064734"/>
              <a:ext cx="41948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>
              <a:off x="3022285" y="2076606"/>
              <a:ext cx="0" cy="59888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8" name="Rectangle 30"/>
            <p:cNvSpPr>
              <a:spLocks noChangeArrowheads="1"/>
            </p:cNvSpPr>
            <p:nvPr/>
          </p:nvSpPr>
          <p:spPr bwMode="auto">
            <a:xfrm>
              <a:off x="4860032" y="2709356"/>
              <a:ext cx="2016224" cy="33855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dirty="0">
                  <a:latin typeface="黑体" panose="02010609060101010101" charset="-122"/>
                  <a:ea typeface="黑体" panose="02010609060101010101" charset="-122"/>
                </a:rPr>
                <a:t>“正常通过”→</a:t>
              </a:r>
              <a:r>
                <a:rPr lang="en-US" altLang="zh-CN" sz="1600" dirty="0" err="1">
                  <a:latin typeface="黑体" panose="02010609060101010101" charset="-122"/>
                  <a:ea typeface="黑体" panose="02010609060101010101" charset="-122"/>
                </a:rPr>
                <a:t>msg</a:t>
              </a:r>
              <a:endParaRPr lang="en-US" altLang="zh-CN" sz="1600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>
              <a:off x="3013051" y="2064734"/>
              <a:ext cx="41948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>
              <a:off x="5783227" y="2076606"/>
              <a:ext cx="0" cy="59888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1" name="Line 35"/>
            <p:cNvSpPr>
              <a:spLocks noChangeShapeType="1"/>
            </p:cNvSpPr>
            <p:nvPr/>
          </p:nvSpPr>
          <p:spPr bwMode="auto">
            <a:xfrm>
              <a:off x="4508946" y="3452472"/>
              <a:ext cx="0" cy="2387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2" name="Text Box 36"/>
            <p:cNvSpPr txBox="1">
              <a:spLocks noChangeArrowheads="1"/>
            </p:cNvSpPr>
            <p:nvPr/>
          </p:nvSpPr>
          <p:spPr bwMode="auto">
            <a:xfrm>
              <a:off x="3030200" y="1682189"/>
              <a:ext cx="419484" cy="281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>
                  <a:solidFill>
                    <a:srgbClr val="FF3300"/>
                  </a:solidFill>
                  <a:ea typeface="黑体" panose="02010609060101010101" charset="-122"/>
                </a:rPr>
                <a:t>是</a:t>
              </a:r>
            </a:p>
          </p:txBody>
        </p:sp>
        <p:sp>
          <p:nvSpPr>
            <p:cNvPr id="33" name="Text Box 37"/>
            <p:cNvSpPr txBox="1">
              <a:spLocks noChangeArrowheads="1"/>
            </p:cNvSpPr>
            <p:nvPr/>
          </p:nvSpPr>
          <p:spPr bwMode="auto">
            <a:xfrm>
              <a:off x="5363744" y="1682189"/>
              <a:ext cx="419484" cy="281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>
                  <a:solidFill>
                    <a:srgbClr val="FF3300"/>
                  </a:solidFill>
                  <a:ea typeface="黑体" panose="02010609060101010101" charset="-122"/>
                </a:rPr>
                <a:t>否</a:t>
              </a:r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>
              <a:off x="5770064" y="3122633"/>
              <a:ext cx="0" cy="2981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cxnSp>
          <p:nvCxnSpPr>
            <p:cNvPr id="35" name="直接连接符 36"/>
            <p:cNvCxnSpPr>
              <a:cxnSpLocks noChangeShapeType="1"/>
              <a:stCxn id="23" idx="1"/>
              <a:endCxn id="34" idx="1"/>
            </p:cNvCxnSpPr>
            <p:nvPr/>
          </p:nvCxnSpPr>
          <p:spPr bwMode="auto">
            <a:xfrm rot="16200000" flipH="1">
              <a:off x="4402792" y="2053483"/>
              <a:ext cx="3921" cy="273062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47664" y="808816"/>
            <a:ext cx="6984776" cy="38318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【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语法格式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】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en-US" altLang="zh-CN" sz="5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try</a:t>
            </a:r>
            <a:r>
              <a:rPr lang="zh-CN" altLang="en-US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en-US" altLang="zh-CN" b="1" dirty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&lt;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语句块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1&gt;</a:t>
            </a:r>
          </a:p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except &lt;</a:t>
            </a:r>
            <a:r>
              <a:rPr lang="zh-CN" altLang="en-US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异常类型</a:t>
            </a:r>
            <a:r>
              <a:rPr lang="en-US" altLang="zh-CN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1&gt;:</a:t>
            </a:r>
          </a:p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&lt;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语句块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2&gt;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else :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&lt;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语句块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3&gt;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finally: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&lt;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语句块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4&gt;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9552" y="379907"/>
            <a:ext cx="23583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try-except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语句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07704" y="647165"/>
            <a:ext cx="5976664" cy="40534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异常处理语法（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）：</a:t>
            </a:r>
            <a:endParaRPr lang="en-US" altLang="zh-CN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try:</a:t>
            </a:r>
          </a:p>
          <a:p>
            <a:pPr lv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alp='ABCDEFGHIJKLMNOPQRSTUVWXYZ'</a:t>
            </a:r>
          </a:p>
          <a:p>
            <a:pPr lv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idx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= 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eval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(input("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请输入一个整数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"))</a:t>
            </a:r>
          </a:p>
          <a:p>
            <a:pPr lv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print(alp[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idx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])</a:t>
            </a:r>
          </a:p>
          <a:p>
            <a:pPr lv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except </a:t>
            </a:r>
            <a:r>
              <a:rPr lang="en-US" altLang="zh-CN" b="1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NameError</a:t>
            </a:r>
            <a:r>
              <a:rPr lang="en-US" altLang="zh-CN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print('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输入错误，请输入一个整数！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')</a:t>
            </a:r>
          </a:p>
          <a:p>
            <a:pPr lv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else:</a:t>
            </a:r>
          </a:p>
          <a:p>
            <a:pPr lv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print('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没有发生异常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')</a:t>
            </a:r>
          </a:p>
          <a:p>
            <a:pPr lv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finally:</a:t>
            </a:r>
          </a:p>
          <a:p>
            <a:pPr lv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print('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程序执行完毕，不知道是否发生异常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')</a:t>
            </a:r>
            <a:endParaRPr lang="zh-CN" altLang="zh-CN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重庆交通大学 </a:t>
            </a:r>
            <a:r>
              <a:rPr lang="en-US" altLang="zh-CN" dirty="0"/>
              <a:t>Python</a:t>
            </a:r>
            <a:r>
              <a:rPr lang="zh-CN" altLang="en-US" dirty="0"/>
              <a:t>课程组</a:t>
            </a:r>
          </a:p>
        </p:txBody>
      </p:sp>
      <p:sp>
        <p:nvSpPr>
          <p:cNvPr id="6" name="矩形 5"/>
          <p:cNvSpPr/>
          <p:nvPr/>
        </p:nvSpPr>
        <p:spPr>
          <a:xfrm>
            <a:off x="467544" y="267494"/>
            <a:ext cx="23583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try-except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语句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8" y="114071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0" y="191452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514237" y="566113"/>
            <a:ext cx="7436644" cy="324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课堂练习：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、以下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语言关键字在异常处理结构中用来捕获特定类型异常的选项是：‬‬‬‬‬‬‬‬‬‬‬‬‬‬‬‬‬‬‬‬‬‬‬‬‬‬‬‬‬‬‬‬‬‬‬‬‬‬‬‬‬‬‬‬‬‬‬‬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 expect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 for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C. in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D. lambda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74170"/>
            <a:ext cx="2895600" cy="273844"/>
          </a:xfrm>
        </p:spPr>
        <p:txBody>
          <a:bodyPr/>
          <a:lstStyle/>
          <a:p>
            <a:r>
              <a:rPr lang="zh-CN" altLang="en-US" dirty="0"/>
              <a:t>重庆交通大学 </a:t>
            </a:r>
            <a:r>
              <a:rPr lang="en-US" altLang="zh-CN" dirty="0"/>
              <a:t>Python</a:t>
            </a:r>
            <a:r>
              <a:rPr lang="zh-CN" altLang="en-US" dirty="0"/>
              <a:t>课程组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8" y="114071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0" y="191452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98695" y="578714"/>
            <a:ext cx="7436644" cy="3708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课堂练习：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为了避免用户输入数据类型不合规导致程序异常中断，需要用到的语句是：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eval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 if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C. try-except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74170"/>
            <a:ext cx="2895600" cy="273844"/>
          </a:xfrm>
        </p:spPr>
        <p:txBody>
          <a:bodyPr/>
          <a:lstStyle/>
          <a:p>
            <a:r>
              <a:rPr lang="zh-CN" altLang="en-US" dirty="0"/>
              <a:t>重庆交通大学 </a:t>
            </a:r>
            <a:r>
              <a:rPr lang="en-US" altLang="zh-CN" dirty="0"/>
              <a:t>Python</a:t>
            </a:r>
            <a:r>
              <a:rPr lang="zh-CN" altLang="en-US" dirty="0"/>
              <a:t>课程组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8" y="114071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0" y="191452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31700" y="282441"/>
            <a:ext cx="7436644" cy="4224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课堂练习：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、执行以下程序，输入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，输出结果是：‬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 = 'python'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try: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eval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(input('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请输入整数：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'))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ls = s*2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print(ls)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except: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print('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请输入整数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')</a:t>
            </a:r>
          </a:p>
        </p:txBody>
      </p:sp>
      <p:sp>
        <p:nvSpPr>
          <p:cNvPr id="6" name="矩形 5"/>
          <p:cNvSpPr/>
          <p:nvPr/>
        </p:nvSpPr>
        <p:spPr>
          <a:xfrm>
            <a:off x="5220072" y="2616201"/>
            <a:ext cx="29523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 python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 la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请输入整数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D.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pythonpython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74170"/>
            <a:ext cx="2895600" cy="273844"/>
          </a:xfrm>
        </p:spPr>
        <p:txBody>
          <a:bodyPr/>
          <a:lstStyle/>
          <a:p>
            <a:r>
              <a:rPr lang="zh-CN" altLang="en-US" dirty="0"/>
              <a:t>重庆交通大学 </a:t>
            </a:r>
            <a:r>
              <a:rPr lang="en-US" altLang="zh-CN" dirty="0"/>
              <a:t>Python</a:t>
            </a:r>
            <a:r>
              <a:rPr lang="zh-CN" altLang="en-US" dirty="0"/>
              <a:t>课程组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8" y="114071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0" y="191452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527570" y="555526"/>
            <a:ext cx="7436644" cy="324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课堂练习：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、以下关于异常处理的描述，错误的选项是：‬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异常语句可以与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finally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语句配合使用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 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等保留字提供异常处理功能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C.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ZeroDivisionError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是一个变量未命名错误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D.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NameError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是一种异常类型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74170"/>
            <a:ext cx="2895600" cy="273844"/>
          </a:xfrm>
        </p:spPr>
        <p:txBody>
          <a:bodyPr/>
          <a:lstStyle/>
          <a:p>
            <a:r>
              <a:rPr lang="zh-CN" altLang="en-US" dirty="0"/>
              <a:t>重庆交通大学 </a:t>
            </a:r>
            <a:r>
              <a:rPr lang="en-US" altLang="zh-CN" dirty="0"/>
              <a:t>Python</a:t>
            </a:r>
            <a:r>
              <a:rPr lang="zh-CN" altLang="en-US" dirty="0"/>
              <a:t>课程组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8" y="114071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0" y="191452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527570" y="555526"/>
            <a:ext cx="7436644" cy="376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课堂练习：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、以下关于异常处理的描述，正确的是：‬‬‬‬‬‬‬‬‬‬‬‬‬‬‬‬‬‬‬‬‬‬‬‬‬‬‬‬‬‬‬‬‬‬‬‬‬‬‬‬‬‬‬‬‬‬‬‬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引发一个不存在索引的列表元素会引发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NameError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 Python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中，可以用异常处理捕获程序中的所有错误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C. try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语句中有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except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子句就不能有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finally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D. Python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中允许利用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raise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语句由程序主动引发异常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74170"/>
            <a:ext cx="2895600" cy="273844"/>
          </a:xfrm>
        </p:spPr>
        <p:txBody>
          <a:bodyPr/>
          <a:lstStyle/>
          <a:p>
            <a:r>
              <a:rPr lang="zh-CN" altLang="en-US" dirty="0"/>
              <a:t>重庆交通大学 </a:t>
            </a:r>
            <a:r>
              <a:rPr lang="en-US" altLang="zh-CN" dirty="0"/>
              <a:t>Python</a:t>
            </a:r>
            <a:r>
              <a:rPr lang="zh-CN" altLang="en-US" dirty="0"/>
              <a:t>课程组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8" y="114071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0" y="191452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" name="Oval 6"/>
          <p:cNvSpPr/>
          <p:nvPr/>
        </p:nvSpPr>
        <p:spPr bwMode="auto">
          <a:xfrm>
            <a:off x="569723" y="1093443"/>
            <a:ext cx="936912" cy="936912"/>
          </a:xfrm>
          <a:prstGeom prst="ellipse">
            <a:avLst/>
          </a:prstGeom>
          <a:solidFill>
            <a:srgbClr val="648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algn="ctr"/>
            <a:endParaRPr lang="en-US" sz="1600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Freeform 171"/>
          <p:cNvSpPr/>
          <p:nvPr/>
        </p:nvSpPr>
        <p:spPr bwMode="auto">
          <a:xfrm>
            <a:off x="873286" y="1399362"/>
            <a:ext cx="338360" cy="324826"/>
          </a:xfrm>
          <a:custGeom>
            <a:avLst/>
            <a:gdLst>
              <a:gd name="T0" fmla="*/ 228 w 308"/>
              <a:gd name="T1" fmla="*/ 218 h 296"/>
              <a:gd name="T2" fmla="*/ 224 w 308"/>
              <a:gd name="T3" fmla="*/ 215 h 296"/>
              <a:gd name="T4" fmla="*/ 228 w 308"/>
              <a:gd name="T5" fmla="*/ 212 h 296"/>
              <a:gd name="T6" fmla="*/ 230 w 308"/>
              <a:gd name="T7" fmla="*/ 212 h 296"/>
              <a:gd name="T8" fmla="*/ 278 w 308"/>
              <a:gd name="T9" fmla="*/ 209 h 296"/>
              <a:gd name="T10" fmla="*/ 288 w 308"/>
              <a:gd name="T11" fmla="*/ 176 h 296"/>
              <a:gd name="T12" fmla="*/ 284 w 308"/>
              <a:gd name="T13" fmla="*/ 176 h 296"/>
              <a:gd name="T14" fmla="*/ 283 w 308"/>
              <a:gd name="T15" fmla="*/ 176 h 296"/>
              <a:gd name="T16" fmla="*/ 283 w 308"/>
              <a:gd name="T17" fmla="*/ 176 h 296"/>
              <a:gd name="T18" fmla="*/ 229 w 308"/>
              <a:gd name="T19" fmla="*/ 174 h 296"/>
              <a:gd name="T20" fmla="*/ 226 w 308"/>
              <a:gd name="T21" fmla="*/ 174 h 296"/>
              <a:gd name="T22" fmla="*/ 222 w 308"/>
              <a:gd name="T23" fmla="*/ 171 h 296"/>
              <a:gd name="T24" fmla="*/ 226 w 308"/>
              <a:gd name="T25" fmla="*/ 168 h 296"/>
              <a:gd name="T26" fmla="*/ 228 w 308"/>
              <a:gd name="T27" fmla="*/ 168 h 296"/>
              <a:gd name="T28" fmla="*/ 284 w 308"/>
              <a:gd name="T29" fmla="*/ 164 h 296"/>
              <a:gd name="T30" fmla="*/ 292 w 308"/>
              <a:gd name="T31" fmla="*/ 164 h 296"/>
              <a:gd name="T32" fmla="*/ 292 w 308"/>
              <a:gd name="T33" fmla="*/ 164 h 296"/>
              <a:gd name="T34" fmla="*/ 296 w 308"/>
              <a:gd name="T35" fmla="*/ 133 h 296"/>
              <a:gd name="T36" fmla="*/ 214 w 308"/>
              <a:gd name="T37" fmla="*/ 124 h 296"/>
              <a:gd name="T38" fmla="*/ 213 w 308"/>
              <a:gd name="T39" fmla="*/ 124 h 296"/>
              <a:gd name="T40" fmla="*/ 212 w 308"/>
              <a:gd name="T41" fmla="*/ 124 h 296"/>
              <a:gd name="T42" fmla="*/ 217 w 308"/>
              <a:gd name="T43" fmla="*/ 124 h 296"/>
              <a:gd name="T44" fmla="*/ 206 w 308"/>
              <a:gd name="T45" fmla="*/ 124 h 296"/>
              <a:gd name="T46" fmla="*/ 165 w 308"/>
              <a:gd name="T47" fmla="*/ 123 h 296"/>
              <a:gd name="T48" fmla="*/ 165 w 308"/>
              <a:gd name="T49" fmla="*/ 123 h 296"/>
              <a:gd name="T50" fmla="*/ 160 w 308"/>
              <a:gd name="T51" fmla="*/ 121 h 296"/>
              <a:gd name="T52" fmla="*/ 165 w 308"/>
              <a:gd name="T53" fmla="*/ 120 h 296"/>
              <a:gd name="T54" fmla="*/ 165 w 308"/>
              <a:gd name="T55" fmla="*/ 120 h 296"/>
              <a:gd name="T56" fmla="*/ 179 w 308"/>
              <a:gd name="T57" fmla="*/ 119 h 296"/>
              <a:gd name="T58" fmla="*/ 192 w 308"/>
              <a:gd name="T59" fmla="*/ 58 h 296"/>
              <a:gd name="T60" fmla="*/ 178 w 308"/>
              <a:gd name="T61" fmla="*/ 0 h 296"/>
              <a:gd name="T62" fmla="*/ 101 w 308"/>
              <a:gd name="T63" fmla="*/ 126 h 296"/>
              <a:gd name="T64" fmla="*/ 58 w 308"/>
              <a:gd name="T65" fmla="*/ 146 h 296"/>
              <a:gd name="T66" fmla="*/ 53 w 308"/>
              <a:gd name="T67" fmla="*/ 275 h 296"/>
              <a:gd name="T68" fmla="*/ 99 w 308"/>
              <a:gd name="T69" fmla="*/ 275 h 296"/>
              <a:gd name="T70" fmla="*/ 232 w 308"/>
              <a:gd name="T71" fmla="*/ 286 h 296"/>
              <a:gd name="T72" fmla="*/ 255 w 308"/>
              <a:gd name="T73" fmla="*/ 256 h 296"/>
              <a:gd name="T74" fmla="*/ 227 w 308"/>
              <a:gd name="T75" fmla="*/ 255 h 296"/>
              <a:gd name="T76" fmla="*/ 225 w 308"/>
              <a:gd name="T77" fmla="*/ 255 h 296"/>
              <a:gd name="T78" fmla="*/ 221 w 308"/>
              <a:gd name="T79" fmla="*/ 252 h 296"/>
              <a:gd name="T80" fmla="*/ 225 w 308"/>
              <a:gd name="T81" fmla="*/ 249 h 296"/>
              <a:gd name="T82" fmla="*/ 227 w 308"/>
              <a:gd name="T83" fmla="*/ 249 h 296"/>
              <a:gd name="T84" fmla="*/ 262 w 308"/>
              <a:gd name="T85" fmla="*/ 247 h 296"/>
              <a:gd name="T86" fmla="*/ 269 w 308"/>
              <a:gd name="T87" fmla="*/ 220 h 296"/>
              <a:gd name="T88" fmla="*/ 230 w 308"/>
              <a:gd name="T89" fmla="*/ 218 h 296"/>
              <a:gd name="T90" fmla="*/ 228 w 308"/>
              <a:gd name="T91" fmla="*/ 218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08" h="296">
                <a:moveTo>
                  <a:pt x="228" y="218"/>
                </a:moveTo>
                <a:cubicBezTo>
                  <a:pt x="224" y="215"/>
                  <a:pt x="224" y="215"/>
                  <a:pt x="224" y="215"/>
                </a:cubicBezTo>
                <a:cubicBezTo>
                  <a:pt x="228" y="212"/>
                  <a:pt x="228" y="212"/>
                  <a:pt x="228" y="212"/>
                </a:cubicBezTo>
                <a:cubicBezTo>
                  <a:pt x="230" y="212"/>
                  <a:pt x="230" y="212"/>
                  <a:pt x="230" y="212"/>
                </a:cubicBezTo>
                <a:cubicBezTo>
                  <a:pt x="232" y="212"/>
                  <a:pt x="263" y="210"/>
                  <a:pt x="278" y="209"/>
                </a:cubicBezTo>
                <a:cubicBezTo>
                  <a:pt x="295" y="197"/>
                  <a:pt x="292" y="183"/>
                  <a:pt x="288" y="176"/>
                </a:cubicBezTo>
                <a:cubicBezTo>
                  <a:pt x="287" y="176"/>
                  <a:pt x="285" y="176"/>
                  <a:pt x="284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78" y="176"/>
                  <a:pt x="231" y="174"/>
                  <a:pt x="229" y="174"/>
                </a:cubicBezTo>
                <a:cubicBezTo>
                  <a:pt x="226" y="174"/>
                  <a:pt x="226" y="174"/>
                  <a:pt x="226" y="174"/>
                </a:cubicBezTo>
                <a:cubicBezTo>
                  <a:pt x="222" y="171"/>
                  <a:pt x="222" y="171"/>
                  <a:pt x="222" y="171"/>
                </a:cubicBezTo>
                <a:cubicBezTo>
                  <a:pt x="226" y="168"/>
                  <a:pt x="226" y="168"/>
                  <a:pt x="226" y="168"/>
                </a:cubicBezTo>
                <a:cubicBezTo>
                  <a:pt x="228" y="168"/>
                  <a:pt x="228" y="168"/>
                  <a:pt x="228" y="168"/>
                </a:cubicBezTo>
                <a:cubicBezTo>
                  <a:pt x="231" y="168"/>
                  <a:pt x="280" y="164"/>
                  <a:pt x="284" y="164"/>
                </a:cubicBezTo>
                <a:cubicBezTo>
                  <a:pt x="290" y="164"/>
                  <a:pt x="292" y="164"/>
                  <a:pt x="292" y="164"/>
                </a:cubicBezTo>
                <a:cubicBezTo>
                  <a:pt x="292" y="164"/>
                  <a:pt x="292" y="164"/>
                  <a:pt x="292" y="164"/>
                </a:cubicBezTo>
                <a:cubicBezTo>
                  <a:pt x="302" y="155"/>
                  <a:pt x="308" y="144"/>
                  <a:pt x="296" y="133"/>
                </a:cubicBezTo>
                <a:cubicBezTo>
                  <a:pt x="285" y="123"/>
                  <a:pt x="243" y="125"/>
                  <a:pt x="214" y="124"/>
                </a:cubicBezTo>
                <a:cubicBezTo>
                  <a:pt x="213" y="124"/>
                  <a:pt x="213" y="124"/>
                  <a:pt x="213" y="124"/>
                </a:cubicBezTo>
                <a:cubicBezTo>
                  <a:pt x="212" y="124"/>
                  <a:pt x="212" y="124"/>
                  <a:pt x="212" y="124"/>
                </a:cubicBezTo>
                <a:cubicBezTo>
                  <a:pt x="212" y="124"/>
                  <a:pt x="219" y="124"/>
                  <a:pt x="217" y="124"/>
                </a:cubicBezTo>
                <a:cubicBezTo>
                  <a:pt x="213" y="124"/>
                  <a:pt x="209" y="124"/>
                  <a:pt x="206" y="124"/>
                </a:cubicBezTo>
                <a:cubicBezTo>
                  <a:pt x="192" y="123"/>
                  <a:pt x="167" y="123"/>
                  <a:pt x="165" y="123"/>
                </a:cubicBezTo>
                <a:cubicBezTo>
                  <a:pt x="165" y="123"/>
                  <a:pt x="165" y="123"/>
                  <a:pt x="165" y="123"/>
                </a:cubicBezTo>
                <a:cubicBezTo>
                  <a:pt x="160" y="121"/>
                  <a:pt x="160" y="121"/>
                  <a:pt x="160" y="121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6" y="120"/>
                  <a:pt x="169" y="120"/>
                  <a:pt x="179" y="119"/>
                </a:cubicBezTo>
                <a:cubicBezTo>
                  <a:pt x="165" y="90"/>
                  <a:pt x="188" y="73"/>
                  <a:pt x="192" y="58"/>
                </a:cubicBezTo>
                <a:cubicBezTo>
                  <a:pt x="206" y="5"/>
                  <a:pt x="178" y="0"/>
                  <a:pt x="178" y="0"/>
                </a:cubicBezTo>
                <a:cubicBezTo>
                  <a:pt x="178" y="0"/>
                  <a:pt x="108" y="96"/>
                  <a:pt x="101" y="126"/>
                </a:cubicBezTo>
                <a:cubicBezTo>
                  <a:pt x="96" y="148"/>
                  <a:pt x="67" y="146"/>
                  <a:pt x="58" y="146"/>
                </a:cubicBezTo>
                <a:cubicBezTo>
                  <a:pt x="10" y="144"/>
                  <a:pt x="0" y="264"/>
                  <a:pt x="53" y="275"/>
                </a:cubicBezTo>
                <a:cubicBezTo>
                  <a:pt x="64" y="277"/>
                  <a:pt x="76" y="265"/>
                  <a:pt x="99" y="275"/>
                </a:cubicBezTo>
                <a:cubicBezTo>
                  <a:pt x="149" y="296"/>
                  <a:pt x="192" y="287"/>
                  <a:pt x="232" y="286"/>
                </a:cubicBezTo>
                <a:cubicBezTo>
                  <a:pt x="259" y="285"/>
                  <a:pt x="257" y="266"/>
                  <a:pt x="255" y="256"/>
                </a:cubicBezTo>
                <a:cubicBezTo>
                  <a:pt x="242" y="256"/>
                  <a:pt x="229" y="255"/>
                  <a:pt x="227" y="255"/>
                </a:cubicBezTo>
                <a:cubicBezTo>
                  <a:pt x="225" y="255"/>
                  <a:pt x="225" y="255"/>
                  <a:pt x="225" y="255"/>
                </a:cubicBezTo>
                <a:cubicBezTo>
                  <a:pt x="221" y="252"/>
                  <a:pt x="221" y="252"/>
                  <a:pt x="221" y="252"/>
                </a:cubicBezTo>
                <a:cubicBezTo>
                  <a:pt x="225" y="249"/>
                  <a:pt x="225" y="249"/>
                  <a:pt x="225" y="249"/>
                </a:cubicBezTo>
                <a:cubicBezTo>
                  <a:pt x="227" y="249"/>
                  <a:pt x="227" y="249"/>
                  <a:pt x="227" y="249"/>
                </a:cubicBezTo>
                <a:cubicBezTo>
                  <a:pt x="229" y="249"/>
                  <a:pt x="247" y="248"/>
                  <a:pt x="262" y="247"/>
                </a:cubicBezTo>
                <a:cubicBezTo>
                  <a:pt x="275" y="237"/>
                  <a:pt x="272" y="227"/>
                  <a:pt x="269" y="220"/>
                </a:cubicBezTo>
                <a:cubicBezTo>
                  <a:pt x="253" y="219"/>
                  <a:pt x="232" y="218"/>
                  <a:pt x="230" y="218"/>
                </a:cubicBezTo>
                <a:lnTo>
                  <a:pt x="228" y="2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51435" tIns="25718" rIns="51435" bIns="25718" numCol="1" anchor="t" anchorCtr="0" compatLnSpc="1"/>
          <a:lstStyle/>
          <a:p>
            <a:endParaRPr lang="zh-CN" altLang="en-US" sz="1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990374" y="222796"/>
            <a:ext cx="2809875" cy="827246"/>
            <a:chOff x="6206" y="858"/>
            <a:chExt cx="5900" cy="1737"/>
          </a:xfrm>
        </p:grpSpPr>
        <p:sp>
          <p:nvSpPr>
            <p:cNvPr id="20" name="矩形 19"/>
            <p:cNvSpPr/>
            <p:nvPr/>
          </p:nvSpPr>
          <p:spPr>
            <a:xfrm>
              <a:off x="6206" y="858"/>
              <a:ext cx="5900" cy="1737"/>
            </a:xfrm>
            <a:prstGeom prst="rect">
              <a:avLst/>
            </a:prstGeom>
            <a:solidFill>
              <a:srgbClr val="648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103" y="954"/>
              <a:ext cx="4664" cy="1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作业</a:t>
              </a: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7379" y="2087"/>
              <a:ext cx="4112" cy="3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/>
        </p:nvSpPr>
        <p:spPr>
          <a:xfrm>
            <a:off x="1699161" y="1083599"/>
            <a:ext cx="715295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请同学们输入下列代码，尝试异常处理控制代码的使用。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</a:p>
          <a:p>
            <a:pPr marL="0"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alp=“ABCDEFGHIJKLMNOPQRSTUVWXYZ”</a:t>
            </a:r>
          </a:p>
          <a:p>
            <a:pPr marL="0"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(input("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请输入一个整数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"))</a:t>
            </a:r>
          </a:p>
          <a:p>
            <a:pPr marL="0"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print(alp[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NameError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print(“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输入错误，请输入一个整数！”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print(“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没有发生异常”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finally: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print(“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程序执行完毕，不知道是否发生异常”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683568" y="1851670"/>
            <a:ext cx="2720669" cy="1701844"/>
            <a:chOff x="857224" y="1876434"/>
            <a:chExt cx="3519051" cy="2124076"/>
          </a:xfrm>
        </p:grpSpPr>
        <p:grpSp>
          <p:nvGrpSpPr>
            <p:cNvPr id="29" name="Group 7"/>
            <p:cNvGrpSpPr/>
            <p:nvPr/>
          </p:nvGrpSpPr>
          <p:grpSpPr>
            <a:xfrm>
              <a:off x="857224" y="1876434"/>
              <a:ext cx="3519051" cy="2124076"/>
              <a:chOff x="4901105" y="2090748"/>
              <a:chExt cx="3519051" cy="2124076"/>
            </a:xfrm>
          </p:grpSpPr>
          <p:pic>
            <p:nvPicPr>
              <p:cNvPr id="31" name="Picture 53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4901105" y="2090748"/>
                <a:ext cx="3519051" cy="21240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2" name="Rectangle 9"/>
              <p:cNvSpPr/>
              <p:nvPr/>
            </p:nvSpPr>
            <p:spPr>
              <a:xfrm>
                <a:off x="5330923" y="2195514"/>
                <a:ext cx="2675358" cy="1674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900"/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63" r="811" b="6467"/>
            <a:stretch>
              <a:fillRect/>
            </a:stretch>
          </p:blipFill>
          <p:spPr>
            <a:xfrm>
              <a:off x="1287042" y="1981200"/>
              <a:ext cx="2675358" cy="1713148"/>
            </a:xfrm>
            <a:custGeom>
              <a:avLst/>
              <a:gdLst>
                <a:gd name="connsiteX0" fmla="*/ 0 w 6715140"/>
                <a:gd name="connsiteY0" fmla="*/ 0 h 3214710"/>
                <a:gd name="connsiteX1" fmla="*/ 6715140 w 6715140"/>
                <a:gd name="connsiteY1" fmla="*/ 0 h 3214710"/>
                <a:gd name="connsiteX2" fmla="*/ 6715140 w 6715140"/>
                <a:gd name="connsiteY2" fmla="*/ 3214710 h 3214710"/>
                <a:gd name="connsiteX3" fmla="*/ 0 w 6715140"/>
                <a:gd name="connsiteY3" fmla="*/ 3214710 h 3214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5140" h="3214710">
                  <a:moveTo>
                    <a:pt x="0" y="0"/>
                  </a:moveTo>
                  <a:lnTo>
                    <a:pt x="6715140" y="0"/>
                  </a:lnTo>
                  <a:lnTo>
                    <a:pt x="6715140" y="3214710"/>
                  </a:lnTo>
                  <a:lnTo>
                    <a:pt x="0" y="3214710"/>
                  </a:lnTo>
                  <a:close/>
                </a:path>
              </a:pathLst>
            </a:custGeom>
          </p:spPr>
        </p:pic>
      </p:grpSp>
      <p:sp>
        <p:nvSpPr>
          <p:cNvPr id="33" name="矩形 30"/>
          <p:cNvSpPr>
            <a:spLocks noChangeArrowheads="1"/>
          </p:cNvSpPr>
          <p:nvPr/>
        </p:nvSpPr>
        <p:spPr bwMode="auto">
          <a:xfrm>
            <a:off x="445147" y="434668"/>
            <a:ext cx="1822597" cy="61950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58783" tIns="29391" rIns="58783" bIns="29391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本章总结：</a:t>
            </a:r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4419198" y="2095976"/>
            <a:ext cx="528659" cy="544183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36" name="同心圆 35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sp>
        <p:nvSpPr>
          <p:cNvPr id="38" name="椭圆 37"/>
          <p:cNvSpPr/>
          <p:nvPr/>
        </p:nvSpPr>
        <p:spPr>
          <a:xfrm>
            <a:off x="4491206" y="2165834"/>
            <a:ext cx="400111" cy="41185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8188" tIns="69095" rIns="138188" bIns="69095" rtlCol="0" anchor="ctr"/>
          <a:lstStyle/>
          <a:p>
            <a:pPr algn="ctr"/>
            <a:endParaRPr lang="zh-CN" altLang="en-US" sz="900" dirty="0"/>
          </a:p>
        </p:txBody>
      </p:sp>
      <p:grpSp>
        <p:nvGrpSpPr>
          <p:cNvPr id="39" name="组合 38"/>
          <p:cNvGrpSpPr/>
          <p:nvPr/>
        </p:nvGrpSpPr>
        <p:grpSpPr>
          <a:xfrm>
            <a:off x="4419198" y="2825648"/>
            <a:ext cx="528659" cy="544183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40" name="同心圆 39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sp>
        <p:nvSpPr>
          <p:cNvPr id="56" name="椭圆 55"/>
          <p:cNvSpPr/>
          <p:nvPr/>
        </p:nvSpPr>
        <p:spPr>
          <a:xfrm>
            <a:off x="4491206" y="2900708"/>
            <a:ext cx="400111" cy="411859"/>
          </a:xfrm>
          <a:prstGeom prst="ellipse">
            <a:avLst/>
          </a:prstGeom>
          <a:solidFill>
            <a:srgbClr val="FFB32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8188" tIns="69095" rIns="138188" bIns="69095" rtlCol="0" anchor="ctr"/>
          <a:lstStyle/>
          <a:p>
            <a:pPr algn="ctr"/>
            <a:endParaRPr lang="zh-CN" altLang="en-US" sz="900"/>
          </a:p>
        </p:txBody>
      </p:sp>
      <p:sp>
        <p:nvSpPr>
          <p:cNvPr id="57" name="TextBox 26"/>
          <p:cNvSpPr txBox="1"/>
          <p:nvPr/>
        </p:nvSpPr>
        <p:spPr>
          <a:xfrm>
            <a:off x="4491206" y="2212283"/>
            <a:ext cx="443029" cy="324205"/>
          </a:xfrm>
          <a:prstGeom prst="rect">
            <a:avLst/>
          </a:prstGeom>
          <a:noFill/>
        </p:spPr>
        <p:txBody>
          <a:bodyPr wrap="square" lIns="138188" tIns="69095" rIns="138188" bIns="69095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12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58" name="TextBox 27"/>
          <p:cNvSpPr txBox="1"/>
          <p:nvPr/>
        </p:nvSpPr>
        <p:spPr>
          <a:xfrm>
            <a:off x="4491205" y="2933489"/>
            <a:ext cx="464384" cy="324205"/>
          </a:xfrm>
          <a:prstGeom prst="rect">
            <a:avLst/>
          </a:prstGeom>
          <a:noFill/>
        </p:spPr>
        <p:txBody>
          <a:bodyPr wrap="square" lIns="138188" tIns="69095" rIns="138188" bIns="69095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04</a:t>
            </a:r>
            <a:endParaRPr lang="zh-CN" altLang="en-US" sz="12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4419198" y="3572003"/>
            <a:ext cx="528659" cy="544183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60" name="同心圆 59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sp>
        <p:nvSpPr>
          <p:cNvPr id="62" name="椭圆 61"/>
          <p:cNvSpPr/>
          <p:nvPr/>
        </p:nvSpPr>
        <p:spPr>
          <a:xfrm>
            <a:off x="4491206" y="3641861"/>
            <a:ext cx="400111" cy="41185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8188" tIns="69095" rIns="138188" bIns="69095"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63" name="TextBox 26"/>
          <p:cNvSpPr txBox="1"/>
          <p:nvPr/>
        </p:nvSpPr>
        <p:spPr>
          <a:xfrm>
            <a:off x="4491206" y="3688311"/>
            <a:ext cx="443029" cy="324205"/>
          </a:xfrm>
          <a:prstGeom prst="rect">
            <a:avLst/>
          </a:prstGeom>
          <a:noFill/>
        </p:spPr>
        <p:txBody>
          <a:bodyPr wrap="square" lIns="138188" tIns="69095" rIns="138188" bIns="69095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05</a:t>
            </a:r>
            <a:endParaRPr lang="zh-CN" altLang="en-US" sz="12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64" name="文本框 6"/>
          <p:cNvSpPr txBox="1"/>
          <p:nvPr/>
        </p:nvSpPr>
        <p:spPr>
          <a:xfrm>
            <a:off x="5182933" y="2090777"/>
            <a:ext cx="3620728" cy="50257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选择结构</a:t>
            </a:r>
            <a:endParaRPr lang="zh-CN" altLang="en-US" sz="2400" b="1" dirty="0">
              <a:solidFill>
                <a:srgbClr val="FFB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"/>
          <p:cNvSpPr txBox="1"/>
          <p:nvPr/>
        </p:nvSpPr>
        <p:spPr>
          <a:xfrm>
            <a:off x="5182933" y="2799108"/>
            <a:ext cx="3620728" cy="50257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4978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循环结构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"/>
          <p:cNvSpPr txBox="1"/>
          <p:nvPr/>
        </p:nvSpPr>
        <p:spPr>
          <a:xfrm>
            <a:off x="5182933" y="3553514"/>
            <a:ext cx="2701435" cy="54937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程序的异常处理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4413380" y="666904"/>
            <a:ext cx="528659" cy="544183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68" name="同心圆 67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sp>
        <p:nvSpPr>
          <p:cNvPr id="70" name="椭圆 69"/>
          <p:cNvSpPr/>
          <p:nvPr/>
        </p:nvSpPr>
        <p:spPr>
          <a:xfrm>
            <a:off x="4485388" y="736762"/>
            <a:ext cx="400111" cy="41185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8188" tIns="69095" rIns="138188" bIns="69095" rtlCol="0" anchor="ctr"/>
          <a:lstStyle/>
          <a:p>
            <a:pPr algn="ctr"/>
            <a:endParaRPr lang="zh-CN" altLang="en-US" sz="900" dirty="0"/>
          </a:p>
        </p:txBody>
      </p:sp>
      <p:grpSp>
        <p:nvGrpSpPr>
          <p:cNvPr id="71" name="组合 70"/>
          <p:cNvGrpSpPr/>
          <p:nvPr/>
        </p:nvGrpSpPr>
        <p:grpSpPr>
          <a:xfrm>
            <a:off x="4413380" y="1377526"/>
            <a:ext cx="528659" cy="544183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72" name="同心圆 71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sp>
        <p:nvSpPr>
          <p:cNvPr id="74" name="椭圆 73"/>
          <p:cNvSpPr/>
          <p:nvPr/>
        </p:nvSpPr>
        <p:spPr>
          <a:xfrm>
            <a:off x="4485388" y="1452586"/>
            <a:ext cx="400111" cy="411859"/>
          </a:xfrm>
          <a:prstGeom prst="ellipse">
            <a:avLst/>
          </a:prstGeom>
          <a:solidFill>
            <a:srgbClr val="FFB32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8188" tIns="69095" rIns="138188" bIns="69095" rtlCol="0" anchor="ctr"/>
          <a:lstStyle/>
          <a:p>
            <a:pPr algn="ctr"/>
            <a:endParaRPr lang="zh-CN" altLang="en-US" sz="900"/>
          </a:p>
        </p:txBody>
      </p:sp>
      <p:sp>
        <p:nvSpPr>
          <p:cNvPr id="75" name="TextBox 26"/>
          <p:cNvSpPr txBox="1"/>
          <p:nvPr/>
        </p:nvSpPr>
        <p:spPr>
          <a:xfrm>
            <a:off x="4485388" y="783212"/>
            <a:ext cx="443029" cy="324205"/>
          </a:xfrm>
          <a:prstGeom prst="rect">
            <a:avLst/>
          </a:prstGeom>
          <a:noFill/>
        </p:spPr>
        <p:txBody>
          <a:bodyPr wrap="square" lIns="138188" tIns="69095" rIns="138188" bIns="69095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01</a:t>
            </a:r>
            <a:endParaRPr lang="zh-CN" altLang="en-US" sz="12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76" name="TextBox 27"/>
          <p:cNvSpPr txBox="1"/>
          <p:nvPr/>
        </p:nvSpPr>
        <p:spPr>
          <a:xfrm>
            <a:off x="4485387" y="1485367"/>
            <a:ext cx="464384" cy="324205"/>
          </a:xfrm>
          <a:prstGeom prst="rect">
            <a:avLst/>
          </a:prstGeom>
          <a:noFill/>
        </p:spPr>
        <p:txBody>
          <a:bodyPr wrap="square" lIns="138188" tIns="69095" rIns="138188" bIns="69095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77" name="文本框 6"/>
          <p:cNvSpPr txBox="1"/>
          <p:nvPr/>
        </p:nvSpPr>
        <p:spPr>
          <a:xfrm>
            <a:off x="5167590" y="661705"/>
            <a:ext cx="2952328" cy="50257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</a:t>
            </a:r>
            <a:endParaRPr lang="zh-CN" altLang="en-US" sz="2400" b="1" dirty="0">
              <a:solidFill>
                <a:srgbClr val="FFB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6"/>
          <p:cNvSpPr txBox="1"/>
          <p:nvPr/>
        </p:nvSpPr>
        <p:spPr>
          <a:xfrm>
            <a:off x="5167590" y="1350987"/>
            <a:ext cx="3620728" cy="50257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4978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顺序结构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8" grpId="0" animBg="1"/>
      <p:bldP spid="56" grpId="0" animBg="1"/>
      <p:bldP spid="57" grpId="0"/>
      <p:bldP spid="58" grpId="0"/>
      <p:bldP spid="62" grpId="0" animBg="1"/>
      <p:bldP spid="63" grpId="0"/>
      <p:bldP spid="70" grpId="0" animBg="1"/>
      <p:bldP spid="74" grpId="0" animBg="1"/>
      <p:bldP spid="75" grpId="0"/>
      <p:bldP spid="76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915816" y="1275606"/>
            <a:ext cx="2808311" cy="28083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19" tIns="45709" rIns="91419" bIns="45709"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3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</a:t>
            </a:r>
          </a:p>
          <a:p>
            <a:pPr algn="ctr">
              <a:lnSpc>
                <a:spcPct val="150000"/>
              </a:lnSpc>
            </a:pPr>
            <a:r>
              <a:rPr lang="en-US" altLang="zh-CN" sz="4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</a:p>
          <a:p>
            <a:pPr algn="ctr"/>
            <a:r>
              <a:rPr lang="en-US" altLang="zh-CN" sz="4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endParaRPr lang="zh-CN" altLang="en-US" sz="48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267742" y="2211708"/>
            <a:ext cx="4104456" cy="0"/>
          </a:xfrm>
          <a:prstGeom prst="line">
            <a:avLst/>
          </a:prstGeom>
          <a:ln w="762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979263" y="2167560"/>
            <a:ext cx="528659" cy="544183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sp>
        <p:nvSpPr>
          <p:cNvPr id="5" name="椭圆 4"/>
          <p:cNvSpPr/>
          <p:nvPr/>
        </p:nvSpPr>
        <p:spPr>
          <a:xfrm>
            <a:off x="2051271" y="2237418"/>
            <a:ext cx="400111" cy="41185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8188" tIns="69095" rIns="138188" bIns="69095" rtlCol="0" anchor="ctr"/>
          <a:lstStyle/>
          <a:p>
            <a:pPr algn="ctr"/>
            <a:endParaRPr lang="zh-CN" altLang="en-US" sz="900" dirty="0"/>
          </a:p>
        </p:txBody>
      </p:sp>
      <p:grpSp>
        <p:nvGrpSpPr>
          <p:cNvPr id="6" name="组合 5"/>
          <p:cNvGrpSpPr/>
          <p:nvPr/>
        </p:nvGrpSpPr>
        <p:grpSpPr>
          <a:xfrm>
            <a:off x="1979263" y="2897232"/>
            <a:ext cx="528659" cy="544183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7" name="同心圆 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sp>
        <p:nvSpPr>
          <p:cNvPr id="9" name="椭圆 8"/>
          <p:cNvSpPr/>
          <p:nvPr/>
        </p:nvSpPr>
        <p:spPr>
          <a:xfrm>
            <a:off x="2051271" y="2972292"/>
            <a:ext cx="400111" cy="411859"/>
          </a:xfrm>
          <a:prstGeom prst="ellipse">
            <a:avLst/>
          </a:prstGeom>
          <a:solidFill>
            <a:srgbClr val="FFB32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8188" tIns="69095" rIns="138188" bIns="69095" rtlCol="0" anchor="ctr"/>
          <a:lstStyle/>
          <a:p>
            <a:pPr algn="ctr"/>
            <a:endParaRPr lang="zh-CN" altLang="en-US" sz="900"/>
          </a:p>
        </p:txBody>
      </p:sp>
      <p:sp>
        <p:nvSpPr>
          <p:cNvPr id="10" name="TextBox 26"/>
          <p:cNvSpPr txBox="1"/>
          <p:nvPr/>
        </p:nvSpPr>
        <p:spPr>
          <a:xfrm>
            <a:off x="2051271" y="2283867"/>
            <a:ext cx="443029" cy="324205"/>
          </a:xfrm>
          <a:prstGeom prst="rect">
            <a:avLst/>
          </a:prstGeom>
          <a:noFill/>
        </p:spPr>
        <p:txBody>
          <a:bodyPr wrap="square" lIns="138188" tIns="69095" rIns="138188" bIns="69095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12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11" name="TextBox 27"/>
          <p:cNvSpPr txBox="1"/>
          <p:nvPr/>
        </p:nvSpPr>
        <p:spPr>
          <a:xfrm>
            <a:off x="2051270" y="3005073"/>
            <a:ext cx="464384" cy="324205"/>
          </a:xfrm>
          <a:prstGeom prst="rect">
            <a:avLst/>
          </a:prstGeom>
          <a:noFill/>
        </p:spPr>
        <p:txBody>
          <a:bodyPr wrap="square" lIns="138188" tIns="69095" rIns="138188" bIns="69095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04</a:t>
            </a:r>
            <a:endParaRPr lang="zh-CN" altLang="en-US" sz="12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979263" y="3643587"/>
            <a:ext cx="528659" cy="544183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sp>
        <p:nvSpPr>
          <p:cNvPr id="15" name="椭圆 14"/>
          <p:cNvSpPr/>
          <p:nvPr/>
        </p:nvSpPr>
        <p:spPr>
          <a:xfrm>
            <a:off x="2051271" y="3713445"/>
            <a:ext cx="400111" cy="41185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8188" tIns="69095" rIns="138188" bIns="69095"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20" name="TextBox 26"/>
          <p:cNvSpPr txBox="1"/>
          <p:nvPr/>
        </p:nvSpPr>
        <p:spPr>
          <a:xfrm>
            <a:off x="2051271" y="3759895"/>
            <a:ext cx="443029" cy="324205"/>
          </a:xfrm>
          <a:prstGeom prst="rect">
            <a:avLst/>
          </a:prstGeom>
          <a:noFill/>
        </p:spPr>
        <p:txBody>
          <a:bodyPr wrap="square" lIns="138188" tIns="69095" rIns="138188" bIns="69095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05</a:t>
            </a:r>
            <a:endParaRPr lang="zh-CN" altLang="en-US" sz="12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22" name="文本框 6"/>
          <p:cNvSpPr txBox="1"/>
          <p:nvPr/>
        </p:nvSpPr>
        <p:spPr>
          <a:xfrm>
            <a:off x="2742998" y="2162361"/>
            <a:ext cx="3620728" cy="50257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选择结构</a:t>
            </a:r>
            <a:endParaRPr lang="zh-CN" altLang="en-US" sz="2400" b="1" dirty="0">
              <a:solidFill>
                <a:srgbClr val="FFB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6"/>
          <p:cNvSpPr txBox="1"/>
          <p:nvPr/>
        </p:nvSpPr>
        <p:spPr>
          <a:xfrm>
            <a:off x="2742998" y="2870692"/>
            <a:ext cx="3620728" cy="50257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4978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循环结构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6"/>
          <p:cNvSpPr txBox="1"/>
          <p:nvPr/>
        </p:nvSpPr>
        <p:spPr>
          <a:xfrm>
            <a:off x="2742998" y="3625098"/>
            <a:ext cx="3844011" cy="50257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程序的异常处理</a:t>
            </a:r>
          </a:p>
        </p:txBody>
      </p:sp>
      <p:sp>
        <p:nvSpPr>
          <p:cNvPr id="27" name="矩形 26"/>
          <p:cNvSpPr/>
          <p:nvPr/>
        </p:nvSpPr>
        <p:spPr>
          <a:xfrm>
            <a:off x="116898" y="114071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" name="矩形 27"/>
          <p:cNvSpPr/>
          <p:nvPr/>
        </p:nvSpPr>
        <p:spPr>
          <a:xfrm>
            <a:off x="194830" y="191452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30" name="组合 29"/>
          <p:cNvGrpSpPr/>
          <p:nvPr/>
        </p:nvGrpSpPr>
        <p:grpSpPr>
          <a:xfrm>
            <a:off x="1973445" y="738488"/>
            <a:ext cx="528659" cy="544183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31" name="同心圆 3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sp>
        <p:nvSpPr>
          <p:cNvPr id="33" name="椭圆 32"/>
          <p:cNvSpPr/>
          <p:nvPr/>
        </p:nvSpPr>
        <p:spPr>
          <a:xfrm>
            <a:off x="2045453" y="808346"/>
            <a:ext cx="400111" cy="41185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8188" tIns="69095" rIns="138188" bIns="69095" rtlCol="0" anchor="ctr"/>
          <a:lstStyle/>
          <a:p>
            <a:pPr algn="ctr"/>
            <a:endParaRPr lang="zh-CN" altLang="en-US" sz="900" dirty="0"/>
          </a:p>
        </p:txBody>
      </p:sp>
      <p:grpSp>
        <p:nvGrpSpPr>
          <p:cNvPr id="34" name="组合 33"/>
          <p:cNvGrpSpPr/>
          <p:nvPr/>
        </p:nvGrpSpPr>
        <p:grpSpPr>
          <a:xfrm>
            <a:off x="1973445" y="1449110"/>
            <a:ext cx="528659" cy="544183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sp>
        <p:nvSpPr>
          <p:cNvPr id="37" name="椭圆 36"/>
          <p:cNvSpPr/>
          <p:nvPr/>
        </p:nvSpPr>
        <p:spPr>
          <a:xfrm>
            <a:off x="2045453" y="1524170"/>
            <a:ext cx="400111" cy="411859"/>
          </a:xfrm>
          <a:prstGeom prst="ellipse">
            <a:avLst/>
          </a:prstGeom>
          <a:solidFill>
            <a:srgbClr val="FFB32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8188" tIns="69095" rIns="138188" bIns="69095" rtlCol="0" anchor="ctr"/>
          <a:lstStyle/>
          <a:p>
            <a:pPr algn="ctr"/>
            <a:endParaRPr lang="zh-CN" altLang="en-US" sz="900"/>
          </a:p>
        </p:txBody>
      </p:sp>
      <p:sp>
        <p:nvSpPr>
          <p:cNvPr id="38" name="TextBox 26"/>
          <p:cNvSpPr txBox="1"/>
          <p:nvPr/>
        </p:nvSpPr>
        <p:spPr>
          <a:xfrm>
            <a:off x="2045453" y="854796"/>
            <a:ext cx="443029" cy="324205"/>
          </a:xfrm>
          <a:prstGeom prst="rect">
            <a:avLst/>
          </a:prstGeom>
          <a:noFill/>
        </p:spPr>
        <p:txBody>
          <a:bodyPr wrap="square" lIns="138188" tIns="69095" rIns="138188" bIns="69095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01</a:t>
            </a:r>
            <a:endParaRPr lang="zh-CN" altLang="en-US" sz="12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9" name="TextBox 27"/>
          <p:cNvSpPr txBox="1"/>
          <p:nvPr/>
        </p:nvSpPr>
        <p:spPr>
          <a:xfrm>
            <a:off x="2045452" y="1556951"/>
            <a:ext cx="464384" cy="324205"/>
          </a:xfrm>
          <a:prstGeom prst="rect">
            <a:avLst/>
          </a:prstGeom>
          <a:noFill/>
        </p:spPr>
        <p:txBody>
          <a:bodyPr wrap="square" lIns="138188" tIns="69095" rIns="138188" bIns="69095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40" name="文本框 6"/>
          <p:cNvSpPr txBox="1"/>
          <p:nvPr/>
        </p:nvSpPr>
        <p:spPr>
          <a:xfrm>
            <a:off x="2727655" y="733289"/>
            <a:ext cx="2952328" cy="50257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</a:t>
            </a:r>
            <a:endParaRPr lang="zh-CN" altLang="en-US" sz="2400" b="1" dirty="0">
              <a:solidFill>
                <a:srgbClr val="FFB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6"/>
          <p:cNvSpPr txBox="1"/>
          <p:nvPr/>
        </p:nvSpPr>
        <p:spPr>
          <a:xfrm>
            <a:off x="2727655" y="1422571"/>
            <a:ext cx="3620728" cy="50257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4978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顺序结构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https://img0.baidu.com/it/u=2493197328,3770105629&amp;fm=26&amp;fmt=aut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6042" r="78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21458"/>
          <a:stretch>
            <a:fillRect/>
          </a:stretch>
        </p:blipFill>
        <p:spPr bwMode="auto">
          <a:xfrm>
            <a:off x="6672734" y="2857757"/>
            <a:ext cx="2308908" cy="203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/>
      <p:bldP spid="11" grpId="0"/>
      <p:bldP spid="15" grpId="0" animBg="1"/>
      <p:bldP spid="20" grpId="0"/>
      <p:bldP spid="33" grpId="0" animBg="1"/>
      <p:bldP spid="37" grpId="0" animBg="1"/>
      <p:bldP spid="38" grpId="0"/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8" y="114071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矩形 2"/>
          <p:cNvSpPr/>
          <p:nvPr/>
        </p:nvSpPr>
        <p:spPr>
          <a:xfrm>
            <a:off x="194830" y="191452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4619581" y="1752721"/>
            <a:ext cx="21268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8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选择结构的用途</a:t>
            </a:r>
          </a:p>
        </p:txBody>
      </p:sp>
      <p:sp>
        <p:nvSpPr>
          <p:cNvPr id="7" name="文本框 129"/>
          <p:cNvSpPr txBox="1">
            <a:spLocks noChangeArrowheads="1"/>
          </p:cNvSpPr>
          <p:nvPr/>
        </p:nvSpPr>
        <p:spPr bwMode="auto">
          <a:xfrm>
            <a:off x="3348919" y="1815065"/>
            <a:ext cx="1196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4375900" y="1885312"/>
            <a:ext cx="97631" cy="24884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7"/>
          <p:cNvSpPr txBox="1">
            <a:spLocks noChangeArrowheads="1"/>
          </p:cNvSpPr>
          <p:nvPr/>
        </p:nvSpPr>
        <p:spPr bwMode="auto">
          <a:xfrm>
            <a:off x="4619581" y="2274426"/>
            <a:ext cx="21268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8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单分支语句</a:t>
            </a:r>
          </a:p>
        </p:txBody>
      </p:sp>
      <p:sp>
        <p:nvSpPr>
          <p:cNvPr id="10" name="文本框 130"/>
          <p:cNvSpPr txBox="1">
            <a:spLocks noChangeArrowheads="1"/>
          </p:cNvSpPr>
          <p:nvPr/>
        </p:nvSpPr>
        <p:spPr bwMode="auto">
          <a:xfrm>
            <a:off x="3348919" y="2274426"/>
            <a:ext cx="1196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V="1">
            <a:off x="4375900" y="2329504"/>
            <a:ext cx="97631" cy="24884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3327689" y="987251"/>
            <a:ext cx="2882611" cy="553998"/>
            <a:chOff x="486669" y="1285026"/>
            <a:chExt cx="1368765" cy="2699963"/>
          </a:xfrm>
        </p:grpSpPr>
        <p:sp>
          <p:nvSpPr>
            <p:cNvPr id="19" name="文本框 4"/>
            <p:cNvSpPr txBox="1"/>
            <p:nvPr/>
          </p:nvSpPr>
          <p:spPr>
            <a:xfrm>
              <a:off x="486669" y="1285026"/>
              <a:ext cx="1368765" cy="2699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0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选择结构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782074" y="1505817"/>
              <a:ext cx="0" cy="410150"/>
            </a:xfrm>
            <a:prstGeom prst="line">
              <a:avLst/>
            </a:prstGeom>
            <a:ln>
              <a:solidFill>
                <a:srgbClr val="2A43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https://img0.baidu.com/it/u=2936318765,1752478232&amp;fm=26&amp;fmt=au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767" y="569502"/>
            <a:ext cx="1666876" cy="166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接连接符 20"/>
          <p:cNvCxnSpPr/>
          <p:nvPr/>
        </p:nvCxnSpPr>
        <p:spPr>
          <a:xfrm>
            <a:off x="3327688" y="1604643"/>
            <a:ext cx="28826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28"/>
          <p:cNvSpPr txBox="1">
            <a:spLocks noChangeArrowheads="1"/>
          </p:cNvSpPr>
          <p:nvPr/>
        </p:nvSpPr>
        <p:spPr bwMode="auto">
          <a:xfrm>
            <a:off x="4619581" y="2715766"/>
            <a:ext cx="21268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8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双分支语句</a:t>
            </a:r>
          </a:p>
        </p:txBody>
      </p:sp>
      <p:sp>
        <p:nvSpPr>
          <p:cNvPr id="17" name="文本框 129"/>
          <p:cNvSpPr txBox="1">
            <a:spLocks noChangeArrowheads="1"/>
          </p:cNvSpPr>
          <p:nvPr/>
        </p:nvSpPr>
        <p:spPr bwMode="auto">
          <a:xfrm>
            <a:off x="3348919" y="2723813"/>
            <a:ext cx="1196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auto">
          <a:xfrm flipV="1">
            <a:off x="4375900" y="2813110"/>
            <a:ext cx="97631" cy="24884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128"/>
          <p:cNvSpPr txBox="1">
            <a:spLocks noChangeArrowheads="1"/>
          </p:cNvSpPr>
          <p:nvPr/>
        </p:nvSpPr>
        <p:spPr bwMode="auto">
          <a:xfrm>
            <a:off x="4625940" y="3182442"/>
            <a:ext cx="21268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8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多分支语句</a:t>
            </a:r>
          </a:p>
        </p:txBody>
      </p:sp>
      <p:sp>
        <p:nvSpPr>
          <p:cNvPr id="24" name="文本框 129"/>
          <p:cNvSpPr txBox="1">
            <a:spLocks noChangeArrowheads="1"/>
          </p:cNvSpPr>
          <p:nvPr/>
        </p:nvSpPr>
        <p:spPr bwMode="auto">
          <a:xfrm>
            <a:off x="3355278" y="3190489"/>
            <a:ext cx="1196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04</a:t>
            </a:r>
            <a:endParaRPr lang="zh-CN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 flipV="1">
            <a:off x="4382259" y="3279786"/>
            <a:ext cx="97631" cy="24884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470535" y="778981"/>
            <a:ext cx="6837769" cy="175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marL="462915" indent="-462915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3300" indent="-38608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430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602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7749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9471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1193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291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463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60045" algn="just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在Python语句是通过一条或多条语句的执行结果（True 或者 False）来决定将要执行的代码块。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可以分为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单分支、双分支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多分支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三种结构。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"/>
          <p:cNvSpPr txBox="1"/>
          <p:nvPr/>
        </p:nvSpPr>
        <p:spPr>
          <a:xfrm>
            <a:off x="683260" y="987574"/>
            <a:ext cx="44418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引例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：输出车辆超速提醒，当车辆行驶速度大于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80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公里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小时，则输出“超速通过”。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Text Box 37"/>
          <p:cNvSpPr txBox="1">
            <a:spLocks noChangeArrowheads="1"/>
          </p:cNvSpPr>
          <p:nvPr/>
        </p:nvSpPr>
        <p:spPr bwMode="auto">
          <a:xfrm>
            <a:off x="7547555" y="2169290"/>
            <a:ext cx="419735" cy="28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 dirty="0">
                <a:solidFill>
                  <a:srgbClr val="FF3300"/>
                </a:solidFill>
                <a:ea typeface="黑体" panose="02010609060101010101" charset="-122"/>
              </a:rPr>
              <a:t>否</a:t>
            </a:r>
          </a:p>
        </p:txBody>
      </p:sp>
      <p:sp>
        <p:nvSpPr>
          <p:cNvPr id="11" name="Oval 15"/>
          <p:cNvSpPr>
            <a:spLocks noChangeArrowheads="1"/>
          </p:cNvSpPr>
          <p:nvPr/>
        </p:nvSpPr>
        <p:spPr bwMode="auto">
          <a:xfrm>
            <a:off x="5685100" y="915566"/>
            <a:ext cx="1795145" cy="35877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ea typeface="黑体" panose="02010609060101010101" charset="-122"/>
              </a:rPr>
              <a:t>开始</a:t>
            </a: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5685100" y="1500401"/>
            <a:ext cx="1871980" cy="43307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>
                <a:latin typeface="黑体" panose="02010609060101010101" charset="-122"/>
                <a:ea typeface="黑体" panose="02010609060101010101" charset="-122"/>
              </a:rPr>
              <a:t>输入车辆速度→</a:t>
            </a:r>
            <a:r>
              <a:rPr lang="en-US" altLang="zh-CN" sz="1600" dirty="0">
                <a:latin typeface="黑体" panose="02010609060101010101" charset="-122"/>
                <a:ea typeface="黑体" panose="02010609060101010101" charset="-122"/>
              </a:rPr>
              <a:t>v</a:t>
            </a: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5610805" y="3094102"/>
            <a:ext cx="2019935" cy="33718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>
                <a:latin typeface="黑体" panose="02010609060101010101" charset="-122"/>
                <a:ea typeface="黑体" panose="02010609060101010101" charset="-122"/>
              </a:rPr>
              <a:t>输出“超速通过”</a:t>
            </a:r>
          </a:p>
        </p:txBody>
      </p:sp>
      <p:sp>
        <p:nvSpPr>
          <p:cNvPr id="15" name="Oval 19"/>
          <p:cNvSpPr>
            <a:spLocks noChangeArrowheads="1"/>
          </p:cNvSpPr>
          <p:nvPr/>
        </p:nvSpPr>
        <p:spPr bwMode="auto">
          <a:xfrm>
            <a:off x="5718686" y="3744407"/>
            <a:ext cx="1795145" cy="35877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ea typeface="黑体" panose="02010609060101010101" charset="-122"/>
              </a:rPr>
              <a:t>结束</a:t>
            </a:r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>
            <a:off x="6581720" y="1274341"/>
            <a:ext cx="0" cy="29781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/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6581720" y="1934741"/>
            <a:ext cx="0" cy="29781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6667445" y="3437002"/>
            <a:ext cx="0" cy="29781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/>
          </a:p>
        </p:txBody>
      </p:sp>
      <p:sp>
        <p:nvSpPr>
          <p:cNvPr id="20" name="AutoShape 25"/>
          <p:cNvSpPr>
            <a:spLocks noChangeArrowheads="1"/>
          </p:cNvSpPr>
          <p:nvPr/>
        </p:nvSpPr>
        <p:spPr bwMode="auto">
          <a:xfrm>
            <a:off x="5632395" y="2192402"/>
            <a:ext cx="1915160" cy="538480"/>
          </a:xfrm>
          <a:prstGeom prst="flowChartDecision">
            <a:avLst/>
          </a:prstGeom>
          <a:noFill/>
          <a:ln w="1905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 dirty="0">
                <a:solidFill>
                  <a:srgbClr val="FF3300"/>
                </a:solidFill>
              </a:rPr>
              <a:t>v&gt;80</a:t>
            </a:r>
          </a:p>
        </p:txBody>
      </p:sp>
      <p:sp>
        <p:nvSpPr>
          <p:cNvPr id="21" name="Line 27"/>
          <p:cNvSpPr>
            <a:spLocks noChangeShapeType="1"/>
          </p:cNvSpPr>
          <p:nvPr/>
        </p:nvSpPr>
        <p:spPr bwMode="auto">
          <a:xfrm>
            <a:off x="7556445" y="2454657"/>
            <a:ext cx="41973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/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 rot="660000">
            <a:off x="6581720" y="2734692"/>
            <a:ext cx="72390" cy="3587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/>
          </a:p>
        </p:txBody>
      </p:sp>
      <p:sp>
        <p:nvSpPr>
          <p:cNvPr id="25" name="Line 32"/>
          <p:cNvSpPr>
            <a:spLocks noChangeShapeType="1"/>
          </p:cNvSpPr>
          <p:nvPr/>
        </p:nvSpPr>
        <p:spPr bwMode="auto">
          <a:xfrm>
            <a:off x="7975545" y="2450595"/>
            <a:ext cx="635" cy="113531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/>
          </a:p>
        </p:txBody>
      </p:sp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6145163" y="2771919"/>
            <a:ext cx="419735" cy="28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 dirty="0">
                <a:solidFill>
                  <a:srgbClr val="FF3300"/>
                </a:solidFill>
                <a:ea typeface="黑体" panose="02010609060101010101" charset="-122"/>
              </a:rPr>
              <a:t>是</a:t>
            </a:r>
          </a:p>
        </p:txBody>
      </p:sp>
      <p:cxnSp>
        <p:nvCxnSpPr>
          <p:cNvPr id="52" name="直接箭头连接符 51"/>
          <p:cNvCxnSpPr/>
          <p:nvPr/>
        </p:nvCxnSpPr>
        <p:spPr>
          <a:xfrm flipH="1">
            <a:off x="6667445" y="3587608"/>
            <a:ext cx="1308737" cy="3175"/>
          </a:xfrm>
          <a:prstGeom prst="straightConnector1">
            <a:avLst/>
          </a:prstGeom>
          <a:ln w="19050"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"/>
          <p:cNvSpPr txBox="1"/>
          <p:nvPr/>
        </p:nvSpPr>
        <p:spPr>
          <a:xfrm>
            <a:off x="539750" y="339725"/>
            <a:ext cx="4058285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单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分支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结构的语法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7" name="矩形 16"/>
          <p:cNvSpPr/>
          <p:nvPr/>
        </p:nvSpPr>
        <p:spPr>
          <a:xfrm>
            <a:off x="667039" y="1162197"/>
            <a:ext cx="3096344" cy="1132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if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 &lt;</a:t>
            </a:r>
            <a:r>
              <a:rPr lang="zh-CN" altLang="zh-CN" sz="24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条件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&gt;:</a:t>
            </a:r>
            <a:endParaRPr lang="zh-CN" altLang="zh-CN" sz="2400" b="1" dirty="0"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    &lt;</a:t>
            </a:r>
            <a:r>
              <a:rPr lang="zh-CN" altLang="zh-CN" sz="24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语句序列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&gt;</a:t>
            </a:r>
            <a:endParaRPr lang="zh-CN" altLang="zh-CN" sz="2400" b="1" dirty="0"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83432" y="1162155"/>
            <a:ext cx="4176464" cy="289310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关键字：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if</a:t>
            </a:r>
          </a:p>
          <a:p>
            <a:pPr indent="457200"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根据条件选择语句执行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格式要求：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①条件后带“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②语句序列通过缩减表明包含关系。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重点：两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个要素的分析。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90561" y="425227"/>
            <a:ext cx="1627369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关注点：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8" y="114071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0" y="191452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" name="Oval 6"/>
          <p:cNvSpPr/>
          <p:nvPr/>
        </p:nvSpPr>
        <p:spPr bwMode="auto">
          <a:xfrm>
            <a:off x="734616" y="1475907"/>
            <a:ext cx="936912" cy="936912"/>
          </a:xfrm>
          <a:prstGeom prst="ellipse">
            <a:avLst/>
          </a:prstGeom>
          <a:solidFill>
            <a:srgbClr val="648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algn="ctr"/>
            <a:endParaRPr lang="en-US" sz="1600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Freeform 171"/>
          <p:cNvSpPr/>
          <p:nvPr/>
        </p:nvSpPr>
        <p:spPr bwMode="auto">
          <a:xfrm>
            <a:off x="1038179" y="1781826"/>
            <a:ext cx="338360" cy="324826"/>
          </a:xfrm>
          <a:custGeom>
            <a:avLst/>
            <a:gdLst>
              <a:gd name="T0" fmla="*/ 228 w 308"/>
              <a:gd name="T1" fmla="*/ 218 h 296"/>
              <a:gd name="T2" fmla="*/ 224 w 308"/>
              <a:gd name="T3" fmla="*/ 215 h 296"/>
              <a:gd name="T4" fmla="*/ 228 w 308"/>
              <a:gd name="T5" fmla="*/ 212 h 296"/>
              <a:gd name="T6" fmla="*/ 230 w 308"/>
              <a:gd name="T7" fmla="*/ 212 h 296"/>
              <a:gd name="T8" fmla="*/ 278 w 308"/>
              <a:gd name="T9" fmla="*/ 209 h 296"/>
              <a:gd name="T10" fmla="*/ 288 w 308"/>
              <a:gd name="T11" fmla="*/ 176 h 296"/>
              <a:gd name="T12" fmla="*/ 284 w 308"/>
              <a:gd name="T13" fmla="*/ 176 h 296"/>
              <a:gd name="T14" fmla="*/ 283 w 308"/>
              <a:gd name="T15" fmla="*/ 176 h 296"/>
              <a:gd name="T16" fmla="*/ 283 w 308"/>
              <a:gd name="T17" fmla="*/ 176 h 296"/>
              <a:gd name="T18" fmla="*/ 229 w 308"/>
              <a:gd name="T19" fmla="*/ 174 h 296"/>
              <a:gd name="T20" fmla="*/ 226 w 308"/>
              <a:gd name="T21" fmla="*/ 174 h 296"/>
              <a:gd name="T22" fmla="*/ 222 w 308"/>
              <a:gd name="T23" fmla="*/ 171 h 296"/>
              <a:gd name="T24" fmla="*/ 226 w 308"/>
              <a:gd name="T25" fmla="*/ 168 h 296"/>
              <a:gd name="T26" fmla="*/ 228 w 308"/>
              <a:gd name="T27" fmla="*/ 168 h 296"/>
              <a:gd name="T28" fmla="*/ 284 w 308"/>
              <a:gd name="T29" fmla="*/ 164 h 296"/>
              <a:gd name="T30" fmla="*/ 292 w 308"/>
              <a:gd name="T31" fmla="*/ 164 h 296"/>
              <a:gd name="T32" fmla="*/ 292 w 308"/>
              <a:gd name="T33" fmla="*/ 164 h 296"/>
              <a:gd name="T34" fmla="*/ 296 w 308"/>
              <a:gd name="T35" fmla="*/ 133 h 296"/>
              <a:gd name="T36" fmla="*/ 214 w 308"/>
              <a:gd name="T37" fmla="*/ 124 h 296"/>
              <a:gd name="T38" fmla="*/ 213 w 308"/>
              <a:gd name="T39" fmla="*/ 124 h 296"/>
              <a:gd name="T40" fmla="*/ 212 w 308"/>
              <a:gd name="T41" fmla="*/ 124 h 296"/>
              <a:gd name="T42" fmla="*/ 217 w 308"/>
              <a:gd name="T43" fmla="*/ 124 h 296"/>
              <a:gd name="T44" fmla="*/ 206 w 308"/>
              <a:gd name="T45" fmla="*/ 124 h 296"/>
              <a:gd name="T46" fmla="*/ 165 w 308"/>
              <a:gd name="T47" fmla="*/ 123 h 296"/>
              <a:gd name="T48" fmla="*/ 165 w 308"/>
              <a:gd name="T49" fmla="*/ 123 h 296"/>
              <a:gd name="T50" fmla="*/ 160 w 308"/>
              <a:gd name="T51" fmla="*/ 121 h 296"/>
              <a:gd name="T52" fmla="*/ 165 w 308"/>
              <a:gd name="T53" fmla="*/ 120 h 296"/>
              <a:gd name="T54" fmla="*/ 165 w 308"/>
              <a:gd name="T55" fmla="*/ 120 h 296"/>
              <a:gd name="T56" fmla="*/ 179 w 308"/>
              <a:gd name="T57" fmla="*/ 119 h 296"/>
              <a:gd name="T58" fmla="*/ 192 w 308"/>
              <a:gd name="T59" fmla="*/ 58 h 296"/>
              <a:gd name="T60" fmla="*/ 178 w 308"/>
              <a:gd name="T61" fmla="*/ 0 h 296"/>
              <a:gd name="T62" fmla="*/ 101 w 308"/>
              <a:gd name="T63" fmla="*/ 126 h 296"/>
              <a:gd name="T64" fmla="*/ 58 w 308"/>
              <a:gd name="T65" fmla="*/ 146 h 296"/>
              <a:gd name="T66" fmla="*/ 53 w 308"/>
              <a:gd name="T67" fmla="*/ 275 h 296"/>
              <a:gd name="T68" fmla="*/ 99 w 308"/>
              <a:gd name="T69" fmla="*/ 275 h 296"/>
              <a:gd name="T70" fmla="*/ 232 w 308"/>
              <a:gd name="T71" fmla="*/ 286 h 296"/>
              <a:gd name="T72" fmla="*/ 255 w 308"/>
              <a:gd name="T73" fmla="*/ 256 h 296"/>
              <a:gd name="T74" fmla="*/ 227 w 308"/>
              <a:gd name="T75" fmla="*/ 255 h 296"/>
              <a:gd name="T76" fmla="*/ 225 w 308"/>
              <a:gd name="T77" fmla="*/ 255 h 296"/>
              <a:gd name="T78" fmla="*/ 221 w 308"/>
              <a:gd name="T79" fmla="*/ 252 h 296"/>
              <a:gd name="T80" fmla="*/ 225 w 308"/>
              <a:gd name="T81" fmla="*/ 249 h 296"/>
              <a:gd name="T82" fmla="*/ 227 w 308"/>
              <a:gd name="T83" fmla="*/ 249 h 296"/>
              <a:gd name="T84" fmla="*/ 262 w 308"/>
              <a:gd name="T85" fmla="*/ 247 h 296"/>
              <a:gd name="T86" fmla="*/ 269 w 308"/>
              <a:gd name="T87" fmla="*/ 220 h 296"/>
              <a:gd name="T88" fmla="*/ 230 w 308"/>
              <a:gd name="T89" fmla="*/ 218 h 296"/>
              <a:gd name="T90" fmla="*/ 228 w 308"/>
              <a:gd name="T91" fmla="*/ 218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08" h="296">
                <a:moveTo>
                  <a:pt x="228" y="218"/>
                </a:moveTo>
                <a:cubicBezTo>
                  <a:pt x="224" y="215"/>
                  <a:pt x="224" y="215"/>
                  <a:pt x="224" y="215"/>
                </a:cubicBezTo>
                <a:cubicBezTo>
                  <a:pt x="228" y="212"/>
                  <a:pt x="228" y="212"/>
                  <a:pt x="228" y="212"/>
                </a:cubicBezTo>
                <a:cubicBezTo>
                  <a:pt x="230" y="212"/>
                  <a:pt x="230" y="212"/>
                  <a:pt x="230" y="212"/>
                </a:cubicBezTo>
                <a:cubicBezTo>
                  <a:pt x="232" y="212"/>
                  <a:pt x="263" y="210"/>
                  <a:pt x="278" y="209"/>
                </a:cubicBezTo>
                <a:cubicBezTo>
                  <a:pt x="295" y="197"/>
                  <a:pt x="292" y="183"/>
                  <a:pt x="288" y="176"/>
                </a:cubicBezTo>
                <a:cubicBezTo>
                  <a:pt x="287" y="176"/>
                  <a:pt x="285" y="176"/>
                  <a:pt x="284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78" y="176"/>
                  <a:pt x="231" y="174"/>
                  <a:pt x="229" y="174"/>
                </a:cubicBezTo>
                <a:cubicBezTo>
                  <a:pt x="226" y="174"/>
                  <a:pt x="226" y="174"/>
                  <a:pt x="226" y="174"/>
                </a:cubicBezTo>
                <a:cubicBezTo>
                  <a:pt x="222" y="171"/>
                  <a:pt x="222" y="171"/>
                  <a:pt x="222" y="171"/>
                </a:cubicBezTo>
                <a:cubicBezTo>
                  <a:pt x="226" y="168"/>
                  <a:pt x="226" y="168"/>
                  <a:pt x="226" y="168"/>
                </a:cubicBezTo>
                <a:cubicBezTo>
                  <a:pt x="228" y="168"/>
                  <a:pt x="228" y="168"/>
                  <a:pt x="228" y="168"/>
                </a:cubicBezTo>
                <a:cubicBezTo>
                  <a:pt x="231" y="168"/>
                  <a:pt x="280" y="164"/>
                  <a:pt x="284" y="164"/>
                </a:cubicBezTo>
                <a:cubicBezTo>
                  <a:pt x="290" y="164"/>
                  <a:pt x="292" y="164"/>
                  <a:pt x="292" y="164"/>
                </a:cubicBezTo>
                <a:cubicBezTo>
                  <a:pt x="292" y="164"/>
                  <a:pt x="292" y="164"/>
                  <a:pt x="292" y="164"/>
                </a:cubicBezTo>
                <a:cubicBezTo>
                  <a:pt x="302" y="155"/>
                  <a:pt x="308" y="144"/>
                  <a:pt x="296" y="133"/>
                </a:cubicBezTo>
                <a:cubicBezTo>
                  <a:pt x="285" y="123"/>
                  <a:pt x="243" y="125"/>
                  <a:pt x="214" y="124"/>
                </a:cubicBezTo>
                <a:cubicBezTo>
                  <a:pt x="213" y="124"/>
                  <a:pt x="213" y="124"/>
                  <a:pt x="213" y="124"/>
                </a:cubicBezTo>
                <a:cubicBezTo>
                  <a:pt x="212" y="124"/>
                  <a:pt x="212" y="124"/>
                  <a:pt x="212" y="124"/>
                </a:cubicBezTo>
                <a:cubicBezTo>
                  <a:pt x="212" y="124"/>
                  <a:pt x="219" y="124"/>
                  <a:pt x="217" y="124"/>
                </a:cubicBezTo>
                <a:cubicBezTo>
                  <a:pt x="213" y="124"/>
                  <a:pt x="209" y="124"/>
                  <a:pt x="206" y="124"/>
                </a:cubicBezTo>
                <a:cubicBezTo>
                  <a:pt x="192" y="123"/>
                  <a:pt x="167" y="123"/>
                  <a:pt x="165" y="123"/>
                </a:cubicBezTo>
                <a:cubicBezTo>
                  <a:pt x="165" y="123"/>
                  <a:pt x="165" y="123"/>
                  <a:pt x="165" y="123"/>
                </a:cubicBezTo>
                <a:cubicBezTo>
                  <a:pt x="160" y="121"/>
                  <a:pt x="160" y="121"/>
                  <a:pt x="160" y="121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6" y="120"/>
                  <a:pt x="169" y="120"/>
                  <a:pt x="179" y="119"/>
                </a:cubicBezTo>
                <a:cubicBezTo>
                  <a:pt x="165" y="90"/>
                  <a:pt x="188" y="73"/>
                  <a:pt x="192" y="58"/>
                </a:cubicBezTo>
                <a:cubicBezTo>
                  <a:pt x="206" y="5"/>
                  <a:pt x="178" y="0"/>
                  <a:pt x="178" y="0"/>
                </a:cubicBezTo>
                <a:cubicBezTo>
                  <a:pt x="178" y="0"/>
                  <a:pt x="108" y="96"/>
                  <a:pt x="101" y="126"/>
                </a:cubicBezTo>
                <a:cubicBezTo>
                  <a:pt x="96" y="148"/>
                  <a:pt x="67" y="146"/>
                  <a:pt x="58" y="146"/>
                </a:cubicBezTo>
                <a:cubicBezTo>
                  <a:pt x="10" y="144"/>
                  <a:pt x="0" y="264"/>
                  <a:pt x="53" y="275"/>
                </a:cubicBezTo>
                <a:cubicBezTo>
                  <a:pt x="64" y="277"/>
                  <a:pt x="76" y="265"/>
                  <a:pt x="99" y="275"/>
                </a:cubicBezTo>
                <a:cubicBezTo>
                  <a:pt x="149" y="296"/>
                  <a:pt x="192" y="287"/>
                  <a:pt x="232" y="286"/>
                </a:cubicBezTo>
                <a:cubicBezTo>
                  <a:pt x="259" y="285"/>
                  <a:pt x="257" y="266"/>
                  <a:pt x="255" y="256"/>
                </a:cubicBezTo>
                <a:cubicBezTo>
                  <a:pt x="242" y="256"/>
                  <a:pt x="229" y="255"/>
                  <a:pt x="227" y="255"/>
                </a:cubicBezTo>
                <a:cubicBezTo>
                  <a:pt x="225" y="255"/>
                  <a:pt x="225" y="255"/>
                  <a:pt x="225" y="255"/>
                </a:cubicBezTo>
                <a:cubicBezTo>
                  <a:pt x="221" y="252"/>
                  <a:pt x="221" y="252"/>
                  <a:pt x="221" y="252"/>
                </a:cubicBezTo>
                <a:cubicBezTo>
                  <a:pt x="225" y="249"/>
                  <a:pt x="225" y="249"/>
                  <a:pt x="225" y="249"/>
                </a:cubicBezTo>
                <a:cubicBezTo>
                  <a:pt x="227" y="249"/>
                  <a:pt x="227" y="249"/>
                  <a:pt x="227" y="249"/>
                </a:cubicBezTo>
                <a:cubicBezTo>
                  <a:pt x="229" y="249"/>
                  <a:pt x="247" y="248"/>
                  <a:pt x="262" y="247"/>
                </a:cubicBezTo>
                <a:cubicBezTo>
                  <a:pt x="275" y="237"/>
                  <a:pt x="272" y="227"/>
                  <a:pt x="269" y="220"/>
                </a:cubicBezTo>
                <a:cubicBezTo>
                  <a:pt x="253" y="219"/>
                  <a:pt x="232" y="218"/>
                  <a:pt x="230" y="218"/>
                </a:cubicBezTo>
                <a:lnTo>
                  <a:pt x="228" y="2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51435" tIns="25718" rIns="51435" bIns="25718" numCol="1" anchor="t" anchorCtr="0" compatLnSpc="1"/>
          <a:lstStyle/>
          <a:p>
            <a:endParaRPr lang="zh-CN" altLang="en-US" sz="1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990374" y="496640"/>
            <a:ext cx="2809875" cy="827246"/>
            <a:chOff x="6206" y="858"/>
            <a:chExt cx="5900" cy="1737"/>
          </a:xfrm>
        </p:grpSpPr>
        <p:sp>
          <p:nvSpPr>
            <p:cNvPr id="20" name="矩形 19"/>
            <p:cNvSpPr/>
            <p:nvPr/>
          </p:nvSpPr>
          <p:spPr>
            <a:xfrm>
              <a:off x="6206" y="858"/>
              <a:ext cx="5900" cy="1737"/>
            </a:xfrm>
            <a:prstGeom prst="rect">
              <a:avLst/>
            </a:prstGeom>
            <a:solidFill>
              <a:srgbClr val="648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103" y="954"/>
              <a:ext cx="4664" cy="1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作业</a:t>
              </a: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7379" y="2087"/>
              <a:ext cx="4112" cy="3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/>
        </p:nvSpPr>
        <p:spPr>
          <a:xfrm>
            <a:off x="1694301" y="1635646"/>
            <a:ext cx="357647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编写代码，输入学生成绩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，如果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，则输出“你是学霸！”。在选择语句结束后输出“请继续努力学习！”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979263" y="2167560"/>
            <a:ext cx="528659" cy="544183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sp>
        <p:nvSpPr>
          <p:cNvPr id="5" name="椭圆 4"/>
          <p:cNvSpPr/>
          <p:nvPr/>
        </p:nvSpPr>
        <p:spPr>
          <a:xfrm>
            <a:off x="2051271" y="2237418"/>
            <a:ext cx="400111" cy="41185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8188" tIns="69095" rIns="138188" bIns="69095" rtlCol="0" anchor="ctr"/>
          <a:lstStyle/>
          <a:p>
            <a:pPr algn="ctr"/>
            <a:endParaRPr lang="zh-CN" altLang="en-US" sz="900" dirty="0"/>
          </a:p>
        </p:txBody>
      </p:sp>
      <p:grpSp>
        <p:nvGrpSpPr>
          <p:cNvPr id="6" name="组合 5"/>
          <p:cNvGrpSpPr/>
          <p:nvPr/>
        </p:nvGrpSpPr>
        <p:grpSpPr>
          <a:xfrm>
            <a:off x="1979263" y="2897232"/>
            <a:ext cx="528659" cy="544183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7" name="同心圆 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sp>
        <p:nvSpPr>
          <p:cNvPr id="9" name="椭圆 8"/>
          <p:cNvSpPr/>
          <p:nvPr/>
        </p:nvSpPr>
        <p:spPr>
          <a:xfrm>
            <a:off x="2051271" y="2972292"/>
            <a:ext cx="400111" cy="411859"/>
          </a:xfrm>
          <a:prstGeom prst="ellipse">
            <a:avLst/>
          </a:prstGeom>
          <a:solidFill>
            <a:srgbClr val="FFB32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8188" tIns="69095" rIns="138188" bIns="69095" rtlCol="0" anchor="ctr"/>
          <a:lstStyle/>
          <a:p>
            <a:pPr algn="ctr"/>
            <a:endParaRPr lang="zh-CN" altLang="en-US" sz="900"/>
          </a:p>
        </p:txBody>
      </p:sp>
      <p:sp>
        <p:nvSpPr>
          <p:cNvPr id="10" name="TextBox 26"/>
          <p:cNvSpPr txBox="1"/>
          <p:nvPr/>
        </p:nvSpPr>
        <p:spPr>
          <a:xfrm>
            <a:off x="2051271" y="2283867"/>
            <a:ext cx="443029" cy="324205"/>
          </a:xfrm>
          <a:prstGeom prst="rect">
            <a:avLst/>
          </a:prstGeom>
          <a:noFill/>
        </p:spPr>
        <p:txBody>
          <a:bodyPr wrap="square" lIns="138188" tIns="69095" rIns="138188" bIns="69095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12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11" name="TextBox 27"/>
          <p:cNvSpPr txBox="1"/>
          <p:nvPr/>
        </p:nvSpPr>
        <p:spPr>
          <a:xfrm>
            <a:off x="2051270" y="3005073"/>
            <a:ext cx="464384" cy="324205"/>
          </a:xfrm>
          <a:prstGeom prst="rect">
            <a:avLst/>
          </a:prstGeom>
          <a:noFill/>
        </p:spPr>
        <p:txBody>
          <a:bodyPr wrap="square" lIns="138188" tIns="69095" rIns="138188" bIns="69095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04</a:t>
            </a:r>
            <a:endParaRPr lang="zh-CN" altLang="en-US" sz="12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979263" y="3643587"/>
            <a:ext cx="528659" cy="544183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sp>
        <p:nvSpPr>
          <p:cNvPr id="15" name="椭圆 14"/>
          <p:cNvSpPr/>
          <p:nvPr/>
        </p:nvSpPr>
        <p:spPr>
          <a:xfrm>
            <a:off x="2051271" y="3713445"/>
            <a:ext cx="400111" cy="41185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8188" tIns="69095" rIns="138188" bIns="69095"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20" name="TextBox 26"/>
          <p:cNvSpPr txBox="1"/>
          <p:nvPr/>
        </p:nvSpPr>
        <p:spPr>
          <a:xfrm>
            <a:off x="2051271" y="3759895"/>
            <a:ext cx="443029" cy="324205"/>
          </a:xfrm>
          <a:prstGeom prst="rect">
            <a:avLst/>
          </a:prstGeom>
          <a:noFill/>
        </p:spPr>
        <p:txBody>
          <a:bodyPr wrap="square" lIns="138188" tIns="69095" rIns="138188" bIns="69095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05</a:t>
            </a:r>
            <a:endParaRPr lang="zh-CN" altLang="en-US" sz="12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22" name="文本框 6"/>
          <p:cNvSpPr txBox="1"/>
          <p:nvPr/>
        </p:nvSpPr>
        <p:spPr>
          <a:xfrm>
            <a:off x="2742998" y="2162361"/>
            <a:ext cx="3620728" cy="50257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选择结构</a:t>
            </a:r>
            <a:endParaRPr lang="zh-CN" altLang="en-US" sz="2400" b="1" dirty="0">
              <a:solidFill>
                <a:srgbClr val="FFB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6"/>
          <p:cNvSpPr txBox="1"/>
          <p:nvPr/>
        </p:nvSpPr>
        <p:spPr>
          <a:xfrm>
            <a:off x="2742998" y="2870692"/>
            <a:ext cx="3620728" cy="50257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4978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循环结构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6"/>
          <p:cNvSpPr txBox="1"/>
          <p:nvPr/>
        </p:nvSpPr>
        <p:spPr>
          <a:xfrm>
            <a:off x="2742998" y="3625098"/>
            <a:ext cx="3844011" cy="50257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程序的异常处理</a:t>
            </a:r>
          </a:p>
        </p:txBody>
      </p:sp>
      <p:sp>
        <p:nvSpPr>
          <p:cNvPr id="27" name="矩形 26"/>
          <p:cNvSpPr/>
          <p:nvPr/>
        </p:nvSpPr>
        <p:spPr>
          <a:xfrm>
            <a:off x="116898" y="114071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" name="矩形 27"/>
          <p:cNvSpPr/>
          <p:nvPr/>
        </p:nvSpPr>
        <p:spPr>
          <a:xfrm>
            <a:off x="194830" y="191452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30" name="组合 29"/>
          <p:cNvGrpSpPr/>
          <p:nvPr/>
        </p:nvGrpSpPr>
        <p:grpSpPr>
          <a:xfrm>
            <a:off x="1973445" y="738488"/>
            <a:ext cx="528659" cy="544183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31" name="同心圆 3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sp>
        <p:nvSpPr>
          <p:cNvPr id="33" name="椭圆 32"/>
          <p:cNvSpPr/>
          <p:nvPr/>
        </p:nvSpPr>
        <p:spPr>
          <a:xfrm>
            <a:off x="2045453" y="808346"/>
            <a:ext cx="400111" cy="41185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8188" tIns="69095" rIns="138188" bIns="69095" rtlCol="0" anchor="ctr"/>
          <a:lstStyle/>
          <a:p>
            <a:pPr algn="ctr"/>
            <a:endParaRPr lang="zh-CN" altLang="en-US" sz="900" dirty="0"/>
          </a:p>
        </p:txBody>
      </p:sp>
      <p:grpSp>
        <p:nvGrpSpPr>
          <p:cNvPr id="34" name="组合 33"/>
          <p:cNvGrpSpPr/>
          <p:nvPr/>
        </p:nvGrpSpPr>
        <p:grpSpPr>
          <a:xfrm>
            <a:off x="1973445" y="1449110"/>
            <a:ext cx="528659" cy="544183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sp>
        <p:nvSpPr>
          <p:cNvPr id="37" name="椭圆 36"/>
          <p:cNvSpPr/>
          <p:nvPr/>
        </p:nvSpPr>
        <p:spPr>
          <a:xfrm>
            <a:off x="2045453" y="1524170"/>
            <a:ext cx="400111" cy="411859"/>
          </a:xfrm>
          <a:prstGeom prst="ellipse">
            <a:avLst/>
          </a:prstGeom>
          <a:solidFill>
            <a:srgbClr val="FFB32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8188" tIns="69095" rIns="138188" bIns="69095" rtlCol="0" anchor="ctr"/>
          <a:lstStyle/>
          <a:p>
            <a:pPr algn="ctr"/>
            <a:endParaRPr lang="zh-CN" altLang="en-US" sz="900"/>
          </a:p>
        </p:txBody>
      </p:sp>
      <p:sp>
        <p:nvSpPr>
          <p:cNvPr id="38" name="TextBox 26"/>
          <p:cNvSpPr txBox="1"/>
          <p:nvPr/>
        </p:nvSpPr>
        <p:spPr>
          <a:xfrm>
            <a:off x="2045453" y="854796"/>
            <a:ext cx="443029" cy="324205"/>
          </a:xfrm>
          <a:prstGeom prst="rect">
            <a:avLst/>
          </a:prstGeom>
          <a:noFill/>
        </p:spPr>
        <p:txBody>
          <a:bodyPr wrap="square" lIns="138188" tIns="69095" rIns="138188" bIns="69095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01</a:t>
            </a:r>
            <a:endParaRPr lang="zh-CN" altLang="en-US" sz="12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9" name="TextBox 27"/>
          <p:cNvSpPr txBox="1"/>
          <p:nvPr/>
        </p:nvSpPr>
        <p:spPr>
          <a:xfrm>
            <a:off x="2045452" y="1556951"/>
            <a:ext cx="464384" cy="324205"/>
          </a:xfrm>
          <a:prstGeom prst="rect">
            <a:avLst/>
          </a:prstGeom>
          <a:noFill/>
        </p:spPr>
        <p:txBody>
          <a:bodyPr wrap="square" lIns="138188" tIns="69095" rIns="138188" bIns="69095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40" name="文本框 6"/>
          <p:cNvSpPr txBox="1"/>
          <p:nvPr/>
        </p:nvSpPr>
        <p:spPr>
          <a:xfrm>
            <a:off x="2727655" y="733289"/>
            <a:ext cx="2952328" cy="50257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</a:t>
            </a:r>
            <a:endParaRPr lang="zh-CN" altLang="en-US" sz="2400" b="1" dirty="0">
              <a:solidFill>
                <a:srgbClr val="FFB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6"/>
          <p:cNvSpPr txBox="1"/>
          <p:nvPr/>
        </p:nvSpPr>
        <p:spPr>
          <a:xfrm>
            <a:off x="2727655" y="1422571"/>
            <a:ext cx="3620728" cy="50257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4978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顺序结构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https://img0.baidu.com/it/u=2493197328,3770105629&amp;fm=26&amp;fmt=aut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6042" r="78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21458"/>
          <a:stretch>
            <a:fillRect/>
          </a:stretch>
        </p:blipFill>
        <p:spPr bwMode="auto">
          <a:xfrm>
            <a:off x="6672734" y="2857757"/>
            <a:ext cx="2308908" cy="203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/>
      <p:bldP spid="11" grpId="0"/>
      <p:bldP spid="15" grpId="0" animBg="1"/>
      <p:bldP spid="20" grpId="0"/>
      <p:bldP spid="33" grpId="0" animBg="1"/>
      <p:bldP spid="37" grpId="0" animBg="1"/>
      <p:bldP spid="38" grpId="0"/>
      <p:bldP spid="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8" y="114071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0" y="191452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848482" y="191452"/>
            <a:ext cx="7436644" cy="505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indent="0" algn="just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课堂练习：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、执行下面程序，输入４后，程序输出的结果是：</a:t>
            </a: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=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eval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(input('please input a number:'))</a:t>
            </a: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x**2 &gt; 15:</a:t>
            </a: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y = x**2 + 1</a:t>
            </a: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x**2 &lt; 15:</a:t>
            </a: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y = 1 / x</a:t>
            </a: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print(y)</a:t>
            </a: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 None</a:t>
            </a: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 17</a:t>
            </a: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C. Error</a:t>
            </a: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D. 0.25</a:t>
            </a:r>
          </a:p>
          <a:p>
            <a:pPr lvl="1" indent="0" algn="just"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"/>
          <p:cNvSpPr txBox="1"/>
          <p:nvPr/>
        </p:nvSpPr>
        <p:spPr>
          <a:xfrm>
            <a:off x="467360" y="411480"/>
            <a:ext cx="48323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双分支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结构的功能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467360" y="988695"/>
            <a:ext cx="7564755" cy="119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marL="462915" indent="-462915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3300" indent="-38608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430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602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7749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9471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1193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291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463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60045" algn="just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功能：根据给定的</a:t>
            </a:r>
            <a:r>
              <a:rPr lang="zh-CN" altLang="en-US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条件</a:t>
            </a:r>
            <a:r>
              <a:rPr lang="zh-CN" altLang="en-US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成立与否，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而决定从各种不同的解决方案中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选择某一个方案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来执行。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575044" y="2306305"/>
            <a:ext cx="3797156" cy="2289763"/>
            <a:chOff x="2575044" y="2306305"/>
            <a:chExt cx="3797156" cy="2289763"/>
          </a:xfrm>
        </p:grpSpPr>
        <p:sp>
          <p:nvSpPr>
            <p:cNvPr id="8" name="Rectangle 23"/>
            <p:cNvSpPr>
              <a:spLocks noChangeArrowheads="1"/>
            </p:cNvSpPr>
            <p:nvPr/>
          </p:nvSpPr>
          <p:spPr bwMode="auto">
            <a:xfrm>
              <a:off x="5004048" y="3113545"/>
              <a:ext cx="1368152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latin typeface="黑体" panose="02010609060101010101" charset="-122"/>
                  <a:ea typeface="黑体" panose="02010609060101010101" charset="-122"/>
                </a:rPr>
                <a:t>语句序列</a:t>
              </a:r>
              <a:r>
                <a:rPr lang="en-US" altLang="zh-CN" sz="1800" b="1">
                  <a:latin typeface="黑体" panose="02010609060101010101" charset="-122"/>
                  <a:ea typeface="黑体" panose="02010609060101010101" charset="-122"/>
                </a:rPr>
                <a:t>2</a:t>
              </a:r>
            </a:p>
          </p:txBody>
        </p:sp>
        <p:sp>
          <p:nvSpPr>
            <p:cNvPr id="9" name="Line 27"/>
            <p:cNvSpPr>
              <a:spLocks noChangeShapeType="1"/>
            </p:cNvSpPr>
            <p:nvPr/>
          </p:nvSpPr>
          <p:spPr bwMode="auto">
            <a:xfrm>
              <a:off x="4462524" y="2306305"/>
              <a:ext cx="0" cy="2148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10" name="Line 28"/>
            <p:cNvSpPr>
              <a:spLocks noChangeShapeType="1"/>
            </p:cNvSpPr>
            <p:nvPr/>
          </p:nvSpPr>
          <p:spPr bwMode="auto">
            <a:xfrm>
              <a:off x="5695949" y="3509052"/>
              <a:ext cx="0" cy="2148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11" name="AutoShape 30"/>
            <p:cNvSpPr>
              <a:spLocks noChangeArrowheads="1"/>
            </p:cNvSpPr>
            <p:nvPr/>
          </p:nvSpPr>
          <p:spPr bwMode="auto">
            <a:xfrm>
              <a:off x="3627572" y="2522081"/>
              <a:ext cx="1672207" cy="387827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1"/>
                <a:t>条件</a:t>
              </a:r>
            </a:p>
          </p:txBody>
        </p:sp>
        <p:sp>
          <p:nvSpPr>
            <p:cNvPr id="12" name="Line 31"/>
            <p:cNvSpPr>
              <a:spLocks noChangeShapeType="1"/>
            </p:cNvSpPr>
            <p:nvPr/>
          </p:nvSpPr>
          <p:spPr bwMode="auto">
            <a:xfrm>
              <a:off x="5298627" y="2711242"/>
              <a:ext cx="366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13" name="Line 32"/>
            <p:cNvSpPr>
              <a:spLocks noChangeShapeType="1"/>
            </p:cNvSpPr>
            <p:nvPr/>
          </p:nvSpPr>
          <p:spPr bwMode="auto">
            <a:xfrm>
              <a:off x="5664854" y="2719797"/>
              <a:ext cx="0" cy="4315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14" name="Rectangle 33"/>
            <p:cNvSpPr>
              <a:spLocks noChangeArrowheads="1"/>
            </p:cNvSpPr>
            <p:nvPr/>
          </p:nvSpPr>
          <p:spPr bwMode="auto">
            <a:xfrm>
              <a:off x="2593561" y="3113545"/>
              <a:ext cx="1349636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1" dirty="0">
                  <a:latin typeface="黑体" panose="02010609060101010101" charset="-122"/>
                  <a:ea typeface="黑体" panose="02010609060101010101" charset="-122"/>
                </a:rPr>
                <a:t>语句序列</a:t>
              </a:r>
              <a:r>
                <a:rPr lang="en-US" altLang="zh-CN" sz="1800" b="1" dirty="0">
                  <a:latin typeface="黑体" panose="02010609060101010101" charset="-122"/>
                  <a:ea typeface="黑体" panose="02010609060101010101" charset="-122"/>
                </a:rPr>
                <a:t>1</a:t>
              </a:r>
            </a:p>
          </p:txBody>
        </p:sp>
        <p:sp>
          <p:nvSpPr>
            <p:cNvPr id="15" name="Line 34"/>
            <p:cNvSpPr>
              <a:spLocks noChangeShapeType="1"/>
            </p:cNvSpPr>
            <p:nvPr/>
          </p:nvSpPr>
          <p:spPr bwMode="auto">
            <a:xfrm>
              <a:off x="3261345" y="2711242"/>
              <a:ext cx="366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16" name="Line 35"/>
            <p:cNvSpPr>
              <a:spLocks noChangeShapeType="1"/>
            </p:cNvSpPr>
            <p:nvPr/>
          </p:nvSpPr>
          <p:spPr bwMode="auto">
            <a:xfrm>
              <a:off x="3261345" y="2719797"/>
              <a:ext cx="0" cy="4315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17" name="Text Box 39"/>
            <p:cNvSpPr txBox="1">
              <a:spLocks noChangeArrowheads="1"/>
            </p:cNvSpPr>
            <p:nvPr/>
          </p:nvSpPr>
          <p:spPr bwMode="auto">
            <a:xfrm>
              <a:off x="5246802" y="2420372"/>
              <a:ext cx="36622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>
                  <a:ea typeface="黑体" panose="02010609060101010101" charset="-122"/>
                </a:rPr>
                <a:t>否</a:t>
              </a:r>
            </a:p>
          </p:txBody>
        </p:sp>
        <p:sp>
          <p:nvSpPr>
            <p:cNvPr id="18" name="Text Box 40"/>
            <p:cNvSpPr txBox="1">
              <a:spLocks noChangeArrowheads="1"/>
            </p:cNvSpPr>
            <p:nvPr/>
          </p:nvSpPr>
          <p:spPr bwMode="auto">
            <a:xfrm>
              <a:off x="3261345" y="2420372"/>
              <a:ext cx="36622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 dirty="0">
                  <a:ea typeface="黑体" panose="02010609060101010101" charset="-122"/>
                </a:rPr>
                <a:t>是</a:t>
              </a:r>
            </a:p>
          </p:txBody>
        </p:sp>
        <p:sp>
          <p:nvSpPr>
            <p:cNvPr id="19" name="Line 43"/>
            <p:cNvSpPr>
              <a:spLocks noChangeShapeType="1"/>
            </p:cNvSpPr>
            <p:nvPr/>
          </p:nvSpPr>
          <p:spPr bwMode="auto">
            <a:xfrm flipH="1">
              <a:off x="3290136" y="3704778"/>
              <a:ext cx="24035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0" name="Line 44"/>
            <p:cNvSpPr>
              <a:spLocks noChangeShapeType="1"/>
            </p:cNvSpPr>
            <p:nvPr/>
          </p:nvSpPr>
          <p:spPr bwMode="auto">
            <a:xfrm>
              <a:off x="3280923" y="3468192"/>
              <a:ext cx="0" cy="5437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2575044" y="4011910"/>
              <a:ext cx="1368153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1" dirty="0">
                  <a:latin typeface="黑体" panose="02010609060101010101" charset="-122"/>
                  <a:ea typeface="黑体" panose="02010609060101010101" charset="-122"/>
                </a:rPr>
                <a:t>后继语句</a:t>
              </a:r>
              <a:endParaRPr lang="en-US" altLang="zh-CN" sz="1800" b="1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23" name="Line 27"/>
            <p:cNvSpPr>
              <a:spLocks noChangeShapeType="1"/>
            </p:cNvSpPr>
            <p:nvPr/>
          </p:nvSpPr>
          <p:spPr bwMode="auto">
            <a:xfrm>
              <a:off x="3294015" y="4381242"/>
              <a:ext cx="0" cy="2148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</p:grpSp>
      <p:sp>
        <p:nvSpPr>
          <p:cNvPr id="22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"/>
          <p:cNvSpPr txBox="1"/>
          <p:nvPr/>
        </p:nvSpPr>
        <p:spPr>
          <a:xfrm>
            <a:off x="539750" y="339725"/>
            <a:ext cx="4058285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双分支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结构的语法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7" name="矩形 16"/>
          <p:cNvSpPr/>
          <p:nvPr/>
        </p:nvSpPr>
        <p:spPr>
          <a:xfrm>
            <a:off x="667039" y="1162197"/>
            <a:ext cx="3096344" cy="217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if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 &lt;</a:t>
            </a:r>
            <a:r>
              <a:rPr lang="zh-CN" altLang="zh-CN" sz="24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条件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&gt;:</a:t>
            </a:r>
            <a:endParaRPr lang="zh-CN" altLang="zh-CN" sz="2400" b="1" dirty="0"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    &lt;</a:t>
            </a:r>
            <a:r>
              <a:rPr lang="zh-CN" altLang="zh-CN" sz="24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语句序列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1&gt;</a:t>
            </a:r>
            <a:endParaRPr lang="zh-CN" altLang="zh-CN" sz="2400" b="1" dirty="0"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else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: </a:t>
            </a:r>
            <a:endParaRPr lang="zh-CN" altLang="zh-CN" sz="2400" b="1" dirty="0"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    &lt;</a:t>
            </a:r>
            <a:r>
              <a:rPr lang="zh-CN" altLang="zh-CN" sz="24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语句序列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2&gt;  </a:t>
            </a:r>
            <a:endParaRPr lang="zh-CN" altLang="zh-CN" sz="2400" b="1" dirty="0"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83432" y="1162155"/>
            <a:ext cx="4176464" cy="289179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关键字：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else</a:t>
            </a:r>
          </a:p>
          <a:p>
            <a:pPr indent="457200"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格式要求：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①条件或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else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后带“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②语句序列通过缩减表明包含关系。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重点：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三个要素的分析。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执行流程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90561" y="425227"/>
            <a:ext cx="1627369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关注点：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2"/>
          <p:cNvSpPr txBox="1"/>
          <p:nvPr/>
        </p:nvSpPr>
        <p:spPr>
          <a:xfrm>
            <a:off x="538254" y="480082"/>
            <a:ext cx="403244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课堂练习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6" name="矩形 5"/>
          <p:cNvSpPr/>
          <p:nvPr/>
        </p:nvSpPr>
        <p:spPr>
          <a:xfrm>
            <a:off x="1187624" y="1130924"/>
            <a:ext cx="6984729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小明想起数学课上的分段函数：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输入一个整数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，求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的值，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b="1" spc="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b="1" spc="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小明觉得这个也可以用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语句来求解。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67744" y="2440954"/>
                <a:ext cx="3478909" cy="77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/>
                        </a:rPr>
                        <m:t>𝑦</m:t>
                      </m:r>
                      <m:r>
                        <a:rPr lang="en-US" altLang="zh-CN" sz="2000" b="0" i="1" smtClean="0">
                          <a:latin typeface="Cambria Math" panose="02040503050406030204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/>
                                    </a:rPr>
                                    <m:t>𝑥</m:t>
                                  </m:r>
                                </m:e>
                              </m:rad>
                              <m:r>
                                <a:rPr lang="en-US" altLang="zh-CN" sz="2000" b="0" i="0" smtClean="0">
                                  <a:latin typeface="Cambria Math" panose="02040503050406030204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/>
                                </a:rPr>
                                <m:t>x</m:t>
                              </m:r>
                              <m:r>
                                <a:rPr lang="en-US" altLang="zh-CN" sz="2000" b="0" i="0" smtClean="0">
                                  <a:latin typeface="Cambria Math" panose="02040503050406030204"/>
                                  <a:ea typeface="Cambria Math" panose="02040503050406030204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altLang="zh-CN" sz="2000" b="0" i="0" smtClean="0">
                                  <a:latin typeface="Cambria Math" panose="02040503050406030204"/>
                                  <a:ea typeface="Cambria Math" panose="02040503050406030204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/>
                                </a:rPr>
                                <m:t>x</m:t>
                              </m:r>
                              <m:r>
                                <a:rPr lang="en-US" altLang="zh-CN" sz="2000" b="0" i="0" smtClean="0">
                                  <a:latin typeface="Cambria Math" panose="02040503050406030204"/>
                                </a:rPr>
                                <m:t>|+10,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/>
                                </a:rPr>
                                <m:t>x</m:t>
                              </m:r>
                              <m:r>
                                <a:rPr lang="en-US" altLang="zh-CN" sz="2000" b="0" i="0" smtClean="0">
                                  <a:latin typeface="Cambria Math" panose="02040503050406030204"/>
                                  <a:ea typeface="Cambria Math" panose="02040503050406030204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440954"/>
                <a:ext cx="3478909" cy="778868"/>
              </a:xfrm>
              <a:prstGeom prst="rect">
                <a:avLst/>
              </a:prstGeom>
              <a:blipFill rotWithShape="1">
                <a:blip r:embed="rId2"/>
                <a:stretch>
                  <a:fillRect l="-5" t="-2" r="15" b="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755576" y="1413868"/>
            <a:ext cx="7315200" cy="323289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import math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x=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(input("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请输入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的值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"))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lang="zh-CN" altLang="en-US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填空</a:t>
            </a:r>
            <a:r>
              <a:rPr lang="en-US" altLang="zh-CN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1]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lang="zh-CN" altLang="en-US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填空</a:t>
            </a:r>
            <a:r>
              <a:rPr lang="en-US" altLang="zh-CN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2]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: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en-US" altLang="zh-CN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[</a:t>
            </a:r>
            <a:r>
              <a:rPr lang="zh-CN" altLang="en-US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填空</a:t>
            </a:r>
            <a:r>
              <a:rPr lang="en-US" altLang="zh-CN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3]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lang="zh-CN" altLang="en-US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填空</a:t>
            </a:r>
            <a:r>
              <a:rPr lang="en-US" altLang="zh-CN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4]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: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en-US" altLang="zh-CN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[</a:t>
            </a:r>
            <a:r>
              <a:rPr lang="zh-CN" altLang="en-US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填空</a:t>
            </a:r>
            <a:r>
              <a:rPr lang="en-US" altLang="zh-CN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5]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print(y)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课堂练习</a:t>
              </a:r>
              <a:r>
                <a:rPr lang="en-US" altLang="zh-CN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endPara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55576" y="635000"/>
                <a:ext cx="3478909" cy="77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/>
                        </a:rPr>
                        <m:t>𝑦</m:t>
                      </m:r>
                      <m:r>
                        <a:rPr lang="en-US" altLang="zh-CN" sz="2000" b="0" i="1" smtClean="0">
                          <a:latin typeface="Cambria Math" panose="02040503050406030204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/>
                                    </a:rPr>
                                    <m:t>𝑥</m:t>
                                  </m:r>
                                </m:e>
                              </m:rad>
                              <m:r>
                                <a:rPr lang="en-US" altLang="zh-CN" sz="2000" b="0" i="0" smtClean="0">
                                  <a:latin typeface="Cambria Math" panose="02040503050406030204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/>
                                </a:rPr>
                                <m:t>x</m:t>
                              </m:r>
                              <m:r>
                                <a:rPr lang="en-US" altLang="zh-CN" sz="2000" b="0" i="0" smtClean="0">
                                  <a:latin typeface="Cambria Math" panose="02040503050406030204"/>
                                  <a:ea typeface="Cambria Math" panose="02040503050406030204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altLang="zh-CN" sz="2000" b="0" i="0" smtClean="0">
                                  <a:latin typeface="Cambria Math" panose="02040503050406030204"/>
                                  <a:ea typeface="Cambria Math" panose="02040503050406030204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/>
                                </a:rPr>
                                <m:t>x</m:t>
                              </m:r>
                              <m:r>
                                <a:rPr lang="en-US" altLang="zh-CN" sz="2000" b="0" i="0" smtClean="0">
                                  <a:latin typeface="Cambria Math" panose="02040503050406030204"/>
                                </a:rPr>
                                <m:t>|+10,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/>
                                </a:rPr>
                                <m:t>x</m:t>
                              </m:r>
                              <m:r>
                                <a:rPr lang="en-US" altLang="zh-CN" sz="2000" b="0" i="0" smtClean="0">
                                  <a:latin typeface="Cambria Math" panose="02040503050406030204"/>
                                  <a:ea typeface="Cambria Math" panose="02040503050406030204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635000"/>
                <a:ext cx="3478909" cy="778868"/>
              </a:xfrm>
              <a:prstGeom prst="rect">
                <a:avLst/>
              </a:prstGeom>
              <a:blipFill rotWithShape="1">
                <a:blip r:embed="rId8"/>
                <a:stretch>
                  <a:fillRect l="-16" r="9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8" y="114071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0" y="191452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" name="Oval 6"/>
          <p:cNvSpPr/>
          <p:nvPr/>
        </p:nvSpPr>
        <p:spPr bwMode="auto">
          <a:xfrm>
            <a:off x="734616" y="1475907"/>
            <a:ext cx="936912" cy="936912"/>
          </a:xfrm>
          <a:prstGeom prst="ellipse">
            <a:avLst/>
          </a:prstGeom>
          <a:solidFill>
            <a:srgbClr val="648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algn="ctr"/>
            <a:endParaRPr lang="en-US" sz="1600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Freeform 171"/>
          <p:cNvSpPr/>
          <p:nvPr/>
        </p:nvSpPr>
        <p:spPr bwMode="auto">
          <a:xfrm>
            <a:off x="1038179" y="1781826"/>
            <a:ext cx="338360" cy="324826"/>
          </a:xfrm>
          <a:custGeom>
            <a:avLst/>
            <a:gdLst>
              <a:gd name="T0" fmla="*/ 228 w 308"/>
              <a:gd name="T1" fmla="*/ 218 h 296"/>
              <a:gd name="T2" fmla="*/ 224 w 308"/>
              <a:gd name="T3" fmla="*/ 215 h 296"/>
              <a:gd name="T4" fmla="*/ 228 w 308"/>
              <a:gd name="T5" fmla="*/ 212 h 296"/>
              <a:gd name="T6" fmla="*/ 230 w 308"/>
              <a:gd name="T7" fmla="*/ 212 h 296"/>
              <a:gd name="T8" fmla="*/ 278 w 308"/>
              <a:gd name="T9" fmla="*/ 209 h 296"/>
              <a:gd name="T10" fmla="*/ 288 w 308"/>
              <a:gd name="T11" fmla="*/ 176 h 296"/>
              <a:gd name="T12" fmla="*/ 284 w 308"/>
              <a:gd name="T13" fmla="*/ 176 h 296"/>
              <a:gd name="T14" fmla="*/ 283 w 308"/>
              <a:gd name="T15" fmla="*/ 176 h 296"/>
              <a:gd name="T16" fmla="*/ 283 w 308"/>
              <a:gd name="T17" fmla="*/ 176 h 296"/>
              <a:gd name="T18" fmla="*/ 229 w 308"/>
              <a:gd name="T19" fmla="*/ 174 h 296"/>
              <a:gd name="T20" fmla="*/ 226 w 308"/>
              <a:gd name="T21" fmla="*/ 174 h 296"/>
              <a:gd name="T22" fmla="*/ 222 w 308"/>
              <a:gd name="T23" fmla="*/ 171 h 296"/>
              <a:gd name="T24" fmla="*/ 226 w 308"/>
              <a:gd name="T25" fmla="*/ 168 h 296"/>
              <a:gd name="T26" fmla="*/ 228 w 308"/>
              <a:gd name="T27" fmla="*/ 168 h 296"/>
              <a:gd name="T28" fmla="*/ 284 w 308"/>
              <a:gd name="T29" fmla="*/ 164 h 296"/>
              <a:gd name="T30" fmla="*/ 292 w 308"/>
              <a:gd name="T31" fmla="*/ 164 h 296"/>
              <a:gd name="T32" fmla="*/ 292 w 308"/>
              <a:gd name="T33" fmla="*/ 164 h 296"/>
              <a:gd name="T34" fmla="*/ 296 w 308"/>
              <a:gd name="T35" fmla="*/ 133 h 296"/>
              <a:gd name="T36" fmla="*/ 214 w 308"/>
              <a:gd name="T37" fmla="*/ 124 h 296"/>
              <a:gd name="T38" fmla="*/ 213 w 308"/>
              <a:gd name="T39" fmla="*/ 124 h 296"/>
              <a:gd name="T40" fmla="*/ 212 w 308"/>
              <a:gd name="T41" fmla="*/ 124 h 296"/>
              <a:gd name="T42" fmla="*/ 217 w 308"/>
              <a:gd name="T43" fmla="*/ 124 h 296"/>
              <a:gd name="T44" fmla="*/ 206 w 308"/>
              <a:gd name="T45" fmla="*/ 124 h 296"/>
              <a:gd name="T46" fmla="*/ 165 w 308"/>
              <a:gd name="T47" fmla="*/ 123 h 296"/>
              <a:gd name="T48" fmla="*/ 165 w 308"/>
              <a:gd name="T49" fmla="*/ 123 h 296"/>
              <a:gd name="T50" fmla="*/ 160 w 308"/>
              <a:gd name="T51" fmla="*/ 121 h 296"/>
              <a:gd name="T52" fmla="*/ 165 w 308"/>
              <a:gd name="T53" fmla="*/ 120 h 296"/>
              <a:gd name="T54" fmla="*/ 165 w 308"/>
              <a:gd name="T55" fmla="*/ 120 h 296"/>
              <a:gd name="T56" fmla="*/ 179 w 308"/>
              <a:gd name="T57" fmla="*/ 119 h 296"/>
              <a:gd name="T58" fmla="*/ 192 w 308"/>
              <a:gd name="T59" fmla="*/ 58 h 296"/>
              <a:gd name="T60" fmla="*/ 178 w 308"/>
              <a:gd name="T61" fmla="*/ 0 h 296"/>
              <a:gd name="T62" fmla="*/ 101 w 308"/>
              <a:gd name="T63" fmla="*/ 126 h 296"/>
              <a:gd name="T64" fmla="*/ 58 w 308"/>
              <a:gd name="T65" fmla="*/ 146 h 296"/>
              <a:gd name="T66" fmla="*/ 53 w 308"/>
              <a:gd name="T67" fmla="*/ 275 h 296"/>
              <a:gd name="T68" fmla="*/ 99 w 308"/>
              <a:gd name="T69" fmla="*/ 275 h 296"/>
              <a:gd name="T70" fmla="*/ 232 w 308"/>
              <a:gd name="T71" fmla="*/ 286 h 296"/>
              <a:gd name="T72" fmla="*/ 255 w 308"/>
              <a:gd name="T73" fmla="*/ 256 h 296"/>
              <a:gd name="T74" fmla="*/ 227 w 308"/>
              <a:gd name="T75" fmla="*/ 255 h 296"/>
              <a:gd name="T76" fmla="*/ 225 w 308"/>
              <a:gd name="T77" fmla="*/ 255 h 296"/>
              <a:gd name="T78" fmla="*/ 221 w 308"/>
              <a:gd name="T79" fmla="*/ 252 h 296"/>
              <a:gd name="T80" fmla="*/ 225 w 308"/>
              <a:gd name="T81" fmla="*/ 249 h 296"/>
              <a:gd name="T82" fmla="*/ 227 w 308"/>
              <a:gd name="T83" fmla="*/ 249 h 296"/>
              <a:gd name="T84" fmla="*/ 262 w 308"/>
              <a:gd name="T85" fmla="*/ 247 h 296"/>
              <a:gd name="T86" fmla="*/ 269 w 308"/>
              <a:gd name="T87" fmla="*/ 220 h 296"/>
              <a:gd name="T88" fmla="*/ 230 w 308"/>
              <a:gd name="T89" fmla="*/ 218 h 296"/>
              <a:gd name="T90" fmla="*/ 228 w 308"/>
              <a:gd name="T91" fmla="*/ 218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08" h="296">
                <a:moveTo>
                  <a:pt x="228" y="218"/>
                </a:moveTo>
                <a:cubicBezTo>
                  <a:pt x="224" y="215"/>
                  <a:pt x="224" y="215"/>
                  <a:pt x="224" y="215"/>
                </a:cubicBezTo>
                <a:cubicBezTo>
                  <a:pt x="228" y="212"/>
                  <a:pt x="228" y="212"/>
                  <a:pt x="228" y="212"/>
                </a:cubicBezTo>
                <a:cubicBezTo>
                  <a:pt x="230" y="212"/>
                  <a:pt x="230" y="212"/>
                  <a:pt x="230" y="212"/>
                </a:cubicBezTo>
                <a:cubicBezTo>
                  <a:pt x="232" y="212"/>
                  <a:pt x="263" y="210"/>
                  <a:pt x="278" y="209"/>
                </a:cubicBezTo>
                <a:cubicBezTo>
                  <a:pt x="295" y="197"/>
                  <a:pt x="292" y="183"/>
                  <a:pt x="288" y="176"/>
                </a:cubicBezTo>
                <a:cubicBezTo>
                  <a:pt x="287" y="176"/>
                  <a:pt x="285" y="176"/>
                  <a:pt x="284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78" y="176"/>
                  <a:pt x="231" y="174"/>
                  <a:pt x="229" y="174"/>
                </a:cubicBezTo>
                <a:cubicBezTo>
                  <a:pt x="226" y="174"/>
                  <a:pt x="226" y="174"/>
                  <a:pt x="226" y="174"/>
                </a:cubicBezTo>
                <a:cubicBezTo>
                  <a:pt x="222" y="171"/>
                  <a:pt x="222" y="171"/>
                  <a:pt x="222" y="171"/>
                </a:cubicBezTo>
                <a:cubicBezTo>
                  <a:pt x="226" y="168"/>
                  <a:pt x="226" y="168"/>
                  <a:pt x="226" y="168"/>
                </a:cubicBezTo>
                <a:cubicBezTo>
                  <a:pt x="228" y="168"/>
                  <a:pt x="228" y="168"/>
                  <a:pt x="228" y="168"/>
                </a:cubicBezTo>
                <a:cubicBezTo>
                  <a:pt x="231" y="168"/>
                  <a:pt x="280" y="164"/>
                  <a:pt x="284" y="164"/>
                </a:cubicBezTo>
                <a:cubicBezTo>
                  <a:pt x="290" y="164"/>
                  <a:pt x="292" y="164"/>
                  <a:pt x="292" y="164"/>
                </a:cubicBezTo>
                <a:cubicBezTo>
                  <a:pt x="292" y="164"/>
                  <a:pt x="292" y="164"/>
                  <a:pt x="292" y="164"/>
                </a:cubicBezTo>
                <a:cubicBezTo>
                  <a:pt x="302" y="155"/>
                  <a:pt x="308" y="144"/>
                  <a:pt x="296" y="133"/>
                </a:cubicBezTo>
                <a:cubicBezTo>
                  <a:pt x="285" y="123"/>
                  <a:pt x="243" y="125"/>
                  <a:pt x="214" y="124"/>
                </a:cubicBezTo>
                <a:cubicBezTo>
                  <a:pt x="213" y="124"/>
                  <a:pt x="213" y="124"/>
                  <a:pt x="213" y="124"/>
                </a:cubicBezTo>
                <a:cubicBezTo>
                  <a:pt x="212" y="124"/>
                  <a:pt x="212" y="124"/>
                  <a:pt x="212" y="124"/>
                </a:cubicBezTo>
                <a:cubicBezTo>
                  <a:pt x="212" y="124"/>
                  <a:pt x="219" y="124"/>
                  <a:pt x="217" y="124"/>
                </a:cubicBezTo>
                <a:cubicBezTo>
                  <a:pt x="213" y="124"/>
                  <a:pt x="209" y="124"/>
                  <a:pt x="206" y="124"/>
                </a:cubicBezTo>
                <a:cubicBezTo>
                  <a:pt x="192" y="123"/>
                  <a:pt x="167" y="123"/>
                  <a:pt x="165" y="123"/>
                </a:cubicBezTo>
                <a:cubicBezTo>
                  <a:pt x="165" y="123"/>
                  <a:pt x="165" y="123"/>
                  <a:pt x="165" y="123"/>
                </a:cubicBezTo>
                <a:cubicBezTo>
                  <a:pt x="160" y="121"/>
                  <a:pt x="160" y="121"/>
                  <a:pt x="160" y="121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6" y="120"/>
                  <a:pt x="169" y="120"/>
                  <a:pt x="179" y="119"/>
                </a:cubicBezTo>
                <a:cubicBezTo>
                  <a:pt x="165" y="90"/>
                  <a:pt x="188" y="73"/>
                  <a:pt x="192" y="58"/>
                </a:cubicBezTo>
                <a:cubicBezTo>
                  <a:pt x="206" y="5"/>
                  <a:pt x="178" y="0"/>
                  <a:pt x="178" y="0"/>
                </a:cubicBezTo>
                <a:cubicBezTo>
                  <a:pt x="178" y="0"/>
                  <a:pt x="108" y="96"/>
                  <a:pt x="101" y="126"/>
                </a:cubicBezTo>
                <a:cubicBezTo>
                  <a:pt x="96" y="148"/>
                  <a:pt x="67" y="146"/>
                  <a:pt x="58" y="146"/>
                </a:cubicBezTo>
                <a:cubicBezTo>
                  <a:pt x="10" y="144"/>
                  <a:pt x="0" y="264"/>
                  <a:pt x="53" y="275"/>
                </a:cubicBezTo>
                <a:cubicBezTo>
                  <a:pt x="64" y="277"/>
                  <a:pt x="76" y="265"/>
                  <a:pt x="99" y="275"/>
                </a:cubicBezTo>
                <a:cubicBezTo>
                  <a:pt x="149" y="296"/>
                  <a:pt x="192" y="287"/>
                  <a:pt x="232" y="286"/>
                </a:cubicBezTo>
                <a:cubicBezTo>
                  <a:pt x="259" y="285"/>
                  <a:pt x="257" y="266"/>
                  <a:pt x="255" y="256"/>
                </a:cubicBezTo>
                <a:cubicBezTo>
                  <a:pt x="242" y="256"/>
                  <a:pt x="229" y="255"/>
                  <a:pt x="227" y="255"/>
                </a:cubicBezTo>
                <a:cubicBezTo>
                  <a:pt x="225" y="255"/>
                  <a:pt x="225" y="255"/>
                  <a:pt x="225" y="255"/>
                </a:cubicBezTo>
                <a:cubicBezTo>
                  <a:pt x="221" y="252"/>
                  <a:pt x="221" y="252"/>
                  <a:pt x="221" y="252"/>
                </a:cubicBezTo>
                <a:cubicBezTo>
                  <a:pt x="225" y="249"/>
                  <a:pt x="225" y="249"/>
                  <a:pt x="225" y="249"/>
                </a:cubicBezTo>
                <a:cubicBezTo>
                  <a:pt x="227" y="249"/>
                  <a:pt x="227" y="249"/>
                  <a:pt x="227" y="249"/>
                </a:cubicBezTo>
                <a:cubicBezTo>
                  <a:pt x="229" y="249"/>
                  <a:pt x="247" y="248"/>
                  <a:pt x="262" y="247"/>
                </a:cubicBezTo>
                <a:cubicBezTo>
                  <a:pt x="275" y="237"/>
                  <a:pt x="272" y="227"/>
                  <a:pt x="269" y="220"/>
                </a:cubicBezTo>
                <a:cubicBezTo>
                  <a:pt x="253" y="219"/>
                  <a:pt x="232" y="218"/>
                  <a:pt x="230" y="218"/>
                </a:cubicBezTo>
                <a:lnTo>
                  <a:pt x="228" y="2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51435" tIns="25718" rIns="51435" bIns="25718" numCol="1" anchor="t" anchorCtr="0" compatLnSpc="1"/>
          <a:lstStyle/>
          <a:p>
            <a:endParaRPr lang="zh-CN" altLang="en-US" sz="1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990374" y="496640"/>
            <a:ext cx="2809875" cy="827246"/>
            <a:chOff x="6206" y="858"/>
            <a:chExt cx="5900" cy="1737"/>
          </a:xfrm>
        </p:grpSpPr>
        <p:sp>
          <p:nvSpPr>
            <p:cNvPr id="20" name="矩形 19"/>
            <p:cNvSpPr/>
            <p:nvPr/>
          </p:nvSpPr>
          <p:spPr>
            <a:xfrm>
              <a:off x="6206" y="858"/>
              <a:ext cx="5900" cy="1737"/>
            </a:xfrm>
            <a:prstGeom prst="rect">
              <a:avLst/>
            </a:prstGeom>
            <a:solidFill>
              <a:srgbClr val="648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103" y="954"/>
              <a:ext cx="4664" cy="1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作业</a:t>
              </a: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7379" y="2087"/>
              <a:ext cx="4112" cy="3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907704" y="1611500"/>
            <a:ext cx="69847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输入一个整数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，求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7"/>
              <p:cNvSpPr txBox="1"/>
              <p:nvPr/>
            </p:nvSpPr>
            <p:spPr>
              <a:xfrm>
                <a:off x="2267744" y="2440954"/>
                <a:ext cx="3478909" cy="77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/>
                        </a:rPr>
                        <m:t>𝑦</m:t>
                      </m:r>
                      <m:r>
                        <a:rPr lang="en-US" altLang="zh-CN" sz="2000" b="0" i="1" smtClean="0">
                          <a:latin typeface="Cambria Math" panose="02040503050406030204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/>
                                    </a:rPr>
                                    <m:t>𝑥</m:t>
                                  </m:r>
                                </m:e>
                              </m:rad>
                              <m:r>
                                <a:rPr lang="en-US" altLang="zh-CN" sz="2000" b="0" i="0" smtClean="0">
                                  <a:latin typeface="Cambria Math" panose="02040503050406030204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/>
                                </a:rPr>
                                <m:t>x</m:t>
                              </m:r>
                              <m:r>
                                <a:rPr lang="en-US" altLang="zh-CN" sz="2000" b="0" i="0" smtClean="0">
                                  <a:latin typeface="Cambria Math" panose="02040503050406030204"/>
                                  <a:ea typeface="Cambria Math" panose="02040503050406030204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altLang="zh-CN" sz="2000" b="0" i="0" smtClean="0">
                                  <a:latin typeface="Cambria Math" panose="02040503050406030204"/>
                                  <a:ea typeface="Cambria Math" panose="02040503050406030204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/>
                                </a:rPr>
                                <m:t>x</m:t>
                              </m:r>
                              <m:r>
                                <a:rPr lang="en-US" altLang="zh-CN" sz="2000" b="0" i="0" smtClean="0">
                                  <a:latin typeface="Cambria Math" panose="02040503050406030204"/>
                                </a:rPr>
                                <m:t>|+10,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/>
                                </a:rPr>
                                <m:t>x</m:t>
                              </m:r>
                              <m:r>
                                <a:rPr lang="en-US" altLang="zh-CN" sz="2000" b="0" i="0" smtClean="0">
                                  <a:latin typeface="Cambria Math" panose="02040503050406030204"/>
                                  <a:ea typeface="Cambria Math" panose="02040503050406030204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440954"/>
                <a:ext cx="3478909" cy="778868"/>
              </a:xfrm>
              <a:prstGeom prst="rect">
                <a:avLst/>
              </a:prstGeom>
              <a:blipFill rotWithShape="1">
                <a:blip r:embed="rId3"/>
                <a:stretch>
                  <a:fillRect l="-5" t="-2" r="15" b="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2"/>
          <p:cNvSpPr txBox="1"/>
          <p:nvPr/>
        </p:nvSpPr>
        <p:spPr>
          <a:xfrm>
            <a:off x="538254" y="480082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课堂练习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6" name="矩形 5"/>
          <p:cNvSpPr/>
          <p:nvPr/>
        </p:nvSpPr>
        <p:spPr>
          <a:xfrm>
            <a:off x="827584" y="1275606"/>
            <a:ext cx="7344816" cy="277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    小明的姐姐在假日旅行社工作，旅行社为了争取更多的游客，给出优惠措施：团购五人（及以上），团费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8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折。姐姐请小明帮忙，做一个可以根据输入的人数和团费，计算实际支付团费的程序。小明该怎么写这个程序呢？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3520926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p=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(input("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请输入人数：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"))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c=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eval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(input("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请输入团费：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"))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lang="zh-CN" altLang="en-US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填空</a:t>
            </a:r>
            <a:r>
              <a:rPr lang="en-US" altLang="zh-CN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1]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p &gt;= 5</a:t>
            </a:r>
            <a:r>
              <a:rPr lang="zh-CN" altLang="en-US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lang="zh-CN" altLang="en-US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填空</a:t>
            </a:r>
            <a:r>
              <a:rPr lang="en-US" altLang="zh-CN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2]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zh-CN" altLang="en-US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lang="zh-CN" altLang="en-US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填空</a:t>
            </a:r>
            <a:r>
              <a:rPr lang="en-US" altLang="zh-CN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3]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lang="zh-CN" altLang="en-US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填空</a:t>
            </a:r>
            <a:r>
              <a:rPr lang="en-US" altLang="zh-CN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4]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: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d = 1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总费用为：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p*c*d)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课堂练习</a:t>
              </a:r>
              <a:r>
                <a:rPr lang="en-US" altLang="zh-CN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</a:t>
              </a:r>
              <a:endPara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83568" y="946338"/>
            <a:ext cx="367240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小明所在的班级正在评选优秀生，要求是高等数学、英语、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语言三门课总分在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240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以上，并且至少有一门在</a:t>
            </a:r>
            <a:r>
              <a:rPr lang="en-US" altLang="zh-CN" sz="2000" b="1" kern="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90</a:t>
            </a:r>
            <a:r>
              <a:rPr lang="zh-CN" altLang="en-US" sz="2000" b="1" kern="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分以上。请先画流程图，再编写程序，根据输入分数判断是否是优秀生。请同学们完善代码。</a:t>
            </a:r>
            <a:endParaRPr lang="en-US" altLang="zh-CN" sz="2000" b="1" kern="0" dirty="0"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2"/>
          <p:cNvSpPr txBox="1"/>
          <p:nvPr/>
        </p:nvSpPr>
        <p:spPr>
          <a:xfrm>
            <a:off x="538254" y="480082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课堂练习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</a:p>
        </p:txBody>
      </p:sp>
      <p:grpSp>
        <p:nvGrpSpPr>
          <p:cNvPr id="10" name="组合 39"/>
          <p:cNvGrpSpPr/>
          <p:nvPr/>
        </p:nvGrpSpPr>
        <p:grpSpPr bwMode="auto">
          <a:xfrm>
            <a:off x="4496362" y="339502"/>
            <a:ext cx="4396118" cy="4288858"/>
            <a:chOff x="3571868" y="1410835"/>
            <a:chExt cx="5290477" cy="5161437"/>
          </a:xfrm>
        </p:grpSpPr>
        <p:sp>
          <p:nvSpPr>
            <p:cNvPr id="11" name="Oval 15"/>
            <p:cNvSpPr>
              <a:spLocks noChangeArrowheads="1"/>
            </p:cNvSpPr>
            <p:nvPr/>
          </p:nvSpPr>
          <p:spPr bwMode="auto">
            <a:xfrm>
              <a:off x="5045046" y="1410835"/>
              <a:ext cx="2160588" cy="431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ea typeface="黑体" panose="02010609060101010101" charset="-122"/>
                </a:rPr>
                <a:t>开始</a:t>
              </a:r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5045046" y="2201409"/>
              <a:ext cx="2252682" cy="52113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dirty="0">
                  <a:latin typeface="黑体" panose="02010609060101010101" charset="-122"/>
                  <a:ea typeface="黑体" panose="02010609060101010101" charset="-122"/>
                </a:rPr>
                <a:t>输入成绩→</a:t>
              </a:r>
              <a:r>
                <a:rPr lang="en-US" altLang="zh-CN" sz="1600" dirty="0" err="1">
                  <a:latin typeface="黑体" panose="02010609060101010101" charset="-122"/>
                  <a:ea typeface="黑体" panose="02010609060101010101" charset="-122"/>
                </a:rPr>
                <a:t>x,y,z</a:t>
              </a:r>
              <a:endParaRPr lang="en-US" altLang="zh-CN" sz="1600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571868" y="4168891"/>
              <a:ext cx="2430779" cy="40743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dirty="0">
                  <a:latin typeface="黑体" panose="02010609060101010101" charset="-122"/>
                  <a:ea typeface="黑体" panose="02010609060101010101" charset="-122"/>
                </a:rPr>
                <a:t>“</a:t>
              </a:r>
              <a:r>
                <a:rPr lang="zh-CN" altLang="en-US" sz="1600" dirty="0">
                  <a:latin typeface="黑体" panose="02010609060101010101" charset="-122"/>
                  <a:ea typeface="黑体" panose="02010609060101010101" charset="-122"/>
                </a:rPr>
                <a:t>优秀生！</a:t>
              </a:r>
              <a:r>
                <a:rPr lang="en-US" altLang="zh-CN" sz="1600" dirty="0">
                  <a:latin typeface="黑体" panose="02010609060101010101" charset="-122"/>
                  <a:ea typeface="黑体" panose="02010609060101010101" charset="-122"/>
                </a:rPr>
                <a:t>”</a:t>
              </a:r>
              <a:r>
                <a:rPr lang="zh-CN" altLang="en-US" sz="1600" dirty="0">
                  <a:latin typeface="黑体" panose="02010609060101010101" charset="-122"/>
                  <a:ea typeface="黑体" panose="02010609060101010101" charset="-122"/>
                </a:rPr>
                <a:t>→</a:t>
              </a:r>
              <a:r>
                <a:rPr lang="en-US" altLang="zh-CN" sz="1600" dirty="0" err="1">
                  <a:latin typeface="黑体" panose="02010609060101010101" charset="-122"/>
                  <a:ea typeface="黑体" panose="02010609060101010101" charset="-122"/>
                </a:rPr>
                <a:t>msg</a:t>
              </a:r>
              <a:endParaRPr lang="en-US" altLang="zh-CN" sz="1600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5189528" y="5357826"/>
              <a:ext cx="2108200" cy="431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dirty="0">
                  <a:latin typeface="黑体" panose="02010609060101010101" charset="-122"/>
                  <a:ea typeface="黑体" panose="02010609060101010101" charset="-122"/>
                </a:rPr>
                <a:t>输出</a:t>
              </a:r>
              <a:r>
                <a:rPr lang="en-US" altLang="zh-CN" sz="1600" dirty="0" err="1">
                  <a:latin typeface="黑体" panose="02010609060101010101" charset="-122"/>
                  <a:ea typeface="黑体" panose="02010609060101010101" charset="-122"/>
                </a:rPr>
                <a:t>msg</a:t>
              </a:r>
              <a:r>
                <a:rPr lang="zh-CN" altLang="en-US" sz="1600" dirty="0">
                  <a:latin typeface="黑体" panose="02010609060101010101" charset="-122"/>
                  <a:ea typeface="黑体" panose="02010609060101010101" charset="-122"/>
                </a:rPr>
                <a:t>的内容</a:t>
              </a:r>
            </a:p>
          </p:txBody>
        </p:sp>
        <p:sp>
          <p:nvSpPr>
            <p:cNvPr id="15" name="Oval 19"/>
            <p:cNvSpPr>
              <a:spLocks noChangeArrowheads="1"/>
            </p:cNvSpPr>
            <p:nvPr/>
          </p:nvSpPr>
          <p:spPr bwMode="auto">
            <a:xfrm>
              <a:off x="5189527" y="6140472"/>
              <a:ext cx="2160588" cy="431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ea typeface="黑体" panose="02010609060101010101" charset="-122"/>
                </a:rPr>
                <a:t>结束</a:t>
              </a:r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6124545" y="1842635"/>
              <a:ext cx="0" cy="3587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>
              <a:off x="6124565" y="2724137"/>
              <a:ext cx="0" cy="3587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>
              <a:off x="4500562" y="4668824"/>
              <a:ext cx="0" cy="3587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9" name="Line 23"/>
            <p:cNvSpPr>
              <a:spLocks noChangeShapeType="1"/>
            </p:cNvSpPr>
            <p:nvPr/>
          </p:nvSpPr>
          <p:spPr bwMode="auto">
            <a:xfrm>
              <a:off x="6286512" y="5789626"/>
              <a:ext cx="0" cy="3587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0" name="AutoShape 25"/>
            <p:cNvSpPr>
              <a:spLocks noChangeArrowheads="1"/>
            </p:cNvSpPr>
            <p:nvPr/>
          </p:nvSpPr>
          <p:spPr bwMode="auto">
            <a:xfrm>
              <a:off x="4981594" y="3084499"/>
              <a:ext cx="2305050" cy="647700"/>
            </a:xfrm>
            <a:prstGeom prst="flowChartDecision">
              <a:avLst/>
            </a:prstGeom>
            <a:noFill/>
            <a:ln w="19050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 dirty="0">
                  <a:solidFill>
                    <a:srgbClr val="FF3300"/>
                  </a:solidFill>
                </a:rPr>
                <a:t>？</a:t>
              </a:r>
            </a:p>
          </p:txBody>
        </p:sp>
        <p:sp>
          <p:nvSpPr>
            <p:cNvPr id="21" name="Line 27"/>
            <p:cNvSpPr>
              <a:spLocks noChangeShapeType="1"/>
            </p:cNvSpPr>
            <p:nvPr/>
          </p:nvSpPr>
          <p:spPr bwMode="auto">
            <a:xfrm>
              <a:off x="7297727" y="3400412"/>
              <a:ext cx="504825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2" name="Line 29"/>
            <p:cNvSpPr>
              <a:spLocks noChangeShapeType="1"/>
            </p:cNvSpPr>
            <p:nvPr/>
          </p:nvSpPr>
          <p:spPr bwMode="auto">
            <a:xfrm>
              <a:off x="4479915" y="3414699"/>
              <a:ext cx="0" cy="72072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3" name="Rectangle 30"/>
            <p:cNvSpPr>
              <a:spLocks noChangeArrowheads="1"/>
            </p:cNvSpPr>
            <p:nvPr/>
          </p:nvSpPr>
          <p:spPr bwMode="auto">
            <a:xfrm>
              <a:off x="6258044" y="4176184"/>
              <a:ext cx="2604301" cy="40743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dirty="0">
                  <a:latin typeface="黑体" panose="02010609060101010101" charset="-122"/>
                  <a:ea typeface="黑体" panose="02010609060101010101" charset="-122"/>
                </a:rPr>
                <a:t>“继续努力！”→</a:t>
              </a:r>
              <a:r>
                <a:rPr lang="en-US" altLang="zh-CN" sz="1600" dirty="0" err="1">
                  <a:latin typeface="黑体" panose="02010609060101010101" charset="-122"/>
                  <a:ea typeface="黑体" panose="02010609060101010101" charset="-122"/>
                </a:rPr>
                <a:t>msg</a:t>
              </a:r>
              <a:endParaRPr lang="en-US" altLang="zh-CN" sz="1600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24" name="Line 31"/>
            <p:cNvSpPr>
              <a:spLocks noChangeShapeType="1"/>
            </p:cNvSpPr>
            <p:nvPr/>
          </p:nvSpPr>
          <p:spPr bwMode="auto">
            <a:xfrm>
              <a:off x="4468802" y="3400412"/>
              <a:ext cx="504825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5" name="Line 32"/>
            <p:cNvSpPr>
              <a:spLocks noChangeShapeType="1"/>
            </p:cNvSpPr>
            <p:nvPr/>
          </p:nvSpPr>
          <p:spPr bwMode="auto">
            <a:xfrm>
              <a:off x="7802552" y="3414699"/>
              <a:ext cx="0" cy="72072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6" name="Line 35"/>
            <p:cNvSpPr>
              <a:spLocks noChangeShapeType="1"/>
            </p:cNvSpPr>
            <p:nvPr/>
          </p:nvSpPr>
          <p:spPr bwMode="auto">
            <a:xfrm>
              <a:off x="6269027" y="5070488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7" name="Text Box 36"/>
            <p:cNvSpPr txBox="1">
              <a:spLocks noChangeArrowheads="1"/>
            </p:cNvSpPr>
            <p:nvPr/>
          </p:nvSpPr>
          <p:spPr bwMode="auto">
            <a:xfrm>
              <a:off x="4489440" y="2940037"/>
              <a:ext cx="504825" cy="338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>
                  <a:solidFill>
                    <a:srgbClr val="FF3300"/>
                  </a:solidFill>
                  <a:ea typeface="黑体" panose="02010609060101010101" charset="-122"/>
                </a:rPr>
                <a:t>是</a:t>
              </a:r>
            </a:p>
          </p:txBody>
        </p:sp>
        <p:sp>
          <p:nvSpPr>
            <p:cNvPr id="28" name="Text Box 37"/>
            <p:cNvSpPr txBox="1">
              <a:spLocks noChangeArrowheads="1"/>
            </p:cNvSpPr>
            <p:nvPr/>
          </p:nvSpPr>
          <p:spPr bwMode="auto">
            <a:xfrm>
              <a:off x="7297727" y="2940037"/>
              <a:ext cx="504825" cy="338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>
                  <a:solidFill>
                    <a:srgbClr val="FF3300"/>
                  </a:solidFill>
                  <a:ea typeface="黑体" panose="02010609060101010101" charset="-122"/>
                </a:rPr>
                <a:t>否</a:t>
              </a:r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>
              <a:off x="7786710" y="4673543"/>
              <a:ext cx="0" cy="3587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cxnSp>
          <p:nvCxnSpPr>
            <p:cNvPr id="30" name="直接连接符 36"/>
            <p:cNvCxnSpPr>
              <a:cxnSpLocks noChangeShapeType="1"/>
              <a:stCxn id="18" idx="1"/>
              <a:endCxn id="29" idx="1"/>
            </p:cNvCxnSpPr>
            <p:nvPr/>
          </p:nvCxnSpPr>
          <p:spPr bwMode="auto">
            <a:xfrm rot="16200000" flipH="1">
              <a:off x="6141276" y="3386884"/>
              <a:ext cx="4719" cy="328614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723136"/>
            <a:ext cx="7315200" cy="3520926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x=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(input(“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请输入高数成绩：”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y=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(input(“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请输入英语成绩：”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z=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(input(“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请输入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语言成绩：”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if  </a:t>
            </a:r>
            <a:r>
              <a:rPr lang="en-US" altLang="zh-CN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lang="zh-CN" altLang="en-US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填空</a:t>
            </a:r>
            <a:r>
              <a:rPr lang="en-US" altLang="zh-CN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1]</a:t>
            </a:r>
            <a:r>
              <a:rPr lang="es-E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: </a:t>
            </a:r>
          </a:p>
          <a:p>
            <a:pPr>
              <a:lnSpc>
                <a:spcPct val="150000"/>
              </a:lnSpc>
            </a:pPr>
            <a:r>
              <a:rPr lang="es-E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msg</a:t>
            </a:r>
            <a:r>
              <a:rPr lang="es-E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=“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优秀生！</a:t>
            </a:r>
            <a:r>
              <a:rPr lang="zh-CN" altLang="es-E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s-E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else: </a:t>
            </a:r>
          </a:p>
          <a:p>
            <a:pPr>
              <a:lnSpc>
                <a:spcPct val="150000"/>
              </a:lnSpc>
            </a:pPr>
            <a:r>
              <a:rPr lang="es-E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msg</a:t>
            </a:r>
            <a:r>
              <a:rPr lang="es-E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=“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请继续努力！</a:t>
            </a:r>
            <a:r>
              <a:rPr lang="zh-CN" altLang="es-E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s-E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msg</a:t>
            </a:r>
            <a:r>
              <a:rPr lang="es-E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 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课堂练习</a:t>
              </a:r>
              <a:r>
                <a:rPr lang="en-US" altLang="zh-CN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6</a:t>
              </a:r>
              <a:endPara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8" y="114071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矩形 2"/>
          <p:cNvSpPr/>
          <p:nvPr/>
        </p:nvSpPr>
        <p:spPr>
          <a:xfrm>
            <a:off x="194830" y="191452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4619581" y="1752721"/>
            <a:ext cx="21268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8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顺序结构</a:t>
            </a:r>
          </a:p>
        </p:txBody>
      </p:sp>
      <p:sp>
        <p:nvSpPr>
          <p:cNvPr id="7" name="文本框 129"/>
          <p:cNvSpPr txBox="1">
            <a:spLocks noChangeArrowheads="1"/>
          </p:cNvSpPr>
          <p:nvPr/>
        </p:nvSpPr>
        <p:spPr bwMode="auto">
          <a:xfrm>
            <a:off x="3348919" y="1815065"/>
            <a:ext cx="1196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4375900" y="1885312"/>
            <a:ext cx="97631" cy="24884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7"/>
          <p:cNvSpPr txBox="1">
            <a:spLocks noChangeArrowheads="1"/>
          </p:cNvSpPr>
          <p:nvPr/>
        </p:nvSpPr>
        <p:spPr bwMode="auto">
          <a:xfrm>
            <a:off x="4619581" y="2220725"/>
            <a:ext cx="21268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8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选择结构</a:t>
            </a:r>
          </a:p>
        </p:txBody>
      </p:sp>
      <p:sp>
        <p:nvSpPr>
          <p:cNvPr id="10" name="文本框 130"/>
          <p:cNvSpPr txBox="1">
            <a:spLocks noChangeArrowheads="1"/>
          </p:cNvSpPr>
          <p:nvPr/>
        </p:nvSpPr>
        <p:spPr bwMode="auto">
          <a:xfrm>
            <a:off x="3348919" y="2250524"/>
            <a:ext cx="1196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V="1">
            <a:off x="4375900" y="2329504"/>
            <a:ext cx="97631" cy="24884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3327689" y="987251"/>
            <a:ext cx="3247403" cy="553998"/>
            <a:chOff x="486669" y="1285026"/>
            <a:chExt cx="1368765" cy="2699963"/>
          </a:xfrm>
        </p:grpSpPr>
        <p:sp>
          <p:nvSpPr>
            <p:cNvPr id="19" name="文本框 4"/>
            <p:cNvSpPr txBox="1"/>
            <p:nvPr/>
          </p:nvSpPr>
          <p:spPr>
            <a:xfrm>
              <a:off x="486669" y="1285026"/>
              <a:ext cx="1368765" cy="2699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0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程序设计基础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782074" y="1505817"/>
              <a:ext cx="0" cy="410150"/>
            </a:xfrm>
            <a:prstGeom prst="line">
              <a:avLst/>
            </a:prstGeom>
            <a:ln>
              <a:solidFill>
                <a:srgbClr val="2A43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https://img0.baidu.com/it/u=2936318765,1752478232&amp;fm=26&amp;fmt=au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767" y="569502"/>
            <a:ext cx="1666876" cy="166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接连接符 20"/>
          <p:cNvCxnSpPr/>
          <p:nvPr/>
        </p:nvCxnSpPr>
        <p:spPr>
          <a:xfrm>
            <a:off x="3327688" y="1604643"/>
            <a:ext cx="28826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28"/>
          <p:cNvSpPr txBox="1">
            <a:spLocks noChangeArrowheads="1"/>
          </p:cNvSpPr>
          <p:nvPr/>
        </p:nvSpPr>
        <p:spPr bwMode="auto">
          <a:xfrm>
            <a:off x="4619581" y="2661469"/>
            <a:ext cx="21268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8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循环结构</a:t>
            </a:r>
          </a:p>
        </p:txBody>
      </p:sp>
      <p:sp>
        <p:nvSpPr>
          <p:cNvPr id="17" name="文本框 129"/>
          <p:cNvSpPr txBox="1">
            <a:spLocks noChangeArrowheads="1"/>
          </p:cNvSpPr>
          <p:nvPr/>
        </p:nvSpPr>
        <p:spPr bwMode="auto">
          <a:xfrm>
            <a:off x="3348919" y="2723813"/>
            <a:ext cx="1196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auto">
          <a:xfrm flipV="1">
            <a:off x="4375900" y="2813110"/>
            <a:ext cx="97631" cy="24884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1560" y="873175"/>
            <a:ext cx="763284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小明在进一步的学习中了解到，根据车辆超速情况的不同，是有不同处罚的，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  <a:p>
            <a:pPr indent="539750" algn="just">
              <a:lnSpc>
                <a:spcPct val="13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①超过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10%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以内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，不罚款，记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分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;</a:t>
            </a:r>
          </a:p>
          <a:p>
            <a:pPr indent="539750" algn="just">
              <a:lnSpc>
                <a:spcPct val="13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②超过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10%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以上未达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20%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的，罚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50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元，记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分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;</a:t>
            </a:r>
          </a:p>
          <a:p>
            <a:pPr indent="539750" algn="just">
              <a:lnSpc>
                <a:spcPct val="13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③超过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20%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以上未达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50%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的，罚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200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元，记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分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;</a:t>
            </a:r>
          </a:p>
          <a:p>
            <a:pPr indent="539750" algn="just">
              <a:lnSpc>
                <a:spcPct val="13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④超过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50%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以上未达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70%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的，罚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1000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元，记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分，可以并处吊销驾驶证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;</a:t>
            </a:r>
          </a:p>
          <a:p>
            <a:pPr indent="539750" algn="just">
              <a:lnSpc>
                <a:spcPct val="13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⑤超过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70%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以上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的，罚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2000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元，记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分，可以并处吊销驾驶证。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小明要实现这个功能，又该怎么编写代码呢？</a:t>
            </a:r>
          </a:p>
        </p:txBody>
      </p:sp>
      <p:sp>
        <p:nvSpPr>
          <p:cNvPr id="6" name="文本框 2"/>
          <p:cNvSpPr txBox="1"/>
          <p:nvPr/>
        </p:nvSpPr>
        <p:spPr>
          <a:xfrm>
            <a:off x="561926" y="267494"/>
            <a:ext cx="176391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引例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70868" y="411510"/>
            <a:ext cx="8233580" cy="4160234"/>
            <a:chOff x="370868" y="411510"/>
            <a:chExt cx="8233580" cy="4160234"/>
          </a:xfrm>
        </p:grpSpPr>
        <p:grpSp>
          <p:nvGrpSpPr>
            <p:cNvPr id="2" name="组合 1"/>
            <p:cNvGrpSpPr/>
            <p:nvPr/>
          </p:nvGrpSpPr>
          <p:grpSpPr>
            <a:xfrm>
              <a:off x="370868" y="411510"/>
              <a:ext cx="8233580" cy="4160234"/>
              <a:chOff x="370868" y="699542"/>
              <a:chExt cx="8233580" cy="4160234"/>
            </a:xfrm>
          </p:grpSpPr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1547665" y="699542"/>
                <a:ext cx="2332748" cy="30777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dirty="0">
                    <a:latin typeface="黑体" panose="02010609060101010101" charset="-122"/>
                    <a:ea typeface="黑体" panose="02010609060101010101" charset="-122"/>
                  </a:rPr>
                  <a:t>输入时速</a:t>
                </a:r>
                <a:r>
                  <a:rPr lang="en-US" altLang="zh-CN" sz="1400" dirty="0">
                    <a:latin typeface="黑体" panose="02010609060101010101" charset="-122"/>
                    <a:ea typeface="黑体" panose="02010609060101010101" charset="-122"/>
                  </a:rPr>
                  <a:t>→s</a:t>
                </a:r>
              </a:p>
            </p:txBody>
          </p:sp>
          <p:sp>
            <p:nvSpPr>
              <p:cNvPr id="9" name="Line 12"/>
              <p:cNvSpPr>
                <a:spLocks noChangeShapeType="1"/>
              </p:cNvSpPr>
              <p:nvPr/>
            </p:nvSpPr>
            <p:spPr bwMode="auto">
              <a:xfrm>
                <a:off x="1187625" y="2050357"/>
                <a:ext cx="0" cy="26262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 sz="1200"/>
              </a:p>
            </p:txBody>
          </p:sp>
          <p:sp>
            <p:nvSpPr>
              <p:cNvPr id="10" name="Line 21"/>
              <p:cNvSpPr>
                <a:spLocks noChangeShapeType="1"/>
              </p:cNvSpPr>
              <p:nvPr/>
            </p:nvSpPr>
            <p:spPr bwMode="auto">
              <a:xfrm flipV="1">
                <a:off x="1187623" y="4319107"/>
                <a:ext cx="679912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zh-CN" altLang="en-US" sz="1200"/>
              </a:p>
            </p:txBody>
          </p:sp>
          <p:sp>
            <p:nvSpPr>
              <p:cNvPr id="11" name="Line 22"/>
              <p:cNvSpPr>
                <a:spLocks noChangeShapeType="1"/>
              </p:cNvSpPr>
              <p:nvPr/>
            </p:nvSpPr>
            <p:spPr bwMode="auto">
              <a:xfrm>
                <a:off x="2714039" y="1035047"/>
                <a:ext cx="0" cy="21033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 sz="1200"/>
              </a:p>
            </p:txBody>
          </p:sp>
          <p:sp>
            <p:nvSpPr>
              <p:cNvPr id="12" name="流程图: 决策 23"/>
              <p:cNvSpPr>
                <a:spLocks noChangeArrowheads="1"/>
              </p:cNvSpPr>
              <p:nvPr/>
            </p:nvSpPr>
            <p:spPr bwMode="auto">
              <a:xfrm>
                <a:off x="1815413" y="1806328"/>
                <a:ext cx="1781944" cy="469466"/>
              </a:xfrm>
              <a:prstGeom prst="flowChartDecision">
                <a:avLst/>
              </a:prstGeom>
              <a:noFill/>
              <a:ln w="19050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 dirty="0"/>
                  <a:t>0&lt;r&lt;=0.1</a:t>
                </a:r>
                <a:endParaRPr lang="zh-CN" altLang="en-US" sz="1400" dirty="0"/>
              </a:p>
            </p:txBody>
          </p:sp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370868" y="2329098"/>
                <a:ext cx="1464829" cy="5232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00" dirty="0">
                    <a:latin typeface="黑体" panose="02010609060101010101" charset="-122"/>
                    <a:ea typeface="黑体" panose="02010609060101010101" charset="-122"/>
                  </a:rPr>
                  <a:t>“</a:t>
                </a:r>
                <a:r>
                  <a:rPr lang="zh-CN" altLang="en-US" sz="1400" dirty="0">
                    <a:latin typeface="黑体" panose="02010609060101010101" charset="-122"/>
                    <a:ea typeface="黑体" panose="02010609060101010101" charset="-122"/>
                  </a:rPr>
                  <a:t>不罚款，给予警告</a:t>
                </a:r>
                <a:r>
                  <a:rPr lang="en-US" altLang="zh-CN" sz="1400" dirty="0">
                    <a:latin typeface="黑体" panose="02010609060101010101" charset="-122"/>
                    <a:ea typeface="黑体" panose="02010609060101010101" charset="-122"/>
                  </a:rPr>
                  <a:t>”→</a:t>
                </a:r>
                <a:r>
                  <a:rPr lang="en-US" altLang="zh-CN" sz="1400" dirty="0" err="1">
                    <a:latin typeface="黑体" panose="02010609060101010101" charset="-122"/>
                    <a:ea typeface="黑体" panose="02010609060101010101" charset="-122"/>
                  </a:rPr>
                  <a:t>msg</a:t>
                </a:r>
                <a:endParaRPr lang="en-US" altLang="zh-CN" sz="1400" dirty="0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14" name="Line 18"/>
              <p:cNvSpPr>
                <a:spLocks noChangeShapeType="1"/>
              </p:cNvSpPr>
              <p:nvPr/>
            </p:nvSpPr>
            <p:spPr bwMode="auto">
              <a:xfrm flipV="1">
                <a:off x="1187623" y="2043385"/>
                <a:ext cx="648197" cy="17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zh-CN" altLang="en-US" sz="1200"/>
              </a:p>
            </p:txBody>
          </p:sp>
          <p:sp>
            <p:nvSpPr>
              <p:cNvPr id="15" name="Text Box 23"/>
              <p:cNvSpPr txBox="1">
                <a:spLocks noChangeArrowheads="1"/>
              </p:cNvSpPr>
              <p:nvPr/>
            </p:nvSpPr>
            <p:spPr bwMode="auto">
              <a:xfrm>
                <a:off x="1475656" y="1815740"/>
                <a:ext cx="230671" cy="191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100" dirty="0">
                    <a:ea typeface="黑体" panose="02010609060101010101" charset="-122"/>
                  </a:rPr>
                  <a:t>是</a:t>
                </a:r>
              </a:p>
            </p:txBody>
          </p:sp>
          <p:sp>
            <p:nvSpPr>
              <p:cNvPr id="16" name="Line 15"/>
              <p:cNvSpPr>
                <a:spLocks noChangeShapeType="1"/>
              </p:cNvSpPr>
              <p:nvPr/>
            </p:nvSpPr>
            <p:spPr bwMode="auto">
              <a:xfrm>
                <a:off x="3533735" y="2034089"/>
                <a:ext cx="35750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 sz="1200"/>
              </a:p>
            </p:txBody>
          </p:sp>
          <p:sp>
            <p:nvSpPr>
              <p:cNvPr id="17" name="Text Box 24"/>
              <p:cNvSpPr txBox="1">
                <a:spLocks noChangeArrowheads="1"/>
              </p:cNvSpPr>
              <p:nvPr/>
            </p:nvSpPr>
            <p:spPr bwMode="auto">
              <a:xfrm>
                <a:off x="3549241" y="1806328"/>
                <a:ext cx="230671" cy="191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100" dirty="0">
                    <a:ea typeface="黑体" panose="02010609060101010101" charset="-122"/>
                  </a:rPr>
                  <a:t>否</a:t>
                </a:r>
              </a:p>
            </p:txBody>
          </p:sp>
          <p:sp>
            <p:nvSpPr>
              <p:cNvPr id="18" name="流程图: 决策 33"/>
              <p:cNvSpPr>
                <a:spLocks noChangeArrowheads="1"/>
              </p:cNvSpPr>
              <p:nvPr/>
            </p:nvSpPr>
            <p:spPr bwMode="auto">
              <a:xfrm>
                <a:off x="2889595" y="2225826"/>
                <a:ext cx="2019398" cy="469466"/>
              </a:xfrm>
              <a:prstGeom prst="flowChartDecision">
                <a:avLst/>
              </a:prstGeom>
              <a:noFill/>
              <a:ln w="19050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400" dirty="0"/>
                  <a:t>0.1&lt;r&lt;=0.2</a:t>
                </a:r>
              </a:p>
            </p:txBody>
          </p:sp>
          <p:sp>
            <p:nvSpPr>
              <p:cNvPr id="19" name="Rectangle 7"/>
              <p:cNvSpPr>
                <a:spLocks noChangeArrowheads="1"/>
              </p:cNvSpPr>
              <p:nvPr/>
            </p:nvSpPr>
            <p:spPr bwMode="auto">
              <a:xfrm>
                <a:off x="1891029" y="2726759"/>
                <a:ext cx="1270485" cy="5232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00" dirty="0">
                    <a:latin typeface="黑体" panose="02010609060101010101" charset="-122"/>
                    <a:ea typeface="黑体" panose="02010609060101010101" charset="-122"/>
                  </a:rPr>
                  <a:t>“</a:t>
                </a:r>
                <a:r>
                  <a:rPr lang="zh-CN" altLang="en-US" sz="1400" dirty="0">
                    <a:latin typeface="黑体" panose="02010609060101010101" charset="-122"/>
                    <a:ea typeface="黑体" panose="02010609060101010101" charset="-122"/>
                  </a:rPr>
                  <a:t>罚</a:t>
                </a:r>
                <a:r>
                  <a:rPr lang="en-US" altLang="zh-CN" sz="1400" dirty="0">
                    <a:latin typeface="黑体" panose="02010609060101010101" charset="-122"/>
                    <a:ea typeface="黑体" panose="02010609060101010101" charset="-122"/>
                  </a:rPr>
                  <a:t>50</a:t>
                </a:r>
                <a:r>
                  <a:rPr lang="zh-CN" altLang="en-US" sz="1400" dirty="0">
                    <a:latin typeface="黑体" panose="02010609060101010101" charset="-122"/>
                    <a:ea typeface="黑体" panose="02010609060101010101" charset="-122"/>
                  </a:rPr>
                  <a:t>元</a:t>
                </a:r>
                <a:r>
                  <a:rPr lang="en-US" altLang="zh-CN" sz="1400" dirty="0">
                    <a:latin typeface="黑体" panose="02010609060101010101" charset="-122"/>
                    <a:ea typeface="黑体" panose="02010609060101010101" charset="-122"/>
                  </a:rPr>
                  <a:t>”</a:t>
                </a:r>
              </a:p>
              <a:p>
                <a:pPr algn="ctr"/>
                <a:r>
                  <a:rPr lang="en-US" altLang="zh-CN" sz="1400" dirty="0">
                    <a:latin typeface="黑体" panose="02010609060101010101" charset="-122"/>
                    <a:ea typeface="黑体" panose="02010609060101010101" charset="-122"/>
                  </a:rPr>
                  <a:t>→</a:t>
                </a:r>
                <a:r>
                  <a:rPr lang="en-US" altLang="zh-CN" sz="1400" dirty="0" err="1">
                    <a:latin typeface="黑体" panose="02010609060101010101" charset="-122"/>
                    <a:ea typeface="黑体" panose="02010609060101010101" charset="-122"/>
                  </a:rPr>
                  <a:t>msg</a:t>
                </a:r>
                <a:endParaRPr lang="en-US" altLang="zh-CN" sz="1400" dirty="0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20" name="Line 12"/>
              <p:cNvSpPr>
                <a:spLocks noChangeShapeType="1"/>
              </p:cNvSpPr>
              <p:nvPr/>
            </p:nvSpPr>
            <p:spPr bwMode="auto">
              <a:xfrm>
                <a:off x="2555777" y="2459397"/>
                <a:ext cx="0" cy="26262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 sz="1200"/>
              </a:p>
            </p:txBody>
          </p:sp>
          <p:sp>
            <p:nvSpPr>
              <p:cNvPr id="21" name="Line 18"/>
              <p:cNvSpPr>
                <a:spLocks noChangeShapeType="1"/>
              </p:cNvSpPr>
              <p:nvPr/>
            </p:nvSpPr>
            <p:spPr bwMode="auto">
              <a:xfrm>
                <a:off x="2555777" y="2460560"/>
                <a:ext cx="3959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zh-CN" altLang="en-US" sz="1200"/>
              </a:p>
            </p:txBody>
          </p:sp>
          <p:sp>
            <p:nvSpPr>
              <p:cNvPr id="22" name="Text Box 23"/>
              <p:cNvSpPr txBox="1">
                <a:spLocks noChangeArrowheads="1"/>
              </p:cNvSpPr>
              <p:nvPr/>
            </p:nvSpPr>
            <p:spPr bwMode="auto">
              <a:xfrm>
                <a:off x="2587479" y="2237822"/>
                <a:ext cx="230671" cy="191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100" dirty="0">
                    <a:ea typeface="黑体" panose="02010609060101010101" charset="-122"/>
                  </a:rPr>
                  <a:t>是</a:t>
                </a:r>
              </a:p>
            </p:txBody>
          </p:sp>
          <p:sp>
            <p:nvSpPr>
              <p:cNvPr id="23" name="Line 12"/>
              <p:cNvSpPr>
                <a:spLocks noChangeShapeType="1"/>
              </p:cNvSpPr>
              <p:nvPr/>
            </p:nvSpPr>
            <p:spPr bwMode="auto">
              <a:xfrm>
                <a:off x="3848450" y="2894002"/>
                <a:ext cx="0" cy="26262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 sz="1200"/>
              </a:p>
            </p:txBody>
          </p:sp>
          <p:sp>
            <p:nvSpPr>
              <p:cNvPr id="24" name="Line 15"/>
              <p:cNvSpPr>
                <a:spLocks noChangeShapeType="1"/>
              </p:cNvSpPr>
              <p:nvPr/>
            </p:nvSpPr>
            <p:spPr bwMode="auto">
              <a:xfrm>
                <a:off x="4860033" y="2452425"/>
                <a:ext cx="35750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 sz="1200"/>
              </a:p>
            </p:txBody>
          </p:sp>
          <p:sp>
            <p:nvSpPr>
              <p:cNvPr id="25" name="Text Box 24"/>
              <p:cNvSpPr txBox="1">
                <a:spLocks noChangeArrowheads="1"/>
              </p:cNvSpPr>
              <p:nvPr/>
            </p:nvSpPr>
            <p:spPr bwMode="auto">
              <a:xfrm>
                <a:off x="4860032" y="2236236"/>
                <a:ext cx="230671" cy="191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100">
                    <a:ea typeface="黑体" panose="02010609060101010101" charset="-122"/>
                  </a:rPr>
                  <a:t>否</a:t>
                </a:r>
              </a:p>
            </p:txBody>
          </p:sp>
          <p:sp>
            <p:nvSpPr>
              <p:cNvPr id="26" name="流程图: 决策 45"/>
              <p:cNvSpPr>
                <a:spLocks noChangeArrowheads="1"/>
              </p:cNvSpPr>
              <p:nvPr/>
            </p:nvSpPr>
            <p:spPr bwMode="auto">
              <a:xfrm>
                <a:off x="4216630" y="2656945"/>
                <a:ext cx="1989774" cy="468305"/>
              </a:xfrm>
              <a:prstGeom prst="flowChartDecision">
                <a:avLst/>
              </a:prstGeom>
              <a:noFill/>
              <a:ln w="19050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400" dirty="0"/>
                  <a:t>0.2&lt;r&lt;=0.5</a:t>
                </a:r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3203849" y="3160464"/>
                <a:ext cx="1311636" cy="5232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00" dirty="0">
                    <a:latin typeface="黑体" panose="02010609060101010101" charset="-122"/>
                    <a:ea typeface="黑体" panose="02010609060101010101" charset="-122"/>
                  </a:rPr>
                  <a:t>“</a:t>
                </a:r>
                <a:r>
                  <a:rPr lang="zh-CN" altLang="en-US" sz="1400" dirty="0">
                    <a:latin typeface="黑体" panose="02010609060101010101" charset="-122"/>
                    <a:ea typeface="黑体" panose="02010609060101010101" charset="-122"/>
                  </a:rPr>
                  <a:t>罚</a:t>
                </a:r>
                <a:r>
                  <a:rPr lang="en-US" altLang="zh-CN" sz="1400" dirty="0">
                    <a:latin typeface="黑体" panose="02010609060101010101" charset="-122"/>
                    <a:ea typeface="黑体" panose="02010609060101010101" charset="-122"/>
                  </a:rPr>
                  <a:t>100</a:t>
                </a:r>
                <a:r>
                  <a:rPr lang="zh-CN" altLang="en-US" sz="1400" dirty="0">
                    <a:latin typeface="黑体" panose="02010609060101010101" charset="-122"/>
                    <a:ea typeface="黑体" panose="02010609060101010101" charset="-122"/>
                  </a:rPr>
                  <a:t>元</a:t>
                </a:r>
                <a:r>
                  <a:rPr lang="en-US" altLang="zh-CN" sz="1400" dirty="0">
                    <a:latin typeface="黑体" panose="02010609060101010101" charset="-122"/>
                    <a:ea typeface="黑体" panose="02010609060101010101" charset="-122"/>
                  </a:rPr>
                  <a:t>”</a:t>
                </a:r>
              </a:p>
              <a:p>
                <a:pPr algn="ctr"/>
                <a:r>
                  <a:rPr lang="en-US" altLang="zh-CN" sz="1400" dirty="0">
                    <a:latin typeface="黑体" panose="02010609060101010101" charset="-122"/>
                    <a:ea typeface="黑体" panose="02010609060101010101" charset="-122"/>
                  </a:rPr>
                  <a:t>→</a:t>
                </a:r>
                <a:r>
                  <a:rPr lang="en-US" altLang="zh-CN" sz="1400" dirty="0" err="1">
                    <a:latin typeface="黑体" panose="02010609060101010101" charset="-122"/>
                    <a:ea typeface="黑体" panose="02010609060101010101" charset="-122"/>
                  </a:rPr>
                  <a:t>msg</a:t>
                </a:r>
                <a:endParaRPr lang="en-US" altLang="zh-CN" sz="1400" dirty="0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28" name="Line 12"/>
              <p:cNvSpPr>
                <a:spLocks noChangeShapeType="1"/>
              </p:cNvSpPr>
              <p:nvPr/>
            </p:nvSpPr>
            <p:spPr bwMode="auto">
              <a:xfrm>
                <a:off x="6581628" y="2883544"/>
                <a:ext cx="0" cy="26262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 sz="1200"/>
              </a:p>
            </p:txBody>
          </p:sp>
          <p:sp>
            <p:nvSpPr>
              <p:cNvPr id="29" name="Line 18"/>
              <p:cNvSpPr>
                <a:spLocks noChangeShapeType="1"/>
              </p:cNvSpPr>
              <p:nvPr/>
            </p:nvSpPr>
            <p:spPr bwMode="auto">
              <a:xfrm>
                <a:off x="3843953" y="2892263"/>
                <a:ext cx="35750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 sz="1200"/>
              </a:p>
            </p:txBody>
          </p:sp>
          <p:sp>
            <p:nvSpPr>
              <p:cNvPr id="30" name="Text Box 23"/>
              <p:cNvSpPr txBox="1">
                <a:spLocks noChangeArrowheads="1"/>
              </p:cNvSpPr>
              <p:nvPr/>
            </p:nvSpPr>
            <p:spPr bwMode="auto">
              <a:xfrm>
                <a:off x="3875431" y="2661616"/>
                <a:ext cx="230671" cy="191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100" dirty="0">
                    <a:ea typeface="黑体" panose="02010609060101010101" charset="-122"/>
                  </a:rPr>
                  <a:t>是</a:t>
                </a:r>
              </a:p>
            </p:txBody>
          </p:sp>
          <p:sp>
            <p:nvSpPr>
              <p:cNvPr id="31" name="Line 15"/>
              <p:cNvSpPr>
                <a:spLocks noChangeShapeType="1"/>
              </p:cNvSpPr>
              <p:nvPr/>
            </p:nvSpPr>
            <p:spPr bwMode="auto">
              <a:xfrm>
                <a:off x="6206765" y="2889939"/>
                <a:ext cx="35750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 sz="1200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6213537" y="2668284"/>
                <a:ext cx="230671" cy="191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100" dirty="0">
                    <a:ea typeface="黑体" panose="02010609060101010101" charset="-122"/>
                  </a:rPr>
                  <a:t>否</a:t>
                </a:r>
              </a:p>
            </p:txBody>
          </p:sp>
          <p:sp>
            <p:nvSpPr>
              <p:cNvPr id="33" name="流程图: 决策 52"/>
              <p:cNvSpPr>
                <a:spLocks noChangeArrowheads="1"/>
              </p:cNvSpPr>
              <p:nvPr/>
            </p:nvSpPr>
            <p:spPr bwMode="auto">
              <a:xfrm>
                <a:off x="5566261" y="3139194"/>
                <a:ext cx="2071295" cy="469466"/>
              </a:xfrm>
              <a:prstGeom prst="flowChartDecision">
                <a:avLst/>
              </a:prstGeom>
              <a:noFill/>
              <a:ln w="19050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400" dirty="0"/>
                  <a:t>0.5&lt;r&lt;=0.7</a:t>
                </a:r>
              </a:p>
            </p:txBody>
          </p:sp>
          <p:sp>
            <p:nvSpPr>
              <p:cNvPr id="35" name="Line 18"/>
              <p:cNvSpPr>
                <a:spLocks noChangeShapeType="1"/>
              </p:cNvSpPr>
              <p:nvPr/>
            </p:nvSpPr>
            <p:spPr bwMode="auto">
              <a:xfrm>
                <a:off x="5196394" y="3373786"/>
                <a:ext cx="35750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 sz="1200"/>
              </a:p>
            </p:txBody>
          </p:sp>
          <p:sp>
            <p:nvSpPr>
              <p:cNvPr id="36" name="Text Box 23"/>
              <p:cNvSpPr txBox="1">
                <a:spLocks noChangeArrowheads="1"/>
              </p:cNvSpPr>
              <p:nvPr/>
            </p:nvSpPr>
            <p:spPr bwMode="auto">
              <a:xfrm>
                <a:off x="5292996" y="3137793"/>
                <a:ext cx="230671" cy="191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100" dirty="0">
                    <a:ea typeface="黑体" panose="02010609060101010101" charset="-122"/>
                  </a:rPr>
                  <a:t>是</a:t>
                </a:r>
              </a:p>
            </p:txBody>
          </p:sp>
          <p:sp>
            <p:nvSpPr>
              <p:cNvPr id="37" name="Line 22"/>
              <p:cNvSpPr>
                <a:spLocks noChangeShapeType="1"/>
              </p:cNvSpPr>
              <p:nvPr/>
            </p:nvSpPr>
            <p:spPr bwMode="auto">
              <a:xfrm>
                <a:off x="3901353" y="2031757"/>
                <a:ext cx="0" cy="210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 sz="1200"/>
              </a:p>
            </p:txBody>
          </p:sp>
          <p:sp>
            <p:nvSpPr>
              <p:cNvPr id="38" name="Line 22"/>
              <p:cNvSpPr>
                <a:spLocks noChangeShapeType="1"/>
              </p:cNvSpPr>
              <p:nvPr/>
            </p:nvSpPr>
            <p:spPr bwMode="auto">
              <a:xfrm>
                <a:off x="5208540" y="2443129"/>
                <a:ext cx="0" cy="21033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 sz="1200"/>
              </a:p>
            </p:txBody>
          </p:sp>
          <p:sp>
            <p:nvSpPr>
              <p:cNvPr id="39" name="Line 22"/>
              <p:cNvSpPr>
                <a:spLocks noChangeShapeType="1"/>
              </p:cNvSpPr>
              <p:nvPr/>
            </p:nvSpPr>
            <p:spPr bwMode="auto">
              <a:xfrm flipH="1">
                <a:off x="1187624" y="2884039"/>
                <a:ext cx="0" cy="14350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zh-CN" altLang="en-US" sz="1200"/>
              </a:p>
            </p:txBody>
          </p:sp>
          <p:sp>
            <p:nvSpPr>
              <p:cNvPr id="40" name="Line 22"/>
              <p:cNvSpPr>
                <a:spLocks noChangeShapeType="1"/>
              </p:cNvSpPr>
              <p:nvPr/>
            </p:nvSpPr>
            <p:spPr bwMode="auto">
              <a:xfrm flipH="1">
                <a:off x="3843952" y="3670459"/>
                <a:ext cx="0" cy="6486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zh-CN" altLang="en-US" sz="1200"/>
              </a:p>
            </p:txBody>
          </p:sp>
          <p:sp>
            <p:nvSpPr>
              <p:cNvPr id="41" name="Line 15"/>
              <p:cNvSpPr>
                <a:spLocks noChangeShapeType="1"/>
              </p:cNvSpPr>
              <p:nvPr/>
            </p:nvSpPr>
            <p:spPr bwMode="auto">
              <a:xfrm>
                <a:off x="7602267" y="3372484"/>
                <a:ext cx="35750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 sz="1200"/>
              </a:p>
            </p:txBody>
          </p:sp>
          <p:sp>
            <p:nvSpPr>
              <p:cNvPr id="42" name="Line 22"/>
              <p:cNvSpPr>
                <a:spLocks noChangeShapeType="1"/>
              </p:cNvSpPr>
              <p:nvPr/>
            </p:nvSpPr>
            <p:spPr bwMode="auto">
              <a:xfrm>
                <a:off x="7949462" y="3387005"/>
                <a:ext cx="0" cy="21033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 sz="1200"/>
              </a:p>
            </p:txBody>
          </p:sp>
          <p:sp>
            <p:nvSpPr>
              <p:cNvPr id="43" name="Text Box 24"/>
              <p:cNvSpPr txBox="1">
                <a:spLocks noChangeArrowheads="1"/>
              </p:cNvSpPr>
              <p:nvPr/>
            </p:nvSpPr>
            <p:spPr bwMode="auto">
              <a:xfrm>
                <a:off x="7617664" y="3147794"/>
                <a:ext cx="230671" cy="191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100" dirty="0">
                    <a:ea typeface="黑体" panose="02010609060101010101" charset="-122"/>
                  </a:rPr>
                  <a:t>否</a:t>
                </a:r>
              </a:p>
            </p:txBody>
          </p:sp>
          <p:sp>
            <p:nvSpPr>
              <p:cNvPr id="45" name="Line 22"/>
              <p:cNvSpPr>
                <a:spLocks noChangeShapeType="1"/>
              </p:cNvSpPr>
              <p:nvPr/>
            </p:nvSpPr>
            <p:spPr bwMode="auto">
              <a:xfrm flipH="1">
                <a:off x="7986749" y="4109806"/>
                <a:ext cx="0" cy="2219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1200"/>
              </a:p>
            </p:txBody>
          </p:sp>
          <p:sp>
            <p:nvSpPr>
              <p:cNvPr id="46" name="Line 22"/>
              <p:cNvSpPr>
                <a:spLocks noChangeShapeType="1"/>
              </p:cNvSpPr>
              <p:nvPr/>
            </p:nvSpPr>
            <p:spPr bwMode="auto">
              <a:xfrm flipH="1">
                <a:off x="2555776" y="3242358"/>
                <a:ext cx="0" cy="108939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zh-CN" altLang="en-US" sz="1200"/>
              </a:p>
            </p:txBody>
          </p:sp>
          <p:sp>
            <p:nvSpPr>
              <p:cNvPr id="47" name="Line 22"/>
              <p:cNvSpPr>
                <a:spLocks noChangeShapeType="1"/>
              </p:cNvSpPr>
              <p:nvPr/>
            </p:nvSpPr>
            <p:spPr bwMode="auto">
              <a:xfrm>
                <a:off x="4376897" y="4322343"/>
                <a:ext cx="0" cy="2254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1200"/>
              </a:p>
            </p:txBody>
          </p:sp>
          <p:sp>
            <p:nvSpPr>
              <p:cNvPr id="48" name="Rectangle 8"/>
              <p:cNvSpPr>
                <a:spLocks noChangeArrowheads="1"/>
              </p:cNvSpPr>
              <p:nvPr/>
            </p:nvSpPr>
            <p:spPr bwMode="auto">
              <a:xfrm>
                <a:off x="3923928" y="4551999"/>
                <a:ext cx="952664" cy="30777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dirty="0">
                    <a:latin typeface="黑体" panose="02010609060101010101" charset="-122"/>
                    <a:ea typeface="黑体" panose="02010609060101010101" charset="-122"/>
                  </a:rPr>
                  <a:t>输出</a:t>
                </a:r>
                <a:r>
                  <a:rPr lang="en-US" altLang="zh-CN" sz="1400" dirty="0" err="1">
                    <a:latin typeface="黑体" panose="02010609060101010101" charset="-122"/>
                    <a:ea typeface="黑体" panose="02010609060101010101" charset="-122"/>
                  </a:rPr>
                  <a:t>msg</a:t>
                </a:r>
                <a:endParaRPr lang="zh-CN" altLang="en-US" sz="1400" dirty="0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50" name="Line 22"/>
              <p:cNvSpPr>
                <a:spLocks noChangeShapeType="1"/>
              </p:cNvSpPr>
              <p:nvPr/>
            </p:nvSpPr>
            <p:spPr bwMode="auto">
              <a:xfrm>
                <a:off x="5202016" y="4108777"/>
                <a:ext cx="0" cy="210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 sz="1200"/>
              </a:p>
            </p:txBody>
          </p:sp>
          <p:sp>
            <p:nvSpPr>
              <p:cNvPr id="51" name="Line 22"/>
              <p:cNvSpPr>
                <a:spLocks noChangeShapeType="1"/>
              </p:cNvSpPr>
              <p:nvPr/>
            </p:nvSpPr>
            <p:spPr bwMode="auto">
              <a:xfrm>
                <a:off x="5203140" y="3393541"/>
                <a:ext cx="0" cy="210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 sz="1200"/>
              </a:p>
            </p:txBody>
          </p:sp>
          <p:sp>
            <p:nvSpPr>
              <p:cNvPr id="56" name="Rectangle 6"/>
              <p:cNvSpPr>
                <a:spLocks noChangeArrowheads="1"/>
              </p:cNvSpPr>
              <p:nvPr/>
            </p:nvSpPr>
            <p:spPr bwMode="auto">
              <a:xfrm>
                <a:off x="1539703" y="1245378"/>
                <a:ext cx="2332748" cy="30777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 dirty="0">
                    <a:latin typeface="黑体" panose="02010609060101010101" charset="-122"/>
                    <a:ea typeface="黑体" panose="02010609060101010101" charset="-122"/>
                  </a:rPr>
                  <a:t>r=(s-50)/50</a:t>
                </a:r>
              </a:p>
            </p:txBody>
          </p:sp>
          <p:sp>
            <p:nvSpPr>
              <p:cNvPr id="57" name="Line 22"/>
              <p:cNvSpPr>
                <a:spLocks noChangeShapeType="1"/>
              </p:cNvSpPr>
              <p:nvPr/>
            </p:nvSpPr>
            <p:spPr bwMode="auto">
              <a:xfrm>
                <a:off x="2706077" y="1580883"/>
                <a:ext cx="0" cy="21033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 sz="1200"/>
              </a:p>
            </p:txBody>
          </p:sp>
          <p:sp>
            <p:nvSpPr>
              <p:cNvPr id="58" name="Rectangle 7"/>
              <p:cNvSpPr>
                <a:spLocks noChangeArrowheads="1"/>
              </p:cNvSpPr>
              <p:nvPr/>
            </p:nvSpPr>
            <p:spPr bwMode="auto">
              <a:xfrm>
                <a:off x="4561716" y="3574314"/>
                <a:ext cx="1311636" cy="5232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00" dirty="0">
                    <a:latin typeface="黑体" panose="02010609060101010101" charset="-122"/>
                    <a:ea typeface="黑体" panose="02010609060101010101" charset="-122"/>
                  </a:rPr>
                  <a:t>“</a:t>
                </a:r>
                <a:r>
                  <a:rPr lang="zh-CN" altLang="en-US" sz="1400" dirty="0">
                    <a:latin typeface="黑体" panose="02010609060101010101" charset="-122"/>
                    <a:ea typeface="黑体" panose="02010609060101010101" charset="-122"/>
                  </a:rPr>
                  <a:t>罚</a:t>
                </a:r>
                <a:r>
                  <a:rPr lang="en-US" altLang="zh-CN" sz="1400" dirty="0">
                    <a:latin typeface="黑体" panose="02010609060101010101" charset="-122"/>
                    <a:ea typeface="黑体" panose="02010609060101010101" charset="-122"/>
                  </a:rPr>
                  <a:t>300</a:t>
                </a:r>
                <a:r>
                  <a:rPr lang="zh-CN" altLang="en-US" sz="1400" dirty="0">
                    <a:latin typeface="黑体" panose="02010609060101010101" charset="-122"/>
                    <a:ea typeface="黑体" panose="02010609060101010101" charset="-122"/>
                  </a:rPr>
                  <a:t>元</a:t>
                </a:r>
                <a:r>
                  <a:rPr lang="en-US" altLang="zh-CN" sz="1400" dirty="0">
                    <a:latin typeface="黑体" panose="02010609060101010101" charset="-122"/>
                    <a:ea typeface="黑体" panose="02010609060101010101" charset="-122"/>
                  </a:rPr>
                  <a:t>”</a:t>
                </a:r>
              </a:p>
              <a:p>
                <a:pPr algn="ctr"/>
                <a:r>
                  <a:rPr lang="en-US" altLang="zh-CN" sz="1400" dirty="0">
                    <a:latin typeface="黑体" panose="02010609060101010101" charset="-122"/>
                    <a:ea typeface="黑体" panose="02010609060101010101" charset="-122"/>
                  </a:rPr>
                  <a:t>→</a:t>
                </a:r>
                <a:r>
                  <a:rPr lang="en-US" altLang="zh-CN" sz="1400" dirty="0" err="1">
                    <a:latin typeface="黑体" panose="02010609060101010101" charset="-122"/>
                    <a:ea typeface="黑体" panose="02010609060101010101" charset="-122"/>
                  </a:rPr>
                  <a:t>msg</a:t>
                </a:r>
                <a:endParaRPr lang="en-US" altLang="zh-CN" sz="1400" dirty="0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59" name="Rectangle 7"/>
              <p:cNvSpPr>
                <a:spLocks noChangeArrowheads="1"/>
              </p:cNvSpPr>
              <p:nvPr/>
            </p:nvSpPr>
            <p:spPr bwMode="auto">
              <a:xfrm>
                <a:off x="7292812" y="3572126"/>
                <a:ext cx="1311636" cy="5232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400" dirty="0">
                    <a:latin typeface="黑体" panose="02010609060101010101" charset="-122"/>
                    <a:ea typeface="黑体" panose="02010609060101010101" charset="-122"/>
                  </a:rPr>
                  <a:t>“</a:t>
                </a:r>
                <a:r>
                  <a:rPr lang="zh-CN" altLang="en-US" sz="1400" dirty="0">
                    <a:latin typeface="黑体" panose="02010609060101010101" charset="-122"/>
                    <a:ea typeface="黑体" panose="02010609060101010101" charset="-122"/>
                  </a:rPr>
                  <a:t>罚</a:t>
                </a:r>
                <a:r>
                  <a:rPr lang="en-US" altLang="zh-CN" sz="1400" dirty="0">
                    <a:latin typeface="黑体" panose="02010609060101010101" charset="-122"/>
                    <a:ea typeface="黑体" panose="02010609060101010101" charset="-122"/>
                  </a:rPr>
                  <a:t>500</a:t>
                </a:r>
                <a:r>
                  <a:rPr lang="zh-CN" altLang="en-US" sz="1400" dirty="0">
                    <a:latin typeface="黑体" panose="02010609060101010101" charset="-122"/>
                    <a:ea typeface="黑体" panose="02010609060101010101" charset="-122"/>
                  </a:rPr>
                  <a:t>元</a:t>
                </a:r>
                <a:r>
                  <a:rPr lang="en-US" altLang="zh-CN" sz="1400" dirty="0">
                    <a:latin typeface="黑体" panose="02010609060101010101" charset="-122"/>
                    <a:ea typeface="黑体" panose="02010609060101010101" charset="-122"/>
                  </a:rPr>
                  <a:t>”</a:t>
                </a:r>
              </a:p>
              <a:p>
                <a:pPr algn="ctr"/>
                <a:r>
                  <a:rPr lang="en-US" altLang="zh-CN" sz="1400" dirty="0">
                    <a:latin typeface="黑体" panose="02010609060101010101" charset="-122"/>
                    <a:ea typeface="黑体" panose="02010609060101010101" charset="-122"/>
                  </a:rPr>
                  <a:t>→</a:t>
                </a:r>
                <a:r>
                  <a:rPr lang="en-US" altLang="zh-CN" sz="1400" dirty="0" err="1">
                    <a:latin typeface="黑体" panose="02010609060101010101" charset="-122"/>
                    <a:ea typeface="黑体" panose="02010609060101010101" charset="-122"/>
                  </a:rPr>
                  <a:t>msg</a:t>
                </a:r>
                <a:endParaRPr lang="en-US" altLang="zh-CN" sz="1400" dirty="0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</p:grpSp>
        <p:sp>
          <p:nvSpPr>
            <p:cNvPr id="63" name="菱形 62"/>
            <p:cNvSpPr>
              <a:spLocks noChangeArrowheads="1"/>
            </p:cNvSpPr>
            <p:nvPr/>
          </p:nvSpPr>
          <p:spPr bwMode="auto">
            <a:xfrm>
              <a:off x="1867732" y="1529415"/>
              <a:ext cx="1657535" cy="448550"/>
            </a:xfrm>
            <a:prstGeom prst="diamond">
              <a:avLst/>
            </a:prstGeom>
            <a:noFill/>
            <a:ln w="38100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4" name="菱形 63"/>
            <p:cNvSpPr>
              <a:spLocks noChangeArrowheads="1"/>
            </p:cNvSpPr>
            <p:nvPr/>
          </p:nvSpPr>
          <p:spPr bwMode="auto">
            <a:xfrm>
              <a:off x="5647755" y="2870052"/>
              <a:ext cx="1908305" cy="448550"/>
            </a:xfrm>
            <a:prstGeom prst="diamond">
              <a:avLst/>
            </a:prstGeom>
            <a:noFill/>
            <a:ln w="38100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5" name="菱形 64"/>
            <p:cNvSpPr>
              <a:spLocks noChangeArrowheads="1"/>
            </p:cNvSpPr>
            <p:nvPr/>
          </p:nvSpPr>
          <p:spPr bwMode="auto">
            <a:xfrm>
              <a:off x="4247863" y="2386756"/>
              <a:ext cx="1908305" cy="448550"/>
            </a:xfrm>
            <a:prstGeom prst="diamond">
              <a:avLst/>
            </a:prstGeom>
            <a:noFill/>
            <a:ln w="38100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66" name="菱形 65"/>
            <p:cNvSpPr>
              <a:spLocks noChangeArrowheads="1"/>
            </p:cNvSpPr>
            <p:nvPr/>
          </p:nvSpPr>
          <p:spPr bwMode="auto">
            <a:xfrm>
              <a:off x="2945141" y="1955304"/>
              <a:ext cx="1908305" cy="448550"/>
            </a:xfrm>
            <a:prstGeom prst="diamond">
              <a:avLst/>
            </a:prstGeom>
            <a:noFill/>
            <a:ln w="38100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642190" y="1563668"/>
            <a:ext cx="6326152" cy="3127633"/>
            <a:chOff x="1642190" y="1458117"/>
            <a:chExt cx="6326152" cy="3127633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3865021" y="4079758"/>
              <a:ext cx="1381661" cy="24622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000" dirty="0">
                  <a:latin typeface="宋体" panose="02010600030101010101" pitchFamily="2" charset="-122"/>
                </a:rPr>
                <a:t>后续语句</a:t>
              </a:r>
            </a:p>
          </p:txBody>
        </p:sp>
        <p:sp>
          <p:nvSpPr>
            <p:cNvPr id="7" name="Line 12"/>
            <p:cNvSpPr>
              <a:spLocks noChangeShapeType="1"/>
            </p:cNvSpPr>
            <p:nvPr/>
          </p:nvSpPr>
          <p:spPr bwMode="auto">
            <a:xfrm>
              <a:off x="2152296" y="1731197"/>
              <a:ext cx="0" cy="2626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10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" name="Line 21"/>
            <p:cNvSpPr>
              <a:spLocks noChangeShapeType="1"/>
            </p:cNvSpPr>
            <p:nvPr/>
          </p:nvSpPr>
          <p:spPr bwMode="auto">
            <a:xfrm flipV="1">
              <a:off x="2143301" y="3806610"/>
              <a:ext cx="518033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 sz="10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" name="流程图: 决策 23"/>
            <p:cNvSpPr>
              <a:spLocks noChangeArrowheads="1"/>
            </p:cNvSpPr>
            <p:nvPr/>
          </p:nvSpPr>
          <p:spPr bwMode="auto">
            <a:xfrm>
              <a:off x="2512044" y="1487168"/>
              <a:ext cx="1321619" cy="469466"/>
            </a:xfrm>
            <a:prstGeom prst="flowChartDecision">
              <a:avLst/>
            </a:prstGeom>
            <a:noFill/>
            <a:ln w="190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000" dirty="0">
                  <a:latin typeface="宋体" panose="02010600030101010101" pitchFamily="2" charset="-122"/>
                </a:rPr>
                <a:t>条件</a:t>
              </a:r>
              <a:r>
                <a:rPr lang="en-US" altLang="zh-CN" sz="1000" dirty="0">
                  <a:latin typeface="宋体" panose="02010600030101010101" pitchFamily="2" charset="-122"/>
                </a:rPr>
                <a:t>1</a:t>
              </a:r>
              <a:endParaRPr lang="zh-CN" altLang="en-US" sz="1000" dirty="0">
                <a:latin typeface="宋体" panose="02010600030101010101" pitchFamily="2" charset="-122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1642190" y="2032233"/>
              <a:ext cx="1013588" cy="24622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000" dirty="0">
                  <a:latin typeface="宋体" panose="02010600030101010101" pitchFamily="2" charset="-122"/>
                </a:rPr>
                <a:t>语句序列</a:t>
              </a:r>
              <a:r>
                <a:rPr lang="en-US" altLang="zh-CN" sz="1000" dirty="0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>
              <a:off x="2146675" y="1724225"/>
              <a:ext cx="35750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10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" name="Text Box 23"/>
            <p:cNvSpPr txBox="1">
              <a:spLocks noChangeArrowheads="1"/>
            </p:cNvSpPr>
            <p:nvPr/>
          </p:nvSpPr>
          <p:spPr bwMode="auto">
            <a:xfrm>
              <a:off x="2179277" y="1458117"/>
              <a:ext cx="31290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000">
                  <a:latin typeface="宋体" panose="02010600030101010101" pitchFamily="2" charset="-122"/>
                </a:rPr>
                <a:t>是</a:t>
              </a: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 flipV="1">
              <a:off x="3770043" y="1699718"/>
              <a:ext cx="405842" cy="15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 sz="10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Text Box 24"/>
            <p:cNvSpPr txBox="1">
              <a:spLocks noChangeArrowheads="1"/>
            </p:cNvSpPr>
            <p:nvPr/>
          </p:nvSpPr>
          <p:spPr bwMode="auto">
            <a:xfrm>
              <a:off x="3718329" y="1487168"/>
              <a:ext cx="31290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000">
                  <a:latin typeface="宋体" panose="02010600030101010101" pitchFamily="2" charset="-122"/>
                </a:rPr>
                <a:t>否</a:t>
              </a:r>
            </a:p>
          </p:txBody>
        </p:sp>
        <p:sp>
          <p:nvSpPr>
            <p:cNvPr id="16" name="流程图: 决策 33"/>
            <p:cNvSpPr>
              <a:spLocks noChangeArrowheads="1"/>
            </p:cNvSpPr>
            <p:nvPr/>
          </p:nvSpPr>
          <p:spPr bwMode="auto">
            <a:xfrm>
              <a:off x="3515970" y="1906666"/>
              <a:ext cx="1368836" cy="469466"/>
            </a:xfrm>
            <a:prstGeom prst="flowChartDecision">
              <a:avLst/>
            </a:prstGeom>
            <a:noFill/>
            <a:ln w="190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000" dirty="0">
                  <a:latin typeface="宋体" panose="02010600030101010101" pitchFamily="2" charset="-122"/>
                </a:rPr>
                <a:t>条件</a:t>
              </a:r>
              <a:r>
                <a:rPr lang="en-US" altLang="zh-CN" sz="1000" dirty="0">
                  <a:latin typeface="宋体" panose="02010600030101010101" pitchFamily="2" charset="-122"/>
                </a:rPr>
                <a:t>2</a:t>
              </a:r>
              <a:endParaRPr lang="zh-CN" altLang="en-US" sz="1000" dirty="0">
                <a:latin typeface="宋体" panose="02010600030101010101" pitchFamily="2" charset="-122"/>
              </a:endParaRP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2624016" y="2457542"/>
              <a:ext cx="1023038" cy="24622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000" dirty="0">
                  <a:latin typeface="宋体" panose="02010600030101010101" pitchFamily="2" charset="-122"/>
                </a:rPr>
                <a:t>语句序列</a:t>
              </a:r>
              <a:r>
                <a:rPr lang="en-US" altLang="zh-CN" sz="1000" dirty="0">
                  <a:latin typeface="宋体" panose="02010600030101010101" pitchFamily="2" charset="-122"/>
                </a:rPr>
                <a:t>2</a:t>
              </a:r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3146103" y="2140237"/>
              <a:ext cx="0" cy="2626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10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3146103" y="2141400"/>
              <a:ext cx="35750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10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0" name="Text Box 23"/>
            <p:cNvSpPr txBox="1">
              <a:spLocks noChangeArrowheads="1"/>
            </p:cNvSpPr>
            <p:nvPr/>
          </p:nvSpPr>
          <p:spPr bwMode="auto">
            <a:xfrm>
              <a:off x="3139357" y="1921454"/>
              <a:ext cx="31290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000">
                  <a:latin typeface="宋体" panose="02010600030101010101" pitchFamily="2" charset="-122"/>
                </a:rPr>
                <a:t>是</a:t>
              </a:r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4242214" y="2574842"/>
              <a:ext cx="0" cy="2626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10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4835158" y="1891257"/>
              <a:ext cx="31290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000">
                  <a:latin typeface="宋体" panose="02010600030101010101" pitchFamily="2" charset="-122"/>
                </a:rPr>
                <a:t>否</a:t>
              </a:r>
            </a:p>
          </p:txBody>
        </p:sp>
        <p:sp>
          <p:nvSpPr>
            <p:cNvPr id="23" name="流程图: 决策 45"/>
            <p:cNvSpPr>
              <a:spLocks noChangeArrowheads="1"/>
            </p:cNvSpPr>
            <p:nvPr/>
          </p:nvSpPr>
          <p:spPr bwMode="auto">
            <a:xfrm>
              <a:off x="4587348" y="2337785"/>
              <a:ext cx="1336234" cy="468305"/>
            </a:xfrm>
            <a:prstGeom prst="flowChartDecision">
              <a:avLst/>
            </a:prstGeom>
            <a:noFill/>
            <a:ln w="190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000" dirty="0">
                  <a:latin typeface="宋体" panose="02010600030101010101" pitchFamily="2" charset="-122"/>
                </a:rPr>
                <a:t>……</a:t>
              </a:r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3801213" y="2865419"/>
              <a:ext cx="809181" cy="24622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000" dirty="0">
                  <a:latin typeface="宋体" panose="02010600030101010101" pitchFamily="2" charset="-122"/>
                </a:rPr>
                <a:t>……</a:t>
              </a:r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>
              <a:off x="4237717" y="2565546"/>
              <a:ext cx="35750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10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4278526" y="2323305"/>
              <a:ext cx="31290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000" dirty="0">
                  <a:latin typeface="宋体" panose="02010600030101010101" pitchFamily="2" charset="-122"/>
                </a:rPr>
                <a:t>是</a:t>
              </a:r>
            </a:p>
          </p:txBody>
        </p: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>
              <a:off x="5905604" y="2563222"/>
              <a:ext cx="35750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10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5843270" y="2323305"/>
              <a:ext cx="31290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000" dirty="0">
                  <a:latin typeface="宋体" panose="02010600030101010101" pitchFamily="2" charset="-122"/>
                </a:rPr>
                <a:t>否</a:t>
              </a:r>
            </a:p>
          </p:txBody>
        </p:sp>
        <p:sp>
          <p:nvSpPr>
            <p:cNvPr id="29" name="流程图: 决策 52"/>
            <p:cNvSpPr>
              <a:spLocks noChangeArrowheads="1"/>
            </p:cNvSpPr>
            <p:nvPr/>
          </p:nvSpPr>
          <p:spPr bwMode="auto">
            <a:xfrm>
              <a:off x="5606337" y="2792041"/>
              <a:ext cx="1354221" cy="469466"/>
            </a:xfrm>
            <a:prstGeom prst="flowChartDecision">
              <a:avLst/>
            </a:prstGeom>
            <a:noFill/>
            <a:ln w="190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000" dirty="0">
                  <a:latin typeface="宋体" panose="02010600030101010101" pitchFamily="2" charset="-122"/>
                </a:rPr>
                <a:t>条件</a:t>
              </a:r>
              <a:r>
                <a:rPr lang="en-US" altLang="zh-CN" sz="1000" dirty="0">
                  <a:latin typeface="宋体" panose="02010600030101010101" pitchFamily="2" charset="-122"/>
                </a:rPr>
                <a:t>N</a:t>
              </a:r>
              <a:endParaRPr lang="zh-CN" altLang="en-US" sz="1000" dirty="0">
                <a:latin typeface="宋体" panose="02010600030101010101" pitchFamily="2" charset="-122"/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/>
          </p:nvSpPr>
          <p:spPr bwMode="auto">
            <a:xfrm>
              <a:off x="4694515" y="3274356"/>
              <a:ext cx="1085739" cy="24622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000" dirty="0">
                  <a:latin typeface="宋体" panose="02010600030101010101" pitchFamily="2" charset="-122"/>
                </a:rPr>
                <a:t>语句序列</a:t>
              </a:r>
              <a:r>
                <a:rPr lang="en-US" altLang="zh-CN" sz="1000" dirty="0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31" name="Line 18"/>
            <p:cNvSpPr>
              <a:spLocks noChangeShapeType="1"/>
            </p:cNvSpPr>
            <p:nvPr/>
          </p:nvSpPr>
          <p:spPr bwMode="auto">
            <a:xfrm>
              <a:off x="5236470" y="3027936"/>
              <a:ext cx="35750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10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" name="Text Box 23"/>
            <p:cNvSpPr txBox="1">
              <a:spLocks noChangeArrowheads="1"/>
            </p:cNvSpPr>
            <p:nvPr/>
          </p:nvSpPr>
          <p:spPr bwMode="auto">
            <a:xfrm>
              <a:off x="5267948" y="2785550"/>
              <a:ext cx="31290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000" dirty="0">
                  <a:latin typeface="宋体" panose="02010600030101010101" pitchFamily="2" charset="-122"/>
                </a:rPr>
                <a:t>是</a:t>
              </a:r>
            </a:p>
          </p:txBody>
        </p:sp>
        <p:sp>
          <p:nvSpPr>
            <p:cNvPr id="35" name="Line 22"/>
            <p:cNvSpPr>
              <a:spLocks noChangeShapeType="1"/>
            </p:cNvSpPr>
            <p:nvPr/>
          </p:nvSpPr>
          <p:spPr bwMode="auto">
            <a:xfrm>
              <a:off x="4193647" y="1699718"/>
              <a:ext cx="0" cy="2103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10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Line 22"/>
            <p:cNvSpPr>
              <a:spLocks noChangeShapeType="1"/>
            </p:cNvSpPr>
            <p:nvPr/>
          </p:nvSpPr>
          <p:spPr bwMode="auto">
            <a:xfrm flipH="1">
              <a:off x="3146103" y="2706154"/>
              <a:ext cx="1125" cy="11004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 sz="10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7" name="Line 22"/>
            <p:cNvSpPr>
              <a:spLocks noChangeShapeType="1"/>
            </p:cNvSpPr>
            <p:nvPr/>
          </p:nvSpPr>
          <p:spPr bwMode="auto">
            <a:xfrm flipH="1">
              <a:off x="4251207" y="3124490"/>
              <a:ext cx="3373" cy="6821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 sz="10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8" name="Line 15"/>
            <p:cNvSpPr>
              <a:spLocks noChangeShapeType="1"/>
            </p:cNvSpPr>
            <p:nvPr/>
          </p:nvSpPr>
          <p:spPr bwMode="auto">
            <a:xfrm>
              <a:off x="6934375" y="3029099"/>
              <a:ext cx="35750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10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9" name="Line 22"/>
            <p:cNvSpPr>
              <a:spLocks noChangeShapeType="1"/>
            </p:cNvSpPr>
            <p:nvPr/>
          </p:nvSpPr>
          <p:spPr bwMode="auto">
            <a:xfrm>
              <a:off x="7304241" y="3051177"/>
              <a:ext cx="0" cy="2103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10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" name="Text Box 24"/>
            <p:cNvSpPr txBox="1">
              <a:spLocks noChangeArrowheads="1"/>
            </p:cNvSpPr>
            <p:nvPr/>
          </p:nvSpPr>
          <p:spPr bwMode="auto">
            <a:xfrm>
              <a:off x="6923390" y="2804690"/>
              <a:ext cx="31290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000" dirty="0">
                  <a:latin typeface="宋体" panose="02010600030101010101" pitchFamily="2" charset="-122"/>
                </a:rPr>
                <a:t>否</a:t>
              </a:r>
            </a:p>
          </p:txBody>
        </p:sp>
        <p:sp>
          <p:nvSpPr>
            <p:cNvPr id="41" name="Rectangle 7"/>
            <p:cNvSpPr>
              <a:spLocks noChangeArrowheads="1"/>
            </p:cNvSpPr>
            <p:nvPr/>
          </p:nvSpPr>
          <p:spPr bwMode="auto">
            <a:xfrm>
              <a:off x="6678936" y="3275518"/>
              <a:ext cx="1289406" cy="24622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000" dirty="0">
                  <a:latin typeface="宋体" panose="02010600030101010101" pitchFamily="2" charset="-122"/>
                </a:rPr>
                <a:t>语句序列</a:t>
              </a:r>
              <a:r>
                <a:rPr lang="en-US" altLang="zh-CN" sz="1000" dirty="0">
                  <a:latin typeface="宋体" panose="02010600030101010101" pitchFamily="2" charset="-122"/>
                </a:rPr>
                <a:t>N+1</a:t>
              </a:r>
            </a:p>
          </p:txBody>
        </p:sp>
        <p:sp>
          <p:nvSpPr>
            <p:cNvPr id="42" name="Line 22"/>
            <p:cNvSpPr>
              <a:spLocks noChangeShapeType="1"/>
            </p:cNvSpPr>
            <p:nvPr/>
          </p:nvSpPr>
          <p:spPr bwMode="auto">
            <a:xfrm flipH="1">
              <a:off x="7318857" y="3556668"/>
              <a:ext cx="0" cy="2219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 sz="10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3" name="Line 22"/>
            <p:cNvSpPr>
              <a:spLocks noChangeShapeType="1"/>
            </p:cNvSpPr>
            <p:nvPr/>
          </p:nvSpPr>
          <p:spPr bwMode="auto">
            <a:xfrm flipH="1">
              <a:off x="2146675" y="2297114"/>
              <a:ext cx="3372" cy="15094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 sz="10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4" name="Line 22"/>
            <p:cNvSpPr>
              <a:spLocks noChangeShapeType="1"/>
            </p:cNvSpPr>
            <p:nvPr/>
          </p:nvSpPr>
          <p:spPr bwMode="auto">
            <a:xfrm>
              <a:off x="4566550" y="3806611"/>
              <a:ext cx="0" cy="2254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 sz="10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5" name="Line 22"/>
            <p:cNvSpPr>
              <a:spLocks noChangeShapeType="1"/>
            </p:cNvSpPr>
            <p:nvPr/>
          </p:nvSpPr>
          <p:spPr bwMode="auto">
            <a:xfrm flipH="1">
              <a:off x="5236470" y="3568288"/>
              <a:ext cx="5622" cy="2383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 sz="10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6" name="Line 22"/>
            <p:cNvSpPr>
              <a:spLocks noChangeShapeType="1"/>
            </p:cNvSpPr>
            <p:nvPr/>
          </p:nvSpPr>
          <p:spPr bwMode="auto">
            <a:xfrm>
              <a:off x="5243216" y="3047691"/>
              <a:ext cx="0" cy="2103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10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7" name="Line 22"/>
            <p:cNvSpPr>
              <a:spLocks noChangeShapeType="1"/>
            </p:cNvSpPr>
            <p:nvPr/>
          </p:nvSpPr>
          <p:spPr bwMode="auto">
            <a:xfrm>
              <a:off x="4565182" y="4375419"/>
              <a:ext cx="0" cy="2103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10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8" name="Line 22"/>
            <p:cNvSpPr>
              <a:spLocks noChangeShapeType="1"/>
            </p:cNvSpPr>
            <p:nvPr/>
          </p:nvSpPr>
          <p:spPr bwMode="auto">
            <a:xfrm>
              <a:off x="5250675" y="2132631"/>
              <a:ext cx="0" cy="2103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10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" name="Line 15"/>
            <p:cNvSpPr>
              <a:spLocks noChangeShapeType="1"/>
            </p:cNvSpPr>
            <p:nvPr/>
          </p:nvSpPr>
          <p:spPr bwMode="auto">
            <a:xfrm>
              <a:off x="4884806" y="2132631"/>
              <a:ext cx="35750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10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" name="Line 22"/>
            <p:cNvSpPr>
              <a:spLocks noChangeShapeType="1"/>
            </p:cNvSpPr>
            <p:nvPr/>
          </p:nvSpPr>
          <p:spPr bwMode="auto">
            <a:xfrm>
              <a:off x="6270858" y="2555630"/>
              <a:ext cx="0" cy="2103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10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1" name="文本框 1"/>
          <p:cNvSpPr txBox="1"/>
          <p:nvPr/>
        </p:nvSpPr>
        <p:spPr>
          <a:xfrm>
            <a:off x="541020" y="195486"/>
            <a:ext cx="42183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、多分支结构的功能</a:t>
            </a:r>
          </a:p>
        </p:txBody>
      </p:sp>
      <p:sp>
        <p:nvSpPr>
          <p:cNvPr id="53" name="Rectangle 4"/>
          <p:cNvSpPr txBox="1">
            <a:spLocks noChangeArrowheads="1"/>
          </p:cNvSpPr>
          <p:nvPr/>
        </p:nvSpPr>
        <p:spPr bwMode="auto">
          <a:xfrm>
            <a:off x="623879" y="762516"/>
            <a:ext cx="7344815" cy="82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marL="462915" indent="-462915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3300" indent="-38608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430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602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7749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9471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1193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291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463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60045" algn="just"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功能：根据给定的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条件</a:t>
            </a:r>
            <a:r>
              <a:rPr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成立与否，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而决定从多个解决方案中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选择某一个方案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来执行。</a:t>
            </a: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3139357" y="4701762"/>
            <a:ext cx="2895600" cy="273844"/>
          </a:xfrm>
        </p:spPr>
        <p:txBody>
          <a:bodyPr/>
          <a:lstStyle/>
          <a:p>
            <a:r>
              <a:rPr lang="zh-CN" altLang="en-US" dirty="0"/>
              <a:t>重庆交通大学 </a:t>
            </a:r>
            <a:r>
              <a:rPr lang="en-US" altLang="zh-CN" dirty="0"/>
              <a:t>Python</a:t>
            </a:r>
            <a:r>
              <a:rPr lang="zh-CN" altLang="en-US" dirty="0"/>
              <a:t>课程组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42959" y="853718"/>
            <a:ext cx="30963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if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 &lt;</a:t>
            </a:r>
            <a:r>
              <a:rPr lang="zh-CN" altLang="zh-CN" sz="24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条件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1&gt;:</a:t>
            </a:r>
            <a:endParaRPr lang="zh-CN" altLang="zh-CN" sz="2400" b="1" dirty="0"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    &lt;</a:t>
            </a:r>
            <a:r>
              <a:rPr lang="zh-CN" altLang="zh-CN" sz="24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语句序列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1&gt;</a:t>
            </a:r>
            <a:endParaRPr lang="zh-CN" altLang="zh-CN" sz="2400" b="1" dirty="0"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elif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 &lt;</a:t>
            </a:r>
            <a:r>
              <a:rPr lang="zh-CN" altLang="zh-CN" sz="24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条件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2&gt;:</a:t>
            </a:r>
            <a:endParaRPr lang="zh-CN" altLang="zh-CN" sz="2400" b="1" dirty="0"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    &lt;</a:t>
            </a:r>
            <a:r>
              <a:rPr lang="zh-CN" altLang="zh-CN" sz="24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语句序列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2&gt;</a:t>
            </a:r>
            <a:endParaRPr lang="zh-CN" altLang="zh-CN" sz="2400" b="1" dirty="0"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... </a:t>
            </a:r>
            <a:endParaRPr lang="zh-CN" altLang="zh-CN" sz="2400" b="1" dirty="0"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else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: </a:t>
            </a:r>
            <a:endParaRPr lang="zh-CN" altLang="zh-CN" sz="2400" b="1" dirty="0"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    &lt;</a:t>
            </a:r>
            <a:r>
              <a:rPr lang="zh-CN" altLang="zh-CN" sz="24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语句序列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N&gt;  </a:t>
            </a:r>
            <a:endParaRPr lang="zh-CN" altLang="zh-CN" sz="2400" b="1" dirty="0"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1"/>
          <p:cNvSpPr txBox="1"/>
          <p:nvPr/>
        </p:nvSpPr>
        <p:spPr>
          <a:xfrm>
            <a:off x="538917" y="267494"/>
            <a:ext cx="410315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、多分支结构的语法</a:t>
            </a:r>
          </a:p>
        </p:txBody>
      </p:sp>
      <p:sp>
        <p:nvSpPr>
          <p:cNvPr id="9" name="矩形 8"/>
          <p:cNvSpPr/>
          <p:nvPr/>
        </p:nvSpPr>
        <p:spPr>
          <a:xfrm>
            <a:off x="3836035" y="853569"/>
            <a:ext cx="4986020" cy="3691255"/>
          </a:xfrm>
          <a:prstGeom prst="rect">
            <a:avLst/>
          </a:prstGeom>
          <a:ln w="127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关键字：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if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elif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else</a:t>
            </a:r>
          </a:p>
          <a:p>
            <a:pPr indent="457200">
              <a:lnSpc>
                <a:spcPct val="13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格式要求：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①条件或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else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后带“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②语句序列通过缩减表明包含关系。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>
              <a:lnSpc>
                <a:spcPct val="13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重点：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多个条件的表示（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各个条件的完整性与互斥性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）。</a:t>
            </a:r>
          </a:p>
          <a:p>
            <a:pPr indent="457200">
              <a:lnSpc>
                <a:spcPct val="13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执行流程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依次测试条件语句，当条件成立，将执行相应的语句。执行语句后跳出分支语句代码，执行后续语句。不再测试其他的条件。如果所有条件都不成立，则执行else对应的语句。如果没有else分支，就直接执行后续语句。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8" y="114071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0" y="191452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15060" y="861472"/>
            <a:ext cx="2956918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铁路运货的费用与路程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远近有关：不足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公里，每吨每公里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元；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&gt;=50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公里，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公里，每吨每公里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0.90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元；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&gt;=100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公里，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&lt;200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公里，每吨每公里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0.80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元；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&gt;=200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公里，每吨每公里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0.70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元。计算运货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吨，路程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公里的运费。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13" name="文本框 2"/>
          <p:cNvSpPr txBox="1"/>
          <p:nvPr/>
        </p:nvSpPr>
        <p:spPr>
          <a:xfrm>
            <a:off x="444786" y="339502"/>
            <a:ext cx="220987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课堂练习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1560" y="873175"/>
            <a:ext cx="763284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小明在进一步的学习中了解到，根据车辆超速情况的不同，是有不同处罚的，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  <a:p>
            <a:pPr indent="539750" algn="just">
              <a:lnSpc>
                <a:spcPct val="13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①超过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10%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以内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，不罚款，记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分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;</a:t>
            </a:r>
          </a:p>
          <a:p>
            <a:pPr indent="539750" algn="just">
              <a:lnSpc>
                <a:spcPct val="13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②超过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10%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以上未达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20%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的，罚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50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元，记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分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;</a:t>
            </a:r>
          </a:p>
          <a:p>
            <a:pPr indent="539750" algn="just">
              <a:lnSpc>
                <a:spcPct val="13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③超过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20%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以上未达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50%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的，罚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200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元，记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分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;</a:t>
            </a:r>
          </a:p>
          <a:p>
            <a:pPr indent="539750" algn="just">
              <a:lnSpc>
                <a:spcPct val="13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④超过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50%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以上未达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70%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的，罚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1000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元，记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分，可以并处吊销驾驶证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;</a:t>
            </a:r>
          </a:p>
          <a:p>
            <a:pPr indent="539750" algn="just">
              <a:lnSpc>
                <a:spcPct val="13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⑤超过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70%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以上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的，罚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2000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元，记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分，可以并处吊销驾驶证。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小明要实现这个功能，又该怎么编写代码呢？</a:t>
            </a:r>
          </a:p>
        </p:txBody>
      </p:sp>
      <p:sp>
        <p:nvSpPr>
          <p:cNvPr id="6" name="文本框 2"/>
          <p:cNvSpPr txBox="1"/>
          <p:nvPr/>
        </p:nvSpPr>
        <p:spPr>
          <a:xfrm>
            <a:off x="561926" y="267494"/>
            <a:ext cx="176391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引例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2"/>
          <p:cNvSpPr txBox="1"/>
          <p:nvPr/>
        </p:nvSpPr>
        <p:spPr>
          <a:xfrm>
            <a:off x="582246" y="538103"/>
            <a:ext cx="300196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解决引例：</a:t>
            </a:r>
          </a:p>
        </p:txBody>
      </p:sp>
      <p:sp>
        <p:nvSpPr>
          <p:cNvPr id="57" name="矩形 56"/>
          <p:cNvSpPr/>
          <p:nvPr/>
        </p:nvSpPr>
        <p:spPr>
          <a:xfrm>
            <a:off x="582295" y="1122680"/>
            <a:ext cx="2333625" cy="200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这个是一个多分支结构，需要使用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if…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elif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…else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语句编写程序。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955358"/>
            <a:ext cx="5622776" cy="294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编写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2"/>
          <p:cNvSpPr txBox="1"/>
          <p:nvPr/>
        </p:nvSpPr>
        <p:spPr>
          <a:xfrm>
            <a:off x="561926" y="381893"/>
            <a:ext cx="300196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解决</a:t>
            </a:r>
            <a:r>
              <a:rPr 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</a:p>
        </p:txBody>
      </p:sp>
      <p:sp>
        <p:nvSpPr>
          <p:cNvPr id="57" name="矩形 56"/>
          <p:cNvSpPr/>
          <p:nvPr/>
        </p:nvSpPr>
        <p:spPr>
          <a:xfrm>
            <a:off x="719247" y="1059582"/>
            <a:ext cx="2124561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编写多分支的条件时，可通过“集合”确保各条件的完整性以及条件之间的互斥性。</a:t>
            </a:r>
            <a:endParaRPr lang="zh-CN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04048" y="221036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错误的划分</a:t>
            </a:r>
          </a:p>
        </p:txBody>
      </p:sp>
      <p:sp>
        <p:nvSpPr>
          <p:cNvPr id="13" name="矩形 12"/>
          <p:cNvSpPr/>
          <p:nvPr/>
        </p:nvSpPr>
        <p:spPr>
          <a:xfrm>
            <a:off x="5004048" y="366920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正确的划分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419622"/>
            <a:ext cx="54292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966070"/>
            <a:ext cx="54292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6"/>
          <p:cNvSpPr txBox="1"/>
          <p:nvPr/>
        </p:nvSpPr>
        <p:spPr>
          <a:xfrm>
            <a:off x="597312" y="1166779"/>
            <a:ext cx="79351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小明的姐姐在假日旅行社工作，旅行社为了争取更多的游客，给出优惠措施：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团购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人以上（含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人），旅游费用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折；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如果在淡季出行（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月），旅游费用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折；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同时符合上述条件，旅行费用享折上折。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姐姐请小明帮忙编写程序，根据顾客人数和出行月份计算折扣信息。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2"/>
          <p:cNvSpPr txBox="1"/>
          <p:nvPr/>
        </p:nvSpPr>
        <p:spPr>
          <a:xfrm>
            <a:off x="561926" y="483518"/>
            <a:ext cx="228188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课堂练习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6"/>
          <p:cNvSpPr txBox="1"/>
          <p:nvPr/>
        </p:nvSpPr>
        <p:spPr>
          <a:xfrm>
            <a:off x="323528" y="1166779"/>
            <a:ext cx="39733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团购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人以上（含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人），旅游费用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折；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如果在淡季出行（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月），旅游费用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折；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同时符合上述条件，旅行费用享折上折。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2"/>
          <p:cNvSpPr txBox="1"/>
          <p:nvPr/>
        </p:nvSpPr>
        <p:spPr>
          <a:xfrm>
            <a:off x="561926" y="483518"/>
            <a:ext cx="228188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课堂练习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604315"/>
            <a:ext cx="41052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203" name="Group 3"/>
          <p:cNvGrpSpPr/>
          <p:nvPr/>
        </p:nvGrpSpPr>
        <p:grpSpPr>
          <a:xfrm>
            <a:off x="827584" y="1059582"/>
            <a:ext cx="7230110" cy="2561590"/>
            <a:chOff x="204" y="1888"/>
            <a:chExt cx="5375" cy="2205"/>
          </a:xfrm>
        </p:grpSpPr>
        <p:sp>
          <p:nvSpPr>
            <p:cNvPr id="51205" name="Text Box 4"/>
            <p:cNvSpPr txBox="1"/>
            <p:nvPr/>
          </p:nvSpPr>
          <p:spPr>
            <a:xfrm>
              <a:off x="204" y="3449"/>
              <a:ext cx="5375" cy="644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600" tIns="3600" rIns="3600" bIns="3600"/>
            <a:lstStyle/>
            <a:p>
              <a:pPr algn="just"/>
              <a:r>
                <a:rPr lang="en-US" altLang="zh-CN" b="1" dirty="0">
                  <a:latin typeface="Times New Roman" panose="02020603050405020304" pitchFamily="18" charset="0"/>
                </a:rPr>
                <a:t>  </a:t>
              </a:r>
            </a:p>
            <a:p>
              <a:pPr algn="just"/>
              <a:r>
                <a:rPr lang="en-US" altLang="zh-CN" b="1" dirty="0">
                  <a:latin typeface="Times New Roman" panose="02020603050405020304" pitchFamily="18" charset="0"/>
                </a:rPr>
                <a:t>             (a)                                  (b)                                                (c)</a:t>
              </a:r>
            </a:p>
            <a:p>
              <a:pPr algn="just"/>
              <a:r>
                <a:rPr lang="en-US" altLang="zh-CN" b="1" dirty="0">
                  <a:latin typeface="Times New Roman" panose="02020603050405020304" pitchFamily="18" charset="0"/>
                </a:rPr>
                <a:t>       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顺序结构                        选择结构                                   循环结构</a:t>
              </a:r>
            </a:p>
            <a:p>
              <a:endPara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51206" name="Group 5"/>
            <p:cNvGrpSpPr/>
            <p:nvPr/>
          </p:nvGrpSpPr>
          <p:grpSpPr>
            <a:xfrm>
              <a:off x="204" y="1888"/>
              <a:ext cx="1113" cy="1769"/>
              <a:chOff x="2395" y="1704"/>
              <a:chExt cx="1462" cy="2013"/>
            </a:xfrm>
          </p:grpSpPr>
          <p:sp>
            <p:nvSpPr>
              <p:cNvPr id="51237" name="Rectangle 6"/>
              <p:cNvSpPr/>
              <p:nvPr/>
            </p:nvSpPr>
            <p:spPr>
              <a:xfrm>
                <a:off x="2395" y="2001"/>
                <a:ext cx="1462" cy="1507"/>
              </a:xfrm>
              <a:prstGeom prst="rect">
                <a:avLst/>
              </a:prstGeom>
              <a:noFill/>
              <a:ln w="38100" cap="rnd" cmpd="sng">
                <a:solidFill>
                  <a:schemeClr val="accent3">
                    <a:lumMod val="50000"/>
                  </a:schemeClr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1238" name="Rectangle 7"/>
              <p:cNvSpPr/>
              <p:nvPr/>
            </p:nvSpPr>
            <p:spPr>
              <a:xfrm>
                <a:off x="2780" y="2285"/>
                <a:ext cx="720" cy="309"/>
              </a:xfrm>
              <a:prstGeom prst="rect">
                <a:avLst/>
              </a:prstGeom>
              <a:solidFill>
                <a:srgbClr val="FFFFCC"/>
              </a:solidFill>
              <a:ln w="285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7200" tIns="3600" rIns="7200" bIns="3600"/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51239" name="Rectangle 8"/>
              <p:cNvSpPr/>
              <p:nvPr/>
            </p:nvSpPr>
            <p:spPr>
              <a:xfrm>
                <a:off x="2780" y="2947"/>
                <a:ext cx="720" cy="309"/>
              </a:xfrm>
              <a:prstGeom prst="rect">
                <a:avLst/>
              </a:prstGeom>
              <a:solidFill>
                <a:srgbClr val="FFFFCC"/>
              </a:solidFill>
              <a:ln w="285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7200" tIns="3600" rIns="7200" bIns="3600"/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51240" name="Line 9"/>
              <p:cNvSpPr/>
              <p:nvPr/>
            </p:nvSpPr>
            <p:spPr>
              <a:xfrm flipH="1">
                <a:off x="3165" y="1704"/>
                <a:ext cx="12" cy="594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triangle" w="sm" len="med"/>
              </a:ln>
            </p:spPr>
          </p:sp>
          <p:sp>
            <p:nvSpPr>
              <p:cNvPr id="51241" name="Line 10"/>
              <p:cNvSpPr/>
              <p:nvPr/>
            </p:nvSpPr>
            <p:spPr>
              <a:xfrm>
                <a:off x="3148" y="2606"/>
                <a:ext cx="0" cy="341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triangle" w="sm" len="med"/>
              </a:ln>
            </p:spPr>
          </p:sp>
          <p:sp>
            <p:nvSpPr>
              <p:cNvPr id="51242" name="Line 11"/>
              <p:cNvSpPr/>
              <p:nvPr/>
            </p:nvSpPr>
            <p:spPr>
              <a:xfrm>
                <a:off x="3148" y="3255"/>
                <a:ext cx="0" cy="462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triangle" w="sm" len="med"/>
              </a:ln>
            </p:spPr>
          </p:sp>
        </p:grpSp>
        <p:grpSp>
          <p:nvGrpSpPr>
            <p:cNvPr id="51207" name="Group 12"/>
            <p:cNvGrpSpPr/>
            <p:nvPr/>
          </p:nvGrpSpPr>
          <p:grpSpPr>
            <a:xfrm>
              <a:off x="3702" y="2069"/>
              <a:ext cx="1877" cy="1497"/>
              <a:chOff x="6989" y="285"/>
              <a:chExt cx="2465" cy="2189"/>
            </a:xfrm>
          </p:grpSpPr>
          <p:sp>
            <p:nvSpPr>
              <p:cNvPr id="51224" name="Rectangle 13"/>
              <p:cNvSpPr/>
              <p:nvPr/>
            </p:nvSpPr>
            <p:spPr>
              <a:xfrm>
                <a:off x="6989" y="413"/>
                <a:ext cx="2465" cy="1947"/>
              </a:xfrm>
              <a:prstGeom prst="rect">
                <a:avLst/>
              </a:prstGeom>
              <a:noFill/>
              <a:ln w="38100" cap="rnd" cmpd="sng">
                <a:solidFill>
                  <a:schemeClr val="accent3">
                    <a:lumMod val="50000"/>
                  </a:schemeClr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1225" name="Text Box 14"/>
              <p:cNvSpPr txBox="1"/>
              <p:nvPr/>
            </p:nvSpPr>
            <p:spPr>
              <a:xfrm>
                <a:off x="8774" y="670"/>
                <a:ext cx="612" cy="308"/>
              </a:xfrm>
              <a:prstGeom prst="rect">
                <a:avLst/>
              </a:prstGeom>
              <a:noFill/>
              <a:ln w="28575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7200" tIns="3600" rIns="7200" bIns="3600"/>
              <a:lstStyle/>
              <a:p>
                <a:pPr algn="just"/>
                <a:r>
                  <a:rPr lang="zh-CN" altLang="en-US" b="1" dirty="0">
                    <a:latin typeface="Times New Roman" panose="02020603050405020304" pitchFamily="18" charset="0"/>
                  </a:rPr>
                  <a:t>假</a:t>
                </a:r>
              </a:p>
            </p:txBody>
          </p:sp>
          <p:sp>
            <p:nvSpPr>
              <p:cNvPr id="51226" name="Text Box 15"/>
              <p:cNvSpPr txBox="1"/>
              <p:nvPr/>
            </p:nvSpPr>
            <p:spPr>
              <a:xfrm>
                <a:off x="8247" y="1237"/>
                <a:ext cx="527" cy="308"/>
              </a:xfrm>
              <a:prstGeom prst="rect">
                <a:avLst/>
              </a:prstGeom>
              <a:noFill/>
              <a:ln w="28575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7200" tIns="3600" rIns="7200" bIns="3600"/>
              <a:lstStyle/>
              <a:p>
                <a:pPr algn="just"/>
                <a:r>
                  <a:rPr lang="zh-CN" altLang="en-US" b="1" dirty="0">
                    <a:latin typeface="Times New Roman" panose="02020603050405020304" pitchFamily="18" charset="0"/>
                  </a:rPr>
                  <a:t>真</a:t>
                </a:r>
              </a:p>
            </p:txBody>
          </p:sp>
          <p:sp>
            <p:nvSpPr>
              <p:cNvPr id="51227" name="Rectangle 16"/>
              <p:cNvSpPr/>
              <p:nvPr/>
            </p:nvSpPr>
            <p:spPr>
              <a:xfrm>
                <a:off x="7699" y="1590"/>
                <a:ext cx="1003" cy="334"/>
              </a:xfrm>
              <a:prstGeom prst="rect">
                <a:avLst/>
              </a:prstGeom>
              <a:solidFill>
                <a:srgbClr val="FFFFCC"/>
              </a:solidFill>
              <a:ln w="285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7200" tIns="3600" rIns="7200" bIns="3600"/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</a:rPr>
                  <a:t>L</a:t>
                </a:r>
              </a:p>
            </p:txBody>
          </p:sp>
          <p:sp>
            <p:nvSpPr>
              <p:cNvPr id="51228" name="AutoShape 17"/>
              <p:cNvSpPr/>
              <p:nvPr/>
            </p:nvSpPr>
            <p:spPr>
              <a:xfrm>
                <a:off x="7580" y="677"/>
                <a:ext cx="1207" cy="590"/>
              </a:xfrm>
              <a:prstGeom prst="diamond">
                <a:avLst/>
              </a:prstGeom>
              <a:solidFill>
                <a:srgbClr val="FFFFCC"/>
              </a:solidFill>
              <a:ln w="285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43200" tIns="18000" rIns="43200" bIns="18000"/>
              <a:lstStyle/>
              <a:p>
                <a:pPr algn="just"/>
                <a:r>
                  <a:rPr lang="zh-CN" altLang="en-US" b="1" dirty="0">
                    <a:latin typeface="Times New Roman" panose="02020603050405020304" pitchFamily="18" charset="0"/>
                  </a:rPr>
                  <a:t> 条件</a:t>
                </a:r>
                <a:endParaRPr lang="en-US" altLang="zh-CN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29" name="Line 18"/>
              <p:cNvSpPr/>
              <p:nvPr/>
            </p:nvSpPr>
            <p:spPr>
              <a:xfrm>
                <a:off x="7478" y="505"/>
                <a:ext cx="680" cy="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triangle" w="sm" len="med"/>
              </a:ln>
            </p:spPr>
          </p:sp>
          <p:sp>
            <p:nvSpPr>
              <p:cNvPr id="51230" name="Line 19"/>
              <p:cNvSpPr/>
              <p:nvPr/>
            </p:nvSpPr>
            <p:spPr>
              <a:xfrm flipH="1">
                <a:off x="8192" y="285"/>
                <a:ext cx="4" cy="414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triangle" w="sm" len="med"/>
              </a:ln>
            </p:spPr>
          </p:sp>
          <p:sp>
            <p:nvSpPr>
              <p:cNvPr id="51231" name="Line 20"/>
              <p:cNvSpPr/>
              <p:nvPr/>
            </p:nvSpPr>
            <p:spPr>
              <a:xfrm>
                <a:off x="8192" y="1271"/>
                <a:ext cx="0" cy="341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triangle" w="sm" len="med"/>
              </a:ln>
            </p:spPr>
          </p:sp>
          <p:sp>
            <p:nvSpPr>
              <p:cNvPr id="51232" name="Line 21"/>
              <p:cNvSpPr/>
              <p:nvPr/>
            </p:nvSpPr>
            <p:spPr>
              <a:xfrm flipH="1">
                <a:off x="7465" y="505"/>
                <a:ext cx="17" cy="1683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233" name="Line 22"/>
              <p:cNvSpPr/>
              <p:nvPr/>
            </p:nvSpPr>
            <p:spPr>
              <a:xfrm>
                <a:off x="7465" y="2188"/>
                <a:ext cx="680" cy="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234" name="Line 23"/>
              <p:cNvSpPr/>
              <p:nvPr/>
            </p:nvSpPr>
            <p:spPr>
              <a:xfrm>
                <a:off x="8770" y="974"/>
                <a:ext cx="153" cy="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235" name="Line 24"/>
              <p:cNvSpPr/>
              <p:nvPr/>
            </p:nvSpPr>
            <p:spPr>
              <a:xfrm>
                <a:off x="8940" y="974"/>
                <a:ext cx="4" cy="150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triangle" w="sm" len="med"/>
              </a:ln>
            </p:spPr>
          </p:sp>
          <p:sp>
            <p:nvSpPr>
              <p:cNvPr id="51236" name="Line 25"/>
              <p:cNvSpPr/>
              <p:nvPr/>
            </p:nvSpPr>
            <p:spPr>
              <a:xfrm flipH="1">
                <a:off x="8162" y="1920"/>
                <a:ext cx="13" cy="257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1208" name="Group 26"/>
            <p:cNvGrpSpPr/>
            <p:nvPr/>
          </p:nvGrpSpPr>
          <p:grpSpPr>
            <a:xfrm>
              <a:off x="1411" y="2024"/>
              <a:ext cx="2175" cy="1633"/>
              <a:chOff x="3993" y="325"/>
              <a:chExt cx="2856" cy="2145"/>
            </a:xfrm>
          </p:grpSpPr>
          <p:sp>
            <p:nvSpPr>
              <p:cNvPr id="51209" name="Rectangle 27"/>
              <p:cNvSpPr/>
              <p:nvPr/>
            </p:nvSpPr>
            <p:spPr>
              <a:xfrm>
                <a:off x="3993" y="502"/>
                <a:ext cx="2856" cy="1747"/>
              </a:xfrm>
              <a:prstGeom prst="rect">
                <a:avLst/>
              </a:prstGeom>
              <a:noFill/>
              <a:ln w="38100" cap="rnd" cmpd="sng">
                <a:solidFill>
                  <a:schemeClr val="accent3">
                    <a:lumMod val="50000"/>
                  </a:schemeClr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1210" name="Text Box 28"/>
              <p:cNvSpPr txBox="1"/>
              <p:nvPr/>
            </p:nvSpPr>
            <p:spPr>
              <a:xfrm>
                <a:off x="4534" y="800"/>
                <a:ext cx="527" cy="310"/>
              </a:xfrm>
              <a:prstGeom prst="rect">
                <a:avLst/>
              </a:prstGeom>
              <a:noFill/>
              <a:ln w="28575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7200" tIns="3600" rIns="7200" bIns="3600"/>
              <a:lstStyle/>
              <a:p>
                <a:pPr algn="just"/>
                <a:r>
                  <a:rPr lang="zh-CN" altLang="en-US" b="1" dirty="0">
                    <a:latin typeface="Times New Roman" panose="02020603050405020304" pitchFamily="18" charset="0"/>
                  </a:rPr>
                  <a:t>真</a:t>
                </a:r>
              </a:p>
            </p:txBody>
          </p:sp>
          <p:sp>
            <p:nvSpPr>
              <p:cNvPr id="51211" name="Text Box 29"/>
              <p:cNvSpPr txBox="1"/>
              <p:nvPr/>
            </p:nvSpPr>
            <p:spPr>
              <a:xfrm>
                <a:off x="6013" y="800"/>
                <a:ext cx="632" cy="277"/>
              </a:xfrm>
              <a:prstGeom prst="rect">
                <a:avLst/>
              </a:prstGeom>
              <a:noFill/>
              <a:ln w="28575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7200" tIns="3600" rIns="7200" bIns="3600"/>
              <a:lstStyle/>
              <a:p>
                <a:pPr algn="just"/>
                <a:r>
                  <a:rPr lang="zh-CN" altLang="en-US" b="1" dirty="0">
                    <a:latin typeface="Times New Roman" panose="02020603050405020304" pitchFamily="18" charset="0"/>
                  </a:rPr>
                  <a:t>假</a:t>
                </a:r>
              </a:p>
            </p:txBody>
          </p:sp>
          <p:sp>
            <p:nvSpPr>
              <p:cNvPr id="51212" name="Rectangle 30"/>
              <p:cNvSpPr/>
              <p:nvPr/>
            </p:nvSpPr>
            <p:spPr>
              <a:xfrm>
                <a:off x="4157" y="1475"/>
                <a:ext cx="720" cy="310"/>
              </a:xfrm>
              <a:prstGeom prst="rect">
                <a:avLst/>
              </a:prstGeom>
              <a:solidFill>
                <a:srgbClr val="FFFFCC"/>
              </a:solidFill>
              <a:ln w="285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7200" tIns="3600" rIns="7200" bIns="3600"/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51213" name="Rectangle 31"/>
              <p:cNvSpPr/>
              <p:nvPr/>
            </p:nvSpPr>
            <p:spPr>
              <a:xfrm>
                <a:off x="5931" y="1474"/>
                <a:ext cx="720" cy="310"/>
              </a:xfrm>
              <a:prstGeom prst="rect">
                <a:avLst/>
              </a:prstGeom>
              <a:solidFill>
                <a:srgbClr val="FFFFCC"/>
              </a:solidFill>
              <a:ln w="285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7200" tIns="3600" rIns="7200" bIns="3600"/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51214" name="AutoShape 32"/>
              <p:cNvSpPr/>
              <p:nvPr/>
            </p:nvSpPr>
            <p:spPr>
              <a:xfrm>
                <a:off x="4809" y="811"/>
                <a:ext cx="1207" cy="594"/>
              </a:xfrm>
              <a:prstGeom prst="diamond">
                <a:avLst/>
              </a:prstGeom>
              <a:solidFill>
                <a:srgbClr val="FFFFCC"/>
              </a:solidFill>
              <a:ln w="285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43200" tIns="18000" rIns="43200" bIns="18000"/>
              <a:lstStyle/>
              <a:p>
                <a:pPr algn="just"/>
                <a:r>
                  <a:rPr lang="en-US" altLang="zh-CN" b="1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b="1" dirty="0">
                    <a:latin typeface="Times New Roman" panose="02020603050405020304" pitchFamily="18" charset="0"/>
                  </a:rPr>
                  <a:t>条件</a:t>
                </a:r>
                <a:endParaRPr lang="en-US" altLang="zh-CN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15" name="Line 33"/>
              <p:cNvSpPr/>
              <p:nvPr/>
            </p:nvSpPr>
            <p:spPr>
              <a:xfrm>
                <a:off x="6016" y="1088"/>
                <a:ext cx="255" cy="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216" name="Line 34"/>
              <p:cNvSpPr/>
              <p:nvPr/>
            </p:nvSpPr>
            <p:spPr>
              <a:xfrm>
                <a:off x="4554" y="1088"/>
                <a:ext cx="255" cy="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217" name="Line 35"/>
              <p:cNvSpPr/>
              <p:nvPr/>
            </p:nvSpPr>
            <p:spPr>
              <a:xfrm>
                <a:off x="6288" y="1099"/>
                <a:ext cx="0" cy="365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triangle" w="sm" len="med"/>
              </a:ln>
            </p:spPr>
          </p:sp>
          <p:sp>
            <p:nvSpPr>
              <p:cNvPr id="51218" name="Line 36"/>
              <p:cNvSpPr/>
              <p:nvPr/>
            </p:nvSpPr>
            <p:spPr>
              <a:xfrm>
                <a:off x="4537" y="1099"/>
                <a:ext cx="0" cy="354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triangle" w="sm" len="med"/>
              </a:ln>
            </p:spPr>
          </p:sp>
          <p:sp>
            <p:nvSpPr>
              <p:cNvPr id="51219" name="Line 37"/>
              <p:cNvSpPr/>
              <p:nvPr/>
            </p:nvSpPr>
            <p:spPr>
              <a:xfrm>
                <a:off x="5421" y="325"/>
                <a:ext cx="0" cy="509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triangle" w="sm" len="med"/>
              </a:ln>
            </p:spPr>
          </p:sp>
          <p:sp>
            <p:nvSpPr>
              <p:cNvPr id="51220" name="Line 38"/>
              <p:cNvSpPr/>
              <p:nvPr/>
            </p:nvSpPr>
            <p:spPr>
              <a:xfrm>
                <a:off x="4520" y="1807"/>
                <a:ext cx="0" cy="276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triangle" w="sm" len="med"/>
              </a:ln>
            </p:spPr>
          </p:sp>
          <p:sp>
            <p:nvSpPr>
              <p:cNvPr id="51221" name="Line 39"/>
              <p:cNvSpPr/>
              <p:nvPr/>
            </p:nvSpPr>
            <p:spPr>
              <a:xfrm>
                <a:off x="6288" y="1818"/>
                <a:ext cx="0" cy="265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triangle" w="sm" len="med"/>
              </a:ln>
            </p:spPr>
          </p:sp>
          <p:sp>
            <p:nvSpPr>
              <p:cNvPr id="51222" name="Line 40"/>
              <p:cNvSpPr/>
              <p:nvPr/>
            </p:nvSpPr>
            <p:spPr>
              <a:xfrm>
                <a:off x="4520" y="2083"/>
                <a:ext cx="1768" cy="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223" name="Line 41"/>
              <p:cNvSpPr/>
              <p:nvPr/>
            </p:nvSpPr>
            <p:spPr>
              <a:xfrm>
                <a:off x="5370" y="2105"/>
                <a:ext cx="0" cy="365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triangle" w="sm" len="med"/>
              </a:ln>
            </p:spPr>
          </p:sp>
        </p:grp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8" y="114071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0" y="191452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" name="Oval 6"/>
          <p:cNvSpPr/>
          <p:nvPr/>
        </p:nvSpPr>
        <p:spPr bwMode="auto">
          <a:xfrm>
            <a:off x="734616" y="1475907"/>
            <a:ext cx="936912" cy="936912"/>
          </a:xfrm>
          <a:prstGeom prst="ellipse">
            <a:avLst/>
          </a:prstGeom>
          <a:solidFill>
            <a:srgbClr val="648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algn="ctr"/>
            <a:endParaRPr lang="en-US" sz="1600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Freeform 171"/>
          <p:cNvSpPr/>
          <p:nvPr/>
        </p:nvSpPr>
        <p:spPr bwMode="auto">
          <a:xfrm>
            <a:off x="1038179" y="1781826"/>
            <a:ext cx="338360" cy="324826"/>
          </a:xfrm>
          <a:custGeom>
            <a:avLst/>
            <a:gdLst>
              <a:gd name="T0" fmla="*/ 228 w 308"/>
              <a:gd name="T1" fmla="*/ 218 h 296"/>
              <a:gd name="T2" fmla="*/ 224 w 308"/>
              <a:gd name="T3" fmla="*/ 215 h 296"/>
              <a:gd name="T4" fmla="*/ 228 w 308"/>
              <a:gd name="T5" fmla="*/ 212 h 296"/>
              <a:gd name="T6" fmla="*/ 230 w 308"/>
              <a:gd name="T7" fmla="*/ 212 h 296"/>
              <a:gd name="T8" fmla="*/ 278 w 308"/>
              <a:gd name="T9" fmla="*/ 209 h 296"/>
              <a:gd name="T10" fmla="*/ 288 w 308"/>
              <a:gd name="T11" fmla="*/ 176 h 296"/>
              <a:gd name="T12" fmla="*/ 284 w 308"/>
              <a:gd name="T13" fmla="*/ 176 h 296"/>
              <a:gd name="T14" fmla="*/ 283 w 308"/>
              <a:gd name="T15" fmla="*/ 176 h 296"/>
              <a:gd name="T16" fmla="*/ 283 w 308"/>
              <a:gd name="T17" fmla="*/ 176 h 296"/>
              <a:gd name="T18" fmla="*/ 229 w 308"/>
              <a:gd name="T19" fmla="*/ 174 h 296"/>
              <a:gd name="T20" fmla="*/ 226 w 308"/>
              <a:gd name="T21" fmla="*/ 174 h 296"/>
              <a:gd name="T22" fmla="*/ 222 w 308"/>
              <a:gd name="T23" fmla="*/ 171 h 296"/>
              <a:gd name="T24" fmla="*/ 226 w 308"/>
              <a:gd name="T25" fmla="*/ 168 h 296"/>
              <a:gd name="T26" fmla="*/ 228 w 308"/>
              <a:gd name="T27" fmla="*/ 168 h 296"/>
              <a:gd name="T28" fmla="*/ 284 w 308"/>
              <a:gd name="T29" fmla="*/ 164 h 296"/>
              <a:gd name="T30" fmla="*/ 292 w 308"/>
              <a:gd name="T31" fmla="*/ 164 h 296"/>
              <a:gd name="T32" fmla="*/ 292 w 308"/>
              <a:gd name="T33" fmla="*/ 164 h 296"/>
              <a:gd name="T34" fmla="*/ 296 w 308"/>
              <a:gd name="T35" fmla="*/ 133 h 296"/>
              <a:gd name="T36" fmla="*/ 214 w 308"/>
              <a:gd name="T37" fmla="*/ 124 h 296"/>
              <a:gd name="T38" fmla="*/ 213 w 308"/>
              <a:gd name="T39" fmla="*/ 124 h 296"/>
              <a:gd name="T40" fmla="*/ 212 w 308"/>
              <a:gd name="T41" fmla="*/ 124 h 296"/>
              <a:gd name="T42" fmla="*/ 217 w 308"/>
              <a:gd name="T43" fmla="*/ 124 h 296"/>
              <a:gd name="T44" fmla="*/ 206 w 308"/>
              <a:gd name="T45" fmla="*/ 124 h 296"/>
              <a:gd name="T46" fmla="*/ 165 w 308"/>
              <a:gd name="T47" fmla="*/ 123 h 296"/>
              <a:gd name="T48" fmla="*/ 165 w 308"/>
              <a:gd name="T49" fmla="*/ 123 h 296"/>
              <a:gd name="T50" fmla="*/ 160 w 308"/>
              <a:gd name="T51" fmla="*/ 121 h 296"/>
              <a:gd name="T52" fmla="*/ 165 w 308"/>
              <a:gd name="T53" fmla="*/ 120 h 296"/>
              <a:gd name="T54" fmla="*/ 165 w 308"/>
              <a:gd name="T55" fmla="*/ 120 h 296"/>
              <a:gd name="T56" fmla="*/ 179 w 308"/>
              <a:gd name="T57" fmla="*/ 119 h 296"/>
              <a:gd name="T58" fmla="*/ 192 w 308"/>
              <a:gd name="T59" fmla="*/ 58 h 296"/>
              <a:gd name="T60" fmla="*/ 178 w 308"/>
              <a:gd name="T61" fmla="*/ 0 h 296"/>
              <a:gd name="T62" fmla="*/ 101 w 308"/>
              <a:gd name="T63" fmla="*/ 126 h 296"/>
              <a:gd name="T64" fmla="*/ 58 w 308"/>
              <a:gd name="T65" fmla="*/ 146 h 296"/>
              <a:gd name="T66" fmla="*/ 53 w 308"/>
              <a:gd name="T67" fmla="*/ 275 h 296"/>
              <a:gd name="T68" fmla="*/ 99 w 308"/>
              <a:gd name="T69" fmla="*/ 275 h 296"/>
              <a:gd name="T70" fmla="*/ 232 w 308"/>
              <a:gd name="T71" fmla="*/ 286 h 296"/>
              <a:gd name="T72" fmla="*/ 255 w 308"/>
              <a:gd name="T73" fmla="*/ 256 h 296"/>
              <a:gd name="T74" fmla="*/ 227 w 308"/>
              <a:gd name="T75" fmla="*/ 255 h 296"/>
              <a:gd name="T76" fmla="*/ 225 w 308"/>
              <a:gd name="T77" fmla="*/ 255 h 296"/>
              <a:gd name="T78" fmla="*/ 221 w 308"/>
              <a:gd name="T79" fmla="*/ 252 h 296"/>
              <a:gd name="T80" fmla="*/ 225 w 308"/>
              <a:gd name="T81" fmla="*/ 249 h 296"/>
              <a:gd name="T82" fmla="*/ 227 w 308"/>
              <a:gd name="T83" fmla="*/ 249 h 296"/>
              <a:gd name="T84" fmla="*/ 262 w 308"/>
              <a:gd name="T85" fmla="*/ 247 h 296"/>
              <a:gd name="T86" fmla="*/ 269 w 308"/>
              <a:gd name="T87" fmla="*/ 220 h 296"/>
              <a:gd name="T88" fmla="*/ 230 w 308"/>
              <a:gd name="T89" fmla="*/ 218 h 296"/>
              <a:gd name="T90" fmla="*/ 228 w 308"/>
              <a:gd name="T91" fmla="*/ 218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08" h="296">
                <a:moveTo>
                  <a:pt x="228" y="218"/>
                </a:moveTo>
                <a:cubicBezTo>
                  <a:pt x="224" y="215"/>
                  <a:pt x="224" y="215"/>
                  <a:pt x="224" y="215"/>
                </a:cubicBezTo>
                <a:cubicBezTo>
                  <a:pt x="228" y="212"/>
                  <a:pt x="228" y="212"/>
                  <a:pt x="228" y="212"/>
                </a:cubicBezTo>
                <a:cubicBezTo>
                  <a:pt x="230" y="212"/>
                  <a:pt x="230" y="212"/>
                  <a:pt x="230" y="212"/>
                </a:cubicBezTo>
                <a:cubicBezTo>
                  <a:pt x="232" y="212"/>
                  <a:pt x="263" y="210"/>
                  <a:pt x="278" y="209"/>
                </a:cubicBezTo>
                <a:cubicBezTo>
                  <a:pt x="295" y="197"/>
                  <a:pt x="292" y="183"/>
                  <a:pt x="288" y="176"/>
                </a:cubicBezTo>
                <a:cubicBezTo>
                  <a:pt x="287" y="176"/>
                  <a:pt x="285" y="176"/>
                  <a:pt x="284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78" y="176"/>
                  <a:pt x="231" y="174"/>
                  <a:pt x="229" y="174"/>
                </a:cubicBezTo>
                <a:cubicBezTo>
                  <a:pt x="226" y="174"/>
                  <a:pt x="226" y="174"/>
                  <a:pt x="226" y="174"/>
                </a:cubicBezTo>
                <a:cubicBezTo>
                  <a:pt x="222" y="171"/>
                  <a:pt x="222" y="171"/>
                  <a:pt x="222" y="171"/>
                </a:cubicBezTo>
                <a:cubicBezTo>
                  <a:pt x="226" y="168"/>
                  <a:pt x="226" y="168"/>
                  <a:pt x="226" y="168"/>
                </a:cubicBezTo>
                <a:cubicBezTo>
                  <a:pt x="228" y="168"/>
                  <a:pt x="228" y="168"/>
                  <a:pt x="228" y="168"/>
                </a:cubicBezTo>
                <a:cubicBezTo>
                  <a:pt x="231" y="168"/>
                  <a:pt x="280" y="164"/>
                  <a:pt x="284" y="164"/>
                </a:cubicBezTo>
                <a:cubicBezTo>
                  <a:pt x="290" y="164"/>
                  <a:pt x="292" y="164"/>
                  <a:pt x="292" y="164"/>
                </a:cubicBezTo>
                <a:cubicBezTo>
                  <a:pt x="292" y="164"/>
                  <a:pt x="292" y="164"/>
                  <a:pt x="292" y="164"/>
                </a:cubicBezTo>
                <a:cubicBezTo>
                  <a:pt x="302" y="155"/>
                  <a:pt x="308" y="144"/>
                  <a:pt x="296" y="133"/>
                </a:cubicBezTo>
                <a:cubicBezTo>
                  <a:pt x="285" y="123"/>
                  <a:pt x="243" y="125"/>
                  <a:pt x="214" y="124"/>
                </a:cubicBezTo>
                <a:cubicBezTo>
                  <a:pt x="213" y="124"/>
                  <a:pt x="213" y="124"/>
                  <a:pt x="213" y="124"/>
                </a:cubicBezTo>
                <a:cubicBezTo>
                  <a:pt x="212" y="124"/>
                  <a:pt x="212" y="124"/>
                  <a:pt x="212" y="124"/>
                </a:cubicBezTo>
                <a:cubicBezTo>
                  <a:pt x="212" y="124"/>
                  <a:pt x="219" y="124"/>
                  <a:pt x="217" y="124"/>
                </a:cubicBezTo>
                <a:cubicBezTo>
                  <a:pt x="213" y="124"/>
                  <a:pt x="209" y="124"/>
                  <a:pt x="206" y="124"/>
                </a:cubicBezTo>
                <a:cubicBezTo>
                  <a:pt x="192" y="123"/>
                  <a:pt x="167" y="123"/>
                  <a:pt x="165" y="123"/>
                </a:cubicBezTo>
                <a:cubicBezTo>
                  <a:pt x="165" y="123"/>
                  <a:pt x="165" y="123"/>
                  <a:pt x="165" y="123"/>
                </a:cubicBezTo>
                <a:cubicBezTo>
                  <a:pt x="160" y="121"/>
                  <a:pt x="160" y="121"/>
                  <a:pt x="160" y="121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6" y="120"/>
                  <a:pt x="169" y="120"/>
                  <a:pt x="179" y="119"/>
                </a:cubicBezTo>
                <a:cubicBezTo>
                  <a:pt x="165" y="90"/>
                  <a:pt x="188" y="73"/>
                  <a:pt x="192" y="58"/>
                </a:cubicBezTo>
                <a:cubicBezTo>
                  <a:pt x="206" y="5"/>
                  <a:pt x="178" y="0"/>
                  <a:pt x="178" y="0"/>
                </a:cubicBezTo>
                <a:cubicBezTo>
                  <a:pt x="178" y="0"/>
                  <a:pt x="108" y="96"/>
                  <a:pt x="101" y="126"/>
                </a:cubicBezTo>
                <a:cubicBezTo>
                  <a:pt x="96" y="148"/>
                  <a:pt x="67" y="146"/>
                  <a:pt x="58" y="146"/>
                </a:cubicBezTo>
                <a:cubicBezTo>
                  <a:pt x="10" y="144"/>
                  <a:pt x="0" y="264"/>
                  <a:pt x="53" y="275"/>
                </a:cubicBezTo>
                <a:cubicBezTo>
                  <a:pt x="64" y="277"/>
                  <a:pt x="76" y="265"/>
                  <a:pt x="99" y="275"/>
                </a:cubicBezTo>
                <a:cubicBezTo>
                  <a:pt x="149" y="296"/>
                  <a:pt x="192" y="287"/>
                  <a:pt x="232" y="286"/>
                </a:cubicBezTo>
                <a:cubicBezTo>
                  <a:pt x="259" y="285"/>
                  <a:pt x="257" y="266"/>
                  <a:pt x="255" y="256"/>
                </a:cubicBezTo>
                <a:cubicBezTo>
                  <a:pt x="242" y="256"/>
                  <a:pt x="229" y="255"/>
                  <a:pt x="227" y="255"/>
                </a:cubicBezTo>
                <a:cubicBezTo>
                  <a:pt x="225" y="255"/>
                  <a:pt x="225" y="255"/>
                  <a:pt x="225" y="255"/>
                </a:cubicBezTo>
                <a:cubicBezTo>
                  <a:pt x="221" y="252"/>
                  <a:pt x="221" y="252"/>
                  <a:pt x="221" y="252"/>
                </a:cubicBezTo>
                <a:cubicBezTo>
                  <a:pt x="225" y="249"/>
                  <a:pt x="225" y="249"/>
                  <a:pt x="225" y="249"/>
                </a:cubicBezTo>
                <a:cubicBezTo>
                  <a:pt x="227" y="249"/>
                  <a:pt x="227" y="249"/>
                  <a:pt x="227" y="249"/>
                </a:cubicBezTo>
                <a:cubicBezTo>
                  <a:pt x="229" y="249"/>
                  <a:pt x="247" y="248"/>
                  <a:pt x="262" y="247"/>
                </a:cubicBezTo>
                <a:cubicBezTo>
                  <a:pt x="275" y="237"/>
                  <a:pt x="272" y="227"/>
                  <a:pt x="269" y="220"/>
                </a:cubicBezTo>
                <a:cubicBezTo>
                  <a:pt x="253" y="219"/>
                  <a:pt x="232" y="218"/>
                  <a:pt x="230" y="218"/>
                </a:cubicBezTo>
                <a:lnTo>
                  <a:pt x="228" y="2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51435" tIns="25718" rIns="51435" bIns="25718" numCol="1" anchor="t" anchorCtr="0" compatLnSpc="1"/>
          <a:lstStyle/>
          <a:p>
            <a:endParaRPr lang="zh-CN" altLang="en-US" sz="1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990374" y="496640"/>
            <a:ext cx="2809875" cy="827246"/>
            <a:chOff x="6206" y="858"/>
            <a:chExt cx="5900" cy="1737"/>
          </a:xfrm>
        </p:grpSpPr>
        <p:sp>
          <p:nvSpPr>
            <p:cNvPr id="20" name="矩形 19"/>
            <p:cNvSpPr/>
            <p:nvPr/>
          </p:nvSpPr>
          <p:spPr>
            <a:xfrm>
              <a:off x="6206" y="858"/>
              <a:ext cx="5900" cy="1737"/>
            </a:xfrm>
            <a:prstGeom prst="rect">
              <a:avLst/>
            </a:prstGeom>
            <a:solidFill>
              <a:srgbClr val="648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103" y="954"/>
              <a:ext cx="4664" cy="1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作业</a:t>
              </a: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7379" y="2087"/>
              <a:ext cx="4112" cy="3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/>
        </p:nvSpPr>
        <p:spPr>
          <a:xfrm>
            <a:off x="1694301" y="1635646"/>
            <a:ext cx="71529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、请同学们自己设计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个需要用到多分支结构语句编写程序的题目。</a:t>
            </a:r>
          </a:p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8" y="114071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0" y="191452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" name="Oval 6"/>
          <p:cNvSpPr/>
          <p:nvPr/>
        </p:nvSpPr>
        <p:spPr bwMode="auto">
          <a:xfrm>
            <a:off x="1403648" y="1024852"/>
            <a:ext cx="936912" cy="936912"/>
          </a:xfrm>
          <a:prstGeom prst="ellipse">
            <a:avLst/>
          </a:prstGeom>
          <a:solidFill>
            <a:srgbClr val="648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algn="ctr"/>
            <a:endParaRPr lang="en-US" sz="1600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Freeform 171"/>
          <p:cNvSpPr/>
          <p:nvPr/>
        </p:nvSpPr>
        <p:spPr bwMode="auto">
          <a:xfrm>
            <a:off x="1707211" y="1330771"/>
            <a:ext cx="338360" cy="324826"/>
          </a:xfrm>
          <a:custGeom>
            <a:avLst/>
            <a:gdLst>
              <a:gd name="T0" fmla="*/ 228 w 308"/>
              <a:gd name="T1" fmla="*/ 218 h 296"/>
              <a:gd name="T2" fmla="*/ 224 w 308"/>
              <a:gd name="T3" fmla="*/ 215 h 296"/>
              <a:gd name="T4" fmla="*/ 228 w 308"/>
              <a:gd name="T5" fmla="*/ 212 h 296"/>
              <a:gd name="T6" fmla="*/ 230 w 308"/>
              <a:gd name="T7" fmla="*/ 212 h 296"/>
              <a:gd name="T8" fmla="*/ 278 w 308"/>
              <a:gd name="T9" fmla="*/ 209 h 296"/>
              <a:gd name="T10" fmla="*/ 288 w 308"/>
              <a:gd name="T11" fmla="*/ 176 h 296"/>
              <a:gd name="T12" fmla="*/ 284 w 308"/>
              <a:gd name="T13" fmla="*/ 176 h 296"/>
              <a:gd name="T14" fmla="*/ 283 w 308"/>
              <a:gd name="T15" fmla="*/ 176 h 296"/>
              <a:gd name="T16" fmla="*/ 283 w 308"/>
              <a:gd name="T17" fmla="*/ 176 h 296"/>
              <a:gd name="T18" fmla="*/ 229 w 308"/>
              <a:gd name="T19" fmla="*/ 174 h 296"/>
              <a:gd name="T20" fmla="*/ 226 w 308"/>
              <a:gd name="T21" fmla="*/ 174 h 296"/>
              <a:gd name="T22" fmla="*/ 222 w 308"/>
              <a:gd name="T23" fmla="*/ 171 h 296"/>
              <a:gd name="T24" fmla="*/ 226 w 308"/>
              <a:gd name="T25" fmla="*/ 168 h 296"/>
              <a:gd name="T26" fmla="*/ 228 w 308"/>
              <a:gd name="T27" fmla="*/ 168 h 296"/>
              <a:gd name="T28" fmla="*/ 284 w 308"/>
              <a:gd name="T29" fmla="*/ 164 h 296"/>
              <a:gd name="T30" fmla="*/ 292 w 308"/>
              <a:gd name="T31" fmla="*/ 164 h 296"/>
              <a:gd name="T32" fmla="*/ 292 w 308"/>
              <a:gd name="T33" fmla="*/ 164 h 296"/>
              <a:gd name="T34" fmla="*/ 296 w 308"/>
              <a:gd name="T35" fmla="*/ 133 h 296"/>
              <a:gd name="T36" fmla="*/ 214 w 308"/>
              <a:gd name="T37" fmla="*/ 124 h 296"/>
              <a:gd name="T38" fmla="*/ 213 w 308"/>
              <a:gd name="T39" fmla="*/ 124 h 296"/>
              <a:gd name="T40" fmla="*/ 212 w 308"/>
              <a:gd name="T41" fmla="*/ 124 h 296"/>
              <a:gd name="T42" fmla="*/ 217 w 308"/>
              <a:gd name="T43" fmla="*/ 124 h 296"/>
              <a:gd name="T44" fmla="*/ 206 w 308"/>
              <a:gd name="T45" fmla="*/ 124 h 296"/>
              <a:gd name="T46" fmla="*/ 165 w 308"/>
              <a:gd name="T47" fmla="*/ 123 h 296"/>
              <a:gd name="T48" fmla="*/ 165 w 308"/>
              <a:gd name="T49" fmla="*/ 123 h 296"/>
              <a:gd name="T50" fmla="*/ 160 w 308"/>
              <a:gd name="T51" fmla="*/ 121 h 296"/>
              <a:gd name="T52" fmla="*/ 165 w 308"/>
              <a:gd name="T53" fmla="*/ 120 h 296"/>
              <a:gd name="T54" fmla="*/ 165 w 308"/>
              <a:gd name="T55" fmla="*/ 120 h 296"/>
              <a:gd name="T56" fmla="*/ 179 w 308"/>
              <a:gd name="T57" fmla="*/ 119 h 296"/>
              <a:gd name="T58" fmla="*/ 192 w 308"/>
              <a:gd name="T59" fmla="*/ 58 h 296"/>
              <a:gd name="T60" fmla="*/ 178 w 308"/>
              <a:gd name="T61" fmla="*/ 0 h 296"/>
              <a:gd name="T62" fmla="*/ 101 w 308"/>
              <a:gd name="T63" fmla="*/ 126 h 296"/>
              <a:gd name="T64" fmla="*/ 58 w 308"/>
              <a:gd name="T65" fmla="*/ 146 h 296"/>
              <a:gd name="T66" fmla="*/ 53 w 308"/>
              <a:gd name="T67" fmla="*/ 275 h 296"/>
              <a:gd name="T68" fmla="*/ 99 w 308"/>
              <a:gd name="T69" fmla="*/ 275 h 296"/>
              <a:gd name="T70" fmla="*/ 232 w 308"/>
              <a:gd name="T71" fmla="*/ 286 h 296"/>
              <a:gd name="T72" fmla="*/ 255 w 308"/>
              <a:gd name="T73" fmla="*/ 256 h 296"/>
              <a:gd name="T74" fmla="*/ 227 w 308"/>
              <a:gd name="T75" fmla="*/ 255 h 296"/>
              <a:gd name="T76" fmla="*/ 225 w 308"/>
              <a:gd name="T77" fmla="*/ 255 h 296"/>
              <a:gd name="T78" fmla="*/ 221 w 308"/>
              <a:gd name="T79" fmla="*/ 252 h 296"/>
              <a:gd name="T80" fmla="*/ 225 w 308"/>
              <a:gd name="T81" fmla="*/ 249 h 296"/>
              <a:gd name="T82" fmla="*/ 227 w 308"/>
              <a:gd name="T83" fmla="*/ 249 h 296"/>
              <a:gd name="T84" fmla="*/ 262 w 308"/>
              <a:gd name="T85" fmla="*/ 247 h 296"/>
              <a:gd name="T86" fmla="*/ 269 w 308"/>
              <a:gd name="T87" fmla="*/ 220 h 296"/>
              <a:gd name="T88" fmla="*/ 230 w 308"/>
              <a:gd name="T89" fmla="*/ 218 h 296"/>
              <a:gd name="T90" fmla="*/ 228 w 308"/>
              <a:gd name="T91" fmla="*/ 218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08" h="296">
                <a:moveTo>
                  <a:pt x="228" y="218"/>
                </a:moveTo>
                <a:cubicBezTo>
                  <a:pt x="224" y="215"/>
                  <a:pt x="224" y="215"/>
                  <a:pt x="224" y="215"/>
                </a:cubicBezTo>
                <a:cubicBezTo>
                  <a:pt x="228" y="212"/>
                  <a:pt x="228" y="212"/>
                  <a:pt x="228" y="212"/>
                </a:cubicBezTo>
                <a:cubicBezTo>
                  <a:pt x="230" y="212"/>
                  <a:pt x="230" y="212"/>
                  <a:pt x="230" y="212"/>
                </a:cubicBezTo>
                <a:cubicBezTo>
                  <a:pt x="232" y="212"/>
                  <a:pt x="263" y="210"/>
                  <a:pt x="278" y="209"/>
                </a:cubicBezTo>
                <a:cubicBezTo>
                  <a:pt x="295" y="197"/>
                  <a:pt x="292" y="183"/>
                  <a:pt x="288" y="176"/>
                </a:cubicBezTo>
                <a:cubicBezTo>
                  <a:pt x="287" y="176"/>
                  <a:pt x="285" y="176"/>
                  <a:pt x="284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78" y="176"/>
                  <a:pt x="231" y="174"/>
                  <a:pt x="229" y="174"/>
                </a:cubicBezTo>
                <a:cubicBezTo>
                  <a:pt x="226" y="174"/>
                  <a:pt x="226" y="174"/>
                  <a:pt x="226" y="174"/>
                </a:cubicBezTo>
                <a:cubicBezTo>
                  <a:pt x="222" y="171"/>
                  <a:pt x="222" y="171"/>
                  <a:pt x="222" y="171"/>
                </a:cubicBezTo>
                <a:cubicBezTo>
                  <a:pt x="226" y="168"/>
                  <a:pt x="226" y="168"/>
                  <a:pt x="226" y="168"/>
                </a:cubicBezTo>
                <a:cubicBezTo>
                  <a:pt x="228" y="168"/>
                  <a:pt x="228" y="168"/>
                  <a:pt x="228" y="168"/>
                </a:cubicBezTo>
                <a:cubicBezTo>
                  <a:pt x="231" y="168"/>
                  <a:pt x="280" y="164"/>
                  <a:pt x="284" y="164"/>
                </a:cubicBezTo>
                <a:cubicBezTo>
                  <a:pt x="290" y="164"/>
                  <a:pt x="292" y="164"/>
                  <a:pt x="292" y="164"/>
                </a:cubicBezTo>
                <a:cubicBezTo>
                  <a:pt x="292" y="164"/>
                  <a:pt x="292" y="164"/>
                  <a:pt x="292" y="164"/>
                </a:cubicBezTo>
                <a:cubicBezTo>
                  <a:pt x="302" y="155"/>
                  <a:pt x="308" y="144"/>
                  <a:pt x="296" y="133"/>
                </a:cubicBezTo>
                <a:cubicBezTo>
                  <a:pt x="285" y="123"/>
                  <a:pt x="243" y="125"/>
                  <a:pt x="214" y="124"/>
                </a:cubicBezTo>
                <a:cubicBezTo>
                  <a:pt x="213" y="124"/>
                  <a:pt x="213" y="124"/>
                  <a:pt x="213" y="124"/>
                </a:cubicBezTo>
                <a:cubicBezTo>
                  <a:pt x="212" y="124"/>
                  <a:pt x="212" y="124"/>
                  <a:pt x="212" y="124"/>
                </a:cubicBezTo>
                <a:cubicBezTo>
                  <a:pt x="212" y="124"/>
                  <a:pt x="219" y="124"/>
                  <a:pt x="217" y="124"/>
                </a:cubicBezTo>
                <a:cubicBezTo>
                  <a:pt x="213" y="124"/>
                  <a:pt x="209" y="124"/>
                  <a:pt x="206" y="124"/>
                </a:cubicBezTo>
                <a:cubicBezTo>
                  <a:pt x="192" y="123"/>
                  <a:pt x="167" y="123"/>
                  <a:pt x="165" y="123"/>
                </a:cubicBezTo>
                <a:cubicBezTo>
                  <a:pt x="165" y="123"/>
                  <a:pt x="165" y="123"/>
                  <a:pt x="165" y="123"/>
                </a:cubicBezTo>
                <a:cubicBezTo>
                  <a:pt x="160" y="121"/>
                  <a:pt x="160" y="121"/>
                  <a:pt x="160" y="121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6" y="120"/>
                  <a:pt x="169" y="120"/>
                  <a:pt x="179" y="119"/>
                </a:cubicBezTo>
                <a:cubicBezTo>
                  <a:pt x="165" y="90"/>
                  <a:pt x="188" y="73"/>
                  <a:pt x="192" y="58"/>
                </a:cubicBezTo>
                <a:cubicBezTo>
                  <a:pt x="206" y="5"/>
                  <a:pt x="178" y="0"/>
                  <a:pt x="178" y="0"/>
                </a:cubicBezTo>
                <a:cubicBezTo>
                  <a:pt x="178" y="0"/>
                  <a:pt x="108" y="96"/>
                  <a:pt x="101" y="126"/>
                </a:cubicBezTo>
                <a:cubicBezTo>
                  <a:pt x="96" y="148"/>
                  <a:pt x="67" y="146"/>
                  <a:pt x="58" y="146"/>
                </a:cubicBezTo>
                <a:cubicBezTo>
                  <a:pt x="10" y="144"/>
                  <a:pt x="0" y="264"/>
                  <a:pt x="53" y="275"/>
                </a:cubicBezTo>
                <a:cubicBezTo>
                  <a:pt x="64" y="277"/>
                  <a:pt x="76" y="265"/>
                  <a:pt x="99" y="275"/>
                </a:cubicBezTo>
                <a:cubicBezTo>
                  <a:pt x="149" y="296"/>
                  <a:pt x="192" y="287"/>
                  <a:pt x="232" y="286"/>
                </a:cubicBezTo>
                <a:cubicBezTo>
                  <a:pt x="259" y="285"/>
                  <a:pt x="257" y="266"/>
                  <a:pt x="255" y="256"/>
                </a:cubicBezTo>
                <a:cubicBezTo>
                  <a:pt x="242" y="256"/>
                  <a:pt x="229" y="255"/>
                  <a:pt x="227" y="255"/>
                </a:cubicBezTo>
                <a:cubicBezTo>
                  <a:pt x="225" y="255"/>
                  <a:pt x="225" y="255"/>
                  <a:pt x="225" y="255"/>
                </a:cubicBezTo>
                <a:cubicBezTo>
                  <a:pt x="221" y="252"/>
                  <a:pt x="221" y="252"/>
                  <a:pt x="221" y="252"/>
                </a:cubicBezTo>
                <a:cubicBezTo>
                  <a:pt x="225" y="249"/>
                  <a:pt x="225" y="249"/>
                  <a:pt x="225" y="249"/>
                </a:cubicBezTo>
                <a:cubicBezTo>
                  <a:pt x="227" y="249"/>
                  <a:pt x="227" y="249"/>
                  <a:pt x="227" y="249"/>
                </a:cubicBezTo>
                <a:cubicBezTo>
                  <a:pt x="229" y="249"/>
                  <a:pt x="247" y="248"/>
                  <a:pt x="262" y="247"/>
                </a:cubicBezTo>
                <a:cubicBezTo>
                  <a:pt x="275" y="237"/>
                  <a:pt x="272" y="227"/>
                  <a:pt x="269" y="220"/>
                </a:cubicBezTo>
                <a:cubicBezTo>
                  <a:pt x="253" y="219"/>
                  <a:pt x="232" y="218"/>
                  <a:pt x="230" y="218"/>
                </a:cubicBezTo>
                <a:lnTo>
                  <a:pt x="228" y="2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51435" tIns="25718" rIns="51435" bIns="25718" numCol="1" anchor="t" anchorCtr="0" compatLnSpc="1"/>
          <a:lstStyle/>
          <a:p>
            <a:endParaRPr lang="zh-CN" altLang="en-US" sz="1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990374" y="269469"/>
            <a:ext cx="2809875" cy="827246"/>
            <a:chOff x="6206" y="858"/>
            <a:chExt cx="5900" cy="1737"/>
          </a:xfrm>
        </p:grpSpPr>
        <p:sp>
          <p:nvSpPr>
            <p:cNvPr id="20" name="矩形 19"/>
            <p:cNvSpPr/>
            <p:nvPr/>
          </p:nvSpPr>
          <p:spPr>
            <a:xfrm>
              <a:off x="6206" y="858"/>
              <a:ext cx="5900" cy="1737"/>
            </a:xfrm>
            <a:prstGeom prst="rect">
              <a:avLst/>
            </a:prstGeom>
            <a:solidFill>
              <a:srgbClr val="648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103" y="954"/>
              <a:ext cx="4664" cy="1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作业</a:t>
              </a: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7379" y="2087"/>
              <a:ext cx="4112" cy="3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>
            <p:custDataLst>
              <p:tags r:id="rId1"/>
            </p:custDataLst>
          </p:nvPr>
        </p:nvSpPr>
        <p:spPr>
          <a:xfrm>
            <a:off x="2915816" y="1203598"/>
            <a:ext cx="3829367" cy="365061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、请将以下代码转换为多分支结构语句。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0&lt;=x&lt;=30:</a:t>
            </a:r>
          </a:p>
          <a:p>
            <a:pPr>
              <a:lnSpc>
                <a:spcPct val="130000"/>
              </a:lnSpc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if x &lt; 15:</a:t>
            </a:r>
          </a:p>
          <a:p>
            <a:pPr lvl="1">
              <a:lnSpc>
                <a:spcPct val="130000"/>
              </a:lnSpc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 x &lt; 10:</a:t>
            </a:r>
          </a:p>
          <a:p>
            <a:pPr lvl="1">
              <a:lnSpc>
                <a:spcPct val="130000"/>
              </a:lnSpc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y = 0</a:t>
            </a:r>
          </a:p>
          <a:p>
            <a:pPr lvl="1">
              <a:lnSpc>
                <a:spcPct val="130000"/>
              </a:lnSpc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else:</a:t>
            </a:r>
          </a:p>
          <a:p>
            <a:pPr lvl="1">
              <a:lnSpc>
                <a:spcPct val="130000"/>
              </a:lnSpc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y = 1</a:t>
            </a:r>
          </a:p>
          <a:p>
            <a:pPr>
              <a:lnSpc>
                <a:spcPct val="130000"/>
              </a:lnSpc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else:    </a:t>
            </a:r>
          </a:p>
          <a:p>
            <a:pPr>
              <a:lnSpc>
                <a:spcPct val="130000"/>
              </a:lnSpc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if x &lt; 20:</a:t>
            </a:r>
          </a:p>
          <a:p>
            <a:pPr>
              <a:lnSpc>
                <a:spcPct val="130000"/>
              </a:lnSpc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y = 2</a:t>
            </a:r>
          </a:p>
          <a:p>
            <a:pPr>
              <a:lnSpc>
                <a:spcPct val="130000"/>
              </a:lnSpc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else:</a:t>
            </a:r>
          </a:p>
          <a:p>
            <a:pPr>
              <a:lnSpc>
                <a:spcPct val="130000"/>
              </a:lnSpc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y = 3</a:t>
            </a:r>
          </a:p>
          <a:p>
            <a:pPr>
              <a:lnSpc>
                <a:spcPct val="130000"/>
              </a:lnSpc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else:</a:t>
            </a:r>
          </a:p>
          <a:p>
            <a:pPr>
              <a:lnSpc>
                <a:spcPct val="130000"/>
              </a:lnSpc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y = 4</a:t>
            </a:r>
          </a:p>
          <a:p>
            <a:pPr>
              <a:lnSpc>
                <a:spcPct val="130000"/>
              </a:lnSpc>
            </a:pP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0"/>
          <p:cNvSpPr>
            <a:spLocks noChangeArrowheads="1"/>
          </p:cNvSpPr>
          <p:nvPr/>
        </p:nvSpPr>
        <p:spPr bwMode="auto">
          <a:xfrm>
            <a:off x="705400" y="267494"/>
            <a:ext cx="1822597" cy="61950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58783" tIns="29391" rIns="58783" bIns="29391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内容总结：</a:t>
            </a:r>
          </a:p>
        </p:txBody>
      </p:sp>
      <p:sp>
        <p:nvSpPr>
          <p:cNvPr id="52" name="文本框 6"/>
          <p:cNvSpPr txBox="1"/>
          <p:nvPr/>
        </p:nvSpPr>
        <p:spPr>
          <a:xfrm>
            <a:off x="1475656" y="1102815"/>
            <a:ext cx="1759323" cy="10295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49786D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单分支结构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49786D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双分支结构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54" name="文本框 6"/>
          <p:cNvSpPr txBox="1"/>
          <p:nvPr/>
        </p:nvSpPr>
        <p:spPr>
          <a:xfrm>
            <a:off x="3428829" y="964417"/>
            <a:ext cx="2636577" cy="46935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49786D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关键字：</a:t>
            </a:r>
            <a:r>
              <a:rPr lang="en-US" altLang="zh-CN" sz="2000" dirty="0">
                <a:solidFill>
                  <a:srgbClr val="49786D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if</a:t>
            </a:r>
            <a:r>
              <a:rPr lang="zh-CN" altLang="en-US" sz="2000" dirty="0">
                <a:solidFill>
                  <a:srgbClr val="49786D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49786D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else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55" name="文本框 6"/>
          <p:cNvSpPr txBox="1"/>
          <p:nvPr/>
        </p:nvSpPr>
        <p:spPr>
          <a:xfrm>
            <a:off x="1475656" y="2905946"/>
            <a:ext cx="2952328" cy="5493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49786D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多分支结构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46" name="文本框 6"/>
          <p:cNvSpPr txBox="1"/>
          <p:nvPr/>
        </p:nvSpPr>
        <p:spPr>
          <a:xfrm>
            <a:off x="3428829" y="2583290"/>
            <a:ext cx="3142955" cy="46935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49786D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关键字：</a:t>
            </a:r>
            <a:r>
              <a:rPr lang="en-US" altLang="zh-CN" sz="2000" dirty="0">
                <a:solidFill>
                  <a:srgbClr val="49786D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if</a:t>
            </a:r>
            <a:r>
              <a:rPr lang="zh-CN" altLang="en-US" sz="2000" dirty="0">
                <a:solidFill>
                  <a:srgbClr val="49786D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>
                <a:solidFill>
                  <a:srgbClr val="49786D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elif</a:t>
            </a:r>
            <a:r>
              <a:rPr lang="zh-CN" altLang="en-US" sz="2000" dirty="0">
                <a:solidFill>
                  <a:srgbClr val="49786D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49786D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else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67" name="文本框 6"/>
          <p:cNvSpPr txBox="1"/>
          <p:nvPr/>
        </p:nvSpPr>
        <p:spPr>
          <a:xfrm>
            <a:off x="3428829" y="1794156"/>
            <a:ext cx="5158240" cy="8264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49786D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重点：条件表达（灵活运用关系运算符和逻    </a:t>
            </a:r>
            <a:endParaRPr lang="en-US" altLang="zh-CN" sz="2000" dirty="0">
              <a:solidFill>
                <a:srgbClr val="49786D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49786D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            </a:t>
            </a:r>
            <a:r>
              <a:rPr lang="zh-CN" altLang="en-US" sz="2000" dirty="0">
                <a:solidFill>
                  <a:srgbClr val="49786D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辑运算符）</a:t>
            </a:r>
          </a:p>
        </p:txBody>
      </p:sp>
      <p:sp>
        <p:nvSpPr>
          <p:cNvPr id="73" name="文本框 6"/>
          <p:cNvSpPr txBox="1"/>
          <p:nvPr/>
        </p:nvSpPr>
        <p:spPr>
          <a:xfrm>
            <a:off x="3428829" y="3447386"/>
            <a:ext cx="5391643" cy="46935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49786D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重点：多个条件的表示（运用“集合”思想）</a:t>
            </a:r>
          </a:p>
        </p:txBody>
      </p:sp>
      <p:sp>
        <p:nvSpPr>
          <p:cNvPr id="4" name="矩形 3"/>
          <p:cNvSpPr/>
          <p:nvPr/>
        </p:nvSpPr>
        <p:spPr>
          <a:xfrm>
            <a:off x="634347" y="1684497"/>
            <a:ext cx="664797" cy="1323439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49786D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分支结构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/>
          <p:cNvCxnSpPr>
            <a:endCxn id="52" idx="1"/>
          </p:cNvCxnSpPr>
          <p:nvPr/>
        </p:nvCxnSpPr>
        <p:spPr>
          <a:xfrm flipV="1">
            <a:off x="1115616" y="1617572"/>
            <a:ext cx="360040" cy="6893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1119124" y="2346216"/>
            <a:ext cx="360040" cy="8344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3109169" y="1199096"/>
            <a:ext cx="360040" cy="3708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3095938" y="1609289"/>
            <a:ext cx="296989" cy="4132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3099589" y="2824566"/>
            <a:ext cx="360040" cy="3708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3122260" y="3237959"/>
            <a:ext cx="296989" cy="4347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954" r="24905"/>
          <a:stretch>
            <a:fillRect/>
          </a:stretch>
        </p:blipFill>
        <p:spPr bwMode="auto">
          <a:xfrm>
            <a:off x="67332" y="3839867"/>
            <a:ext cx="953605" cy="1090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195736" y="1475798"/>
            <a:ext cx="5328592" cy="272382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mic Sans MS" panose="030F0702030302020204" pitchFamily="66" charset="0"/>
                <a:ea typeface="+mn-ea"/>
              </a:rPr>
              <a:t>1</a:t>
            </a:r>
            <a:r>
              <a:rPr lang="zh-CN" altLang="en-US" sz="1800" b="1" dirty="0">
                <a:solidFill>
                  <a:srgbClr val="000000"/>
                </a:solidFill>
                <a:latin typeface="Comic Sans MS" panose="030F0702030302020204" pitchFamily="66" charset="0"/>
                <a:ea typeface="+mn-ea"/>
              </a:rPr>
              <a:t>、公用电话收费标准如下：通话时间在</a:t>
            </a:r>
            <a:r>
              <a:rPr lang="en-US" altLang="zh-CN" sz="1800" b="1" dirty="0">
                <a:solidFill>
                  <a:srgbClr val="000000"/>
                </a:solidFill>
                <a:latin typeface="Comic Sans MS" panose="030F0702030302020204" pitchFamily="66" charset="0"/>
                <a:ea typeface="+mn-ea"/>
              </a:rPr>
              <a:t>3</a:t>
            </a:r>
            <a:r>
              <a:rPr lang="zh-CN" altLang="en-US" sz="1800" b="1" dirty="0">
                <a:solidFill>
                  <a:srgbClr val="000000"/>
                </a:solidFill>
                <a:latin typeface="Comic Sans MS" panose="030F0702030302020204" pitchFamily="66" charset="0"/>
                <a:ea typeface="+mn-ea"/>
              </a:rPr>
              <a:t>分钟以内，收费</a:t>
            </a:r>
            <a:r>
              <a:rPr lang="en-US" altLang="zh-CN" sz="1800" b="1" dirty="0">
                <a:solidFill>
                  <a:srgbClr val="000000"/>
                </a:solidFill>
                <a:latin typeface="Comic Sans MS" panose="030F0702030302020204" pitchFamily="66" charset="0"/>
                <a:ea typeface="+mn-ea"/>
              </a:rPr>
              <a:t>0.5</a:t>
            </a:r>
            <a:r>
              <a:rPr lang="zh-CN" altLang="en-US" sz="1800" b="1" dirty="0">
                <a:solidFill>
                  <a:srgbClr val="000000"/>
                </a:solidFill>
                <a:latin typeface="Comic Sans MS" panose="030F0702030302020204" pitchFamily="66" charset="0"/>
                <a:ea typeface="+mn-ea"/>
              </a:rPr>
              <a:t>元；</a:t>
            </a:r>
            <a:r>
              <a:rPr lang="en-US" altLang="zh-CN" sz="1800" b="1" dirty="0">
                <a:solidFill>
                  <a:srgbClr val="000000"/>
                </a:solidFill>
                <a:latin typeface="Comic Sans MS" panose="030F0702030302020204" pitchFamily="66" charset="0"/>
                <a:ea typeface="+mn-ea"/>
              </a:rPr>
              <a:t>3</a:t>
            </a:r>
            <a:r>
              <a:rPr lang="zh-CN" altLang="en-US" sz="1800" b="1" dirty="0">
                <a:solidFill>
                  <a:srgbClr val="000000"/>
                </a:solidFill>
                <a:latin typeface="Comic Sans MS" panose="030F0702030302020204" pitchFamily="66" charset="0"/>
                <a:ea typeface="+mn-ea"/>
              </a:rPr>
              <a:t>分钟以上，则每超过</a:t>
            </a:r>
            <a:r>
              <a:rPr lang="en-US" altLang="zh-CN" sz="1800" b="1" dirty="0">
                <a:solidFill>
                  <a:srgbClr val="000000"/>
                </a:solidFill>
                <a:latin typeface="Comic Sans MS" panose="030F0702030302020204" pitchFamily="66" charset="0"/>
                <a:ea typeface="+mn-ea"/>
              </a:rPr>
              <a:t>1</a:t>
            </a:r>
            <a:r>
              <a:rPr lang="zh-CN" altLang="en-US" sz="1800" b="1" dirty="0">
                <a:solidFill>
                  <a:srgbClr val="000000"/>
                </a:solidFill>
                <a:latin typeface="Comic Sans MS" panose="030F0702030302020204" pitchFamily="66" charset="0"/>
                <a:ea typeface="+mn-ea"/>
              </a:rPr>
              <a:t>分钟加收</a:t>
            </a:r>
            <a:r>
              <a:rPr lang="en-US" altLang="zh-CN" sz="1800" b="1" dirty="0">
                <a:solidFill>
                  <a:srgbClr val="000000"/>
                </a:solidFill>
                <a:latin typeface="Comic Sans MS" panose="030F0702030302020204" pitchFamily="66" charset="0"/>
                <a:ea typeface="+mn-ea"/>
              </a:rPr>
              <a:t>0.15</a:t>
            </a:r>
            <a:r>
              <a:rPr lang="zh-CN" altLang="en-US" sz="1800" b="1" dirty="0">
                <a:solidFill>
                  <a:srgbClr val="000000"/>
                </a:solidFill>
                <a:latin typeface="Comic Sans MS" panose="030F0702030302020204" pitchFamily="66" charset="0"/>
                <a:ea typeface="+mn-ea"/>
              </a:rPr>
              <a:t>元。编写程序，计算某人通话</a:t>
            </a:r>
            <a:r>
              <a:rPr lang="en-US" altLang="zh-CN" sz="1800" b="1" dirty="0">
                <a:solidFill>
                  <a:srgbClr val="000000"/>
                </a:solidFill>
                <a:latin typeface="Comic Sans MS" panose="030F0702030302020204" pitchFamily="66" charset="0"/>
                <a:ea typeface="+mn-ea"/>
              </a:rPr>
              <a:t>S</a:t>
            </a:r>
            <a:r>
              <a:rPr lang="zh-CN" altLang="en-US" sz="1800" b="1" dirty="0">
                <a:solidFill>
                  <a:srgbClr val="000000"/>
                </a:solidFill>
                <a:latin typeface="Comic Sans MS" panose="030F0702030302020204" pitchFamily="66" charset="0"/>
                <a:ea typeface="+mn-ea"/>
              </a:rPr>
              <a:t>分钟，应缴多少电话费。</a:t>
            </a:r>
            <a:endParaRPr lang="en-US" altLang="zh-CN" sz="1800" b="1" dirty="0">
              <a:solidFill>
                <a:srgbClr val="000000"/>
              </a:solidFill>
              <a:latin typeface="Comic Sans MS" panose="030F0702030302020204" pitchFamily="66" charset="0"/>
              <a:ea typeface="+mn-ea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mic Sans MS" panose="030F0702030302020204" pitchFamily="66" charset="0"/>
                <a:ea typeface="+mn-ea"/>
              </a:rPr>
              <a:t>2</a:t>
            </a:r>
            <a:r>
              <a:rPr lang="zh-CN" altLang="en-US" sz="1800" b="1" dirty="0">
                <a:solidFill>
                  <a:srgbClr val="000000"/>
                </a:solidFill>
                <a:latin typeface="Comic Sans MS" panose="030F0702030302020204" pitchFamily="66" charset="0"/>
                <a:ea typeface="+mn-ea"/>
              </a:rPr>
              <a:t>、铁路运货的费用与路程</a:t>
            </a:r>
            <a:r>
              <a:rPr lang="en-US" altLang="zh-CN" sz="1800" b="1" dirty="0">
                <a:solidFill>
                  <a:srgbClr val="000000"/>
                </a:solidFill>
                <a:latin typeface="Comic Sans MS" panose="030F0702030302020204" pitchFamily="66" charset="0"/>
                <a:ea typeface="+mn-ea"/>
              </a:rPr>
              <a:t>s</a:t>
            </a:r>
            <a:r>
              <a:rPr lang="zh-CN" altLang="en-US" sz="1800" b="1" dirty="0">
                <a:solidFill>
                  <a:srgbClr val="000000"/>
                </a:solidFill>
                <a:latin typeface="Comic Sans MS" panose="030F0702030302020204" pitchFamily="66" charset="0"/>
                <a:ea typeface="+mn-ea"/>
              </a:rPr>
              <a:t>远近有关：不足</a:t>
            </a:r>
            <a:r>
              <a:rPr lang="en-US" altLang="zh-CN" sz="1800" b="1" dirty="0">
                <a:solidFill>
                  <a:srgbClr val="000000"/>
                </a:solidFill>
                <a:latin typeface="Comic Sans MS" panose="030F0702030302020204" pitchFamily="66" charset="0"/>
                <a:ea typeface="+mn-ea"/>
              </a:rPr>
              <a:t>50</a:t>
            </a:r>
            <a:r>
              <a:rPr lang="zh-CN" altLang="en-US" sz="1800" b="1" dirty="0">
                <a:solidFill>
                  <a:srgbClr val="000000"/>
                </a:solidFill>
                <a:latin typeface="Comic Sans MS" panose="030F0702030302020204" pitchFamily="66" charset="0"/>
                <a:ea typeface="+mn-ea"/>
              </a:rPr>
              <a:t>公里，每吨每公里</a:t>
            </a:r>
            <a:r>
              <a:rPr lang="en-US" altLang="zh-CN" sz="1800" b="1" dirty="0">
                <a:solidFill>
                  <a:srgbClr val="000000"/>
                </a:solidFill>
                <a:latin typeface="Comic Sans MS" panose="030F0702030302020204" pitchFamily="66" charset="0"/>
                <a:ea typeface="+mn-ea"/>
              </a:rPr>
              <a:t>1.00</a:t>
            </a:r>
            <a:r>
              <a:rPr lang="zh-CN" altLang="en-US" sz="1800" b="1" dirty="0">
                <a:solidFill>
                  <a:srgbClr val="000000"/>
                </a:solidFill>
                <a:latin typeface="Comic Sans MS" panose="030F0702030302020204" pitchFamily="66" charset="0"/>
                <a:ea typeface="+mn-ea"/>
              </a:rPr>
              <a:t>元；</a:t>
            </a:r>
            <a:r>
              <a:rPr lang="en-US" altLang="zh-CN" sz="1800" b="1" dirty="0">
                <a:solidFill>
                  <a:srgbClr val="000000"/>
                </a:solidFill>
                <a:latin typeface="Comic Sans MS" panose="030F0702030302020204" pitchFamily="66" charset="0"/>
                <a:ea typeface="+mn-ea"/>
              </a:rPr>
              <a:t>&gt;=50</a:t>
            </a:r>
            <a:r>
              <a:rPr lang="zh-CN" altLang="en-US" sz="1800" b="1" dirty="0">
                <a:solidFill>
                  <a:srgbClr val="000000"/>
                </a:solidFill>
                <a:latin typeface="Comic Sans MS" panose="030F0702030302020204" pitchFamily="66" charset="0"/>
                <a:ea typeface="+mn-ea"/>
              </a:rPr>
              <a:t>公里，</a:t>
            </a:r>
            <a:r>
              <a:rPr lang="en-US" altLang="zh-CN" sz="1800" b="1" dirty="0">
                <a:solidFill>
                  <a:srgbClr val="000000"/>
                </a:solidFill>
                <a:latin typeface="Comic Sans MS" panose="030F0702030302020204" pitchFamily="66" charset="0"/>
                <a:ea typeface="+mn-ea"/>
              </a:rPr>
              <a:t>&lt;100</a:t>
            </a:r>
            <a:r>
              <a:rPr lang="zh-CN" altLang="en-US" sz="1800" b="1" dirty="0">
                <a:solidFill>
                  <a:srgbClr val="000000"/>
                </a:solidFill>
                <a:latin typeface="Comic Sans MS" panose="030F0702030302020204" pitchFamily="66" charset="0"/>
                <a:ea typeface="+mn-ea"/>
              </a:rPr>
              <a:t>公里，每吨每公里</a:t>
            </a:r>
            <a:r>
              <a:rPr lang="en-US" altLang="zh-CN" sz="1800" b="1" dirty="0">
                <a:solidFill>
                  <a:srgbClr val="000000"/>
                </a:solidFill>
                <a:latin typeface="Comic Sans MS" panose="030F0702030302020204" pitchFamily="66" charset="0"/>
                <a:ea typeface="+mn-ea"/>
              </a:rPr>
              <a:t>0.90</a:t>
            </a:r>
            <a:r>
              <a:rPr lang="zh-CN" altLang="en-US" sz="1800" b="1" dirty="0">
                <a:solidFill>
                  <a:srgbClr val="000000"/>
                </a:solidFill>
                <a:latin typeface="Comic Sans MS" panose="030F0702030302020204" pitchFamily="66" charset="0"/>
                <a:ea typeface="+mn-ea"/>
              </a:rPr>
              <a:t>元；</a:t>
            </a:r>
            <a:r>
              <a:rPr lang="en-US" altLang="zh-CN" sz="1800" b="1" dirty="0">
                <a:solidFill>
                  <a:srgbClr val="000000"/>
                </a:solidFill>
                <a:latin typeface="Comic Sans MS" panose="030F0702030302020204" pitchFamily="66" charset="0"/>
                <a:ea typeface="+mn-ea"/>
              </a:rPr>
              <a:t>&gt;=100</a:t>
            </a:r>
            <a:r>
              <a:rPr lang="zh-CN" altLang="en-US" sz="1800" b="1" dirty="0">
                <a:solidFill>
                  <a:srgbClr val="000000"/>
                </a:solidFill>
                <a:latin typeface="Comic Sans MS" panose="030F0702030302020204" pitchFamily="66" charset="0"/>
                <a:ea typeface="+mn-ea"/>
              </a:rPr>
              <a:t>公里，</a:t>
            </a:r>
            <a:r>
              <a:rPr lang="en-US" altLang="zh-CN" sz="1800" b="1" dirty="0">
                <a:solidFill>
                  <a:srgbClr val="000000"/>
                </a:solidFill>
                <a:latin typeface="Comic Sans MS" panose="030F0702030302020204" pitchFamily="66" charset="0"/>
                <a:ea typeface="+mn-ea"/>
              </a:rPr>
              <a:t>&lt;200</a:t>
            </a:r>
            <a:r>
              <a:rPr lang="zh-CN" altLang="en-US" sz="1800" b="1" dirty="0">
                <a:solidFill>
                  <a:srgbClr val="000000"/>
                </a:solidFill>
                <a:latin typeface="Comic Sans MS" panose="030F0702030302020204" pitchFamily="66" charset="0"/>
                <a:ea typeface="+mn-ea"/>
              </a:rPr>
              <a:t>公里，每吨每公里</a:t>
            </a:r>
            <a:r>
              <a:rPr lang="en-US" altLang="zh-CN" sz="1800" b="1" dirty="0">
                <a:solidFill>
                  <a:srgbClr val="000000"/>
                </a:solidFill>
                <a:latin typeface="Comic Sans MS" panose="030F0702030302020204" pitchFamily="66" charset="0"/>
                <a:ea typeface="+mn-ea"/>
              </a:rPr>
              <a:t>0.80</a:t>
            </a:r>
            <a:r>
              <a:rPr lang="zh-CN" altLang="en-US" sz="1800" b="1" dirty="0">
                <a:solidFill>
                  <a:srgbClr val="000000"/>
                </a:solidFill>
                <a:latin typeface="Comic Sans MS" panose="030F0702030302020204" pitchFamily="66" charset="0"/>
                <a:ea typeface="+mn-ea"/>
              </a:rPr>
              <a:t>元；</a:t>
            </a:r>
            <a:r>
              <a:rPr lang="en-US" altLang="zh-CN" sz="1800" b="1" dirty="0">
                <a:solidFill>
                  <a:srgbClr val="000000"/>
                </a:solidFill>
                <a:latin typeface="Comic Sans MS" panose="030F0702030302020204" pitchFamily="66" charset="0"/>
                <a:ea typeface="+mn-ea"/>
              </a:rPr>
              <a:t>&gt;=200</a:t>
            </a:r>
            <a:r>
              <a:rPr lang="zh-CN" altLang="en-US" sz="1800" b="1" dirty="0">
                <a:solidFill>
                  <a:srgbClr val="000000"/>
                </a:solidFill>
                <a:latin typeface="Comic Sans MS" panose="030F0702030302020204" pitchFamily="66" charset="0"/>
                <a:ea typeface="+mn-ea"/>
              </a:rPr>
              <a:t>公里，每吨每公里</a:t>
            </a:r>
            <a:r>
              <a:rPr lang="en-US" altLang="zh-CN" sz="1800" b="1" dirty="0">
                <a:solidFill>
                  <a:srgbClr val="000000"/>
                </a:solidFill>
                <a:latin typeface="Comic Sans MS" panose="030F0702030302020204" pitchFamily="66" charset="0"/>
                <a:ea typeface="+mn-ea"/>
              </a:rPr>
              <a:t>0.70</a:t>
            </a:r>
            <a:r>
              <a:rPr lang="zh-CN" altLang="en-US" sz="1800" b="1" dirty="0">
                <a:solidFill>
                  <a:srgbClr val="000000"/>
                </a:solidFill>
                <a:latin typeface="Comic Sans MS" panose="030F0702030302020204" pitchFamily="66" charset="0"/>
                <a:ea typeface="+mn-ea"/>
              </a:rPr>
              <a:t>元。计算运货</a:t>
            </a:r>
            <a:r>
              <a:rPr lang="en-US" altLang="zh-CN" sz="1800" b="1" dirty="0">
                <a:solidFill>
                  <a:srgbClr val="000000"/>
                </a:solidFill>
                <a:latin typeface="Comic Sans MS" panose="030F0702030302020204" pitchFamily="66" charset="0"/>
                <a:ea typeface="+mn-ea"/>
              </a:rPr>
              <a:t>w</a:t>
            </a:r>
            <a:r>
              <a:rPr lang="zh-CN" altLang="en-US" sz="1800" b="1" dirty="0">
                <a:solidFill>
                  <a:srgbClr val="000000"/>
                </a:solidFill>
                <a:latin typeface="Comic Sans MS" panose="030F0702030302020204" pitchFamily="66" charset="0"/>
                <a:ea typeface="+mn-ea"/>
              </a:rPr>
              <a:t>吨，路程</a:t>
            </a:r>
            <a:r>
              <a:rPr lang="en-US" altLang="zh-CN" sz="1800" b="1" dirty="0">
                <a:solidFill>
                  <a:srgbClr val="000000"/>
                </a:solidFill>
                <a:latin typeface="Comic Sans MS" panose="030F0702030302020204" pitchFamily="66" charset="0"/>
                <a:ea typeface="+mn-ea"/>
              </a:rPr>
              <a:t>s</a:t>
            </a:r>
            <a:r>
              <a:rPr lang="zh-CN" altLang="en-US" sz="1800" b="1" dirty="0">
                <a:solidFill>
                  <a:srgbClr val="000000"/>
                </a:solidFill>
                <a:latin typeface="Comic Sans MS" panose="030F0702030302020204" pitchFamily="66" charset="0"/>
                <a:ea typeface="+mn-ea"/>
              </a:rPr>
              <a:t>公里的运费。</a:t>
            </a:r>
            <a:endParaRPr lang="en-US" altLang="zh-CN" sz="1800" b="1" dirty="0">
              <a:solidFill>
                <a:srgbClr val="000000"/>
              </a:solidFill>
              <a:latin typeface="Comic Sans MS" panose="030F0702030302020204" pitchFamily="66" charset="0"/>
              <a:ea typeface="+mn-ea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115616" y="1403827"/>
            <a:ext cx="936912" cy="936912"/>
          </a:xfrm>
          <a:prstGeom prst="ellipse">
            <a:avLst/>
          </a:prstGeom>
          <a:solidFill>
            <a:srgbClr val="648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algn="ctr"/>
            <a:endParaRPr lang="en-US" sz="1600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Freeform 171"/>
          <p:cNvSpPr/>
          <p:nvPr/>
        </p:nvSpPr>
        <p:spPr bwMode="auto">
          <a:xfrm>
            <a:off x="1419179" y="1709746"/>
            <a:ext cx="338360" cy="324826"/>
          </a:xfrm>
          <a:custGeom>
            <a:avLst/>
            <a:gdLst>
              <a:gd name="T0" fmla="*/ 228 w 308"/>
              <a:gd name="T1" fmla="*/ 218 h 296"/>
              <a:gd name="T2" fmla="*/ 224 w 308"/>
              <a:gd name="T3" fmla="*/ 215 h 296"/>
              <a:gd name="T4" fmla="*/ 228 w 308"/>
              <a:gd name="T5" fmla="*/ 212 h 296"/>
              <a:gd name="T6" fmla="*/ 230 w 308"/>
              <a:gd name="T7" fmla="*/ 212 h 296"/>
              <a:gd name="T8" fmla="*/ 278 w 308"/>
              <a:gd name="T9" fmla="*/ 209 h 296"/>
              <a:gd name="T10" fmla="*/ 288 w 308"/>
              <a:gd name="T11" fmla="*/ 176 h 296"/>
              <a:gd name="T12" fmla="*/ 284 w 308"/>
              <a:gd name="T13" fmla="*/ 176 h 296"/>
              <a:gd name="T14" fmla="*/ 283 w 308"/>
              <a:gd name="T15" fmla="*/ 176 h 296"/>
              <a:gd name="T16" fmla="*/ 283 w 308"/>
              <a:gd name="T17" fmla="*/ 176 h 296"/>
              <a:gd name="T18" fmla="*/ 229 w 308"/>
              <a:gd name="T19" fmla="*/ 174 h 296"/>
              <a:gd name="T20" fmla="*/ 226 w 308"/>
              <a:gd name="T21" fmla="*/ 174 h 296"/>
              <a:gd name="T22" fmla="*/ 222 w 308"/>
              <a:gd name="T23" fmla="*/ 171 h 296"/>
              <a:gd name="T24" fmla="*/ 226 w 308"/>
              <a:gd name="T25" fmla="*/ 168 h 296"/>
              <a:gd name="T26" fmla="*/ 228 w 308"/>
              <a:gd name="T27" fmla="*/ 168 h 296"/>
              <a:gd name="T28" fmla="*/ 284 w 308"/>
              <a:gd name="T29" fmla="*/ 164 h 296"/>
              <a:gd name="T30" fmla="*/ 292 w 308"/>
              <a:gd name="T31" fmla="*/ 164 h 296"/>
              <a:gd name="T32" fmla="*/ 292 w 308"/>
              <a:gd name="T33" fmla="*/ 164 h 296"/>
              <a:gd name="T34" fmla="*/ 296 w 308"/>
              <a:gd name="T35" fmla="*/ 133 h 296"/>
              <a:gd name="T36" fmla="*/ 214 w 308"/>
              <a:gd name="T37" fmla="*/ 124 h 296"/>
              <a:gd name="T38" fmla="*/ 213 w 308"/>
              <a:gd name="T39" fmla="*/ 124 h 296"/>
              <a:gd name="T40" fmla="*/ 212 w 308"/>
              <a:gd name="T41" fmla="*/ 124 h 296"/>
              <a:gd name="T42" fmla="*/ 217 w 308"/>
              <a:gd name="T43" fmla="*/ 124 h 296"/>
              <a:gd name="T44" fmla="*/ 206 w 308"/>
              <a:gd name="T45" fmla="*/ 124 h 296"/>
              <a:gd name="T46" fmla="*/ 165 w 308"/>
              <a:gd name="T47" fmla="*/ 123 h 296"/>
              <a:gd name="T48" fmla="*/ 165 w 308"/>
              <a:gd name="T49" fmla="*/ 123 h 296"/>
              <a:gd name="T50" fmla="*/ 160 w 308"/>
              <a:gd name="T51" fmla="*/ 121 h 296"/>
              <a:gd name="T52" fmla="*/ 165 w 308"/>
              <a:gd name="T53" fmla="*/ 120 h 296"/>
              <a:gd name="T54" fmla="*/ 165 w 308"/>
              <a:gd name="T55" fmla="*/ 120 h 296"/>
              <a:gd name="T56" fmla="*/ 179 w 308"/>
              <a:gd name="T57" fmla="*/ 119 h 296"/>
              <a:gd name="T58" fmla="*/ 192 w 308"/>
              <a:gd name="T59" fmla="*/ 58 h 296"/>
              <a:gd name="T60" fmla="*/ 178 w 308"/>
              <a:gd name="T61" fmla="*/ 0 h 296"/>
              <a:gd name="T62" fmla="*/ 101 w 308"/>
              <a:gd name="T63" fmla="*/ 126 h 296"/>
              <a:gd name="T64" fmla="*/ 58 w 308"/>
              <a:gd name="T65" fmla="*/ 146 h 296"/>
              <a:gd name="T66" fmla="*/ 53 w 308"/>
              <a:gd name="T67" fmla="*/ 275 h 296"/>
              <a:gd name="T68" fmla="*/ 99 w 308"/>
              <a:gd name="T69" fmla="*/ 275 h 296"/>
              <a:gd name="T70" fmla="*/ 232 w 308"/>
              <a:gd name="T71" fmla="*/ 286 h 296"/>
              <a:gd name="T72" fmla="*/ 255 w 308"/>
              <a:gd name="T73" fmla="*/ 256 h 296"/>
              <a:gd name="T74" fmla="*/ 227 w 308"/>
              <a:gd name="T75" fmla="*/ 255 h 296"/>
              <a:gd name="T76" fmla="*/ 225 w 308"/>
              <a:gd name="T77" fmla="*/ 255 h 296"/>
              <a:gd name="T78" fmla="*/ 221 w 308"/>
              <a:gd name="T79" fmla="*/ 252 h 296"/>
              <a:gd name="T80" fmla="*/ 225 w 308"/>
              <a:gd name="T81" fmla="*/ 249 h 296"/>
              <a:gd name="T82" fmla="*/ 227 w 308"/>
              <a:gd name="T83" fmla="*/ 249 h 296"/>
              <a:gd name="T84" fmla="*/ 262 w 308"/>
              <a:gd name="T85" fmla="*/ 247 h 296"/>
              <a:gd name="T86" fmla="*/ 269 w 308"/>
              <a:gd name="T87" fmla="*/ 220 h 296"/>
              <a:gd name="T88" fmla="*/ 230 w 308"/>
              <a:gd name="T89" fmla="*/ 218 h 296"/>
              <a:gd name="T90" fmla="*/ 228 w 308"/>
              <a:gd name="T91" fmla="*/ 218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08" h="296">
                <a:moveTo>
                  <a:pt x="228" y="218"/>
                </a:moveTo>
                <a:cubicBezTo>
                  <a:pt x="224" y="215"/>
                  <a:pt x="224" y="215"/>
                  <a:pt x="224" y="215"/>
                </a:cubicBezTo>
                <a:cubicBezTo>
                  <a:pt x="228" y="212"/>
                  <a:pt x="228" y="212"/>
                  <a:pt x="228" y="212"/>
                </a:cubicBezTo>
                <a:cubicBezTo>
                  <a:pt x="230" y="212"/>
                  <a:pt x="230" y="212"/>
                  <a:pt x="230" y="212"/>
                </a:cubicBezTo>
                <a:cubicBezTo>
                  <a:pt x="232" y="212"/>
                  <a:pt x="263" y="210"/>
                  <a:pt x="278" y="209"/>
                </a:cubicBezTo>
                <a:cubicBezTo>
                  <a:pt x="295" y="197"/>
                  <a:pt x="292" y="183"/>
                  <a:pt x="288" y="176"/>
                </a:cubicBezTo>
                <a:cubicBezTo>
                  <a:pt x="287" y="176"/>
                  <a:pt x="285" y="176"/>
                  <a:pt x="284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78" y="176"/>
                  <a:pt x="231" y="174"/>
                  <a:pt x="229" y="174"/>
                </a:cubicBezTo>
                <a:cubicBezTo>
                  <a:pt x="226" y="174"/>
                  <a:pt x="226" y="174"/>
                  <a:pt x="226" y="174"/>
                </a:cubicBezTo>
                <a:cubicBezTo>
                  <a:pt x="222" y="171"/>
                  <a:pt x="222" y="171"/>
                  <a:pt x="222" y="171"/>
                </a:cubicBezTo>
                <a:cubicBezTo>
                  <a:pt x="226" y="168"/>
                  <a:pt x="226" y="168"/>
                  <a:pt x="226" y="168"/>
                </a:cubicBezTo>
                <a:cubicBezTo>
                  <a:pt x="228" y="168"/>
                  <a:pt x="228" y="168"/>
                  <a:pt x="228" y="168"/>
                </a:cubicBezTo>
                <a:cubicBezTo>
                  <a:pt x="231" y="168"/>
                  <a:pt x="280" y="164"/>
                  <a:pt x="284" y="164"/>
                </a:cubicBezTo>
                <a:cubicBezTo>
                  <a:pt x="290" y="164"/>
                  <a:pt x="292" y="164"/>
                  <a:pt x="292" y="164"/>
                </a:cubicBezTo>
                <a:cubicBezTo>
                  <a:pt x="292" y="164"/>
                  <a:pt x="292" y="164"/>
                  <a:pt x="292" y="164"/>
                </a:cubicBezTo>
                <a:cubicBezTo>
                  <a:pt x="302" y="155"/>
                  <a:pt x="308" y="144"/>
                  <a:pt x="296" y="133"/>
                </a:cubicBezTo>
                <a:cubicBezTo>
                  <a:pt x="285" y="123"/>
                  <a:pt x="243" y="125"/>
                  <a:pt x="214" y="124"/>
                </a:cubicBezTo>
                <a:cubicBezTo>
                  <a:pt x="213" y="124"/>
                  <a:pt x="213" y="124"/>
                  <a:pt x="213" y="124"/>
                </a:cubicBezTo>
                <a:cubicBezTo>
                  <a:pt x="212" y="124"/>
                  <a:pt x="212" y="124"/>
                  <a:pt x="212" y="124"/>
                </a:cubicBezTo>
                <a:cubicBezTo>
                  <a:pt x="212" y="124"/>
                  <a:pt x="219" y="124"/>
                  <a:pt x="217" y="124"/>
                </a:cubicBezTo>
                <a:cubicBezTo>
                  <a:pt x="213" y="124"/>
                  <a:pt x="209" y="124"/>
                  <a:pt x="206" y="124"/>
                </a:cubicBezTo>
                <a:cubicBezTo>
                  <a:pt x="192" y="123"/>
                  <a:pt x="167" y="123"/>
                  <a:pt x="165" y="123"/>
                </a:cubicBezTo>
                <a:cubicBezTo>
                  <a:pt x="165" y="123"/>
                  <a:pt x="165" y="123"/>
                  <a:pt x="165" y="123"/>
                </a:cubicBezTo>
                <a:cubicBezTo>
                  <a:pt x="160" y="121"/>
                  <a:pt x="160" y="121"/>
                  <a:pt x="160" y="121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6" y="120"/>
                  <a:pt x="169" y="120"/>
                  <a:pt x="179" y="119"/>
                </a:cubicBezTo>
                <a:cubicBezTo>
                  <a:pt x="165" y="90"/>
                  <a:pt x="188" y="73"/>
                  <a:pt x="192" y="58"/>
                </a:cubicBezTo>
                <a:cubicBezTo>
                  <a:pt x="206" y="5"/>
                  <a:pt x="178" y="0"/>
                  <a:pt x="178" y="0"/>
                </a:cubicBezTo>
                <a:cubicBezTo>
                  <a:pt x="178" y="0"/>
                  <a:pt x="108" y="96"/>
                  <a:pt x="101" y="126"/>
                </a:cubicBezTo>
                <a:cubicBezTo>
                  <a:pt x="96" y="148"/>
                  <a:pt x="67" y="146"/>
                  <a:pt x="58" y="146"/>
                </a:cubicBezTo>
                <a:cubicBezTo>
                  <a:pt x="10" y="144"/>
                  <a:pt x="0" y="264"/>
                  <a:pt x="53" y="275"/>
                </a:cubicBezTo>
                <a:cubicBezTo>
                  <a:pt x="64" y="277"/>
                  <a:pt x="76" y="265"/>
                  <a:pt x="99" y="275"/>
                </a:cubicBezTo>
                <a:cubicBezTo>
                  <a:pt x="149" y="296"/>
                  <a:pt x="192" y="287"/>
                  <a:pt x="232" y="286"/>
                </a:cubicBezTo>
                <a:cubicBezTo>
                  <a:pt x="259" y="285"/>
                  <a:pt x="257" y="266"/>
                  <a:pt x="255" y="256"/>
                </a:cubicBezTo>
                <a:cubicBezTo>
                  <a:pt x="242" y="256"/>
                  <a:pt x="229" y="255"/>
                  <a:pt x="227" y="255"/>
                </a:cubicBezTo>
                <a:cubicBezTo>
                  <a:pt x="225" y="255"/>
                  <a:pt x="225" y="255"/>
                  <a:pt x="225" y="255"/>
                </a:cubicBezTo>
                <a:cubicBezTo>
                  <a:pt x="221" y="252"/>
                  <a:pt x="221" y="252"/>
                  <a:pt x="221" y="252"/>
                </a:cubicBezTo>
                <a:cubicBezTo>
                  <a:pt x="225" y="249"/>
                  <a:pt x="225" y="249"/>
                  <a:pt x="225" y="249"/>
                </a:cubicBezTo>
                <a:cubicBezTo>
                  <a:pt x="227" y="249"/>
                  <a:pt x="227" y="249"/>
                  <a:pt x="227" y="249"/>
                </a:cubicBezTo>
                <a:cubicBezTo>
                  <a:pt x="229" y="249"/>
                  <a:pt x="247" y="248"/>
                  <a:pt x="262" y="247"/>
                </a:cubicBezTo>
                <a:cubicBezTo>
                  <a:pt x="275" y="237"/>
                  <a:pt x="272" y="227"/>
                  <a:pt x="269" y="220"/>
                </a:cubicBezTo>
                <a:cubicBezTo>
                  <a:pt x="253" y="219"/>
                  <a:pt x="232" y="218"/>
                  <a:pt x="230" y="218"/>
                </a:cubicBezTo>
                <a:lnTo>
                  <a:pt x="228" y="2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51435" tIns="25718" rIns="51435" bIns="25718" numCol="1" anchor="t" anchorCtr="0" compatLnSpc="1"/>
          <a:lstStyle/>
          <a:p>
            <a:endParaRPr lang="zh-CN" altLang="en-US" sz="1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003772" y="376352"/>
            <a:ext cx="2809875" cy="827246"/>
            <a:chOff x="6206" y="858"/>
            <a:chExt cx="5900" cy="1737"/>
          </a:xfrm>
        </p:grpSpPr>
        <p:sp>
          <p:nvSpPr>
            <p:cNvPr id="10" name="矩形 9"/>
            <p:cNvSpPr/>
            <p:nvPr/>
          </p:nvSpPr>
          <p:spPr>
            <a:xfrm>
              <a:off x="6206" y="858"/>
              <a:ext cx="5900" cy="1737"/>
            </a:xfrm>
            <a:prstGeom prst="rect">
              <a:avLst/>
            </a:prstGeom>
            <a:solidFill>
              <a:srgbClr val="648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20"/>
            <p:cNvSpPr txBox="1"/>
            <p:nvPr/>
          </p:nvSpPr>
          <p:spPr>
            <a:xfrm>
              <a:off x="7103" y="954"/>
              <a:ext cx="4664" cy="1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作业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7379" y="2087"/>
              <a:ext cx="4112" cy="3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979263" y="2167560"/>
            <a:ext cx="528659" cy="544183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sp>
        <p:nvSpPr>
          <p:cNvPr id="5" name="椭圆 4"/>
          <p:cNvSpPr/>
          <p:nvPr/>
        </p:nvSpPr>
        <p:spPr>
          <a:xfrm>
            <a:off x="2051271" y="2237418"/>
            <a:ext cx="400111" cy="41185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8188" tIns="69095" rIns="138188" bIns="69095" rtlCol="0" anchor="ctr"/>
          <a:lstStyle/>
          <a:p>
            <a:pPr algn="ctr"/>
            <a:endParaRPr lang="zh-CN" altLang="en-US" sz="900" dirty="0"/>
          </a:p>
        </p:txBody>
      </p:sp>
      <p:grpSp>
        <p:nvGrpSpPr>
          <p:cNvPr id="6" name="组合 5"/>
          <p:cNvGrpSpPr/>
          <p:nvPr/>
        </p:nvGrpSpPr>
        <p:grpSpPr>
          <a:xfrm>
            <a:off x="1979263" y="2897232"/>
            <a:ext cx="528659" cy="544183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7" name="同心圆 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sp>
        <p:nvSpPr>
          <p:cNvPr id="9" name="椭圆 8"/>
          <p:cNvSpPr/>
          <p:nvPr/>
        </p:nvSpPr>
        <p:spPr>
          <a:xfrm>
            <a:off x="2051271" y="2972292"/>
            <a:ext cx="400111" cy="411859"/>
          </a:xfrm>
          <a:prstGeom prst="ellipse">
            <a:avLst/>
          </a:prstGeom>
          <a:solidFill>
            <a:srgbClr val="FFB32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8188" tIns="69095" rIns="138188" bIns="69095" rtlCol="0" anchor="ctr"/>
          <a:lstStyle/>
          <a:p>
            <a:pPr algn="ctr"/>
            <a:endParaRPr lang="zh-CN" altLang="en-US" sz="900"/>
          </a:p>
        </p:txBody>
      </p:sp>
      <p:sp>
        <p:nvSpPr>
          <p:cNvPr id="10" name="TextBox 26"/>
          <p:cNvSpPr txBox="1"/>
          <p:nvPr/>
        </p:nvSpPr>
        <p:spPr>
          <a:xfrm>
            <a:off x="2051271" y="2283867"/>
            <a:ext cx="443029" cy="324205"/>
          </a:xfrm>
          <a:prstGeom prst="rect">
            <a:avLst/>
          </a:prstGeom>
          <a:noFill/>
        </p:spPr>
        <p:txBody>
          <a:bodyPr wrap="square" lIns="138188" tIns="69095" rIns="138188" bIns="69095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12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11" name="TextBox 27"/>
          <p:cNvSpPr txBox="1"/>
          <p:nvPr/>
        </p:nvSpPr>
        <p:spPr>
          <a:xfrm>
            <a:off x="2051270" y="3005073"/>
            <a:ext cx="464384" cy="324205"/>
          </a:xfrm>
          <a:prstGeom prst="rect">
            <a:avLst/>
          </a:prstGeom>
          <a:noFill/>
        </p:spPr>
        <p:txBody>
          <a:bodyPr wrap="square" lIns="138188" tIns="69095" rIns="138188" bIns="69095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04</a:t>
            </a:r>
            <a:endParaRPr lang="zh-CN" altLang="en-US" sz="12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979263" y="3643587"/>
            <a:ext cx="528659" cy="544183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sp>
        <p:nvSpPr>
          <p:cNvPr id="15" name="椭圆 14"/>
          <p:cNvSpPr/>
          <p:nvPr/>
        </p:nvSpPr>
        <p:spPr>
          <a:xfrm>
            <a:off x="2051271" y="3713445"/>
            <a:ext cx="400111" cy="41185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8188" tIns="69095" rIns="138188" bIns="69095"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20" name="TextBox 26"/>
          <p:cNvSpPr txBox="1"/>
          <p:nvPr/>
        </p:nvSpPr>
        <p:spPr>
          <a:xfrm>
            <a:off x="2051271" y="3759895"/>
            <a:ext cx="443029" cy="324205"/>
          </a:xfrm>
          <a:prstGeom prst="rect">
            <a:avLst/>
          </a:prstGeom>
          <a:noFill/>
        </p:spPr>
        <p:txBody>
          <a:bodyPr wrap="square" lIns="138188" tIns="69095" rIns="138188" bIns="69095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05</a:t>
            </a:r>
            <a:endParaRPr lang="zh-CN" altLang="en-US" sz="12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22" name="文本框 6"/>
          <p:cNvSpPr txBox="1"/>
          <p:nvPr/>
        </p:nvSpPr>
        <p:spPr>
          <a:xfrm>
            <a:off x="2742998" y="2162361"/>
            <a:ext cx="3620728" cy="50257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选择结构</a:t>
            </a:r>
            <a:endParaRPr lang="zh-CN" altLang="en-US" sz="2400" b="1" dirty="0">
              <a:solidFill>
                <a:srgbClr val="FFB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6"/>
          <p:cNvSpPr txBox="1"/>
          <p:nvPr/>
        </p:nvSpPr>
        <p:spPr>
          <a:xfrm>
            <a:off x="2742998" y="2870692"/>
            <a:ext cx="3620728" cy="50257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4978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循环结构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6"/>
          <p:cNvSpPr txBox="1"/>
          <p:nvPr/>
        </p:nvSpPr>
        <p:spPr>
          <a:xfrm>
            <a:off x="2742998" y="3625098"/>
            <a:ext cx="3844011" cy="50257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程序的异常处理</a:t>
            </a:r>
          </a:p>
        </p:txBody>
      </p:sp>
      <p:sp>
        <p:nvSpPr>
          <p:cNvPr id="27" name="矩形 26"/>
          <p:cNvSpPr/>
          <p:nvPr/>
        </p:nvSpPr>
        <p:spPr>
          <a:xfrm>
            <a:off x="116898" y="114071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" name="矩形 27"/>
          <p:cNvSpPr/>
          <p:nvPr/>
        </p:nvSpPr>
        <p:spPr>
          <a:xfrm>
            <a:off x="194830" y="191452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30" name="组合 29"/>
          <p:cNvGrpSpPr/>
          <p:nvPr/>
        </p:nvGrpSpPr>
        <p:grpSpPr>
          <a:xfrm>
            <a:off x="1973445" y="738488"/>
            <a:ext cx="528659" cy="544183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31" name="同心圆 3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sp>
        <p:nvSpPr>
          <p:cNvPr id="33" name="椭圆 32"/>
          <p:cNvSpPr/>
          <p:nvPr/>
        </p:nvSpPr>
        <p:spPr>
          <a:xfrm>
            <a:off x="2045453" y="808346"/>
            <a:ext cx="400111" cy="41185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8188" tIns="69095" rIns="138188" bIns="69095" rtlCol="0" anchor="ctr"/>
          <a:lstStyle/>
          <a:p>
            <a:pPr algn="ctr"/>
            <a:endParaRPr lang="zh-CN" altLang="en-US" sz="900" dirty="0"/>
          </a:p>
        </p:txBody>
      </p:sp>
      <p:grpSp>
        <p:nvGrpSpPr>
          <p:cNvPr id="34" name="组合 33"/>
          <p:cNvGrpSpPr/>
          <p:nvPr/>
        </p:nvGrpSpPr>
        <p:grpSpPr>
          <a:xfrm>
            <a:off x="1973445" y="1449110"/>
            <a:ext cx="528659" cy="544183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sp>
        <p:nvSpPr>
          <p:cNvPr id="37" name="椭圆 36"/>
          <p:cNvSpPr/>
          <p:nvPr/>
        </p:nvSpPr>
        <p:spPr>
          <a:xfrm>
            <a:off x="2045453" y="1524170"/>
            <a:ext cx="400111" cy="411859"/>
          </a:xfrm>
          <a:prstGeom prst="ellipse">
            <a:avLst/>
          </a:prstGeom>
          <a:solidFill>
            <a:srgbClr val="FFB32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8188" tIns="69095" rIns="138188" bIns="69095" rtlCol="0" anchor="ctr"/>
          <a:lstStyle/>
          <a:p>
            <a:pPr algn="ctr"/>
            <a:endParaRPr lang="zh-CN" altLang="en-US" sz="900"/>
          </a:p>
        </p:txBody>
      </p:sp>
      <p:sp>
        <p:nvSpPr>
          <p:cNvPr id="38" name="TextBox 26"/>
          <p:cNvSpPr txBox="1"/>
          <p:nvPr/>
        </p:nvSpPr>
        <p:spPr>
          <a:xfrm>
            <a:off x="2045453" y="854796"/>
            <a:ext cx="443029" cy="324205"/>
          </a:xfrm>
          <a:prstGeom prst="rect">
            <a:avLst/>
          </a:prstGeom>
          <a:noFill/>
        </p:spPr>
        <p:txBody>
          <a:bodyPr wrap="square" lIns="138188" tIns="69095" rIns="138188" bIns="69095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01</a:t>
            </a:r>
            <a:endParaRPr lang="zh-CN" altLang="en-US" sz="12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9" name="TextBox 27"/>
          <p:cNvSpPr txBox="1"/>
          <p:nvPr/>
        </p:nvSpPr>
        <p:spPr>
          <a:xfrm>
            <a:off x="2045452" y="1556951"/>
            <a:ext cx="464384" cy="324205"/>
          </a:xfrm>
          <a:prstGeom prst="rect">
            <a:avLst/>
          </a:prstGeom>
          <a:noFill/>
        </p:spPr>
        <p:txBody>
          <a:bodyPr wrap="square" lIns="138188" tIns="69095" rIns="138188" bIns="69095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40" name="文本框 6"/>
          <p:cNvSpPr txBox="1"/>
          <p:nvPr/>
        </p:nvSpPr>
        <p:spPr>
          <a:xfrm>
            <a:off x="2727655" y="733289"/>
            <a:ext cx="2952328" cy="50257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</a:t>
            </a:r>
            <a:endParaRPr lang="zh-CN" altLang="en-US" sz="2400" b="1" dirty="0">
              <a:solidFill>
                <a:srgbClr val="FFB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6"/>
          <p:cNvSpPr txBox="1"/>
          <p:nvPr/>
        </p:nvSpPr>
        <p:spPr>
          <a:xfrm>
            <a:off x="2727655" y="1422571"/>
            <a:ext cx="3620728" cy="50257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4978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顺序结构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https://img0.baidu.com/it/u=2493197328,3770105629&amp;fm=26&amp;fmt=aut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6042" r="78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21458"/>
          <a:stretch>
            <a:fillRect/>
          </a:stretch>
        </p:blipFill>
        <p:spPr bwMode="auto">
          <a:xfrm>
            <a:off x="6672734" y="2857757"/>
            <a:ext cx="2308908" cy="203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/>
      <p:bldP spid="11" grpId="0"/>
      <p:bldP spid="15" grpId="0" animBg="1"/>
      <p:bldP spid="20" grpId="0"/>
      <p:bldP spid="33" grpId="0" animBg="1"/>
      <p:bldP spid="37" grpId="0" animBg="1"/>
      <p:bldP spid="38" grpId="0"/>
      <p:bldP spid="3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8" y="114071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矩形 2"/>
          <p:cNvSpPr/>
          <p:nvPr/>
        </p:nvSpPr>
        <p:spPr>
          <a:xfrm>
            <a:off x="194830" y="191452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4619580" y="1790873"/>
            <a:ext cx="2760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8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循环概念及应用场景</a:t>
            </a:r>
          </a:p>
        </p:txBody>
      </p:sp>
      <p:sp>
        <p:nvSpPr>
          <p:cNvPr id="7" name="文本框 129"/>
          <p:cNvSpPr txBox="1">
            <a:spLocks noChangeArrowheads="1"/>
          </p:cNvSpPr>
          <p:nvPr/>
        </p:nvSpPr>
        <p:spPr bwMode="auto">
          <a:xfrm>
            <a:off x="3348919" y="1815065"/>
            <a:ext cx="1196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4375900" y="1885312"/>
            <a:ext cx="97631" cy="24884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7"/>
          <p:cNvSpPr txBox="1">
            <a:spLocks noChangeArrowheads="1"/>
          </p:cNvSpPr>
          <p:nvPr/>
        </p:nvSpPr>
        <p:spPr bwMode="auto">
          <a:xfrm>
            <a:off x="4619581" y="2274426"/>
            <a:ext cx="21268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8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循环结构的构造</a:t>
            </a:r>
          </a:p>
        </p:txBody>
      </p:sp>
      <p:sp>
        <p:nvSpPr>
          <p:cNvPr id="10" name="文本框 130"/>
          <p:cNvSpPr txBox="1">
            <a:spLocks noChangeArrowheads="1"/>
          </p:cNvSpPr>
          <p:nvPr/>
        </p:nvSpPr>
        <p:spPr bwMode="auto">
          <a:xfrm>
            <a:off x="3348919" y="2274426"/>
            <a:ext cx="1196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V="1">
            <a:off x="4375900" y="2329504"/>
            <a:ext cx="97631" cy="24884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3327689" y="987251"/>
            <a:ext cx="2882611" cy="553998"/>
            <a:chOff x="486669" y="1285026"/>
            <a:chExt cx="1368765" cy="2699963"/>
          </a:xfrm>
        </p:grpSpPr>
        <p:sp>
          <p:nvSpPr>
            <p:cNvPr id="19" name="文本框 4"/>
            <p:cNvSpPr txBox="1"/>
            <p:nvPr/>
          </p:nvSpPr>
          <p:spPr>
            <a:xfrm>
              <a:off x="486669" y="1285026"/>
              <a:ext cx="1368765" cy="2699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0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循环结构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782074" y="1505817"/>
              <a:ext cx="0" cy="410150"/>
            </a:xfrm>
            <a:prstGeom prst="line">
              <a:avLst/>
            </a:prstGeom>
            <a:ln>
              <a:solidFill>
                <a:srgbClr val="2A43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https://img0.baidu.com/it/u=2936318765,1752478232&amp;fm=26&amp;fmt=au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767" y="569502"/>
            <a:ext cx="1666876" cy="166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接连接符 20"/>
          <p:cNvCxnSpPr/>
          <p:nvPr/>
        </p:nvCxnSpPr>
        <p:spPr>
          <a:xfrm>
            <a:off x="3327688" y="1604643"/>
            <a:ext cx="28826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28"/>
          <p:cNvSpPr txBox="1">
            <a:spLocks noChangeArrowheads="1"/>
          </p:cNvSpPr>
          <p:nvPr/>
        </p:nvSpPr>
        <p:spPr bwMode="auto">
          <a:xfrm>
            <a:off x="4619581" y="2715766"/>
            <a:ext cx="21268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8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循环语句</a:t>
            </a:r>
          </a:p>
        </p:txBody>
      </p:sp>
      <p:sp>
        <p:nvSpPr>
          <p:cNvPr id="17" name="文本框 129"/>
          <p:cNvSpPr txBox="1">
            <a:spLocks noChangeArrowheads="1"/>
          </p:cNvSpPr>
          <p:nvPr/>
        </p:nvSpPr>
        <p:spPr bwMode="auto">
          <a:xfrm>
            <a:off x="3348919" y="2723813"/>
            <a:ext cx="1196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auto">
          <a:xfrm flipV="1">
            <a:off x="4375900" y="2813110"/>
            <a:ext cx="97631" cy="24884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128"/>
          <p:cNvSpPr txBox="1">
            <a:spLocks noChangeArrowheads="1"/>
          </p:cNvSpPr>
          <p:nvPr/>
        </p:nvSpPr>
        <p:spPr bwMode="auto">
          <a:xfrm>
            <a:off x="4625940" y="3182442"/>
            <a:ext cx="21268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8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循环控制保留字</a:t>
            </a:r>
          </a:p>
        </p:txBody>
      </p:sp>
      <p:sp>
        <p:nvSpPr>
          <p:cNvPr id="24" name="文本框 129"/>
          <p:cNvSpPr txBox="1">
            <a:spLocks noChangeArrowheads="1"/>
          </p:cNvSpPr>
          <p:nvPr/>
        </p:nvSpPr>
        <p:spPr bwMode="auto">
          <a:xfrm>
            <a:off x="3355278" y="3219822"/>
            <a:ext cx="1196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04</a:t>
            </a:r>
            <a:endParaRPr lang="zh-CN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 flipV="1">
            <a:off x="4382259" y="3279786"/>
            <a:ext cx="97631" cy="24884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128"/>
          <p:cNvSpPr txBox="1">
            <a:spLocks noChangeArrowheads="1"/>
          </p:cNvSpPr>
          <p:nvPr/>
        </p:nvSpPr>
        <p:spPr bwMode="auto">
          <a:xfrm>
            <a:off x="4619580" y="3648853"/>
            <a:ext cx="21268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8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循环程序设计举例</a:t>
            </a:r>
          </a:p>
        </p:txBody>
      </p:sp>
      <p:sp>
        <p:nvSpPr>
          <p:cNvPr id="27" name="文本框 129"/>
          <p:cNvSpPr txBox="1">
            <a:spLocks noChangeArrowheads="1"/>
          </p:cNvSpPr>
          <p:nvPr/>
        </p:nvSpPr>
        <p:spPr bwMode="auto">
          <a:xfrm>
            <a:off x="3348918" y="3714586"/>
            <a:ext cx="1196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05</a:t>
            </a:r>
            <a:endParaRPr lang="zh-CN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 bwMode="auto">
          <a:xfrm flipV="1">
            <a:off x="4375899" y="3746197"/>
            <a:ext cx="97631" cy="24884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6"/>
          <p:cNvSpPr txBox="1"/>
          <p:nvPr/>
        </p:nvSpPr>
        <p:spPr>
          <a:xfrm>
            <a:off x="539552" y="1099668"/>
            <a:ext cx="4680520" cy="2862300"/>
          </a:xfrm>
          <a:prstGeom prst="rect">
            <a:avLst/>
          </a:prstGeom>
          <a:noFill/>
        </p:spPr>
        <p:txBody>
          <a:bodyPr wrap="square" lIns="91419" tIns="45709" rIns="91419" bIns="45709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latin typeface="Trebuchet MS" panose="020B0603020202020204" pitchFamily="34" charset="0"/>
                <a:ea typeface="黑体" panose="02010609060101010101" charset="-122"/>
              </a:rPr>
              <a:t>你看中了一款大概要八千多元的手机，但是你家里面没有给你这个预算。现在有一种“校园贷”，如果贷</a:t>
            </a:r>
            <a:r>
              <a:rPr lang="en-US" altLang="zh-CN" sz="2000" b="1" dirty="0">
                <a:latin typeface="Trebuchet MS" panose="020B0603020202020204" pitchFamily="34" charset="0"/>
                <a:ea typeface="黑体" panose="02010609060101010101" charset="-122"/>
              </a:rPr>
              <a:t>10000</a:t>
            </a:r>
            <a:r>
              <a:rPr lang="zh-CN" altLang="en-US" sz="2000" b="1" dirty="0">
                <a:latin typeface="Trebuchet MS" panose="020B0603020202020204" pitchFamily="34" charset="0"/>
                <a:ea typeface="黑体" panose="02010609060101010101" charset="-122"/>
              </a:rPr>
              <a:t>元，签订</a:t>
            </a:r>
            <a:r>
              <a:rPr lang="en-US" altLang="zh-CN" sz="2000" b="1" dirty="0">
                <a:latin typeface="Trebuchet MS" panose="020B0603020202020204" pitchFamily="34" charset="0"/>
                <a:ea typeface="黑体" panose="02010609060101010101" charset="-122"/>
              </a:rPr>
              <a:t>8</a:t>
            </a:r>
            <a:r>
              <a:rPr lang="zh-CN" altLang="en-US" sz="2000" b="1" dirty="0">
                <a:latin typeface="Trebuchet MS" panose="020B0603020202020204" pitchFamily="34" charset="0"/>
                <a:ea typeface="黑体" panose="02010609060101010101" charset="-122"/>
              </a:rPr>
              <a:t>个月的偿还期限，日利率只有</a:t>
            </a:r>
            <a:r>
              <a:rPr lang="en-US" altLang="zh-CN" sz="2000" b="1" dirty="0">
                <a:latin typeface="Trebuchet MS" panose="020B0603020202020204" pitchFamily="34" charset="0"/>
                <a:ea typeface="黑体" panose="02010609060101010101" charset="-122"/>
              </a:rPr>
              <a:t>8‰</a:t>
            </a:r>
            <a:r>
              <a:rPr lang="zh-CN" altLang="en-US" sz="2000" b="1" dirty="0">
                <a:latin typeface="Trebuchet MS" panose="020B0603020202020204" pitchFamily="34" charset="0"/>
                <a:ea typeface="黑体" panose="02010609060101010101" charset="-122"/>
              </a:rPr>
              <a:t>。你觉得怎么样，想不想了解一下在</a:t>
            </a:r>
            <a:r>
              <a:rPr lang="en-US" altLang="zh-CN" sz="2000" b="1" dirty="0">
                <a:latin typeface="Trebuchet MS" panose="020B0603020202020204" pitchFamily="34" charset="0"/>
                <a:ea typeface="黑体" panose="02010609060101010101" charset="-122"/>
              </a:rPr>
              <a:t>8</a:t>
            </a:r>
            <a:r>
              <a:rPr lang="zh-CN" altLang="en-US" sz="2000" b="1" dirty="0">
                <a:latin typeface="Trebuchet MS" panose="020B0603020202020204" pitchFamily="34" charset="0"/>
                <a:ea typeface="黑体" panose="02010609060101010101" charset="-122"/>
              </a:rPr>
              <a:t>个月后需要偿还多少钱？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5465483" y="1461835"/>
            <a:ext cx="3184624" cy="2155061"/>
          </a:xfrm>
          <a:prstGeom prst="rect">
            <a:avLst/>
          </a:prstGeom>
        </p:spPr>
      </p:pic>
      <p:sp>
        <p:nvSpPr>
          <p:cNvPr id="8" name="文本框 2"/>
          <p:cNvSpPr txBox="1"/>
          <p:nvPr/>
        </p:nvSpPr>
        <p:spPr>
          <a:xfrm>
            <a:off x="539552" y="41151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引例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场景代入：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39552" y="560254"/>
            <a:ext cx="32403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zh-CN" sz="2400" b="1" dirty="0">
                <a:latin typeface="黑体" panose="02010609060101010101" charset="-122"/>
                <a:ea typeface="黑体" panose="02010609060101010101" charset="-122"/>
              </a:rPr>
              <a:t>流程图</a:t>
            </a: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</a:rPr>
              <a:t>：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</a:rPr>
              <a:t>本金为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</a:rPr>
              <a:t>10000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</a:rPr>
              <a:t>，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</a:rPr>
              <a:t>日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</a:rPr>
              <a:t>利息为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</a:rPr>
              <a:t>8‰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</a:rPr>
              <a:t>，月利息为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</a:rPr>
              <a:t>24%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</a:rPr>
              <a:t>。用计算机进行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</a:rPr>
              <a:t>计算的具体过程如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</a:rPr>
              <a:t>右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</a:rPr>
              <a:t>图所示。</a:t>
            </a:r>
          </a:p>
        </p:txBody>
      </p:sp>
      <p:sp>
        <p:nvSpPr>
          <p:cNvPr id="56" name="矩形 55"/>
          <p:cNvSpPr/>
          <p:nvPr/>
        </p:nvSpPr>
        <p:spPr>
          <a:xfrm>
            <a:off x="4283968" y="1774481"/>
            <a:ext cx="4032448" cy="22610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2521488" y="2852599"/>
            <a:ext cx="1114408" cy="369332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zh-CN" b="1" dirty="0"/>
              <a:t>循环结构</a:t>
            </a:r>
            <a:endParaRPr lang="zh-CN" altLang="en-US" dirty="0"/>
          </a:p>
        </p:txBody>
      </p:sp>
      <p:sp>
        <p:nvSpPr>
          <p:cNvPr id="58" name="右箭头 57"/>
          <p:cNvSpPr/>
          <p:nvPr/>
        </p:nvSpPr>
        <p:spPr>
          <a:xfrm>
            <a:off x="3787128" y="2936415"/>
            <a:ext cx="360040" cy="20170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4572000" y="298294"/>
            <a:ext cx="3359055" cy="4591970"/>
            <a:chOff x="871305" y="1200458"/>
            <a:chExt cx="3839855" cy="5249242"/>
          </a:xfrm>
        </p:grpSpPr>
        <p:sp>
          <p:nvSpPr>
            <p:cNvPr id="12" name="圆角矩形 11"/>
            <p:cNvSpPr/>
            <p:nvPr/>
          </p:nvSpPr>
          <p:spPr>
            <a:xfrm>
              <a:off x="2215642" y="1200458"/>
              <a:ext cx="876292" cy="350517"/>
            </a:xfrm>
            <a:prstGeom prst="round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91419" tIns="45709" rIns="91419" bIns="45709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开始</a:t>
              </a:r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H="1">
              <a:off x="2659889" y="1533770"/>
              <a:ext cx="1" cy="281643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14" name="矩形 13"/>
            <p:cNvSpPr/>
            <p:nvPr/>
          </p:nvSpPr>
          <p:spPr>
            <a:xfrm>
              <a:off x="1706532" y="1820345"/>
              <a:ext cx="1876489" cy="926773"/>
            </a:xfrm>
            <a:prstGeom prst="rect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</a:ln>
            <a:effectLst/>
          </p:spPr>
          <p:txBody>
            <a:bodyPr lIns="91419" tIns="45709" rIns="91419" bIns="45709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capital=10000</a:t>
              </a:r>
            </a:p>
            <a:p>
              <a:pPr algn="ctr">
                <a:defRPr/>
              </a:pPr>
              <a:r>
                <a:rPr lang="en-US" altLang="zh-CN" sz="1600" b="1" kern="0" dirty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interest=0.008</a:t>
              </a:r>
              <a:endParaRPr lang="zh-CN" altLang="en-US" sz="1600" b="1" kern="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天数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=1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 flipH="1">
              <a:off x="2659889" y="2747118"/>
              <a:ext cx="1" cy="281643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18" name="菱形 17"/>
            <p:cNvSpPr/>
            <p:nvPr/>
          </p:nvSpPr>
          <p:spPr>
            <a:xfrm>
              <a:off x="1340501" y="3028762"/>
              <a:ext cx="2566605" cy="709518"/>
            </a:xfrm>
            <a:prstGeom prst="diamond">
              <a:avLst/>
            </a:prstGeom>
            <a:noFill/>
            <a:ln w="25400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lIns="91419" tIns="45709" rIns="91419" bIns="45709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kern="0" noProof="0" dirty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天</a:t>
              </a: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数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&lt;=240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 flipH="1">
              <a:off x="2762933" y="3734417"/>
              <a:ext cx="1" cy="281644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20" name="矩形 19"/>
            <p:cNvSpPr/>
            <p:nvPr/>
          </p:nvSpPr>
          <p:spPr>
            <a:xfrm>
              <a:off x="1184172" y="4018184"/>
              <a:ext cx="3187158" cy="313289"/>
            </a:xfrm>
            <a:prstGeom prst="rect">
              <a:avLst/>
            </a:prstGeom>
            <a:noFill/>
            <a:ln w="25400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txBody>
            <a:bodyPr lIns="91419" tIns="45709" rIns="91419" bIns="45709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capital</a:t>
              </a: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*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=(1+interest)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 flipH="1">
              <a:off x="2762933" y="4363827"/>
              <a:ext cx="1" cy="281644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22" name="矩形 21"/>
            <p:cNvSpPr/>
            <p:nvPr/>
          </p:nvSpPr>
          <p:spPr>
            <a:xfrm>
              <a:off x="2080944" y="4651859"/>
              <a:ext cx="1753698" cy="292097"/>
            </a:xfrm>
            <a:prstGeom prst="rect">
              <a:avLst/>
            </a:prstGeom>
            <a:noFill/>
            <a:ln w="25400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txBody>
            <a:bodyPr lIns="91419" tIns="45709" rIns="91419" bIns="45709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天数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=</a:t>
              </a: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天数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+1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2762933" y="5005789"/>
              <a:ext cx="0" cy="298665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>
            <a:xfrm>
              <a:off x="871305" y="5304454"/>
              <a:ext cx="1891626" cy="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箭头连接符 24"/>
            <p:cNvCxnSpPr/>
            <p:nvPr/>
          </p:nvCxnSpPr>
          <p:spPr>
            <a:xfrm>
              <a:off x="871305" y="3433626"/>
              <a:ext cx="0" cy="1842837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直接连接符 25"/>
            <p:cNvCxnSpPr>
              <a:endCxn id="18" idx="1"/>
            </p:cNvCxnSpPr>
            <p:nvPr/>
          </p:nvCxnSpPr>
          <p:spPr>
            <a:xfrm flipV="1">
              <a:off x="871305" y="3383521"/>
              <a:ext cx="469197" cy="277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sp>
          <p:nvSpPr>
            <p:cNvPr id="27" name="矩形 26"/>
            <p:cNvSpPr/>
            <p:nvPr/>
          </p:nvSpPr>
          <p:spPr>
            <a:xfrm>
              <a:off x="2734942" y="3759101"/>
              <a:ext cx="428373" cy="23829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91419" tIns="45709" rIns="91419" bIns="45709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是</a:t>
              </a:r>
            </a:p>
          </p:txBody>
        </p:sp>
        <p:cxnSp>
          <p:nvCxnSpPr>
            <p:cNvPr id="28" name="直接连接符 27"/>
            <p:cNvCxnSpPr>
              <a:stCxn id="18" idx="3"/>
            </p:cNvCxnSpPr>
            <p:nvPr/>
          </p:nvCxnSpPr>
          <p:spPr>
            <a:xfrm>
              <a:off x="3907106" y="3383521"/>
              <a:ext cx="778974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>
            <a:xfrm flipH="1">
              <a:off x="4686080" y="3433626"/>
              <a:ext cx="2" cy="1956008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30" name="矩形 29"/>
            <p:cNvSpPr/>
            <p:nvPr/>
          </p:nvSpPr>
          <p:spPr>
            <a:xfrm>
              <a:off x="1884100" y="5598108"/>
              <a:ext cx="1757665" cy="292097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91419" tIns="45709" rIns="91419" bIns="45709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输出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capital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2800082" y="5866650"/>
              <a:ext cx="2505" cy="27050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32" name="圆角矩形 31"/>
            <p:cNvSpPr/>
            <p:nvPr/>
          </p:nvSpPr>
          <p:spPr>
            <a:xfrm>
              <a:off x="2361935" y="6099183"/>
              <a:ext cx="876293" cy="350517"/>
            </a:xfrm>
            <a:prstGeom prst="round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91419" tIns="45709" rIns="91419" bIns="45709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结束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3916956" y="3117641"/>
              <a:ext cx="428373" cy="23829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91419" tIns="45709" rIns="91419" bIns="45709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否</a:t>
              </a: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2734942" y="5389634"/>
              <a:ext cx="1976218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4" name="直接箭头连接符 43"/>
          <p:cNvCxnSpPr/>
          <p:nvPr/>
        </p:nvCxnSpPr>
        <p:spPr>
          <a:xfrm>
            <a:off x="6237543" y="3978905"/>
            <a:ext cx="2191" cy="23663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8" y="114071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矩形 2"/>
          <p:cNvSpPr/>
          <p:nvPr/>
        </p:nvSpPr>
        <p:spPr>
          <a:xfrm>
            <a:off x="194830" y="191452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4619580" y="1790873"/>
            <a:ext cx="2760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8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循环概念及应用场景</a:t>
            </a:r>
          </a:p>
        </p:txBody>
      </p:sp>
      <p:sp>
        <p:nvSpPr>
          <p:cNvPr id="7" name="文本框 129"/>
          <p:cNvSpPr txBox="1">
            <a:spLocks noChangeArrowheads="1"/>
          </p:cNvSpPr>
          <p:nvPr/>
        </p:nvSpPr>
        <p:spPr bwMode="auto">
          <a:xfrm>
            <a:off x="3348919" y="1815065"/>
            <a:ext cx="1196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4375900" y="1885312"/>
            <a:ext cx="97631" cy="24884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7"/>
          <p:cNvSpPr txBox="1">
            <a:spLocks noChangeArrowheads="1"/>
          </p:cNvSpPr>
          <p:nvPr/>
        </p:nvSpPr>
        <p:spPr bwMode="auto">
          <a:xfrm>
            <a:off x="4619581" y="2274426"/>
            <a:ext cx="21268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8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循环结构的构造</a:t>
            </a:r>
          </a:p>
        </p:txBody>
      </p:sp>
      <p:sp>
        <p:nvSpPr>
          <p:cNvPr id="10" name="文本框 130"/>
          <p:cNvSpPr txBox="1">
            <a:spLocks noChangeArrowheads="1"/>
          </p:cNvSpPr>
          <p:nvPr/>
        </p:nvSpPr>
        <p:spPr bwMode="auto">
          <a:xfrm>
            <a:off x="3348919" y="2274426"/>
            <a:ext cx="1196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V="1">
            <a:off x="4375900" y="2329504"/>
            <a:ext cx="97631" cy="24884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3327689" y="987251"/>
            <a:ext cx="2882611" cy="553998"/>
            <a:chOff x="486669" y="1285026"/>
            <a:chExt cx="1368765" cy="2699963"/>
          </a:xfrm>
        </p:grpSpPr>
        <p:sp>
          <p:nvSpPr>
            <p:cNvPr id="19" name="文本框 4"/>
            <p:cNvSpPr txBox="1"/>
            <p:nvPr/>
          </p:nvSpPr>
          <p:spPr>
            <a:xfrm>
              <a:off x="486669" y="1285026"/>
              <a:ext cx="1368765" cy="2699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0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循环结构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782074" y="1505817"/>
              <a:ext cx="0" cy="410150"/>
            </a:xfrm>
            <a:prstGeom prst="line">
              <a:avLst/>
            </a:prstGeom>
            <a:ln>
              <a:solidFill>
                <a:srgbClr val="2A43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https://img0.baidu.com/it/u=2936318765,1752478232&amp;fm=26&amp;fmt=au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767" y="569502"/>
            <a:ext cx="1666876" cy="166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接连接符 20"/>
          <p:cNvCxnSpPr/>
          <p:nvPr/>
        </p:nvCxnSpPr>
        <p:spPr>
          <a:xfrm>
            <a:off x="3327688" y="1604643"/>
            <a:ext cx="28826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28"/>
          <p:cNvSpPr txBox="1">
            <a:spLocks noChangeArrowheads="1"/>
          </p:cNvSpPr>
          <p:nvPr/>
        </p:nvSpPr>
        <p:spPr bwMode="auto">
          <a:xfrm>
            <a:off x="4619581" y="2715766"/>
            <a:ext cx="21268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8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循环语句</a:t>
            </a:r>
          </a:p>
        </p:txBody>
      </p:sp>
      <p:sp>
        <p:nvSpPr>
          <p:cNvPr id="17" name="文本框 129"/>
          <p:cNvSpPr txBox="1">
            <a:spLocks noChangeArrowheads="1"/>
          </p:cNvSpPr>
          <p:nvPr/>
        </p:nvSpPr>
        <p:spPr bwMode="auto">
          <a:xfrm>
            <a:off x="3348919" y="2723813"/>
            <a:ext cx="1196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auto">
          <a:xfrm flipV="1">
            <a:off x="4375900" y="2813110"/>
            <a:ext cx="97631" cy="24884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128"/>
          <p:cNvSpPr txBox="1">
            <a:spLocks noChangeArrowheads="1"/>
          </p:cNvSpPr>
          <p:nvPr/>
        </p:nvSpPr>
        <p:spPr bwMode="auto">
          <a:xfrm>
            <a:off x="4625940" y="3182442"/>
            <a:ext cx="21268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8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循环控制保留字</a:t>
            </a:r>
          </a:p>
        </p:txBody>
      </p:sp>
      <p:sp>
        <p:nvSpPr>
          <p:cNvPr id="24" name="文本框 129"/>
          <p:cNvSpPr txBox="1">
            <a:spLocks noChangeArrowheads="1"/>
          </p:cNvSpPr>
          <p:nvPr/>
        </p:nvSpPr>
        <p:spPr bwMode="auto">
          <a:xfrm>
            <a:off x="3355278" y="3219822"/>
            <a:ext cx="1196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04</a:t>
            </a:r>
            <a:endParaRPr lang="zh-CN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 flipV="1">
            <a:off x="4382259" y="3279786"/>
            <a:ext cx="97631" cy="24884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128"/>
          <p:cNvSpPr txBox="1">
            <a:spLocks noChangeArrowheads="1"/>
          </p:cNvSpPr>
          <p:nvPr/>
        </p:nvSpPr>
        <p:spPr bwMode="auto">
          <a:xfrm>
            <a:off x="4619580" y="3648853"/>
            <a:ext cx="21268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8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循环程序设计举例</a:t>
            </a:r>
          </a:p>
        </p:txBody>
      </p:sp>
      <p:sp>
        <p:nvSpPr>
          <p:cNvPr id="27" name="文本框 129"/>
          <p:cNvSpPr txBox="1">
            <a:spLocks noChangeArrowheads="1"/>
          </p:cNvSpPr>
          <p:nvPr/>
        </p:nvSpPr>
        <p:spPr bwMode="auto">
          <a:xfrm>
            <a:off x="3348918" y="3714586"/>
            <a:ext cx="1196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05</a:t>
            </a:r>
            <a:endParaRPr lang="zh-CN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 bwMode="auto">
          <a:xfrm flipV="1">
            <a:off x="4375899" y="3746197"/>
            <a:ext cx="97631" cy="24884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755576" y="958709"/>
            <a:ext cx="7488832" cy="3413241"/>
          </a:xfrm>
          <a:prstGeom prst="roundRect">
            <a:avLst>
              <a:gd name="adj" fmla="val 9083"/>
            </a:avLst>
          </a:prstGeom>
          <a:solidFill>
            <a:schemeClr val="bg1"/>
          </a:solidFill>
          <a:ln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020428" y="627534"/>
            <a:ext cx="3263540" cy="547238"/>
          </a:xfrm>
          <a:prstGeom prst="roundRect">
            <a:avLst/>
          </a:prstGeom>
          <a:solidFill>
            <a:srgbClr val="497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1020428" y="821576"/>
            <a:ext cx="3263540" cy="358885"/>
          </a:xfrm>
          <a:custGeom>
            <a:avLst/>
            <a:gdLst>
              <a:gd name="connsiteX0" fmla="*/ 2693194 w 2693194"/>
              <a:gd name="connsiteY0" fmla="*/ 0 h 421619"/>
              <a:gd name="connsiteX1" fmla="*/ 2693194 w 2693194"/>
              <a:gd name="connsiteY1" fmla="*/ 335892 h 421619"/>
              <a:gd name="connsiteX2" fmla="*/ 2607467 w 2693194"/>
              <a:gd name="connsiteY2" fmla="*/ 421619 h 421619"/>
              <a:gd name="connsiteX3" fmla="*/ 85727 w 2693194"/>
              <a:gd name="connsiteY3" fmla="*/ 421619 h 421619"/>
              <a:gd name="connsiteX4" fmla="*/ 0 w 2693194"/>
              <a:gd name="connsiteY4" fmla="*/ 335892 h 421619"/>
              <a:gd name="connsiteX5" fmla="*/ 0 w 2693194"/>
              <a:gd name="connsiteY5" fmla="*/ 271095 h 421619"/>
              <a:gd name="connsiteX6" fmla="*/ 69019 w 2693194"/>
              <a:gd name="connsiteY6" fmla="*/ 284656 h 421619"/>
              <a:gd name="connsiteX7" fmla="*/ 1927036 w 2693194"/>
              <a:gd name="connsiteY7" fmla="*/ 166649 h 421619"/>
              <a:gd name="connsiteX8" fmla="*/ 2368274 w 2693194"/>
              <a:gd name="connsiteY8" fmla="*/ 79277 h 421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3194" h="421619">
                <a:moveTo>
                  <a:pt x="2693194" y="0"/>
                </a:moveTo>
                <a:lnTo>
                  <a:pt x="2693194" y="335892"/>
                </a:lnTo>
                <a:cubicBezTo>
                  <a:pt x="2693194" y="383238"/>
                  <a:pt x="2654813" y="421619"/>
                  <a:pt x="2607467" y="421619"/>
                </a:cubicBezTo>
                <a:lnTo>
                  <a:pt x="85727" y="421619"/>
                </a:lnTo>
                <a:cubicBezTo>
                  <a:pt x="38381" y="421619"/>
                  <a:pt x="0" y="383238"/>
                  <a:pt x="0" y="335892"/>
                </a:cubicBezTo>
                <a:lnTo>
                  <a:pt x="0" y="271095"/>
                </a:lnTo>
                <a:lnTo>
                  <a:pt x="69019" y="284656"/>
                </a:lnTo>
                <a:cubicBezTo>
                  <a:pt x="485512" y="337561"/>
                  <a:pt x="1168484" y="300273"/>
                  <a:pt x="1927036" y="166649"/>
                </a:cubicBezTo>
                <a:cubicBezTo>
                  <a:pt x="2078746" y="139924"/>
                  <a:pt x="2226298" y="110611"/>
                  <a:pt x="2368274" y="7927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11"/>
          <p:cNvSpPr txBox="1"/>
          <p:nvPr/>
        </p:nvSpPr>
        <p:spPr>
          <a:xfrm>
            <a:off x="1122680" y="654050"/>
            <a:ext cx="3525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循环结构</a:t>
            </a:r>
            <a:r>
              <a:rPr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--</a:t>
            </a: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循环的概念</a:t>
            </a:r>
          </a:p>
        </p:txBody>
      </p:sp>
      <p:sp>
        <p:nvSpPr>
          <p:cNvPr id="12" name="矩形 11"/>
          <p:cNvSpPr/>
          <p:nvPr/>
        </p:nvSpPr>
        <p:spPr>
          <a:xfrm>
            <a:off x="1063625" y="1513840"/>
            <a:ext cx="6872605" cy="10369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09" rIns="91419" bIns="45709" rtlCol="0" anchor="ctr"/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按照一定条件控制重复执行某段程序或某些语句的处理方法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979263" y="2167560"/>
            <a:ext cx="528659" cy="544183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sp>
        <p:nvSpPr>
          <p:cNvPr id="5" name="椭圆 4"/>
          <p:cNvSpPr/>
          <p:nvPr/>
        </p:nvSpPr>
        <p:spPr>
          <a:xfrm>
            <a:off x="2051271" y="2237418"/>
            <a:ext cx="400111" cy="41185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8188" tIns="69095" rIns="138188" bIns="69095" rtlCol="0" anchor="ctr"/>
          <a:lstStyle/>
          <a:p>
            <a:pPr algn="ctr"/>
            <a:endParaRPr lang="zh-CN" altLang="en-US" sz="900" dirty="0"/>
          </a:p>
        </p:txBody>
      </p:sp>
      <p:grpSp>
        <p:nvGrpSpPr>
          <p:cNvPr id="6" name="组合 5"/>
          <p:cNvGrpSpPr/>
          <p:nvPr/>
        </p:nvGrpSpPr>
        <p:grpSpPr>
          <a:xfrm>
            <a:off x="1979263" y="2897232"/>
            <a:ext cx="528659" cy="544183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7" name="同心圆 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sp>
        <p:nvSpPr>
          <p:cNvPr id="9" name="椭圆 8"/>
          <p:cNvSpPr/>
          <p:nvPr/>
        </p:nvSpPr>
        <p:spPr>
          <a:xfrm>
            <a:off x="2051271" y="2972292"/>
            <a:ext cx="400111" cy="411859"/>
          </a:xfrm>
          <a:prstGeom prst="ellipse">
            <a:avLst/>
          </a:prstGeom>
          <a:solidFill>
            <a:srgbClr val="FFB32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8188" tIns="69095" rIns="138188" bIns="69095" rtlCol="0" anchor="ctr"/>
          <a:lstStyle/>
          <a:p>
            <a:pPr algn="ctr"/>
            <a:endParaRPr lang="zh-CN" altLang="en-US" sz="900"/>
          </a:p>
        </p:txBody>
      </p:sp>
      <p:sp>
        <p:nvSpPr>
          <p:cNvPr id="10" name="TextBox 26"/>
          <p:cNvSpPr txBox="1"/>
          <p:nvPr/>
        </p:nvSpPr>
        <p:spPr>
          <a:xfrm>
            <a:off x="2051271" y="2283867"/>
            <a:ext cx="443029" cy="324205"/>
          </a:xfrm>
          <a:prstGeom prst="rect">
            <a:avLst/>
          </a:prstGeom>
          <a:noFill/>
        </p:spPr>
        <p:txBody>
          <a:bodyPr wrap="square" lIns="138188" tIns="69095" rIns="138188" bIns="69095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12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11" name="TextBox 27"/>
          <p:cNvSpPr txBox="1"/>
          <p:nvPr/>
        </p:nvSpPr>
        <p:spPr>
          <a:xfrm>
            <a:off x="2051270" y="3005073"/>
            <a:ext cx="464384" cy="324205"/>
          </a:xfrm>
          <a:prstGeom prst="rect">
            <a:avLst/>
          </a:prstGeom>
          <a:noFill/>
        </p:spPr>
        <p:txBody>
          <a:bodyPr wrap="square" lIns="138188" tIns="69095" rIns="138188" bIns="69095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04</a:t>
            </a:r>
            <a:endParaRPr lang="zh-CN" altLang="en-US" sz="12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979263" y="3643587"/>
            <a:ext cx="528659" cy="544183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sp>
        <p:nvSpPr>
          <p:cNvPr id="15" name="椭圆 14"/>
          <p:cNvSpPr/>
          <p:nvPr/>
        </p:nvSpPr>
        <p:spPr>
          <a:xfrm>
            <a:off x="2051271" y="3713445"/>
            <a:ext cx="400111" cy="41185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8188" tIns="69095" rIns="138188" bIns="69095"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20" name="TextBox 26"/>
          <p:cNvSpPr txBox="1"/>
          <p:nvPr/>
        </p:nvSpPr>
        <p:spPr>
          <a:xfrm>
            <a:off x="2051271" y="3759895"/>
            <a:ext cx="443029" cy="324205"/>
          </a:xfrm>
          <a:prstGeom prst="rect">
            <a:avLst/>
          </a:prstGeom>
          <a:noFill/>
        </p:spPr>
        <p:txBody>
          <a:bodyPr wrap="square" lIns="138188" tIns="69095" rIns="138188" bIns="69095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05</a:t>
            </a:r>
            <a:endParaRPr lang="zh-CN" altLang="en-US" sz="12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22" name="文本框 6"/>
          <p:cNvSpPr txBox="1"/>
          <p:nvPr/>
        </p:nvSpPr>
        <p:spPr>
          <a:xfrm>
            <a:off x="2742998" y="2162361"/>
            <a:ext cx="3620728" cy="50257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选择结构</a:t>
            </a:r>
            <a:endParaRPr lang="zh-CN" altLang="en-US" sz="2400" b="1" dirty="0">
              <a:solidFill>
                <a:srgbClr val="FFB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6"/>
          <p:cNvSpPr txBox="1"/>
          <p:nvPr/>
        </p:nvSpPr>
        <p:spPr>
          <a:xfrm>
            <a:off x="2742998" y="2870692"/>
            <a:ext cx="3620728" cy="50257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4978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循环结构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6"/>
          <p:cNvSpPr txBox="1"/>
          <p:nvPr/>
        </p:nvSpPr>
        <p:spPr>
          <a:xfrm>
            <a:off x="2742998" y="3625098"/>
            <a:ext cx="3844011" cy="50257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程序的异常处理</a:t>
            </a:r>
          </a:p>
        </p:txBody>
      </p:sp>
      <p:sp>
        <p:nvSpPr>
          <p:cNvPr id="27" name="矩形 26"/>
          <p:cNvSpPr/>
          <p:nvPr/>
        </p:nvSpPr>
        <p:spPr>
          <a:xfrm>
            <a:off x="116898" y="114071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" name="矩形 27"/>
          <p:cNvSpPr/>
          <p:nvPr/>
        </p:nvSpPr>
        <p:spPr>
          <a:xfrm>
            <a:off x="194830" y="191452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30" name="组合 29"/>
          <p:cNvGrpSpPr/>
          <p:nvPr/>
        </p:nvGrpSpPr>
        <p:grpSpPr>
          <a:xfrm>
            <a:off x="1973445" y="738488"/>
            <a:ext cx="528659" cy="544183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2000"/>
              </a:prstClr>
            </a:outerShdw>
          </a:effectLst>
        </p:grpSpPr>
        <p:sp>
          <p:nvSpPr>
            <p:cNvPr id="31" name="同心圆 3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1484232" y="1093651"/>
              <a:ext cx="1504274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sp>
        <p:nvSpPr>
          <p:cNvPr id="33" name="椭圆 32"/>
          <p:cNvSpPr/>
          <p:nvPr/>
        </p:nvSpPr>
        <p:spPr>
          <a:xfrm>
            <a:off x="2045453" y="808346"/>
            <a:ext cx="400111" cy="41185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114300">
              <a:srgbClr val="D3133C">
                <a:alpha val="14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8188" tIns="69095" rIns="138188" bIns="69095" rtlCol="0" anchor="ctr"/>
          <a:lstStyle/>
          <a:p>
            <a:pPr algn="ctr"/>
            <a:endParaRPr lang="zh-CN" altLang="en-US" sz="900" dirty="0"/>
          </a:p>
        </p:txBody>
      </p:sp>
      <p:grpSp>
        <p:nvGrpSpPr>
          <p:cNvPr id="34" name="组合 33"/>
          <p:cNvGrpSpPr/>
          <p:nvPr/>
        </p:nvGrpSpPr>
        <p:grpSpPr>
          <a:xfrm>
            <a:off x="1973445" y="1449110"/>
            <a:ext cx="528659" cy="544183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</p:grpSp>
      <p:sp>
        <p:nvSpPr>
          <p:cNvPr id="37" name="椭圆 36"/>
          <p:cNvSpPr/>
          <p:nvPr/>
        </p:nvSpPr>
        <p:spPr>
          <a:xfrm>
            <a:off x="2045453" y="1524170"/>
            <a:ext cx="400111" cy="411859"/>
          </a:xfrm>
          <a:prstGeom prst="ellipse">
            <a:avLst/>
          </a:prstGeom>
          <a:solidFill>
            <a:srgbClr val="FFB32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8188" tIns="69095" rIns="138188" bIns="69095" rtlCol="0" anchor="ctr"/>
          <a:lstStyle/>
          <a:p>
            <a:pPr algn="ctr"/>
            <a:endParaRPr lang="zh-CN" altLang="en-US" sz="900"/>
          </a:p>
        </p:txBody>
      </p:sp>
      <p:sp>
        <p:nvSpPr>
          <p:cNvPr id="38" name="TextBox 26"/>
          <p:cNvSpPr txBox="1"/>
          <p:nvPr/>
        </p:nvSpPr>
        <p:spPr>
          <a:xfrm>
            <a:off x="2045453" y="854796"/>
            <a:ext cx="443029" cy="324205"/>
          </a:xfrm>
          <a:prstGeom prst="rect">
            <a:avLst/>
          </a:prstGeom>
          <a:noFill/>
        </p:spPr>
        <p:txBody>
          <a:bodyPr wrap="square" lIns="138188" tIns="69095" rIns="138188" bIns="69095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01</a:t>
            </a:r>
            <a:endParaRPr lang="zh-CN" altLang="en-US" sz="12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9" name="TextBox 27"/>
          <p:cNvSpPr txBox="1"/>
          <p:nvPr/>
        </p:nvSpPr>
        <p:spPr>
          <a:xfrm>
            <a:off x="2045452" y="1556951"/>
            <a:ext cx="464384" cy="324205"/>
          </a:xfrm>
          <a:prstGeom prst="rect">
            <a:avLst/>
          </a:prstGeom>
          <a:noFill/>
        </p:spPr>
        <p:txBody>
          <a:bodyPr wrap="square" lIns="138188" tIns="69095" rIns="138188" bIns="69095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40" name="文本框 6"/>
          <p:cNvSpPr txBox="1"/>
          <p:nvPr/>
        </p:nvSpPr>
        <p:spPr>
          <a:xfrm>
            <a:off x="2727655" y="733289"/>
            <a:ext cx="2952328" cy="50257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FFB3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</a:t>
            </a:r>
            <a:endParaRPr lang="zh-CN" altLang="en-US" sz="2400" b="1" dirty="0">
              <a:solidFill>
                <a:srgbClr val="FFB3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6"/>
          <p:cNvSpPr txBox="1"/>
          <p:nvPr/>
        </p:nvSpPr>
        <p:spPr>
          <a:xfrm>
            <a:off x="2727655" y="1422571"/>
            <a:ext cx="3620728" cy="50257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4978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顺序结构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https://img0.baidu.com/it/u=2493197328,3770105629&amp;fm=26&amp;fmt=aut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6042" r="78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21458"/>
          <a:stretch>
            <a:fillRect/>
          </a:stretch>
        </p:blipFill>
        <p:spPr bwMode="auto">
          <a:xfrm>
            <a:off x="6672734" y="2857757"/>
            <a:ext cx="2308908" cy="203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/>
      <p:bldP spid="11" grpId="0"/>
      <p:bldP spid="15" grpId="0" animBg="1"/>
      <p:bldP spid="20" grpId="0"/>
      <p:bldP spid="33" grpId="0" animBg="1"/>
      <p:bldP spid="37" grpId="0" animBg="1"/>
      <p:bldP spid="38" grpId="0"/>
      <p:bldP spid="3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圆角矩形 35"/>
          <p:cNvSpPr/>
          <p:nvPr/>
        </p:nvSpPr>
        <p:spPr>
          <a:xfrm>
            <a:off x="4840523" y="1926563"/>
            <a:ext cx="3240359" cy="1797315"/>
          </a:xfrm>
          <a:prstGeom prst="roundRect">
            <a:avLst>
              <a:gd name="adj" fmla="val 9083"/>
            </a:avLst>
          </a:prstGeom>
          <a:solidFill>
            <a:schemeClr val="bg1"/>
          </a:solidFill>
          <a:ln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6898" y="114071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0" y="191452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685518" y="480363"/>
            <a:ext cx="3166402" cy="628851"/>
            <a:chOff x="486669" y="1285026"/>
            <a:chExt cx="1910943" cy="1354216"/>
          </a:xfrm>
        </p:grpSpPr>
        <p:sp>
          <p:nvSpPr>
            <p:cNvPr id="19" name="文本框 4"/>
            <p:cNvSpPr txBox="1"/>
            <p:nvPr/>
          </p:nvSpPr>
          <p:spPr>
            <a:xfrm>
              <a:off x="486669" y="1285026"/>
              <a:ext cx="1910943" cy="1354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0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循环结构的构造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782074" y="1505817"/>
              <a:ext cx="0" cy="410150"/>
            </a:xfrm>
            <a:prstGeom prst="line">
              <a:avLst/>
            </a:prstGeom>
            <a:ln>
              <a:solidFill>
                <a:srgbClr val="2A43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圆角矩形 15"/>
          <p:cNvSpPr/>
          <p:nvPr/>
        </p:nvSpPr>
        <p:spPr>
          <a:xfrm>
            <a:off x="971601" y="1929409"/>
            <a:ext cx="3240359" cy="1794469"/>
          </a:xfrm>
          <a:prstGeom prst="roundRect">
            <a:avLst>
              <a:gd name="adj" fmla="val 9083"/>
            </a:avLst>
          </a:prstGeom>
          <a:solidFill>
            <a:schemeClr val="bg1"/>
          </a:solidFill>
          <a:ln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236453" y="1707654"/>
            <a:ext cx="2706083" cy="437818"/>
          </a:xfrm>
          <a:prstGeom prst="roundRect">
            <a:avLst/>
          </a:prstGeom>
          <a:solidFill>
            <a:srgbClr val="497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1236453" y="1792276"/>
            <a:ext cx="2706083" cy="358885"/>
          </a:xfrm>
          <a:custGeom>
            <a:avLst/>
            <a:gdLst>
              <a:gd name="connsiteX0" fmla="*/ 2693194 w 2693194"/>
              <a:gd name="connsiteY0" fmla="*/ 0 h 421619"/>
              <a:gd name="connsiteX1" fmla="*/ 2693194 w 2693194"/>
              <a:gd name="connsiteY1" fmla="*/ 335892 h 421619"/>
              <a:gd name="connsiteX2" fmla="*/ 2607467 w 2693194"/>
              <a:gd name="connsiteY2" fmla="*/ 421619 h 421619"/>
              <a:gd name="connsiteX3" fmla="*/ 85727 w 2693194"/>
              <a:gd name="connsiteY3" fmla="*/ 421619 h 421619"/>
              <a:gd name="connsiteX4" fmla="*/ 0 w 2693194"/>
              <a:gd name="connsiteY4" fmla="*/ 335892 h 421619"/>
              <a:gd name="connsiteX5" fmla="*/ 0 w 2693194"/>
              <a:gd name="connsiteY5" fmla="*/ 271095 h 421619"/>
              <a:gd name="connsiteX6" fmla="*/ 69019 w 2693194"/>
              <a:gd name="connsiteY6" fmla="*/ 284656 h 421619"/>
              <a:gd name="connsiteX7" fmla="*/ 1927036 w 2693194"/>
              <a:gd name="connsiteY7" fmla="*/ 166649 h 421619"/>
              <a:gd name="connsiteX8" fmla="*/ 2368274 w 2693194"/>
              <a:gd name="connsiteY8" fmla="*/ 79277 h 421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3194" h="421619">
                <a:moveTo>
                  <a:pt x="2693194" y="0"/>
                </a:moveTo>
                <a:lnTo>
                  <a:pt x="2693194" y="335892"/>
                </a:lnTo>
                <a:cubicBezTo>
                  <a:pt x="2693194" y="383238"/>
                  <a:pt x="2654813" y="421619"/>
                  <a:pt x="2607467" y="421619"/>
                </a:cubicBezTo>
                <a:lnTo>
                  <a:pt x="85727" y="421619"/>
                </a:lnTo>
                <a:cubicBezTo>
                  <a:pt x="38381" y="421619"/>
                  <a:pt x="0" y="383238"/>
                  <a:pt x="0" y="335892"/>
                </a:cubicBezTo>
                <a:lnTo>
                  <a:pt x="0" y="271095"/>
                </a:lnTo>
                <a:lnTo>
                  <a:pt x="69019" y="284656"/>
                </a:lnTo>
                <a:cubicBezTo>
                  <a:pt x="485512" y="337561"/>
                  <a:pt x="1168484" y="300273"/>
                  <a:pt x="1927036" y="166649"/>
                </a:cubicBezTo>
                <a:cubicBezTo>
                  <a:pt x="2078746" y="139924"/>
                  <a:pt x="2226298" y="110611"/>
                  <a:pt x="2368274" y="7927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280319" y="2378257"/>
            <a:ext cx="2500769" cy="10793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ctr" defTabSz="121666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循环结构的“三个要素”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algn="ctr" defTabSz="121666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循环结构的“一个要求”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algn="ctr" defTabSz="121666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循环结构的“一个关系”</a:t>
            </a:r>
          </a:p>
        </p:txBody>
      </p:sp>
      <p:sp>
        <p:nvSpPr>
          <p:cNvPr id="29" name="文本框 11"/>
          <p:cNvSpPr txBox="1"/>
          <p:nvPr/>
        </p:nvSpPr>
        <p:spPr>
          <a:xfrm>
            <a:off x="1878779" y="1757286"/>
            <a:ext cx="1421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循环结构</a:t>
            </a:r>
            <a:endParaRPr lang="en-US" altLang="zh-CN" sz="20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107662" y="1720988"/>
            <a:ext cx="2706083" cy="437818"/>
          </a:xfrm>
          <a:prstGeom prst="roundRect">
            <a:avLst/>
          </a:prstGeom>
          <a:solidFill>
            <a:srgbClr val="497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5107662" y="1805610"/>
            <a:ext cx="2706083" cy="358885"/>
          </a:xfrm>
          <a:custGeom>
            <a:avLst/>
            <a:gdLst>
              <a:gd name="connsiteX0" fmla="*/ 2693194 w 2693194"/>
              <a:gd name="connsiteY0" fmla="*/ 0 h 421619"/>
              <a:gd name="connsiteX1" fmla="*/ 2693194 w 2693194"/>
              <a:gd name="connsiteY1" fmla="*/ 335892 h 421619"/>
              <a:gd name="connsiteX2" fmla="*/ 2607467 w 2693194"/>
              <a:gd name="connsiteY2" fmla="*/ 421619 h 421619"/>
              <a:gd name="connsiteX3" fmla="*/ 85727 w 2693194"/>
              <a:gd name="connsiteY3" fmla="*/ 421619 h 421619"/>
              <a:gd name="connsiteX4" fmla="*/ 0 w 2693194"/>
              <a:gd name="connsiteY4" fmla="*/ 335892 h 421619"/>
              <a:gd name="connsiteX5" fmla="*/ 0 w 2693194"/>
              <a:gd name="connsiteY5" fmla="*/ 271095 h 421619"/>
              <a:gd name="connsiteX6" fmla="*/ 69019 w 2693194"/>
              <a:gd name="connsiteY6" fmla="*/ 284656 h 421619"/>
              <a:gd name="connsiteX7" fmla="*/ 1927036 w 2693194"/>
              <a:gd name="connsiteY7" fmla="*/ 166649 h 421619"/>
              <a:gd name="connsiteX8" fmla="*/ 2368274 w 2693194"/>
              <a:gd name="connsiteY8" fmla="*/ 79277 h 421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3194" h="421619">
                <a:moveTo>
                  <a:pt x="2693194" y="0"/>
                </a:moveTo>
                <a:lnTo>
                  <a:pt x="2693194" y="335892"/>
                </a:lnTo>
                <a:cubicBezTo>
                  <a:pt x="2693194" y="383238"/>
                  <a:pt x="2654813" y="421619"/>
                  <a:pt x="2607467" y="421619"/>
                </a:cubicBezTo>
                <a:lnTo>
                  <a:pt x="85727" y="421619"/>
                </a:lnTo>
                <a:cubicBezTo>
                  <a:pt x="38381" y="421619"/>
                  <a:pt x="0" y="383238"/>
                  <a:pt x="0" y="335892"/>
                </a:cubicBezTo>
                <a:lnTo>
                  <a:pt x="0" y="271095"/>
                </a:lnTo>
                <a:lnTo>
                  <a:pt x="69019" y="284656"/>
                </a:lnTo>
                <a:cubicBezTo>
                  <a:pt x="485512" y="337561"/>
                  <a:pt x="1168484" y="300273"/>
                  <a:pt x="1927036" y="166649"/>
                </a:cubicBezTo>
                <a:cubicBezTo>
                  <a:pt x="2078746" y="139924"/>
                  <a:pt x="2226298" y="110611"/>
                  <a:pt x="2368274" y="7927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11591" y="2370999"/>
            <a:ext cx="2500769" cy="10793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defTabSz="121666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循环语句的关键字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1666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循环语句的格式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 defTabSz="121666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循环语句的执行顺序</a:t>
            </a:r>
          </a:p>
        </p:txBody>
      </p:sp>
      <p:sp>
        <p:nvSpPr>
          <p:cNvPr id="35" name="文本框 11"/>
          <p:cNvSpPr txBox="1"/>
          <p:nvPr/>
        </p:nvSpPr>
        <p:spPr>
          <a:xfrm>
            <a:off x="5749988" y="1770620"/>
            <a:ext cx="1421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循环语句</a:t>
            </a:r>
            <a:endParaRPr lang="en-US" altLang="zh-CN" sz="20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Freeform: Shape 4"/>
          <p:cNvSpPr/>
          <p:nvPr/>
        </p:nvSpPr>
        <p:spPr bwMode="auto">
          <a:xfrm rot="17148379">
            <a:off x="73273" y="4174237"/>
            <a:ext cx="946956" cy="557592"/>
          </a:xfrm>
          <a:custGeom>
            <a:avLst/>
            <a:gdLst>
              <a:gd name="T0" fmla="*/ 178 w 872"/>
              <a:gd name="T1" fmla="*/ 512 h 512"/>
              <a:gd name="T2" fmla="*/ 158 w 872"/>
              <a:gd name="T3" fmla="*/ 374 h 512"/>
              <a:gd name="T4" fmla="*/ 153 w 872"/>
              <a:gd name="T5" fmla="*/ 317 h 512"/>
              <a:gd name="T6" fmla="*/ 148 w 872"/>
              <a:gd name="T7" fmla="*/ 309 h 512"/>
              <a:gd name="T8" fmla="*/ 140 w 872"/>
              <a:gd name="T9" fmla="*/ 312 h 512"/>
              <a:gd name="T10" fmla="*/ 47 w 872"/>
              <a:gd name="T11" fmla="*/ 327 h 512"/>
              <a:gd name="T12" fmla="*/ 5 w 872"/>
              <a:gd name="T13" fmla="*/ 246 h 512"/>
              <a:gd name="T14" fmla="*/ 71 w 872"/>
              <a:gd name="T15" fmla="*/ 178 h 512"/>
              <a:gd name="T16" fmla="*/ 139 w 872"/>
              <a:gd name="T17" fmla="*/ 199 h 512"/>
              <a:gd name="T18" fmla="*/ 149 w 872"/>
              <a:gd name="T19" fmla="*/ 204 h 512"/>
              <a:gd name="T20" fmla="*/ 154 w 872"/>
              <a:gd name="T21" fmla="*/ 193 h 512"/>
              <a:gd name="T22" fmla="*/ 179 w 872"/>
              <a:gd name="T23" fmla="*/ 6 h 512"/>
              <a:gd name="T24" fmla="*/ 180 w 872"/>
              <a:gd name="T25" fmla="*/ 0 h 512"/>
              <a:gd name="T26" fmla="*/ 221 w 872"/>
              <a:gd name="T27" fmla="*/ 8 h 512"/>
              <a:gd name="T28" fmla="*/ 374 w 872"/>
              <a:gd name="T29" fmla="*/ 27 h 512"/>
              <a:gd name="T30" fmla="*/ 384 w 872"/>
              <a:gd name="T31" fmla="*/ 31 h 512"/>
              <a:gd name="T32" fmla="*/ 380 w 872"/>
              <a:gd name="T33" fmla="*/ 41 h 512"/>
              <a:gd name="T34" fmla="*/ 365 w 872"/>
              <a:gd name="T35" fmla="*/ 132 h 512"/>
              <a:gd name="T36" fmla="*/ 448 w 872"/>
              <a:gd name="T37" fmla="*/ 175 h 512"/>
              <a:gd name="T38" fmla="*/ 514 w 872"/>
              <a:gd name="T39" fmla="*/ 111 h 512"/>
              <a:gd name="T40" fmla="*/ 491 w 872"/>
              <a:gd name="T41" fmla="*/ 39 h 512"/>
              <a:gd name="T42" fmla="*/ 488 w 872"/>
              <a:gd name="T43" fmla="*/ 32 h 512"/>
              <a:gd name="T44" fmla="*/ 496 w 872"/>
              <a:gd name="T45" fmla="*/ 27 h 512"/>
              <a:gd name="T46" fmla="*/ 593 w 872"/>
              <a:gd name="T47" fmla="*/ 17 h 512"/>
              <a:gd name="T48" fmla="*/ 691 w 872"/>
              <a:gd name="T49" fmla="*/ 1 h 512"/>
              <a:gd name="T50" fmla="*/ 697 w 872"/>
              <a:gd name="T51" fmla="*/ 25 h 512"/>
              <a:gd name="T52" fmla="*/ 719 w 872"/>
              <a:gd name="T53" fmla="*/ 196 h 512"/>
              <a:gd name="T54" fmla="*/ 723 w 872"/>
              <a:gd name="T55" fmla="*/ 203 h 512"/>
              <a:gd name="T56" fmla="*/ 732 w 872"/>
              <a:gd name="T57" fmla="*/ 200 h 512"/>
              <a:gd name="T58" fmla="*/ 816 w 872"/>
              <a:gd name="T59" fmla="*/ 182 h 512"/>
              <a:gd name="T60" fmla="*/ 868 w 872"/>
              <a:gd name="T61" fmla="*/ 251 h 512"/>
              <a:gd name="T62" fmla="*/ 799 w 872"/>
              <a:gd name="T63" fmla="*/ 334 h 512"/>
              <a:gd name="T64" fmla="*/ 732 w 872"/>
              <a:gd name="T65" fmla="*/ 312 h 512"/>
              <a:gd name="T66" fmla="*/ 723 w 872"/>
              <a:gd name="T67" fmla="*/ 309 h 512"/>
              <a:gd name="T68" fmla="*/ 718 w 872"/>
              <a:gd name="T69" fmla="*/ 318 h 512"/>
              <a:gd name="T70" fmla="*/ 693 w 872"/>
              <a:gd name="T71" fmla="*/ 506 h 512"/>
              <a:gd name="T72" fmla="*/ 691 w 872"/>
              <a:gd name="T73" fmla="*/ 512 h 512"/>
              <a:gd name="T74" fmla="*/ 641 w 872"/>
              <a:gd name="T75" fmla="*/ 503 h 512"/>
              <a:gd name="T76" fmla="*/ 498 w 872"/>
              <a:gd name="T77" fmla="*/ 486 h 512"/>
              <a:gd name="T78" fmla="*/ 488 w 872"/>
              <a:gd name="T79" fmla="*/ 481 h 512"/>
              <a:gd name="T80" fmla="*/ 492 w 872"/>
              <a:gd name="T81" fmla="*/ 471 h 512"/>
              <a:gd name="T82" fmla="*/ 492 w 872"/>
              <a:gd name="T83" fmla="*/ 360 h 512"/>
              <a:gd name="T84" fmla="*/ 380 w 872"/>
              <a:gd name="T85" fmla="*/ 360 h 512"/>
              <a:gd name="T86" fmla="*/ 380 w 872"/>
              <a:gd name="T87" fmla="*/ 471 h 512"/>
              <a:gd name="T88" fmla="*/ 384 w 872"/>
              <a:gd name="T89" fmla="*/ 481 h 512"/>
              <a:gd name="T90" fmla="*/ 375 w 872"/>
              <a:gd name="T91" fmla="*/ 486 h 512"/>
              <a:gd name="T92" fmla="*/ 189 w 872"/>
              <a:gd name="T93" fmla="*/ 511 h 512"/>
              <a:gd name="T94" fmla="*/ 178 w 872"/>
              <a:gd name="T95" fmla="*/ 512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72" h="512">
                <a:moveTo>
                  <a:pt x="178" y="512"/>
                </a:moveTo>
                <a:cubicBezTo>
                  <a:pt x="171" y="465"/>
                  <a:pt x="164" y="420"/>
                  <a:pt x="158" y="374"/>
                </a:cubicBezTo>
                <a:cubicBezTo>
                  <a:pt x="155" y="355"/>
                  <a:pt x="155" y="336"/>
                  <a:pt x="153" y="317"/>
                </a:cubicBezTo>
                <a:cubicBezTo>
                  <a:pt x="153" y="314"/>
                  <a:pt x="151" y="310"/>
                  <a:pt x="148" y="309"/>
                </a:cubicBezTo>
                <a:cubicBezTo>
                  <a:pt x="147" y="308"/>
                  <a:pt x="142" y="310"/>
                  <a:pt x="140" y="312"/>
                </a:cubicBezTo>
                <a:cubicBezTo>
                  <a:pt x="114" y="337"/>
                  <a:pt x="78" y="343"/>
                  <a:pt x="47" y="327"/>
                </a:cubicBezTo>
                <a:cubicBezTo>
                  <a:pt x="17" y="311"/>
                  <a:pt x="0" y="278"/>
                  <a:pt x="5" y="246"/>
                </a:cubicBezTo>
                <a:cubicBezTo>
                  <a:pt x="10" y="211"/>
                  <a:pt x="35" y="184"/>
                  <a:pt x="71" y="178"/>
                </a:cubicBezTo>
                <a:cubicBezTo>
                  <a:pt x="96" y="173"/>
                  <a:pt x="119" y="181"/>
                  <a:pt x="139" y="199"/>
                </a:cubicBezTo>
                <a:cubicBezTo>
                  <a:pt x="141" y="201"/>
                  <a:pt x="145" y="202"/>
                  <a:pt x="149" y="204"/>
                </a:cubicBezTo>
                <a:cubicBezTo>
                  <a:pt x="150" y="200"/>
                  <a:pt x="153" y="197"/>
                  <a:pt x="154" y="193"/>
                </a:cubicBezTo>
                <a:cubicBezTo>
                  <a:pt x="157" y="130"/>
                  <a:pt x="165" y="67"/>
                  <a:pt x="179" y="6"/>
                </a:cubicBezTo>
                <a:cubicBezTo>
                  <a:pt x="179" y="4"/>
                  <a:pt x="180" y="3"/>
                  <a:pt x="180" y="0"/>
                </a:cubicBezTo>
                <a:cubicBezTo>
                  <a:pt x="194" y="3"/>
                  <a:pt x="207" y="6"/>
                  <a:pt x="221" y="8"/>
                </a:cubicBezTo>
                <a:cubicBezTo>
                  <a:pt x="272" y="14"/>
                  <a:pt x="323" y="20"/>
                  <a:pt x="374" y="27"/>
                </a:cubicBezTo>
                <a:cubicBezTo>
                  <a:pt x="377" y="27"/>
                  <a:pt x="381" y="30"/>
                  <a:pt x="384" y="31"/>
                </a:cubicBezTo>
                <a:cubicBezTo>
                  <a:pt x="383" y="34"/>
                  <a:pt x="382" y="38"/>
                  <a:pt x="380" y="41"/>
                </a:cubicBezTo>
                <a:cubicBezTo>
                  <a:pt x="356" y="66"/>
                  <a:pt x="350" y="102"/>
                  <a:pt x="365" y="132"/>
                </a:cubicBezTo>
                <a:cubicBezTo>
                  <a:pt x="381" y="163"/>
                  <a:pt x="413" y="179"/>
                  <a:pt x="448" y="175"/>
                </a:cubicBezTo>
                <a:cubicBezTo>
                  <a:pt x="480" y="170"/>
                  <a:pt x="507" y="145"/>
                  <a:pt x="514" y="111"/>
                </a:cubicBezTo>
                <a:cubicBezTo>
                  <a:pt x="519" y="84"/>
                  <a:pt x="511" y="60"/>
                  <a:pt x="491" y="39"/>
                </a:cubicBezTo>
                <a:cubicBezTo>
                  <a:pt x="489" y="37"/>
                  <a:pt x="487" y="33"/>
                  <a:pt x="488" y="32"/>
                </a:cubicBezTo>
                <a:cubicBezTo>
                  <a:pt x="489" y="29"/>
                  <a:pt x="493" y="27"/>
                  <a:pt x="496" y="27"/>
                </a:cubicBezTo>
                <a:cubicBezTo>
                  <a:pt x="528" y="23"/>
                  <a:pt x="561" y="21"/>
                  <a:pt x="593" y="17"/>
                </a:cubicBezTo>
                <a:cubicBezTo>
                  <a:pt x="626" y="13"/>
                  <a:pt x="658" y="7"/>
                  <a:pt x="691" y="1"/>
                </a:cubicBezTo>
                <a:cubicBezTo>
                  <a:pt x="693" y="8"/>
                  <a:pt x="695" y="16"/>
                  <a:pt x="697" y="25"/>
                </a:cubicBezTo>
                <a:cubicBezTo>
                  <a:pt x="708" y="81"/>
                  <a:pt x="716" y="138"/>
                  <a:pt x="719" y="196"/>
                </a:cubicBezTo>
                <a:cubicBezTo>
                  <a:pt x="719" y="198"/>
                  <a:pt x="721" y="203"/>
                  <a:pt x="723" y="203"/>
                </a:cubicBezTo>
                <a:cubicBezTo>
                  <a:pt x="725" y="204"/>
                  <a:pt x="729" y="202"/>
                  <a:pt x="732" y="200"/>
                </a:cubicBezTo>
                <a:cubicBezTo>
                  <a:pt x="756" y="178"/>
                  <a:pt x="784" y="170"/>
                  <a:pt x="816" y="182"/>
                </a:cubicBezTo>
                <a:cubicBezTo>
                  <a:pt x="847" y="193"/>
                  <a:pt x="864" y="218"/>
                  <a:pt x="868" y="251"/>
                </a:cubicBezTo>
                <a:cubicBezTo>
                  <a:pt x="872" y="290"/>
                  <a:pt x="839" y="330"/>
                  <a:pt x="799" y="334"/>
                </a:cubicBezTo>
                <a:cubicBezTo>
                  <a:pt x="773" y="338"/>
                  <a:pt x="751" y="330"/>
                  <a:pt x="732" y="312"/>
                </a:cubicBezTo>
                <a:cubicBezTo>
                  <a:pt x="730" y="310"/>
                  <a:pt x="725" y="308"/>
                  <a:pt x="723" y="309"/>
                </a:cubicBezTo>
                <a:cubicBezTo>
                  <a:pt x="720" y="310"/>
                  <a:pt x="719" y="315"/>
                  <a:pt x="718" y="318"/>
                </a:cubicBezTo>
                <a:cubicBezTo>
                  <a:pt x="715" y="381"/>
                  <a:pt x="706" y="444"/>
                  <a:pt x="693" y="506"/>
                </a:cubicBezTo>
                <a:cubicBezTo>
                  <a:pt x="693" y="508"/>
                  <a:pt x="692" y="509"/>
                  <a:pt x="691" y="512"/>
                </a:cubicBezTo>
                <a:cubicBezTo>
                  <a:pt x="674" y="509"/>
                  <a:pt x="658" y="505"/>
                  <a:pt x="641" y="503"/>
                </a:cubicBezTo>
                <a:cubicBezTo>
                  <a:pt x="594" y="497"/>
                  <a:pt x="546" y="491"/>
                  <a:pt x="498" y="486"/>
                </a:cubicBezTo>
                <a:cubicBezTo>
                  <a:pt x="495" y="485"/>
                  <a:pt x="491" y="483"/>
                  <a:pt x="488" y="481"/>
                </a:cubicBezTo>
                <a:cubicBezTo>
                  <a:pt x="489" y="478"/>
                  <a:pt x="490" y="474"/>
                  <a:pt x="492" y="471"/>
                </a:cubicBezTo>
                <a:cubicBezTo>
                  <a:pt x="523" y="439"/>
                  <a:pt x="523" y="390"/>
                  <a:pt x="492" y="360"/>
                </a:cubicBezTo>
                <a:cubicBezTo>
                  <a:pt x="461" y="329"/>
                  <a:pt x="411" y="329"/>
                  <a:pt x="380" y="360"/>
                </a:cubicBezTo>
                <a:cubicBezTo>
                  <a:pt x="349" y="391"/>
                  <a:pt x="349" y="439"/>
                  <a:pt x="380" y="471"/>
                </a:cubicBezTo>
                <a:cubicBezTo>
                  <a:pt x="382" y="474"/>
                  <a:pt x="384" y="478"/>
                  <a:pt x="384" y="481"/>
                </a:cubicBezTo>
                <a:cubicBezTo>
                  <a:pt x="384" y="483"/>
                  <a:pt x="378" y="485"/>
                  <a:pt x="375" y="486"/>
                </a:cubicBezTo>
                <a:cubicBezTo>
                  <a:pt x="313" y="489"/>
                  <a:pt x="251" y="497"/>
                  <a:pt x="189" y="511"/>
                </a:cubicBezTo>
                <a:cubicBezTo>
                  <a:pt x="187" y="511"/>
                  <a:pt x="184" y="511"/>
                  <a:pt x="178" y="512"/>
                </a:cubicBezTo>
                <a:close/>
              </a:path>
            </a:pathLst>
          </a:custGeom>
          <a:solidFill>
            <a:srgbClr val="4F6228">
              <a:alpha val="78824"/>
            </a:srgb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21" name="Freeform: Shape 4"/>
          <p:cNvSpPr/>
          <p:nvPr/>
        </p:nvSpPr>
        <p:spPr bwMode="auto">
          <a:xfrm rot="12578967">
            <a:off x="741379" y="4517423"/>
            <a:ext cx="696712" cy="410242"/>
          </a:xfrm>
          <a:custGeom>
            <a:avLst/>
            <a:gdLst>
              <a:gd name="T0" fmla="*/ 178 w 872"/>
              <a:gd name="T1" fmla="*/ 512 h 512"/>
              <a:gd name="T2" fmla="*/ 158 w 872"/>
              <a:gd name="T3" fmla="*/ 374 h 512"/>
              <a:gd name="T4" fmla="*/ 153 w 872"/>
              <a:gd name="T5" fmla="*/ 317 h 512"/>
              <a:gd name="T6" fmla="*/ 148 w 872"/>
              <a:gd name="T7" fmla="*/ 309 h 512"/>
              <a:gd name="T8" fmla="*/ 140 w 872"/>
              <a:gd name="T9" fmla="*/ 312 h 512"/>
              <a:gd name="T10" fmla="*/ 47 w 872"/>
              <a:gd name="T11" fmla="*/ 327 h 512"/>
              <a:gd name="T12" fmla="*/ 5 w 872"/>
              <a:gd name="T13" fmla="*/ 246 h 512"/>
              <a:gd name="T14" fmla="*/ 71 w 872"/>
              <a:gd name="T15" fmla="*/ 178 h 512"/>
              <a:gd name="T16" fmla="*/ 139 w 872"/>
              <a:gd name="T17" fmla="*/ 199 h 512"/>
              <a:gd name="T18" fmla="*/ 149 w 872"/>
              <a:gd name="T19" fmla="*/ 204 h 512"/>
              <a:gd name="T20" fmla="*/ 154 w 872"/>
              <a:gd name="T21" fmla="*/ 193 h 512"/>
              <a:gd name="T22" fmla="*/ 179 w 872"/>
              <a:gd name="T23" fmla="*/ 6 h 512"/>
              <a:gd name="T24" fmla="*/ 180 w 872"/>
              <a:gd name="T25" fmla="*/ 0 h 512"/>
              <a:gd name="T26" fmla="*/ 221 w 872"/>
              <a:gd name="T27" fmla="*/ 8 h 512"/>
              <a:gd name="T28" fmla="*/ 374 w 872"/>
              <a:gd name="T29" fmla="*/ 27 h 512"/>
              <a:gd name="T30" fmla="*/ 384 w 872"/>
              <a:gd name="T31" fmla="*/ 31 h 512"/>
              <a:gd name="T32" fmla="*/ 380 w 872"/>
              <a:gd name="T33" fmla="*/ 41 h 512"/>
              <a:gd name="T34" fmla="*/ 365 w 872"/>
              <a:gd name="T35" fmla="*/ 132 h 512"/>
              <a:gd name="T36" fmla="*/ 448 w 872"/>
              <a:gd name="T37" fmla="*/ 175 h 512"/>
              <a:gd name="T38" fmla="*/ 514 w 872"/>
              <a:gd name="T39" fmla="*/ 111 h 512"/>
              <a:gd name="T40" fmla="*/ 491 w 872"/>
              <a:gd name="T41" fmla="*/ 39 h 512"/>
              <a:gd name="T42" fmla="*/ 488 w 872"/>
              <a:gd name="T43" fmla="*/ 32 h 512"/>
              <a:gd name="T44" fmla="*/ 496 w 872"/>
              <a:gd name="T45" fmla="*/ 27 h 512"/>
              <a:gd name="T46" fmla="*/ 593 w 872"/>
              <a:gd name="T47" fmla="*/ 17 h 512"/>
              <a:gd name="T48" fmla="*/ 691 w 872"/>
              <a:gd name="T49" fmla="*/ 1 h 512"/>
              <a:gd name="T50" fmla="*/ 697 w 872"/>
              <a:gd name="T51" fmla="*/ 25 h 512"/>
              <a:gd name="T52" fmla="*/ 719 w 872"/>
              <a:gd name="T53" fmla="*/ 196 h 512"/>
              <a:gd name="T54" fmla="*/ 723 w 872"/>
              <a:gd name="T55" fmla="*/ 203 h 512"/>
              <a:gd name="T56" fmla="*/ 732 w 872"/>
              <a:gd name="T57" fmla="*/ 200 h 512"/>
              <a:gd name="T58" fmla="*/ 816 w 872"/>
              <a:gd name="T59" fmla="*/ 182 h 512"/>
              <a:gd name="T60" fmla="*/ 868 w 872"/>
              <a:gd name="T61" fmla="*/ 251 h 512"/>
              <a:gd name="T62" fmla="*/ 799 w 872"/>
              <a:gd name="T63" fmla="*/ 334 h 512"/>
              <a:gd name="T64" fmla="*/ 732 w 872"/>
              <a:gd name="T65" fmla="*/ 312 h 512"/>
              <a:gd name="T66" fmla="*/ 723 w 872"/>
              <a:gd name="T67" fmla="*/ 309 h 512"/>
              <a:gd name="T68" fmla="*/ 718 w 872"/>
              <a:gd name="T69" fmla="*/ 318 h 512"/>
              <a:gd name="T70" fmla="*/ 693 w 872"/>
              <a:gd name="T71" fmla="*/ 506 h 512"/>
              <a:gd name="T72" fmla="*/ 691 w 872"/>
              <a:gd name="T73" fmla="*/ 512 h 512"/>
              <a:gd name="T74" fmla="*/ 641 w 872"/>
              <a:gd name="T75" fmla="*/ 503 h 512"/>
              <a:gd name="T76" fmla="*/ 498 w 872"/>
              <a:gd name="T77" fmla="*/ 486 h 512"/>
              <a:gd name="T78" fmla="*/ 488 w 872"/>
              <a:gd name="T79" fmla="*/ 481 h 512"/>
              <a:gd name="T80" fmla="*/ 492 w 872"/>
              <a:gd name="T81" fmla="*/ 471 h 512"/>
              <a:gd name="T82" fmla="*/ 492 w 872"/>
              <a:gd name="T83" fmla="*/ 360 h 512"/>
              <a:gd name="T84" fmla="*/ 380 w 872"/>
              <a:gd name="T85" fmla="*/ 360 h 512"/>
              <a:gd name="T86" fmla="*/ 380 w 872"/>
              <a:gd name="T87" fmla="*/ 471 h 512"/>
              <a:gd name="T88" fmla="*/ 384 w 872"/>
              <a:gd name="T89" fmla="*/ 481 h 512"/>
              <a:gd name="T90" fmla="*/ 375 w 872"/>
              <a:gd name="T91" fmla="*/ 486 h 512"/>
              <a:gd name="T92" fmla="*/ 189 w 872"/>
              <a:gd name="T93" fmla="*/ 511 h 512"/>
              <a:gd name="T94" fmla="*/ 178 w 872"/>
              <a:gd name="T95" fmla="*/ 512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72" h="512">
                <a:moveTo>
                  <a:pt x="178" y="512"/>
                </a:moveTo>
                <a:cubicBezTo>
                  <a:pt x="171" y="465"/>
                  <a:pt x="164" y="420"/>
                  <a:pt x="158" y="374"/>
                </a:cubicBezTo>
                <a:cubicBezTo>
                  <a:pt x="155" y="355"/>
                  <a:pt x="155" y="336"/>
                  <a:pt x="153" y="317"/>
                </a:cubicBezTo>
                <a:cubicBezTo>
                  <a:pt x="153" y="314"/>
                  <a:pt x="151" y="310"/>
                  <a:pt x="148" y="309"/>
                </a:cubicBezTo>
                <a:cubicBezTo>
                  <a:pt x="147" y="308"/>
                  <a:pt x="142" y="310"/>
                  <a:pt x="140" y="312"/>
                </a:cubicBezTo>
                <a:cubicBezTo>
                  <a:pt x="114" y="337"/>
                  <a:pt x="78" y="343"/>
                  <a:pt x="47" y="327"/>
                </a:cubicBezTo>
                <a:cubicBezTo>
                  <a:pt x="17" y="311"/>
                  <a:pt x="0" y="278"/>
                  <a:pt x="5" y="246"/>
                </a:cubicBezTo>
                <a:cubicBezTo>
                  <a:pt x="10" y="211"/>
                  <a:pt x="35" y="184"/>
                  <a:pt x="71" y="178"/>
                </a:cubicBezTo>
                <a:cubicBezTo>
                  <a:pt x="96" y="173"/>
                  <a:pt x="119" y="181"/>
                  <a:pt x="139" y="199"/>
                </a:cubicBezTo>
                <a:cubicBezTo>
                  <a:pt x="141" y="201"/>
                  <a:pt x="145" y="202"/>
                  <a:pt x="149" y="204"/>
                </a:cubicBezTo>
                <a:cubicBezTo>
                  <a:pt x="150" y="200"/>
                  <a:pt x="153" y="197"/>
                  <a:pt x="154" y="193"/>
                </a:cubicBezTo>
                <a:cubicBezTo>
                  <a:pt x="157" y="130"/>
                  <a:pt x="165" y="67"/>
                  <a:pt x="179" y="6"/>
                </a:cubicBezTo>
                <a:cubicBezTo>
                  <a:pt x="179" y="4"/>
                  <a:pt x="180" y="3"/>
                  <a:pt x="180" y="0"/>
                </a:cubicBezTo>
                <a:cubicBezTo>
                  <a:pt x="194" y="3"/>
                  <a:pt x="207" y="6"/>
                  <a:pt x="221" y="8"/>
                </a:cubicBezTo>
                <a:cubicBezTo>
                  <a:pt x="272" y="14"/>
                  <a:pt x="323" y="20"/>
                  <a:pt x="374" y="27"/>
                </a:cubicBezTo>
                <a:cubicBezTo>
                  <a:pt x="377" y="27"/>
                  <a:pt x="381" y="30"/>
                  <a:pt x="384" y="31"/>
                </a:cubicBezTo>
                <a:cubicBezTo>
                  <a:pt x="383" y="34"/>
                  <a:pt x="382" y="38"/>
                  <a:pt x="380" y="41"/>
                </a:cubicBezTo>
                <a:cubicBezTo>
                  <a:pt x="356" y="66"/>
                  <a:pt x="350" y="102"/>
                  <a:pt x="365" y="132"/>
                </a:cubicBezTo>
                <a:cubicBezTo>
                  <a:pt x="381" y="163"/>
                  <a:pt x="413" y="179"/>
                  <a:pt x="448" y="175"/>
                </a:cubicBezTo>
                <a:cubicBezTo>
                  <a:pt x="480" y="170"/>
                  <a:pt x="507" y="145"/>
                  <a:pt x="514" y="111"/>
                </a:cubicBezTo>
                <a:cubicBezTo>
                  <a:pt x="519" y="84"/>
                  <a:pt x="511" y="60"/>
                  <a:pt x="491" y="39"/>
                </a:cubicBezTo>
                <a:cubicBezTo>
                  <a:pt x="489" y="37"/>
                  <a:pt x="487" y="33"/>
                  <a:pt x="488" y="32"/>
                </a:cubicBezTo>
                <a:cubicBezTo>
                  <a:pt x="489" y="29"/>
                  <a:pt x="493" y="27"/>
                  <a:pt x="496" y="27"/>
                </a:cubicBezTo>
                <a:cubicBezTo>
                  <a:pt x="528" y="23"/>
                  <a:pt x="561" y="21"/>
                  <a:pt x="593" y="17"/>
                </a:cubicBezTo>
                <a:cubicBezTo>
                  <a:pt x="626" y="13"/>
                  <a:pt x="658" y="7"/>
                  <a:pt x="691" y="1"/>
                </a:cubicBezTo>
                <a:cubicBezTo>
                  <a:pt x="693" y="8"/>
                  <a:pt x="695" y="16"/>
                  <a:pt x="697" y="25"/>
                </a:cubicBezTo>
                <a:cubicBezTo>
                  <a:pt x="708" y="81"/>
                  <a:pt x="716" y="138"/>
                  <a:pt x="719" y="196"/>
                </a:cubicBezTo>
                <a:cubicBezTo>
                  <a:pt x="719" y="198"/>
                  <a:pt x="721" y="203"/>
                  <a:pt x="723" y="203"/>
                </a:cubicBezTo>
                <a:cubicBezTo>
                  <a:pt x="725" y="204"/>
                  <a:pt x="729" y="202"/>
                  <a:pt x="732" y="200"/>
                </a:cubicBezTo>
                <a:cubicBezTo>
                  <a:pt x="756" y="178"/>
                  <a:pt x="784" y="170"/>
                  <a:pt x="816" y="182"/>
                </a:cubicBezTo>
                <a:cubicBezTo>
                  <a:pt x="847" y="193"/>
                  <a:pt x="864" y="218"/>
                  <a:pt x="868" y="251"/>
                </a:cubicBezTo>
                <a:cubicBezTo>
                  <a:pt x="872" y="290"/>
                  <a:pt x="839" y="330"/>
                  <a:pt x="799" y="334"/>
                </a:cubicBezTo>
                <a:cubicBezTo>
                  <a:pt x="773" y="338"/>
                  <a:pt x="751" y="330"/>
                  <a:pt x="732" y="312"/>
                </a:cubicBezTo>
                <a:cubicBezTo>
                  <a:pt x="730" y="310"/>
                  <a:pt x="725" y="308"/>
                  <a:pt x="723" y="309"/>
                </a:cubicBezTo>
                <a:cubicBezTo>
                  <a:pt x="720" y="310"/>
                  <a:pt x="719" y="315"/>
                  <a:pt x="718" y="318"/>
                </a:cubicBezTo>
                <a:cubicBezTo>
                  <a:pt x="715" y="381"/>
                  <a:pt x="706" y="444"/>
                  <a:pt x="693" y="506"/>
                </a:cubicBezTo>
                <a:cubicBezTo>
                  <a:pt x="693" y="508"/>
                  <a:pt x="692" y="509"/>
                  <a:pt x="691" y="512"/>
                </a:cubicBezTo>
                <a:cubicBezTo>
                  <a:pt x="674" y="509"/>
                  <a:pt x="658" y="505"/>
                  <a:pt x="641" y="503"/>
                </a:cubicBezTo>
                <a:cubicBezTo>
                  <a:pt x="594" y="497"/>
                  <a:pt x="546" y="491"/>
                  <a:pt x="498" y="486"/>
                </a:cubicBezTo>
                <a:cubicBezTo>
                  <a:pt x="495" y="485"/>
                  <a:pt x="491" y="483"/>
                  <a:pt x="488" y="481"/>
                </a:cubicBezTo>
                <a:cubicBezTo>
                  <a:pt x="489" y="478"/>
                  <a:pt x="490" y="474"/>
                  <a:pt x="492" y="471"/>
                </a:cubicBezTo>
                <a:cubicBezTo>
                  <a:pt x="523" y="439"/>
                  <a:pt x="523" y="390"/>
                  <a:pt x="492" y="360"/>
                </a:cubicBezTo>
                <a:cubicBezTo>
                  <a:pt x="461" y="329"/>
                  <a:pt x="411" y="329"/>
                  <a:pt x="380" y="360"/>
                </a:cubicBezTo>
                <a:cubicBezTo>
                  <a:pt x="349" y="391"/>
                  <a:pt x="349" y="439"/>
                  <a:pt x="380" y="471"/>
                </a:cubicBezTo>
                <a:cubicBezTo>
                  <a:pt x="382" y="474"/>
                  <a:pt x="384" y="478"/>
                  <a:pt x="384" y="481"/>
                </a:cubicBezTo>
                <a:cubicBezTo>
                  <a:pt x="384" y="483"/>
                  <a:pt x="378" y="485"/>
                  <a:pt x="375" y="486"/>
                </a:cubicBezTo>
                <a:cubicBezTo>
                  <a:pt x="313" y="489"/>
                  <a:pt x="251" y="497"/>
                  <a:pt x="189" y="511"/>
                </a:cubicBezTo>
                <a:cubicBezTo>
                  <a:pt x="187" y="511"/>
                  <a:pt x="184" y="511"/>
                  <a:pt x="178" y="51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" name="Freeform: Shape 4"/>
          <p:cNvSpPr/>
          <p:nvPr/>
        </p:nvSpPr>
        <p:spPr bwMode="auto">
          <a:xfrm rot="19281888">
            <a:off x="8243537" y="4483931"/>
            <a:ext cx="726896" cy="428015"/>
          </a:xfrm>
          <a:custGeom>
            <a:avLst/>
            <a:gdLst>
              <a:gd name="T0" fmla="*/ 178 w 872"/>
              <a:gd name="T1" fmla="*/ 512 h 512"/>
              <a:gd name="T2" fmla="*/ 158 w 872"/>
              <a:gd name="T3" fmla="*/ 374 h 512"/>
              <a:gd name="T4" fmla="*/ 153 w 872"/>
              <a:gd name="T5" fmla="*/ 317 h 512"/>
              <a:gd name="T6" fmla="*/ 148 w 872"/>
              <a:gd name="T7" fmla="*/ 309 h 512"/>
              <a:gd name="T8" fmla="*/ 140 w 872"/>
              <a:gd name="T9" fmla="*/ 312 h 512"/>
              <a:gd name="T10" fmla="*/ 47 w 872"/>
              <a:gd name="T11" fmla="*/ 327 h 512"/>
              <a:gd name="T12" fmla="*/ 5 w 872"/>
              <a:gd name="T13" fmla="*/ 246 h 512"/>
              <a:gd name="T14" fmla="*/ 71 w 872"/>
              <a:gd name="T15" fmla="*/ 178 h 512"/>
              <a:gd name="T16" fmla="*/ 139 w 872"/>
              <a:gd name="T17" fmla="*/ 199 h 512"/>
              <a:gd name="T18" fmla="*/ 149 w 872"/>
              <a:gd name="T19" fmla="*/ 204 h 512"/>
              <a:gd name="T20" fmla="*/ 154 w 872"/>
              <a:gd name="T21" fmla="*/ 193 h 512"/>
              <a:gd name="T22" fmla="*/ 179 w 872"/>
              <a:gd name="T23" fmla="*/ 6 h 512"/>
              <a:gd name="T24" fmla="*/ 180 w 872"/>
              <a:gd name="T25" fmla="*/ 0 h 512"/>
              <a:gd name="T26" fmla="*/ 221 w 872"/>
              <a:gd name="T27" fmla="*/ 8 h 512"/>
              <a:gd name="T28" fmla="*/ 374 w 872"/>
              <a:gd name="T29" fmla="*/ 27 h 512"/>
              <a:gd name="T30" fmla="*/ 384 w 872"/>
              <a:gd name="T31" fmla="*/ 31 h 512"/>
              <a:gd name="T32" fmla="*/ 380 w 872"/>
              <a:gd name="T33" fmla="*/ 41 h 512"/>
              <a:gd name="T34" fmla="*/ 365 w 872"/>
              <a:gd name="T35" fmla="*/ 132 h 512"/>
              <a:gd name="T36" fmla="*/ 448 w 872"/>
              <a:gd name="T37" fmla="*/ 175 h 512"/>
              <a:gd name="T38" fmla="*/ 514 w 872"/>
              <a:gd name="T39" fmla="*/ 111 h 512"/>
              <a:gd name="T40" fmla="*/ 491 w 872"/>
              <a:gd name="T41" fmla="*/ 39 h 512"/>
              <a:gd name="T42" fmla="*/ 488 w 872"/>
              <a:gd name="T43" fmla="*/ 32 h 512"/>
              <a:gd name="T44" fmla="*/ 496 w 872"/>
              <a:gd name="T45" fmla="*/ 27 h 512"/>
              <a:gd name="T46" fmla="*/ 593 w 872"/>
              <a:gd name="T47" fmla="*/ 17 h 512"/>
              <a:gd name="T48" fmla="*/ 691 w 872"/>
              <a:gd name="T49" fmla="*/ 1 h 512"/>
              <a:gd name="T50" fmla="*/ 697 w 872"/>
              <a:gd name="T51" fmla="*/ 25 h 512"/>
              <a:gd name="T52" fmla="*/ 719 w 872"/>
              <a:gd name="T53" fmla="*/ 196 h 512"/>
              <a:gd name="T54" fmla="*/ 723 w 872"/>
              <a:gd name="T55" fmla="*/ 203 h 512"/>
              <a:gd name="T56" fmla="*/ 732 w 872"/>
              <a:gd name="T57" fmla="*/ 200 h 512"/>
              <a:gd name="T58" fmla="*/ 816 w 872"/>
              <a:gd name="T59" fmla="*/ 182 h 512"/>
              <a:gd name="T60" fmla="*/ 868 w 872"/>
              <a:gd name="T61" fmla="*/ 251 h 512"/>
              <a:gd name="T62" fmla="*/ 799 w 872"/>
              <a:gd name="T63" fmla="*/ 334 h 512"/>
              <a:gd name="T64" fmla="*/ 732 w 872"/>
              <a:gd name="T65" fmla="*/ 312 h 512"/>
              <a:gd name="T66" fmla="*/ 723 w 872"/>
              <a:gd name="T67" fmla="*/ 309 h 512"/>
              <a:gd name="T68" fmla="*/ 718 w 872"/>
              <a:gd name="T69" fmla="*/ 318 h 512"/>
              <a:gd name="T70" fmla="*/ 693 w 872"/>
              <a:gd name="T71" fmla="*/ 506 h 512"/>
              <a:gd name="T72" fmla="*/ 691 w 872"/>
              <a:gd name="T73" fmla="*/ 512 h 512"/>
              <a:gd name="T74" fmla="*/ 641 w 872"/>
              <a:gd name="T75" fmla="*/ 503 h 512"/>
              <a:gd name="T76" fmla="*/ 498 w 872"/>
              <a:gd name="T77" fmla="*/ 486 h 512"/>
              <a:gd name="T78" fmla="*/ 488 w 872"/>
              <a:gd name="T79" fmla="*/ 481 h 512"/>
              <a:gd name="T80" fmla="*/ 492 w 872"/>
              <a:gd name="T81" fmla="*/ 471 h 512"/>
              <a:gd name="T82" fmla="*/ 492 w 872"/>
              <a:gd name="T83" fmla="*/ 360 h 512"/>
              <a:gd name="T84" fmla="*/ 380 w 872"/>
              <a:gd name="T85" fmla="*/ 360 h 512"/>
              <a:gd name="T86" fmla="*/ 380 w 872"/>
              <a:gd name="T87" fmla="*/ 471 h 512"/>
              <a:gd name="T88" fmla="*/ 384 w 872"/>
              <a:gd name="T89" fmla="*/ 481 h 512"/>
              <a:gd name="T90" fmla="*/ 375 w 872"/>
              <a:gd name="T91" fmla="*/ 486 h 512"/>
              <a:gd name="T92" fmla="*/ 189 w 872"/>
              <a:gd name="T93" fmla="*/ 511 h 512"/>
              <a:gd name="T94" fmla="*/ 178 w 872"/>
              <a:gd name="T95" fmla="*/ 512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72" h="512">
                <a:moveTo>
                  <a:pt x="178" y="512"/>
                </a:moveTo>
                <a:cubicBezTo>
                  <a:pt x="171" y="465"/>
                  <a:pt x="164" y="420"/>
                  <a:pt x="158" y="374"/>
                </a:cubicBezTo>
                <a:cubicBezTo>
                  <a:pt x="155" y="355"/>
                  <a:pt x="155" y="336"/>
                  <a:pt x="153" y="317"/>
                </a:cubicBezTo>
                <a:cubicBezTo>
                  <a:pt x="153" y="314"/>
                  <a:pt x="151" y="310"/>
                  <a:pt x="148" y="309"/>
                </a:cubicBezTo>
                <a:cubicBezTo>
                  <a:pt x="147" y="308"/>
                  <a:pt x="142" y="310"/>
                  <a:pt x="140" y="312"/>
                </a:cubicBezTo>
                <a:cubicBezTo>
                  <a:pt x="114" y="337"/>
                  <a:pt x="78" y="343"/>
                  <a:pt x="47" y="327"/>
                </a:cubicBezTo>
                <a:cubicBezTo>
                  <a:pt x="17" y="311"/>
                  <a:pt x="0" y="278"/>
                  <a:pt x="5" y="246"/>
                </a:cubicBezTo>
                <a:cubicBezTo>
                  <a:pt x="10" y="211"/>
                  <a:pt x="35" y="184"/>
                  <a:pt x="71" y="178"/>
                </a:cubicBezTo>
                <a:cubicBezTo>
                  <a:pt x="96" y="173"/>
                  <a:pt x="119" y="181"/>
                  <a:pt x="139" y="199"/>
                </a:cubicBezTo>
                <a:cubicBezTo>
                  <a:pt x="141" y="201"/>
                  <a:pt x="145" y="202"/>
                  <a:pt x="149" y="204"/>
                </a:cubicBezTo>
                <a:cubicBezTo>
                  <a:pt x="150" y="200"/>
                  <a:pt x="153" y="197"/>
                  <a:pt x="154" y="193"/>
                </a:cubicBezTo>
                <a:cubicBezTo>
                  <a:pt x="157" y="130"/>
                  <a:pt x="165" y="67"/>
                  <a:pt x="179" y="6"/>
                </a:cubicBezTo>
                <a:cubicBezTo>
                  <a:pt x="179" y="4"/>
                  <a:pt x="180" y="3"/>
                  <a:pt x="180" y="0"/>
                </a:cubicBezTo>
                <a:cubicBezTo>
                  <a:pt x="194" y="3"/>
                  <a:pt x="207" y="6"/>
                  <a:pt x="221" y="8"/>
                </a:cubicBezTo>
                <a:cubicBezTo>
                  <a:pt x="272" y="14"/>
                  <a:pt x="323" y="20"/>
                  <a:pt x="374" y="27"/>
                </a:cubicBezTo>
                <a:cubicBezTo>
                  <a:pt x="377" y="27"/>
                  <a:pt x="381" y="30"/>
                  <a:pt x="384" y="31"/>
                </a:cubicBezTo>
                <a:cubicBezTo>
                  <a:pt x="383" y="34"/>
                  <a:pt x="382" y="38"/>
                  <a:pt x="380" y="41"/>
                </a:cubicBezTo>
                <a:cubicBezTo>
                  <a:pt x="356" y="66"/>
                  <a:pt x="350" y="102"/>
                  <a:pt x="365" y="132"/>
                </a:cubicBezTo>
                <a:cubicBezTo>
                  <a:pt x="381" y="163"/>
                  <a:pt x="413" y="179"/>
                  <a:pt x="448" y="175"/>
                </a:cubicBezTo>
                <a:cubicBezTo>
                  <a:pt x="480" y="170"/>
                  <a:pt x="507" y="145"/>
                  <a:pt x="514" y="111"/>
                </a:cubicBezTo>
                <a:cubicBezTo>
                  <a:pt x="519" y="84"/>
                  <a:pt x="511" y="60"/>
                  <a:pt x="491" y="39"/>
                </a:cubicBezTo>
                <a:cubicBezTo>
                  <a:pt x="489" y="37"/>
                  <a:pt x="487" y="33"/>
                  <a:pt x="488" y="32"/>
                </a:cubicBezTo>
                <a:cubicBezTo>
                  <a:pt x="489" y="29"/>
                  <a:pt x="493" y="27"/>
                  <a:pt x="496" y="27"/>
                </a:cubicBezTo>
                <a:cubicBezTo>
                  <a:pt x="528" y="23"/>
                  <a:pt x="561" y="21"/>
                  <a:pt x="593" y="17"/>
                </a:cubicBezTo>
                <a:cubicBezTo>
                  <a:pt x="626" y="13"/>
                  <a:pt x="658" y="7"/>
                  <a:pt x="691" y="1"/>
                </a:cubicBezTo>
                <a:cubicBezTo>
                  <a:pt x="693" y="8"/>
                  <a:pt x="695" y="16"/>
                  <a:pt x="697" y="25"/>
                </a:cubicBezTo>
                <a:cubicBezTo>
                  <a:pt x="708" y="81"/>
                  <a:pt x="716" y="138"/>
                  <a:pt x="719" y="196"/>
                </a:cubicBezTo>
                <a:cubicBezTo>
                  <a:pt x="719" y="198"/>
                  <a:pt x="721" y="203"/>
                  <a:pt x="723" y="203"/>
                </a:cubicBezTo>
                <a:cubicBezTo>
                  <a:pt x="725" y="204"/>
                  <a:pt x="729" y="202"/>
                  <a:pt x="732" y="200"/>
                </a:cubicBezTo>
                <a:cubicBezTo>
                  <a:pt x="756" y="178"/>
                  <a:pt x="784" y="170"/>
                  <a:pt x="816" y="182"/>
                </a:cubicBezTo>
                <a:cubicBezTo>
                  <a:pt x="847" y="193"/>
                  <a:pt x="864" y="218"/>
                  <a:pt x="868" y="251"/>
                </a:cubicBezTo>
                <a:cubicBezTo>
                  <a:pt x="872" y="290"/>
                  <a:pt x="839" y="330"/>
                  <a:pt x="799" y="334"/>
                </a:cubicBezTo>
                <a:cubicBezTo>
                  <a:pt x="773" y="338"/>
                  <a:pt x="751" y="330"/>
                  <a:pt x="732" y="312"/>
                </a:cubicBezTo>
                <a:cubicBezTo>
                  <a:pt x="730" y="310"/>
                  <a:pt x="725" y="308"/>
                  <a:pt x="723" y="309"/>
                </a:cubicBezTo>
                <a:cubicBezTo>
                  <a:pt x="720" y="310"/>
                  <a:pt x="719" y="315"/>
                  <a:pt x="718" y="318"/>
                </a:cubicBezTo>
                <a:cubicBezTo>
                  <a:pt x="715" y="381"/>
                  <a:pt x="706" y="444"/>
                  <a:pt x="693" y="506"/>
                </a:cubicBezTo>
                <a:cubicBezTo>
                  <a:pt x="693" y="508"/>
                  <a:pt x="692" y="509"/>
                  <a:pt x="691" y="512"/>
                </a:cubicBezTo>
                <a:cubicBezTo>
                  <a:pt x="674" y="509"/>
                  <a:pt x="658" y="505"/>
                  <a:pt x="641" y="503"/>
                </a:cubicBezTo>
                <a:cubicBezTo>
                  <a:pt x="594" y="497"/>
                  <a:pt x="546" y="491"/>
                  <a:pt x="498" y="486"/>
                </a:cubicBezTo>
                <a:cubicBezTo>
                  <a:pt x="495" y="485"/>
                  <a:pt x="491" y="483"/>
                  <a:pt x="488" y="481"/>
                </a:cubicBezTo>
                <a:cubicBezTo>
                  <a:pt x="489" y="478"/>
                  <a:pt x="490" y="474"/>
                  <a:pt x="492" y="471"/>
                </a:cubicBezTo>
                <a:cubicBezTo>
                  <a:pt x="523" y="439"/>
                  <a:pt x="523" y="390"/>
                  <a:pt x="492" y="360"/>
                </a:cubicBezTo>
                <a:cubicBezTo>
                  <a:pt x="461" y="329"/>
                  <a:pt x="411" y="329"/>
                  <a:pt x="380" y="360"/>
                </a:cubicBezTo>
                <a:cubicBezTo>
                  <a:pt x="349" y="391"/>
                  <a:pt x="349" y="439"/>
                  <a:pt x="380" y="471"/>
                </a:cubicBezTo>
                <a:cubicBezTo>
                  <a:pt x="382" y="474"/>
                  <a:pt x="384" y="478"/>
                  <a:pt x="384" y="481"/>
                </a:cubicBezTo>
                <a:cubicBezTo>
                  <a:pt x="384" y="483"/>
                  <a:pt x="378" y="485"/>
                  <a:pt x="375" y="486"/>
                </a:cubicBezTo>
                <a:cubicBezTo>
                  <a:pt x="313" y="489"/>
                  <a:pt x="251" y="497"/>
                  <a:pt x="189" y="511"/>
                </a:cubicBezTo>
                <a:cubicBezTo>
                  <a:pt x="187" y="511"/>
                  <a:pt x="184" y="511"/>
                  <a:pt x="178" y="512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323528" y="591139"/>
            <a:ext cx="8424936" cy="3996835"/>
          </a:xfrm>
          <a:prstGeom prst="roundRect">
            <a:avLst>
              <a:gd name="adj" fmla="val 9083"/>
            </a:avLst>
          </a:prstGeom>
          <a:solidFill>
            <a:schemeClr val="bg1"/>
          </a:solidFill>
          <a:ln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37518" y="1316026"/>
            <a:ext cx="4423876" cy="2491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）设计循环体。需要被重复执行的语句放入循环体中。</a:t>
            </a:r>
          </a:p>
          <a:p>
            <a:pPr indent="457200" algn="just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）设置循环条件。在这里控制循环条件的变量我们称之为循环变量。</a:t>
            </a:r>
          </a:p>
          <a:p>
            <a:pPr indent="457200" algn="just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）初始化。对循环中要使用的变量赋初值。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125529"/>
            <a:ext cx="2952328" cy="3127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圆角矩形 10"/>
          <p:cNvSpPr/>
          <p:nvPr/>
        </p:nvSpPr>
        <p:spPr>
          <a:xfrm>
            <a:off x="755576" y="320393"/>
            <a:ext cx="3528392" cy="547238"/>
          </a:xfrm>
          <a:prstGeom prst="roundRect">
            <a:avLst/>
          </a:prstGeom>
          <a:solidFill>
            <a:srgbClr val="497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755576" y="514435"/>
            <a:ext cx="3528392" cy="358885"/>
          </a:xfrm>
          <a:custGeom>
            <a:avLst/>
            <a:gdLst>
              <a:gd name="connsiteX0" fmla="*/ 2693194 w 2693194"/>
              <a:gd name="connsiteY0" fmla="*/ 0 h 421619"/>
              <a:gd name="connsiteX1" fmla="*/ 2693194 w 2693194"/>
              <a:gd name="connsiteY1" fmla="*/ 335892 h 421619"/>
              <a:gd name="connsiteX2" fmla="*/ 2607467 w 2693194"/>
              <a:gd name="connsiteY2" fmla="*/ 421619 h 421619"/>
              <a:gd name="connsiteX3" fmla="*/ 85727 w 2693194"/>
              <a:gd name="connsiteY3" fmla="*/ 421619 h 421619"/>
              <a:gd name="connsiteX4" fmla="*/ 0 w 2693194"/>
              <a:gd name="connsiteY4" fmla="*/ 335892 h 421619"/>
              <a:gd name="connsiteX5" fmla="*/ 0 w 2693194"/>
              <a:gd name="connsiteY5" fmla="*/ 271095 h 421619"/>
              <a:gd name="connsiteX6" fmla="*/ 69019 w 2693194"/>
              <a:gd name="connsiteY6" fmla="*/ 284656 h 421619"/>
              <a:gd name="connsiteX7" fmla="*/ 1927036 w 2693194"/>
              <a:gd name="connsiteY7" fmla="*/ 166649 h 421619"/>
              <a:gd name="connsiteX8" fmla="*/ 2368274 w 2693194"/>
              <a:gd name="connsiteY8" fmla="*/ 79277 h 421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3194" h="421619">
                <a:moveTo>
                  <a:pt x="2693194" y="0"/>
                </a:moveTo>
                <a:lnTo>
                  <a:pt x="2693194" y="335892"/>
                </a:lnTo>
                <a:cubicBezTo>
                  <a:pt x="2693194" y="383238"/>
                  <a:pt x="2654813" y="421619"/>
                  <a:pt x="2607467" y="421619"/>
                </a:cubicBezTo>
                <a:lnTo>
                  <a:pt x="85727" y="421619"/>
                </a:lnTo>
                <a:cubicBezTo>
                  <a:pt x="38381" y="421619"/>
                  <a:pt x="0" y="383238"/>
                  <a:pt x="0" y="335892"/>
                </a:cubicBezTo>
                <a:lnTo>
                  <a:pt x="0" y="271095"/>
                </a:lnTo>
                <a:lnTo>
                  <a:pt x="69019" y="284656"/>
                </a:lnTo>
                <a:cubicBezTo>
                  <a:pt x="485512" y="337561"/>
                  <a:pt x="1168484" y="300273"/>
                  <a:pt x="1927036" y="166649"/>
                </a:cubicBezTo>
                <a:cubicBezTo>
                  <a:pt x="2078746" y="139924"/>
                  <a:pt x="2226298" y="110611"/>
                  <a:pt x="2368274" y="7927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1"/>
          <p:cNvSpPr txBox="1"/>
          <p:nvPr/>
        </p:nvSpPr>
        <p:spPr>
          <a:xfrm>
            <a:off x="857904" y="346778"/>
            <a:ext cx="328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循环结构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</a:t>
            </a:r>
            <a:r>
              <a: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“三个要素”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08438" y="1059582"/>
            <a:ext cx="7463962" cy="551815"/>
          </a:xfrm>
          <a:prstGeom prst="rect">
            <a:avLst/>
          </a:prstGeom>
          <a:noFill/>
        </p:spPr>
        <p:txBody>
          <a:bodyPr wrap="square" lIns="91419" tIns="45709" rIns="91419" bIns="45709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上小学的时候，老师讲过高斯计算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1+2+3+……+100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的方法。</a:t>
            </a:r>
          </a:p>
        </p:txBody>
      </p:sp>
      <p:sp>
        <p:nvSpPr>
          <p:cNvPr id="13" name="文本框 2"/>
          <p:cNvSpPr txBox="1"/>
          <p:nvPr/>
        </p:nvSpPr>
        <p:spPr>
          <a:xfrm>
            <a:off x="538254" y="480082"/>
            <a:ext cx="403244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</a:p>
        </p:txBody>
      </p:sp>
      <p:sp>
        <p:nvSpPr>
          <p:cNvPr id="6" name="矩形 5"/>
          <p:cNvSpPr/>
          <p:nvPr/>
        </p:nvSpPr>
        <p:spPr>
          <a:xfrm>
            <a:off x="3097214" y="2368917"/>
            <a:ext cx="5314233" cy="400087"/>
          </a:xfrm>
          <a:prstGeom prst="rect">
            <a:avLst/>
          </a:prstGeom>
        </p:spPr>
        <p:txBody>
          <a:bodyPr wrap="none" lIns="91419" tIns="45709" rIns="91419" bIns="45709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98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49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05326" y="3713415"/>
            <a:ext cx="2863242" cy="369310"/>
          </a:xfrm>
          <a:prstGeom prst="rect">
            <a:avLst/>
          </a:prstGeom>
        </p:spPr>
        <p:txBody>
          <a:bodyPr wrap="none" lIns="91419" tIns="45709" rIns="91419" bIns="45709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1+100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×100÷2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5050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5426382" y="2936968"/>
            <a:ext cx="414265" cy="65572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1419" tIns="45709" rIns="91419" bIns="45709" rtlCol="0" anchor="ctr"/>
          <a:lstStyle/>
          <a:p>
            <a:pPr algn="ctr"/>
            <a:endParaRPr lang="zh-CN" altLang="en-US" sz="1000"/>
          </a:p>
        </p:txBody>
      </p:sp>
      <p:sp>
        <p:nvSpPr>
          <p:cNvPr id="9" name="矩形 8"/>
          <p:cNvSpPr/>
          <p:nvPr/>
        </p:nvSpPr>
        <p:spPr>
          <a:xfrm>
            <a:off x="755576" y="1707654"/>
            <a:ext cx="2162810" cy="397510"/>
          </a:xfrm>
          <a:prstGeom prst="rect">
            <a:avLst/>
          </a:prstGeom>
        </p:spPr>
        <p:txBody>
          <a:bodyPr wrap="none" lIns="91419" tIns="45709" rIns="91419" bIns="45709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高斯的方法：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297014" y="2355726"/>
            <a:ext cx="1406393" cy="2115772"/>
            <a:chOff x="556813" y="3851808"/>
            <a:chExt cx="2735422" cy="3871968"/>
          </a:xfrm>
        </p:grpSpPr>
        <p:sp>
          <p:nvSpPr>
            <p:cNvPr id="11" name="文本框 12"/>
            <p:cNvSpPr txBox="1"/>
            <p:nvPr/>
          </p:nvSpPr>
          <p:spPr>
            <a:xfrm>
              <a:off x="914964" y="7273179"/>
              <a:ext cx="2109563" cy="450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数学家：高斯</a:t>
              </a: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6813" y="3851808"/>
              <a:ext cx="2735422" cy="3327416"/>
            </a:xfrm>
            <a:prstGeom prst="rect">
              <a:avLst/>
            </a:prstGeom>
          </p:spPr>
        </p:pic>
      </p:grp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76515" y="2126480"/>
            <a:ext cx="2107253" cy="2169803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txBody>
          <a:bodyPr wrap="square" lIns="91419" tIns="45709" rIns="91419" bIns="4570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= s + 1</a:t>
            </a:r>
          </a:p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= s + 2</a:t>
            </a:r>
          </a:p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= s + 3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=100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= s + 100</a:t>
            </a:r>
          </a:p>
        </p:txBody>
      </p:sp>
      <p:sp>
        <p:nvSpPr>
          <p:cNvPr id="5" name="矩形 4"/>
          <p:cNvSpPr/>
          <p:nvPr/>
        </p:nvSpPr>
        <p:spPr>
          <a:xfrm>
            <a:off x="438224" y="483517"/>
            <a:ext cx="5286982" cy="461643"/>
          </a:xfrm>
          <a:prstGeom prst="rect">
            <a:avLst/>
          </a:prstGeom>
        </p:spPr>
        <p:txBody>
          <a:bodyPr wrap="none" lIns="91419" tIns="45709" rIns="91419" bIns="45709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计算机的求解方法（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累加算法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）：</a:t>
            </a:r>
          </a:p>
        </p:txBody>
      </p:sp>
      <p:sp>
        <p:nvSpPr>
          <p:cNvPr id="7" name="矩形 6"/>
          <p:cNvSpPr/>
          <p:nvPr/>
        </p:nvSpPr>
        <p:spPr>
          <a:xfrm>
            <a:off x="438224" y="1131590"/>
            <a:ext cx="6192679" cy="495563"/>
          </a:xfrm>
          <a:prstGeom prst="rect">
            <a:avLst/>
          </a:prstGeom>
        </p:spPr>
        <p:txBody>
          <a:bodyPr wrap="none" lIns="91419" tIns="45709" rIns="91419" bIns="4570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= 0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（用于存放累加和），</a:t>
            </a: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（表示从第一次开始）</a:t>
            </a:r>
            <a:endParaRPr lang="en-US" altLang="zh-CN" sz="20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2545476" y="2833051"/>
            <a:ext cx="873674" cy="360039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19" tIns="45709" rIns="91419" bIns="45709" rtlCol="0" anchor="ctr"/>
          <a:lstStyle/>
          <a:p>
            <a:pPr algn="ctr"/>
            <a:endParaRPr lang="zh-CN" altLang="en-US" sz="1050"/>
          </a:p>
        </p:txBody>
      </p:sp>
      <p:sp>
        <p:nvSpPr>
          <p:cNvPr id="13" name="矩形 12"/>
          <p:cNvSpPr/>
          <p:nvPr/>
        </p:nvSpPr>
        <p:spPr>
          <a:xfrm>
            <a:off x="3580052" y="2597582"/>
            <a:ext cx="857885" cy="873550"/>
          </a:xfrm>
          <a:prstGeom prst="rect">
            <a:avLst/>
          </a:prstGeom>
        </p:spPr>
        <p:txBody>
          <a:bodyPr wrap="none" lIns="91419" tIns="45709" rIns="91419" bIns="4570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&lt;=100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= s+?</a:t>
            </a:r>
          </a:p>
        </p:txBody>
      </p:sp>
      <p:sp>
        <p:nvSpPr>
          <p:cNvPr id="14" name="右箭头 13"/>
          <p:cNvSpPr/>
          <p:nvPr/>
        </p:nvSpPr>
        <p:spPr>
          <a:xfrm>
            <a:off x="4470671" y="2833051"/>
            <a:ext cx="873674" cy="360039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19" tIns="45709" rIns="91419" bIns="45709" rtlCol="0" anchor="ctr"/>
          <a:lstStyle/>
          <a:p>
            <a:pPr algn="ctr"/>
            <a:endParaRPr lang="zh-CN" altLang="en-US" sz="1050"/>
          </a:p>
        </p:txBody>
      </p:sp>
      <p:grpSp>
        <p:nvGrpSpPr>
          <p:cNvPr id="15" name="组合 14"/>
          <p:cNvGrpSpPr/>
          <p:nvPr/>
        </p:nvGrpSpPr>
        <p:grpSpPr>
          <a:xfrm>
            <a:off x="5592678" y="1392696"/>
            <a:ext cx="3155786" cy="3483310"/>
            <a:chOff x="5785000" y="1074112"/>
            <a:chExt cx="3155786" cy="3483310"/>
          </a:xfrm>
        </p:grpSpPr>
        <p:cxnSp>
          <p:nvCxnSpPr>
            <p:cNvPr id="16" name="直接箭头连接符 15"/>
            <p:cNvCxnSpPr/>
            <p:nvPr/>
          </p:nvCxnSpPr>
          <p:spPr>
            <a:xfrm flipH="1">
              <a:off x="7242449" y="1074112"/>
              <a:ext cx="1" cy="2816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550361" y="1379349"/>
              <a:ext cx="1402068" cy="292097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9" tIns="45709" rIns="91419" bIns="45709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s=0, </a:t>
              </a:r>
              <a:r>
                <a:rPr lang="en-US" altLang="zh-CN" sz="16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=1</a:t>
              </a:r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H="1">
              <a:off x="7242449" y="1715796"/>
              <a:ext cx="1" cy="2816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菱形 18"/>
            <p:cNvSpPr/>
            <p:nvPr/>
          </p:nvSpPr>
          <p:spPr>
            <a:xfrm>
              <a:off x="6169113" y="2019850"/>
              <a:ext cx="2161522" cy="598589"/>
            </a:xfrm>
            <a:prstGeom prst="diamond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9" tIns="45709" rIns="91419" bIns="45709" rtlCol="0" anchor="ctr"/>
            <a:lstStyle/>
            <a:p>
              <a:pPr algn="ctr"/>
              <a:r>
                <a:rPr lang="en-US" altLang="zh-CN" sz="16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&lt;=100</a:t>
              </a:r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H="1">
              <a:off x="7278453" y="2605245"/>
              <a:ext cx="1" cy="2816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6588453" y="2917005"/>
              <a:ext cx="1402068" cy="636017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9" tIns="45709" rIns="91419" bIns="45709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s=s+?</a:t>
              </a:r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7270442" y="3578025"/>
              <a:ext cx="0" cy="29866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785000" y="3876690"/>
              <a:ext cx="1485441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endCxn id="19" idx="1"/>
            </p:cNvCxnSpPr>
            <p:nvPr/>
          </p:nvCxnSpPr>
          <p:spPr>
            <a:xfrm>
              <a:off x="5785000" y="2319144"/>
              <a:ext cx="384113" cy="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7242451" y="2639260"/>
              <a:ext cx="428373" cy="2382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9" tIns="45709" rIns="91419" bIns="45709"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cxnSp>
          <p:nvCxnSpPr>
            <p:cNvPr id="26" name="直接连接符 25"/>
            <p:cNvCxnSpPr>
              <a:stCxn id="19" idx="3"/>
            </p:cNvCxnSpPr>
            <p:nvPr/>
          </p:nvCxnSpPr>
          <p:spPr>
            <a:xfrm flipV="1">
              <a:off x="8330635" y="2319144"/>
              <a:ext cx="593650" cy="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H="1">
              <a:off x="8940785" y="2293675"/>
              <a:ext cx="1" cy="226374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8384367" y="2031842"/>
              <a:ext cx="428373" cy="2382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9" tIns="45709" rIns="91419" bIns="45709"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cxnSp>
          <p:nvCxnSpPr>
            <p:cNvPr id="29" name="直接箭头连接符 28"/>
            <p:cNvCxnSpPr/>
            <p:nvPr/>
          </p:nvCxnSpPr>
          <p:spPr>
            <a:xfrm flipV="1">
              <a:off x="5785000" y="2313785"/>
              <a:ext cx="0" cy="15629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圆角矩形 56"/>
          <p:cNvSpPr/>
          <p:nvPr/>
        </p:nvSpPr>
        <p:spPr>
          <a:xfrm>
            <a:off x="323528" y="591139"/>
            <a:ext cx="8424936" cy="3996835"/>
          </a:xfrm>
          <a:prstGeom prst="roundRect">
            <a:avLst>
              <a:gd name="adj" fmla="val 9083"/>
            </a:avLst>
          </a:prstGeom>
          <a:solidFill>
            <a:schemeClr val="bg1"/>
          </a:solidFill>
          <a:ln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755576" y="339502"/>
            <a:ext cx="3528392" cy="547238"/>
          </a:xfrm>
          <a:prstGeom prst="roundRect">
            <a:avLst/>
          </a:prstGeom>
          <a:solidFill>
            <a:srgbClr val="497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任意多边形 58"/>
          <p:cNvSpPr/>
          <p:nvPr/>
        </p:nvSpPr>
        <p:spPr>
          <a:xfrm>
            <a:off x="755576" y="533544"/>
            <a:ext cx="3528392" cy="358885"/>
          </a:xfrm>
          <a:custGeom>
            <a:avLst/>
            <a:gdLst>
              <a:gd name="connsiteX0" fmla="*/ 2693194 w 2693194"/>
              <a:gd name="connsiteY0" fmla="*/ 0 h 421619"/>
              <a:gd name="connsiteX1" fmla="*/ 2693194 w 2693194"/>
              <a:gd name="connsiteY1" fmla="*/ 335892 h 421619"/>
              <a:gd name="connsiteX2" fmla="*/ 2607467 w 2693194"/>
              <a:gd name="connsiteY2" fmla="*/ 421619 h 421619"/>
              <a:gd name="connsiteX3" fmla="*/ 85727 w 2693194"/>
              <a:gd name="connsiteY3" fmla="*/ 421619 h 421619"/>
              <a:gd name="connsiteX4" fmla="*/ 0 w 2693194"/>
              <a:gd name="connsiteY4" fmla="*/ 335892 h 421619"/>
              <a:gd name="connsiteX5" fmla="*/ 0 w 2693194"/>
              <a:gd name="connsiteY5" fmla="*/ 271095 h 421619"/>
              <a:gd name="connsiteX6" fmla="*/ 69019 w 2693194"/>
              <a:gd name="connsiteY6" fmla="*/ 284656 h 421619"/>
              <a:gd name="connsiteX7" fmla="*/ 1927036 w 2693194"/>
              <a:gd name="connsiteY7" fmla="*/ 166649 h 421619"/>
              <a:gd name="connsiteX8" fmla="*/ 2368274 w 2693194"/>
              <a:gd name="connsiteY8" fmla="*/ 79277 h 421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3194" h="421619">
                <a:moveTo>
                  <a:pt x="2693194" y="0"/>
                </a:moveTo>
                <a:lnTo>
                  <a:pt x="2693194" y="335892"/>
                </a:lnTo>
                <a:cubicBezTo>
                  <a:pt x="2693194" y="383238"/>
                  <a:pt x="2654813" y="421619"/>
                  <a:pt x="2607467" y="421619"/>
                </a:cubicBezTo>
                <a:lnTo>
                  <a:pt x="85727" y="421619"/>
                </a:lnTo>
                <a:cubicBezTo>
                  <a:pt x="38381" y="421619"/>
                  <a:pt x="0" y="383238"/>
                  <a:pt x="0" y="335892"/>
                </a:cubicBezTo>
                <a:lnTo>
                  <a:pt x="0" y="271095"/>
                </a:lnTo>
                <a:lnTo>
                  <a:pt x="69019" y="284656"/>
                </a:lnTo>
                <a:cubicBezTo>
                  <a:pt x="485512" y="337561"/>
                  <a:pt x="1168484" y="300273"/>
                  <a:pt x="1927036" y="166649"/>
                </a:cubicBezTo>
                <a:cubicBezTo>
                  <a:pt x="2078746" y="139924"/>
                  <a:pt x="2226298" y="110611"/>
                  <a:pt x="2368274" y="7927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文本框 11"/>
          <p:cNvSpPr txBox="1"/>
          <p:nvPr/>
        </p:nvSpPr>
        <p:spPr>
          <a:xfrm>
            <a:off x="857904" y="365887"/>
            <a:ext cx="328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循环结构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</a:t>
            </a:r>
            <a:r>
              <a: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“一个要求”</a:t>
            </a:r>
          </a:p>
        </p:txBody>
      </p:sp>
      <p:sp>
        <p:nvSpPr>
          <p:cNvPr id="2" name="矩形 1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55576" y="2067694"/>
            <a:ext cx="2376264" cy="943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</a:rPr>
              <a:t>循环变量必须在循环过程中发生变化。</a:t>
            </a:r>
          </a:p>
        </p:txBody>
      </p:sp>
      <p:sp>
        <p:nvSpPr>
          <p:cNvPr id="47" name="右箭头 46"/>
          <p:cNvSpPr/>
          <p:nvPr/>
        </p:nvSpPr>
        <p:spPr>
          <a:xfrm>
            <a:off x="3399283" y="2355726"/>
            <a:ext cx="873674" cy="360039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19" tIns="45709" rIns="91419" bIns="45709" rtlCol="0" anchor="ctr"/>
          <a:lstStyle/>
          <a:p>
            <a:pPr algn="ctr"/>
            <a:endParaRPr lang="zh-CN" altLang="en-US" sz="1050"/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6533505" y="878482"/>
            <a:ext cx="1" cy="2816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841417" y="1183719"/>
            <a:ext cx="1402068" cy="29209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09" rIns="91419" bIns="45709"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s=0, </a:t>
            </a:r>
            <a:r>
              <a:rPr lang="en-US" altLang="zh-CN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6533505" y="1520166"/>
            <a:ext cx="1" cy="2816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菱形 25"/>
          <p:cNvSpPr/>
          <p:nvPr/>
        </p:nvSpPr>
        <p:spPr>
          <a:xfrm>
            <a:off x="5460169" y="1824220"/>
            <a:ext cx="2161522" cy="598589"/>
          </a:xfrm>
          <a:prstGeom prst="diamond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09" rIns="91419" bIns="45709" rtlCol="0" anchor="ctr"/>
          <a:lstStyle/>
          <a:p>
            <a:pPr algn="ctr"/>
            <a:r>
              <a:rPr lang="en-US" altLang="zh-CN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&lt;=100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6569509" y="2409615"/>
            <a:ext cx="1" cy="2816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879509" y="2721376"/>
            <a:ext cx="1402068" cy="47536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09" rIns="91419" bIns="45709"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s+=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6561498" y="4027270"/>
            <a:ext cx="0" cy="2986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5076056" y="4325935"/>
            <a:ext cx="1485441" cy="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endCxn id="26" idx="1"/>
          </p:cNvCxnSpPr>
          <p:nvPr/>
        </p:nvCxnSpPr>
        <p:spPr>
          <a:xfrm>
            <a:off x="5076056" y="2123514"/>
            <a:ext cx="384113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6533507" y="2443630"/>
            <a:ext cx="428373" cy="23829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09" rIns="91419" bIns="45709"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cxnSp>
        <p:nvCxnSpPr>
          <p:cNvPr id="51" name="直接连接符 50"/>
          <p:cNvCxnSpPr>
            <a:stCxn id="26" idx="3"/>
          </p:cNvCxnSpPr>
          <p:nvPr/>
        </p:nvCxnSpPr>
        <p:spPr>
          <a:xfrm flipV="1">
            <a:off x="7621691" y="2123514"/>
            <a:ext cx="593650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>
            <a:off x="8231841" y="2098045"/>
            <a:ext cx="1" cy="22637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7675423" y="1836212"/>
            <a:ext cx="428373" cy="23829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09" rIns="91419" bIns="45709"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  <p:cxnSp>
        <p:nvCxnSpPr>
          <p:cNvPr id="54" name="直接箭头连接符 53"/>
          <p:cNvCxnSpPr/>
          <p:nvPr/>
        </p:nvCxnSpPr>
        <p:spPr>
          <a:xfrm flipV="1">
            <a:off x="5076056" y="2118156"/>
            <a:ext cx="0" cy="220778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H="1">
            <a:off x="6569509" y="3217078"/>
            <a:ext cx="1" cy="2816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879509" y="3528839"/>
            <a:ext cx="1402068" cy="47536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09" rIns="91419" bIns="45709" rtlCol="0" anchor="ctr"/>
          <a:lstStyle/>
          <a:p>
            <a:pPr algn="ctr"/>
            <a:r>
              <a:rPr lang="en-US" altLang="zh-CN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+=1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重庆交通大学 </a:t>
            </a:r>
            <a:r>
              <a:rPr lang="en-US" altLang="zh-CN" dirty="0"/>
              <a:t>Python</a:t>
            </a:r>
            <a:r>
              <a:rPr lang="zh-CN" altLang="en-US" dirty="0"/>
              <a:t>课程组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圆角矩形 47"/>
          <p:cNvSpPr/>
          <p:nvPr/>
        </p:nvSpPr>
        <p:spPr>
          <a:xfrm>
            <a:off x="323528" y="591139"/>
            <a:ext cx="8424936" cy="4068843"/>
          </a:xfrm>
          <a:prstGeom prst="roundRect">
            <a:avLst>
              <a:gd name="adj" fmla="val 9083"/>
            </a:avLst>
          </a:prstGeom>
          <a:solidFill>
            <a:schemeClr val="bg1"/>
          </a:solidFill>
          <a:ln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charset="-122"/>
              <a:ea typeface="黑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755576" y="339502"/>
            <a:ext cx="3528392" cy="547238"/>
          </a:xfrm>
          <a:prstGeom prst="roundRect">
            <a:avLst/>
          </a:prstGeom>
          <a:solidFill>
            <a:srgbClr val="497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任意多边形 49"/>
          <p:cNvSpPr/>
          <p:nvPr/>
        </p:nvSpPr>
        <p:spPr>
          <a:xfrm>
            <a:off x="755576" y="533544"/>
            <a:ext cx="3528392" cy="358885"/>
          </a:xfrm>
          <a:custGeom>
            <a:avLst/>
            <a:gdLst>
              <a:gd name="connsiteX0" fmla="*/ 2693194 w 2693194"/>
              <a:gd name="connsiteY0" fmla="*/ 0 h 421619"/>
              <a:gd name="connsiteX1" fmla="*/ 2693194 w 2693194"/>
              <a:gd name="connsiteY1" fmla="*/ 335892 h 421619"/>
              <a:gd name="connsiteX2" fmla="*/ 2607467 w 2693194"/>
              <a:gd name="connsiteY2" fmla="*/ 421619 h 421619"/>
              <a:gd name="connsiteX3" fmla="*/ 85727 w 2693194"/>
              <a:gd name="connsiteY3" fmla="*/ 421619 h 421619"/>
              <a:gd name="connsiteX4" fmla="*/ 0 w 2693194"/>
              <a:gd name="connsiteY4" fmla="*/ 335892 h 421619"/>
              <a:gd name="connsiteX5" fmla="*/ 0 w 2693194"/>
              <a:gd name="connsiteY5" fmla="*/ 271095 h 421619"/>
              <a:gd name="connsiteX6" fmla="*/ 69019 w 2693194"/>
              <a:gd name="connsiteY6" fmla="*/ 284656 h 421619"/>
              <a:gd name="connsiteX7" fmla="*/ 1927036 w 2693194"/>
              <a:gd name="connsiteY7" fmla="*/ 166649 h 421619"/>
              <a:gd name="connsiteX8" fmla="*/ 2368274 w 2693194"/>
              <a:gd name="connsiteY8" fmla="*/ 79277 h 421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3194" h="421619">
                <a:moveTo>
                  <a:pt x="2693194" y="0"/>
                </a:moveTo>
                <a:lnTo>
                  <a:pt x="2693194" y="335892"/>
                </a:lnTo>
                <a:cubicBezTo>
                  <a:pt x="2693194" y="383238"/>
                  <a:pt x="2654813" y="421619"/>
                  <a:pt x="2607467" y="421619"/>
                </a:cubicBezTo>
                <a:lnTo>
                  <a:pt x="85727" y="421619"/>
                </a:lnTo>
                <a:cubicBezTo>
                  <a:pt x="38381" y="421619"/>
                  <a:pt x="0" y="383238"/>
                  <a:pt x="0" y="335892"/>
                </a:cubicBezTo>
                <a:lnTo>
                  <a:pt x="0" y="271095"/>
                </a:lnTo>
                <a:lnTo>
                  <a:pt x="69019" y="284656"/>
                </a:lnTo>
                <a:cubicBezTo>
                  <a:pt x="485512" y="337561"/>
                  <a:pt x="1168484" y="300273"/>
                  <a:pt x="1927036" y="166649"/>
                </a:cubicBezTo>
                <a:cubicBezTo>
                  <a:pt x="2078746" y="139924"/>
                  <a:pt x="2226298" y="110611"/>
                  <a:pt x="2368274" y="7927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文本框 11"/>
          <p:cNvSpPr txBox="1"/>
          <p:nvPr/>
        </p:nvSpPr>
        <p:spPr>
          <a:xfrm>
            <a:off x="857904" y="365887"/>
            <a:ext cx="328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循环结构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</a:t>
            </a:r>
            <a:r>
              <a: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“一个关系”</a:t>
            </a:r>
          </a:p>
        </p:txBody>
      </p:sp>
      <p:sp>
        <p:nvSpPr>
          <p:cNvPr id="2" name="矩形 1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900722" y="1816478"/>
            <a:ext cx="25191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latin typeface="黑体" panose="02010609060101010101" charset="-122"/>
                <a:ea typeface="黑体" panose="02010609060101010101" charset="-122"/>
              </a:rPr>
              <a:t>找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</a:rPr>
              <a:t>循环体中</a:t>
            </a:r>
            <a:r>
              <a:rPr lang="zh-CN" altLang="zh-CN" sz="2000" dirty="0">
                <a:latin typeface="黑体" panose="02010609060101010101" charset="-122"/>
                <a:ea typeface="黑体" panose="02010609060101010101" charset="-122"/>
              </a:rPr>
              <a:t>变化的量与循环变量的关系来确定这个变化的量。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7" name="右箭头 46"/>
          <p:cNvSpPr/>
          <p:nvPr/>
        </p:nvSpPr>
        <p:spPr>
          <a:xfrm>
            <a:off x="3544429" y="2286966"/>
            <a:ext cx="873674" cy="360039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19" tIns="45709" rIns="91419" bIns="45709" rtlCol="0" anchor="ctr"/>
          <a:lstStyle/>
          <a:p>
            <a:pPr algn="ctr"/>
            <a:endParaRPr lang="zh-CN" altLang="en-US" sz="105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6533505" y="878482"/>
            <a:ext cx="1" cy="2816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841417" y="1183719"/>
            <a:ext cx="1402068" cy="29209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09" rIns="91419" bIns="45709"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s=0, </a:t>
            </a:r>
            <a:r>
              <a:rPr lang="en-US" altLang="zh-CN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6533505" y="1520166"/>
            <a:ext cx="1" cy="2816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菱形 45"/>
          <p:cNvSpPr/>
          <p:nvPr/>
        </p:nvSpPr>
        <p:spPr>
          <a:xfrm>
            <a:off x="5460169" y="1824220"/>
            <a:ext cx="2161522" cy="598589"/>
          </a:xfrm>
          <a:prstGeom prst="diamond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09" rIns="91419" bIns="45709" rtlCol="0" anchor="ctr"/>
          <a:lstStyle/>
          <a:p>
            <a:pPr algn="ctr"/>
            <a:r>
              <a:rPr lang="en-US" altLang="zh-CN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&lt;=100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 flipH="1">
            <a:off x="6569509" y="2409615"/>
            <a:ext cx="1" cy="2816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5879509" y="2721376"/>
            <a:ext cx="1402068" cy="47536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09" rIns="91419" bIns="45709"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s+=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</a:p>
        </p:txBody>
      </p:sp>
      <p:cxnSp>
        <p:nvCxnSpPr>
          <p:cNvPr id="54" name="直接箭头连接符 53"/>
          <p:cNvCxnSpPr/>
          <p:nvPr/>
        </p:nvCxnSpPr>
        <p:spPr>
          <a:xfrm>
            <a:off x="6561498" y="4027270"/>
            <a:ext cx="0" cy="2986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5076056" y="4325935"/>
            <a:ext cx="1485441" cy="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endCxn id="46" idx="1"/>
          </p:cNvCxnSpPr>
          <p:nvPr/>
        </p:nvCxnSpPr>
        <p:spPr>
          <a:xfrm>
            <a:off x="5076056" y="2123514"/>
            <a:ext cx="384113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6533507" y="2443630"/>
            <a:ext cx="428373" cy="23829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09" rIns="91419" bIns="45709"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cxnSp>
        <p:nvCxnSpPr>
          <p:cNvPr id="58" name="直接连接符 57"/>
          <p:cNvCxnSpPr>
            <a:stCxn id="46" idx="3"/>
          </p:cNvCxnSpPr>
          <p:nvPr/>
        </p:nvCxnSpPr>
        <p:spPr>
          <a:xfrm flipV="1">
            <a:off x="7621691" y="2123514"/>
            <a:ext cx="593650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1">
            <a:off x="8231841" y="2098045"/>
            <a:ext cx="1" cy="22637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7675423" y="1836212"/>
            <a:ext cx="428373" cy="23829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09" rIns="91419" bIns="45709"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  <p:cxnSp>
        <p:nvCxnSpPr>
          <p:cNvPr id="61" name="直接箭头连接符 60"/>
          <p:cNvCxnSpPr/>
          <p:nvPr/>
        </p:nvCxnSpPr>
        <p:spPr>
          <a:xfrm flipV="1">
            <a:off x="5076056" y="2118156"/>
            <a:ext cx="0" cy="220778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1">
            <a:off x="6569509" y="3217078"/>
            <a:ext cx="1" cy="2816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5879509" y="3528839"/>
            <a:ext cx="1402068" cy="47536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09" rIns="91419" bIns="45709" rtlCol="0" anchor="ctr"/>
          <a:lstStyle/>
          <a:p>
            <a:pPr algn="ctr"/>
            <a:r>
              <a:rPr lang="en-US" altLang="zh-CN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+=1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圆角矩形 47"/>
          <p:cNvSpPr/>
          <p:nvPr/>
        </p:nvSpPr>
        <p:spPr>
          <a:xfrm>
            <a:off x="323528" y="591139"/>
            <a:ext cx="8424936" cy="3996835"/>
          </a:xfrm>
          <a:prstGeom prst="roundRect">
            <a:avLst>
              <a:gd name="adj" fmla="val 9083"/>
            </a:avLst>
          </a:prstGeom>
          <a:solidFill>
            <a:schemeClr val="bg1"/>
          </a:solidFill>
          <a:ln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charset="-122"/>
              <a:ea typeface="黑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755576" y="339502"/>
            <a:ext cx="3528392" cy="547238"/>
          </a:xfrm>
          <a:prstGeom prst="roundRect">
            <a:avLst/>
          </a:prstGeom>
          <a:solidFill>
            <a:srgbClr val="497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任意多边形 49"/>
          <p:cNvSpPr/>
          <p:nvPr/>
        </p:nvSpPr>
        <p:spPr>
          <a:xfrm>
            <a:off x="755576" y="533544"/>
            <a:ext cx="3528392" cy="358885"/>
          </a:xfrm>
          <a:custGeom>
            <a:avLst/>
            <a:gdLst>
              <a:gd name="connsiteX0" fmla="*/ 2693194 w 2693194"/>
              <a:gd name="connsiteY0" fmla="*/ 0 h 421619"/>
              <a:gd name="connsiteX1" fmla="*/ 2693194 w 2693194"/>
              <a:gd name="connsiteY1" fmla="*/ 335892 h 421619"/>
              <a:gd name="connsiteX2" fmla="*/ 2607467 w 2693194"/>
              <a:gd name="connsiteY2" fmla="*/ 421619 h 421619"/>
              <a:gd name="connsiteX3" fmla="*/ 85727 w 2693194"/>
              <a:gd name="connsiteY3" fmla="*/ 421619 h 421619"/>
              <a:gd name="connsiteX4" fmla="*/ 0 w 2693194"/>
              <a:gd name="connsiteY4" fmla="*/ 335892 h 421619"/>
              <a:gd name="connsiteX5" fmla="*/ 0 w 2693194"/>
              <a:gd name="connsiteY5" fmla="*/ 271095 h 421619"/>
              <a:gd name="connsiteX6" fmla="*/ 69019 w 2693194"/>
              <a:gd name="connsiteY6" fmla="*/ 284656 h 421619"/>
              <a:gd name="connsiteX7" fmla="*/ 1927036 w 2693194"/>
              <a:gd name="connsiteY7" fmla="*/ 166649 h 421619"/>
              <a:gd name="connsiteX8" fmla="*/ 2368274 w 2693194"/>
              <a:gd name="connsiteY8" fmla="*/ 79277 h 421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3194" h="421619">
                <a:moveTo>
                  <a:pt x="2693194" y="0"/>
                </a:moveTo>
                <a:lnTo>
                  <a:pt x="2693194" y="335892"/>
                </a:lnTo>
                <a:cubicBezTo>
                  <a:pt x="2693194" y="383238"/>
                  <a:pt x="2654813" y="421619"/>
                  <a:pt x="2607467" y="421619"/>
                </a:cubicBezTo>
                <a:lnTo>
                  <a:pt x="85727" y="421619"/>
                </a:lnTo>
                <a:cubicBezTo>
                  <a:pt x="38381" y="421619"/>
                  <a:pt x="0" y="383238"/>
                  <a:pt x="0" y="335892"/>
                </a:cubicBezTo>
                <a:lnTo>
                  <a:pt x="0" y="271095"/>
                </a:lnTo>
                <a:lnTo>
                  <a:pt x="69019" y="284656"/>
                </a:lnTo>
                <a:cubicBezTo>
                  <a:pt x="485512" y="337561"/>
                  <a:pt x="1168484" y="300273"/>
                  <a:pt x="1927036" y="166649"/>
                </a:cubicBezTo>
                <a:cubicBezTo>
                  <a:pt x="2078746" y="139924"/>
                  <a:pt x="2226298" y="110611"/>
                  <a:pt x="2368274" y="7927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文本框 11"/>
          <p:cNvSpPr txBox="1"/>
          <p:nvPr/>
        </p:nvSpPr>
        <p:spPr>
          <a:xfrm>
            <a:off x="857904" y="365887"/>
            <a:ext cx="328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循环结构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</a:t>
            </a:r>
            <a:r>
              <a: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“一个关系”</a:t>
            </a:r>
          </a:p>
        </p:txBody>
      </p:sp>
      <p:sp>
        <p:nvSpPr>
          <p:cNvPr id="2" name="矩形 1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900722" y="1816478"/>
            <a:ext cx="25191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latin typeface="黑体" panose="02010609060101010101" charset="-122"/>
                <a:ea typeface="黑体" panose="02010609060101010101" charset="-122"/>
              </a:rPr>
              <a:t>找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</a:rPr>
              <a:t>循环体中</a:t>
            </a:r>
            <a:r>
              <a:rPr lang="zh-CN" altLang="zh-CN" sz="2000" dirty="0">
                <a:latin typeface="黑体" panose="02010609060101010101" charset="-122"/>
                <a:ea typeface="黑体" panose="02010609060101010101" charset="-122"/>
              </a:rPr>
              <a:t>变化的量与循环变量的关系来确定这个变化的量。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7" name="右箭头 46"/>
          <p:cNvSpPr/>
          <p:nvPr/>
        </p:nvSpPr>
        <p:spPr>
          <a:xfrm>
            <a:off x="3544429" y="2286966"/>
            <a:ext cx="873674" cy="360039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19" tIns="45709" rIns="91419" bIns="45709" rtlCol="0" anchor="ctr"/>
          <a:lstStyle/>
          <a:p>
            <a:pPr algn="ctr"/>
            <a:endParaRPr lang="zh-CN" altLang="en-US" sz="105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6533505" y="878482"/>
            <a:ext cx="1" cy="2816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841417" y="1183719"/>
            <a:ext cx="1402068" cy="29209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09" rIns="91419" bIns="45709"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s=0, </a:t>
            </a:r>
            <a:r>
              <a:rPr lang="en-US" altLang="zh-CN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6533505" y="1520166"/>
            <a:ext cx="1" cy="2816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菱形 45"/>
          <p:cNvSpPr/>
          <p:nvPr/>
        </p:nvSpPr>
        <p:spPr>
          <a:xfrm>
            <a:off x="5460169" y="1824220"/>
            <a:ext cx="2161522" cy="598589"/>
          </a:xfrm>
          <a:prstGeom prst="diamond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09" rIns="91419" bIns="45709" rtlCol="0" anchor="ctr"/>
          <a:lstStyle/>
          <a:p>
            <a:pPr algn="ctr"/>
            <a:r>
              <a:rPr lang="en-US" altLang="zh-CN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&lt;=100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 flipH="1">
            <a:off x="6569509" y="2409615"/>
            <a:ext cx="1" cy="2816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5879509" y="2721376"/>
            <a:ext cx="1402068" cy="47536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09" rIns="91419" bIns="45709"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s+=</a:t>
            </a:r>
            <a:r>
              <a:rPr lang="en-US" altLang="zh-CN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>
            <a:off x="6561498" y="4027270"/>
            <a:ext cx="0" cy="2986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5076056" y="4325935"/>
            <a:ext cx="1485441" cy="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endCxn id="46" idx="1"/>
          </p:cNvCxnSpPr>
          <p:nvPr/>
        </p:nvCxnSpPr>
        <p:spPr>
          <a:xfrm>
            <a:off x="5076056" y="2123514"/>
            <a:ext cx="384113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6533507" y="2443630"/>
            <a:ext cx="428373" cy="23829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09" rIns="91419" bIns="45709"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cxnSp>
        <p:nvCxnSpPr>
          <p:cNvPr id="58" name="直接连接符 57"/>
          <p:cNvCxnSpPr>
            <a:stCxn id="46" idx="3"/>
          </p:cNvCxnSpPr>
          <p:nvPr/>
        </p:nvCxnSpPr>
        <p:spPr>
          <a:xfrm flipV="1">
            <a:off x="7621691" y="2123514"/>
            <a:ext cx="593650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1">
            <a:off x="8231841" y="2098045"/>
            <a:ext cx="1" cy="22637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7675423" y="1836212"/>
            <a:ext cx="428373" cy="23829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09" rIns="91419" bIns="45709"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  <p:cxnSp>
        <p:nvCxnSpPr>
          <p:cNvPr id="61" name="直接箭头连接符 60"/>
          <p:cNvCxnSpPr/>
          <p:nvPr/>
        </p:nvCxnSpPr>
        <p:spPr>
          <a:xfrm flipV="1">
            <a:off x="5076056" y="2118156"/>
            <a:ext cx="0" cy="220778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1">
            <a:off x="6569509" y="3217078"/>
            <a:ext cx="1" cy="2816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5879509" y="3528839"/>
            <a:ext cx="1402068" cy="47536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09" rIns="91419" bIns="45709" rtlCol="0" anchor="ctr"/>
          <a:lstStyle/>
          <a:p>
            <a:pPr algn="ctr"/>
            <a:r>
              <a:rPr lang="en-US" altLang="zh-CN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+=1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23528" y="591139"/>
            <a:ext cx="8424936" cy="3996835"/>
          </a:xfrm>
          <a:prstGeom prst="roundRect">
            <a:avLst>
              <a:gd name="adj" fmla="val 9083"/>
            </a:avLst>
          </a:prstGeom>
          <a:solidFill>
            <a:schemeClr val="bg1"/>
          </a:solidFill>
          <a:ln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55576" y="339502"/>
            <a:ext cx="3528392" cy="547238"/>
          </a:xfrm>
          <a:prstGeom prst="roundRect">
            <a:avLst/>
          </a:prstGeom>
          <a:solidFill>
            <a:srgbClr val="497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755576" y="533544"/>
            <a:ext cx="3528392" cy="358885"/>
          </a:xfrm>
          <a:custGeom>
            <a:avLst/>
            <a:gdLst>
              <a:gd name="connsiteX0" fmla="*/ 2693194 w 2693194"/>
              <a:gd name="connsiteY0" fmla="*/ 0 h 421619"/>
              <a:gd name="connsiteX1" fmla="*/ 2693194 w 2693194"/>
              <a:gd name="connsiteY1" fmla="*/ 335892 h 421619"/>
              <a:gd name="connsiteX2" fmla="*/ 2607467 w 2693194"/>
              <a:gd name="connsiteY2" fmla="*/ 421619 h 421619"/>
              <a:gd name="connsiteX3" fmla="*/ 85727 w 2693194"/>
              <a:gd name="connsiteY3" fmla="*/ 421619 h 421619"/>
              <a:gd name="connsiteX4" fmla="*/ 0 w 2693194"/>
              <a:gd name="connsiteY4" fmla="*/ 335892 h 421619"/>
              <a:gd name="connsiteX5" fmla="*/ 0 w 2693194"/>
              <a:gd name="connsiteY5" fmla="*/ 271095 h 421619"/>
              <a:gd name="connsiteX6" fmla="*/ 69019 w 2693194"/>
              <a:gd name="connsiteY6" fmla="*/ 284656 h 421619"/>
              <a:gd name="connsiteX7" fmla="*/ 1927036 w 2693194"/>
              <a:gd name="connsiteY7" fmla="*/ 166649 h 421619"/>
              <a:gd name="connsiteX8" fmla="*/ 2368274 w 2693194"/>
              <a:gd name="connsiteY8" fmla="*/ 79277 h 421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3194" h="421619">
                <a:moveTo>
                  <a:pt x="2693194" y="0"/>
                </a:moveTo>
                <a:lnTo>
                  <a:pt x="2693194" y="335892"/>
                </a:lnTo>
                <a:cubicBezTo>
                  <a:pt x="2693194" y="383238"/>
                  <a:pt x="2654813" y="421619"/>
                  <a:pt x="2607467" y="421619"/>
                </a:cubicBezTo>
                <a:lnTo>
                  <a:pt x="85727" y="421619"/>
                </a:lnTo>
                <a:cubicBezTo>
                  <a:pt x="38381" y="421619"/>
                  <a:pt x="0" y="383238"/>
                  <a:pt x="0" y="335892"/>
                </a:cubicBezTo>
                <a:lnTo>
                  <a:pt x="0" y="271095"/>
                </a:lnTo>
                <a:lnTo>
                  <a:pt x="69019" y="284656"/>
                </a:lnTo>
                <a:cubicBezTo>
                  <a:pt x="485512" y="337561"/>
                  <a:pt x="1168484" y="300273"/>
                  <a:pt x="1927036" y="166649"/>
                </a:cubicBezTo>
                <a:cubicBezTo>
                  <a:pt x="2078746" y="139924"/>
                  <a:pt x="2226298" y="110611"/>
                  <a:pt x="2368274" y="7927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11"/>
          <p:cNvSpPr txBox="1"/>
          <p:nvPr/>
        </p:nvSpPr>
        <p:spPr>
          <a:xfrm>
            <a:off x="857904" y="365887"/>
            <a:ext cx="328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循环结构的构造</a:t>
            </a:r>
          </a:p>
        </p:txBody>
      </p:sp>
      <p:sp>
        <p:nvSpPr>
          <p:cNvPr id="2" name="矩形 1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475656" y="1076526"/>
            <a:ext cx="6336704" cy="3046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9" tIns="45709" rIns="91419" bIns="45709">
            <a:spAutoFit/>
          </a:bodyPr>
          <a:lstStyle>
            <a:lvl1pPr marL="457200" indent="-457200" eaLnBrk="0" hangingPunct="0">
              <a:defRPr kumimoji="1"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800100" indent="-342900" eaLnBrk="1" hangingPunct="1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三个要素</a:t>
            </a:r>
          </a:p>
          <a:p>
            <a:pPr marL="1085850" lvl="1" indent="-342900" eaLnBrk="1" hangingPunct="1">
              <a:lnSpc>
                <a:spcPct val="12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accent3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构造循环体；</a:t>
            </a:r>
          </a:p>
          <a:p>
            <a:pPr marL="1085850" lvl="1" indent="-342900" eaLnBrk="1" hangingPunct="1">
              <a:lnSpc>
                <a:spcPct val="12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accent3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设置循环条件；</a:t>
            </a:r>
          </a:p>
          <a:p>
            <a:pPr marL="1085850" lvl="1" indent="-342900" eaLnBrk="1" hangingPunct="1">
              <a:lnSpc>
                <a:spcPct val="12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accent3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设置变量初始化。</a:t>
            </a:r>
          </a:p>
          <a:p>
            <a:pPr marL="800100" indent="-342900" eaLnBrk="1" hangingPunct="1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一个要求</a:t>
            </a:r>
          </a:p>
          <a:p>
            <a:pPr indent="0" eaLnBrk="1" hangingPunct="1">
              <a:lnSpc>
                <a:spcPct val="120000"/>
              </a:lnSpc>
              <a:buClr>
                <a:schemeClr val="tx1"/>
              </a:buClr>
            </a:pPr>
            <a:r>
              <a:rPr lang="zh-CN" altLang="en-US" sz="20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rPr>
              <a:t>   </a:t>
            </a:r>
            <a:r>
              <a:rPr lang="zh-CN" altLang="en-US" sz="2000" b="1" dirty="0">
                <a:solidFill>
                  <a:schemeClr val="accent3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循环变量的值在循环过程中必须改变。</a:t>
            </a:r>
          </a:p>
          <a:p>
            <a:pPr marL="800100" indent="-342900" eaLnBrk="1" hangingPunct="1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一个关系</a:t>
            </a:r>
          </a:p>
          <a:p>
            <a:pPr indent="0" eaLnBrk="1" hangingPunct="1">
              <a:lnSpc>
                <a:spcPct val="120000"/>
              </a:lnSpc>
              <a:buClr>
                <a:schemeClr val="tx1"/>
              </a:buClr>
            </a:pPr>
            <a:r>
              <a:rPr lang="zh-CN" altLang="en-US" sz="20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rPr>
              <a:t>   </a:t>
            </a:r>
            <a:r>
              <a:rPr lang="zh-CN" altLang="en-US" sz="2000" b="1" dirty="0">
                <a:solidFill>
                  <a:schemeClr val="accent3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循环中变化的量与循环变量的关系。</a:t>
            </a: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8" y="114071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矩形 2"/>
          <p:cNvSpPr/>
          <p:nvPr/>
        </p:nvSpPr>
        <p:spPr>
          <a:xfrm>
            <a:off x="194830" y="191452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4619580" y="1790873"/>
            <a:ext cx="2760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8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循环概念及应用场景</a:t>
            </a:r>
          </a:p>
        </p:txBody>
      </p:sp>
      <p:sp>
        <p:nvSpPr>
          <p:cNvPr id="7" name="文本框 129"/>
          <p:cNvSpPr txBox="1">
            <a:spLocks noChangeArrowheads="1"/>
          </p:cNvSpPr>
          <p:nvPr/>
        </p:nvSpPr>
        <p:spPr bwMode="auto">
          <a:xfrm>
            <a:off x="3348919" y="1815065"/>
            <a:ext cx="1196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4375900" y="1885312"/>
            <a:ext cx="97631" cy="24884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7"/>
          <p:cNvSpPr txBox="1">
            <a:spLocks noChangeArrowheads="1"/>
          </p:cNvSpPr>
          <p:nvPr/>
        </p:nvSpPr>
        <p:spPr bwMode="auto">
          <a:xfrm>
            <a:off x="4619581" y="2274426"/>
            <a:ext cx="21268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8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循环结构的构造</a:t>
            </a:r>
          </a:p>
        </p:txBody>
      </p:sp>
      <p:sp>
        <p:nvSpPr>
          <p:cNvPr id="10" name="文本框 130"/>
          <p:cNvSpPr txBox="1">
            <a:spLocks noChangeArrowheads="1"/>
          </p:cNvSpPr>
          <p:nvPr/>
        </p:nvSpPr>
        <p:spPr bwMode="auto">
          <a:xfrm>
            <a:off x="3348919" y="2274426"/>
            <a:ext cx="1196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V="1">
            <a:off x="4375900" y="2329504"/>
            <a:ext cx="97631" cy="24884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3327689" y="987251"/>
            <a:ext cx="2882611" cy="553998"/>
            <a:chOff x="486669" y="1285026"/>
            <a:chExt cx="1368765" cy="2699963"/>
          </a:xfrm>
        </p:grpSpPr>
        <p:sp>
          <p:nvSpPr>
            <p:cNvPr id="19" name="文本框 4"/>
            <p:cNvSpPr txBox="1"/>
            <p:nvPr/>
          </p:nvSpPr>
          <p:spPr>
            <a:xfrm>
              <a:off x="486669" y="1285026"/>
              <a:ext cx="1368765" cy="2699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0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循环结构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782074" y="1505817"/>
              <a:ext cx="0" cy="410150"/>
            </a:xfrm>
            <a:prstGeom prst="line">
              <a:avLst/>
            </a:prstGeom>
            <a:ln>
              <a:solidFill>
                <a:srgbClr val="2A43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https://img0.baidu.com/it/u=2936318765,1752478232&amp;fm=26&amp;fmt=au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767" y="569502"/>
            <a:ext cx="1666876" cy="166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接连接符 20"/>
          <p:cNvCxnSpPr/>
          <p:nvPr/>
        </p:nvCxnSpPr>
        <p:spPr>
          <a:xfrm>
            <a:off x="3327688" y="1604643"/>
            <a:ext cx="28826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28"/>
          <p:cNvSpPr txBox="1">
            <a:spLocks noChangeArrowheads="1"/>
          </p:cNvSpPr>
          <p:nvPr/>
        </p:nvSpPr>
        <p:spPr bwMode="auto">
          <a:xfrm>
            <a:off x="4619581" y="2715766"/>
            <a:ext cx="21268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8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循环语句</a:t>
            </a:r>
          </a:p>
        </p:txBody>
      </p:sp>
      <p:sp>
        <p:nvSpPr>
          <p:cNvPr id="17" name="文本框 129"/>
          <p:cNvSpPr txBox="1">
            <a:spLocks noChangeArrowheads="1"/>
          </p:cNvSpPr>
          <p:nvPr/>
        </p:nvSpPr>
        <p:spPr bwMode="auto">
          <a:xfrm>
            <a:off x="3348919" y="2723813"/>
            <a:ext cx="1196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auto">
          <a:xfrm flipV="1">
            <a:off x="4375900" y="2813110"/>
            <a:ext cx="97631" cy="24884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128"/>
          <p:cNvSpPr txBox="1">
            <a:spLocks noChangeArrowheads="1"/>
          </p:cNvSpPr>
          <p:nvPr/>
        </p:nvSpPr>
        <p:spPr bwMode="auto">
          <a:xfrm>
            <a:off x="4625940" y="3182442"/>
            <a:ext cx="21268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8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循环控制保留字</a:t>
            </a:r>
          </a:p>
        </p:txBody>
      </p:sp>
      <p:sp>
        <p:nvSpPr>
          <p:cNvPr id="24" name="文本框 129"/>
          <p:cNvSpPr txBox="1">
            <a:spLocks noChangeArrowheads="1"/>
          </p:cNvSpPr>
          <p:nvPr/>
        </p:nvSpPr>
        <p:spPr bwMode="auto">
          <a:xfrm>
            <a:off x="3355278" y="3219822"/>
            <a:ext cx="1196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04</a:t>
            </a:r>
            <a:endParaRPr lang="zh-CN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 flipV="1">
            <a:off x="4382259" y="3279786"/>
            <a:ext cx="97631" cy="24884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128"/>
          <p:cNvSpPr txBox="1">
            <a:spLocks noChangeArrowheads="1"/>
          </p:cNvSpPr>
          <p:nvPr/>
        </p:nvSpPr>
        <p:spPr bwMode="auto">
          <a:xfrm>
            <a:off x="4619580" y="3648853"/>
            <a:ext cx="21268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8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循环程序设计举例</a:t>
            </a:r>
          </a:p>
        </p:txBody>
      </p:sp>
      <p:sp>
        <p:nvSpPr>
          <p:cNvPr id="27" name="文本框 129"/>
          <p:cNvSpPr txBox="1">
            <a:spLocks noChangeArrowheads="1"/>
          </p:cNvSpPr>
          <p:nvPr/>
        </p:nvSpPr>
        <p:spPr bwMode="auto">
          <a:xfrm>
            <a:off x="3348918" y="3714586"/>
            <a:ext cx="1196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05</a:t>
            </a:r>
            <a:endParaRPr lang="zh-CN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 bwMode="auto">
          <a:xfrm flipV="1">
            <a:off x="4375899" y="3746197"/>
            <a:ext cx="97631" cy="24884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771550"/>
            <a:ext cx="7560840" cy="1200306"/>
          </a:xfrm>
          <a:prstGeom prst="rect">
            <a:avLst/>
          </a:prstGeom>
          <a:noFill/>
        </p:spPr>
        <p:txBody>
          <a:bodyPr wrap="square" lIns="91419" tIns="45709" rIns="91419" bIns="45709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小明理解了计算</a:t>
            </a:r>
            <a:r>
              <a:rPr lang="en-US" altLang="zh-CN" sz="2400" b="1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1+2+3+……+100</a:t>
            </a: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的和的流程图，但是代码该怎么写呢？</a:t>
            </a:r>
          </a:p>
        </p:txBody>
      </p:sp>
      <p:sp>
        <p:nvSpPr>
          <p:cNvPr id="13" name="文本框 2"/>
          <p:cNvSpPr txBox="1"/>
          <p:nvPr/>
        </p:nvSpPr>
        <p:spPr>
          <a:xfrm>
            <a:off x="538254" y="339502"/>
            <a:ext cx="403244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459673"/>
            <a:ext cx="4032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print("1+2+3+……+100=",s)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331639" y="2427734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>
                <a:ln w="11430"/>
                <a:solidFill>
                  <a:schemeClr val="accent3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zh-CN" altLang="en-US" sz="5400" b="1" cap="none" spc="0" dirty="0">
              <a:ln w="11430"/>
              <a:solidFill>
                <a:schemeClr val="accent3">
                  <a:lumMod val="5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69409" y="1419622"/>
            <a:ext cx="1402068" cy="29209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09" rIns="91419" bIns="45709"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s=0, </a:t>
            </a:r>
            <a:r>
              <a:rPr lang="en-US" altLang="zh-CN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6461497" y="1756069"/>
            <a:ext cx="1" cy="2816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菱形 10"/>
          <p:cNvSpPr/>
          <p:nvPr/>
        </p:nvSpPr>
        <p:spPr>
          <a:xfrm>
            <a:off x="5388161" y="2060123"/>
            <a:ext cx="2161522" cy="598589"/>
          </a:xfrm>
          <a:prstGeom prst="diamond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09" rIns="91419" bIns="45709" rtlCol="0" anchor="ctr"/>
          <a:lstStyle/>
          <a:p>
            <a:pPr algn="ctr"/>
            <a:r>
              <a:rPr lang="en-US" altLang="zh-CN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&lt;=100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6497501" y="2645518"/>
            <a:ext cx="1" cy="2816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807501" y="2957279"/>
            <a:ext cx="1402068" cy="47536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09" rIns="91419" bIns="45709"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s+=</a:t>
            </a:r>
            <a:r>
              <a:rPr lang="en-US" altLang="zh-CN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6489490" y="4263173"/>
            <a:ext cx="0" cy="2986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004048" y="4561838"/>
            <a:ext cx="1485441" cy="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11" idx="1"/>
          </p:cNvCxnSpPr>
          <p:nvPr/>
        </p:nvCxnSpPr>
        <p:spPr>
          <a:xfrm>
            <a:off x="5004048" y="2359417"/>
            <a:ext cx="384113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461499" y="2679533"/>
            <a:ext cx="428373" cy="23829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09" rIns="91419" bIns="45709"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cxnSp>
        <p:nvCxnSpPr>
          <p:cNvPr id="19" name="直接连接符 18"/>
          <p:cNvCxnSpPr>
            <a:stCxn id="11" idx="3"/>
          </p:cNvCxnSpPr>
          <p:nvPr/>
        </p:nvCxnSpPr>
        <p:spPr>
          <a:xfrm flipV="1">
            <a:off x="7549683" y="2359417"/>
            <a:ext cx="593650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8159833" y="2333948"/>
            <a:ext cx="1" cy="22637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603415" y="2072115"/>
            <a:ext cx="428373" cy="23829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09" rIns="91419" bIns="45709"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5004048" y="2354059"/>
            <a:ext cx="0" cy="220778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6497501" y="3452981"/>
            <a:ext cx="1" cy="2816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807501" y="3764742"/>
            <a:ext cx="1402068" cy="47536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09" rIns="91419" bIns="45709" rtlCol="0" anchor="ctr"/>
          <a:lstStyle/>
          <a:p>
            <a:pPr algn="ctr"/>
            <a:r>
              <a:rPr lang="en-US" altLang="zh-CN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+=1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8" y="114071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矩形 2"/>
          <p:cNvSpPr/>
          <p:nvPr/>
        </p:nvSpPr>
        <p:spPr>
          <a:xfrm>
            <a:off x="194830" y="191452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4619581" y="1752721"/>
            <a:ext cx="21268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print</a:t>
            </a:r>
            <a:r>
              <a:rPr lang="zh-CN" altLang="en-US" sz="18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函数</a:t>
            </a:r>
          </a:p>
        </p:txBody>
      </p:sp>
      <p:sp>
        <p:nvSpPr>
          <p:cNvPr id="7" name="文本框 129"/>
          <p:cNvSpPr txBox="1">
            <a:spLocks noChangeArrowheads="1"/>
          </p:cNvSpPr>
          <p:nvPr/>
        </p:nvSpPr>
        <p:spPr bwMode="auto">
          <a:xfrm>
            <a:off x="3348919" y="1815065"/>
            <a:ext cx="1196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4375900" y="1885312"/>
            <a:ext cx="97631" cy="24884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7"/>
          <p:cNvSpPr txBox="1">
            <a:spLocks noChangeArrowheads="1"/>
          </p:cNvSpPr>
          <p:nvPr/>
        </p:nvSpPr>
        <p:spPr bwMode="auto">
          <a:xfrm>
            <a:off x="4619581" y="2220725"/>
            <a:ext cx="21268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input</a:t>
            </a:r>
            <a:r>
              <a:rPr lang="zh-CN" altLang="en-US" sz="18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函数</a:t>
            </a:r>
          </a:p>
        </p:txBody>
      </p:sp>
      <p:sp>
        <p:nvSpPr>
          <p:cNvPr id="10" name="文本框 130"/>
          <p:cNvSpPr txBox="1">
            <a:spLocks noChangeArrowheads="1"/>
          </p:cNvSpPr>
          <p:nvPr/>
        </p:nvSpPr>
        <p:spPr bwMode="auto">
          <a:xfrm>
            <a:off x="3348919" y="2250524"/>
            <a:ext cx="1196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V="1">
            <a:off x="4375900" y="2329504"/>
            <a:ext cx="97631" cy="24884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3327689" y="987251"/>
            <a:ext cx="3247403" cy="553998"/>
            <a:chOff x="486669" y="1285026"/>
            <a:chExt cx="1368765" cy="2699963"/>
          </a:xfrm>
        </p:grpSpPr>
        <p:sp>
          <p:nvSpPr>
            <p:cNvPr id="19" name="文本框 4"/>
            <p:cNvSpPr txBox="1"/>
            <p:nvPr/>
          </p:nvSpPr>
          <p:spPr>
            <a:xfrm>
              <a:off x="486669" y="1285026"/>
              <a:ext cx="1368765" cy="2699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0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顺序结构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782074" y="1505817"/>
              <a:ext cx="0" cy="410150"/>
            </a:xfrm>
            <a:prstGeom prst="line">
              <a:avLst/>
            </a:prstGeom>
            <a:ln>
              <a:solidFill>
                <a:srgbClr val="2A43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https://img0.baidu.com/it/u=2936318765,1752478232&amp;fm=26&amp;fmt=au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767" y="569502"/>
            <a:ext cx="1666876" cy="166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接连接符 20"/>
          <p:cNvCxnSpPr/>
          <p:nvPr/>
        </p:nvCxnSpPr>
        <p:spPr>
          <a:xfrm>
            <a:off x="3327688" y="1604643"/>
            <a:ext cx="28826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59723" y="678769"/>
            <a:ext cx="8424936" cy="3765189"/>
          </a:xfrm>
          <a:prstGeom prst="roundRect">
            <a:avLst>
              <a:gd name="adj" fmla="val 9083"/>
            </a:avLst>
          </a:prstGeom>
          <a:solidFill>
            <a:schemeClr val="bg1"/>
          </a:solidFill>
          <a:ln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55576" y="339502"/>
            <a:ext cx="3528392" cy="547238"/>
          </a:xfrm>
          <a:prstGeom prst="roundRect">
            <a:avLst/>
          </a:prstGeom>
          <a:solidFill>
            <a:srgbClr val="497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755576" y="533544"/>
            <a:ext cx="3528392" cy="358885"/>
          </a:xfrm>
          <a:custGeom>
            <a:avLst/>
            <a:gdLst>
              <a:gd name="connsiteX0" fmla="*/ 2693194 w 2693194"/>
              <a:gd name="connsiteY0" fmla="*/ 0 h 421619"/>
              <a:gd name="connsiteX1" fmla="*/ 2693194 w 2693194"/>
              <a:gd name="connsiteY1" fmla="*/ 335892 h 421619"/>
              <a:gd name="connsiteX2" fmla="*/ 2607467 w 2693194"/>
              <a:gd name="connsiteY2" fmla="*/ 421619 h 421619"/>
              <a:gd name="connsiteX3" fmla="*/ 85727 w 2693194"/>
              <a:gd name="connsiteY3" fmla="*/ 421619 h 421619"/>
              <a:gd name="connsiteX4" fmla="*/ 0 w 2693194"/>
              <a:gd name="connsiteY4" fmla="*/ 335892 h 421619"/>
              <a:gd name="connsiteX5" fmla="*/ 0 w 2693194"/>
              <a:gd name="connsiteY5" fmla="*/ 271095 h 421619"/>
              <a:gd name="connsiteX6" fmla="*/ 69019 w 2693194"/>
              <a:gd name="connsiteY6" fmla="*/ 284656 h 421619"/>
              <a:gd name="connsiteX7" fmla="*/ 1927036 w 2693194"/>
              <a:gd name="connsiteY7" fmla="*/ 166649 h 421619"/>
              <a:gd name="connsiteX8" fmla="*/ 2368274 w 2693194"/>
              <a:gd name="connsiteY8" fmla="*/ 79277 h 421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3194" h="421619">
                <a:moveTo>
                  <a:pt x="2693194" y="0"/>
                </a:moveTo>
                <a:lnTo>
                  <a:pt x="2693194" y="335892"/>
                </a:lnTo>
                <a:cubicBezTo>
                  <a:pt x="2693194" y="383238"/>
                  <a:pt x="2654813" y="421619"/>
                  <a:pt x="2607467" y="421619"/>
                </a:cubicBezTo>
                <a:lnTo>
                  <a:pt x="85727" y="421619"/>
                </a:lnTo>
                <a:cubicBezTo>
                  <a:pt x="38381" y="421619"/>
                  <a:pt x="0" y="383238"/>
                  <a:pt x="0" y="335892"/>
                </a:cubicBezTo>
                <a:lnTo>
                  <a:pt x="0" y="271095"/>
                </a:lnTo>
                <a:lnTo>
                  <a:pt x="69019" y="284656"/>
                </a:lnTo>
                <a:cubicBezTo>
                  <a:pt x="485512" y="337561"/>
                  <a:pt x="1168484" y="300273"/>
                  <a:pt x="1927036" y="166649"/>
                </a:cubicBezTo>
                <a:cubicBezTo>
                  <a:pt x="2078746" y="139924"/>
                  <a:pt x="2226298" y="110611"/>
                  <a:pt x="2368274" y="7927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1"/>
          <p:cNvSpPr txBox="1"/>
          <p:nvPr/>
        </p:nvSpPr>
        <p:spPr>
          <a:xfrm>
            <a:off x="857904" y="365887"/>
            <a:ext cx="328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循环语句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—while</a:t>
            </a:r>
            <a:r>
              <a: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语句</a:t>
            </a:r>
          </a:p>
        </p:txBody>
      </p:sp>
      <p:sp>
        <p:nvSpPr>
          <p:cNvPr id="14" name="矩形 13"/>
          <p:cNvSpPr/>
          <p:nvPr/>
        </p:nvSpPr>
        <p:spPr>
          <a:xfrm>
            <a:off x="683568" y="1203598"/>
            <a:ext cx="42484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000" b="1" kern="0" dirty="0">
                <a:latin typeface="Comic Sans MS" panose="030F0702030302020204" pitchFamily="66" charset="0"/>
                <a:ea typeface="黑体" panose="02010609060101010101" charset="-122"/>
              </a:rPr>
              <a:t>①语句格式：</a:t>
            </a:r>
            <a:endParaRPr lang="en-US" altLang="zh-CN" sz="2000" b="1" kern="0" dirty="0">
              <a:latin typeface="Comic Sans MS" panose="030F0702030302020204" pitchFamily="66" charset="0"/>
              <a:ea typeface="黑体" panose="02010609060101010101" charset="-122"/>
            </a:endParaRPr>
          </a:p>
          <a:p>
            <a:pPr lvl="1">
              <a:spcBef>
                <a:spcPct val="50000"/>
              </a:spcBef>
              <a:defRPr/>
            </a:pPr>
            <a:r>
              <a:rPr lang="en-US" altLang="zh-CN" sz="2000" b="1" kern="0" dirty="0">
                <a:latin typeface="Comic Sans MS" panose="030F0702030302020204" pitchFamily="66" charset="0"/>
                <a:ea typeface="黑体" panose="02010609060101010101" charset="-122"/>
              </a:rPr>
              <a:t>while &lt;</a:t>
            </a:r>
            <a:r>
              <a:rPr lang="zh-CN" altLang="en-US" sz="2000" b="1" kern="0" dirty="0">
                <a:latin typeface="Comic Sans MS" panose="030F0702030302020204" pitchFamily="66" charset="0"/>
                <a:ea typeface="黑体" panose="02010609060101010101" charset="-122"/>
              </a:rPr>
              <a:t>循环条件</a:t>
            </a:r>
            <a:r>
              <a:rPr lang="en-US" altLang="zh-CN" sz="2000" b="1" kern="0" dirty="0">
                <a:latin typeface="Comic Sans MS" panose="030F0702030302020204" pitchFamily="66" charset="0"/>
                <a:ea typeface="黑体" panose="02010609060101010101" charset="-122"/>
              </a:rPr>
              <a:t>&gt; : </a:t>
            </a:r>
          </a:p>
          <a:p>
            <a:pPr lvl="1">
              <a:spcBef>
                <a:spcPct val="50000"/>
              </a:spcBef>
              <a:defRPr/>
            </a:pPr>
            <a:r>
              <a:rPr lang="en-US" altLang="zh-CN" sz="2000" b="1" kern="0" dirty="0">
                <a:latin typeface="Comic Sans MS" panose="030F0702030302020204" pitchFamily="66" charset="0"/>
                <a:ea typeface="黑体" panose="02010609060101010101" charset="-122"/>
              </a:rPr>
              <a:t>     </a:t>
            </a:r>
            <a:r>
              <a:rPr lang="zh-CN" altLang="en-US" sz="2000" b="1" kern="0" dirty="0">
                <a:latin typeface="Comic Sans MS" panose="030F0702030302020204" pitchFamily="66" charset="0"/>
                <a:ea typeface="黑体" panose="02010609060101010101" charset="-122"/>
              </a:rPr>
              <a:t>语句组</a:t>
            </a:r>
            <a:endParaRPr lang="en-US" altLang="zh-CN" sz="2000" b="1" kern="0" dirty="0">
              <a:latin typeface="Comic Sans MS" panose="030F0702030302020204" pitchFamily="66" charset="0"/>
              <a:ea typeface="黑体" panose="02010609060101010101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3568" y="2561579"/>
            <a:ext cx="44644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zh-CN" altLang="en-US" sz="2000" b="1" kern="0" dirty="0">
                <a:latin typeface="Comic Sans MS" panose="030F0702030302020204" pitchFamily="66" charset="0"/>
                <a:ea typeface="黑体" panose="02010609060101010101" charset="-122"/>
              </a:rPr>
              <a:t>②语句功能：</a:t>
            </a:r>
            <a:endParaRPr lang="en-US" altLang="zh-CN" sz="2000" b="1" kern="0" dirty="0">
              <a:latin typeface="Comic Sans MS" panose="030F0702030302020204" pitchFamily="66" charset="0"/>
              <a:ea typeface="黑体" panose="02010609060101010101" charset="-122"/>
            </a:endParaRPr>
          </a:p>
          <a:p>
            <a:pPr marL="0" lvl="1" algn="just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2000" b="1" kern="0" dirty="0">
                <a:latin typeface="Comic Sans MS" panose="030F0702030302020204" pitchFamily="66" charset="0"/>
                <a:ea typeface="黑体" panose="02010609060101010101" charset="-122"/>
              </a:rPr>
              <a:t>    当条件成立</a:t>
            </a:r>
            <a:r>
              <a:rPr lang="en-US" altLang="zh-CN" sz="2000" b="1" kern="0" dirty="0">
                <a:latin typeface="Comic Sans MS" panose="030F0702030302020204" pitchFamily="66" charset="0"/>
                <a:ea typeface="黑体" panose="02010609060101010101" charset="-122"/>
              </a:rPr>
              <a:t>(</a:t>
            </a:r>
            <a:r>
              <a:rPr lang="zh-CN" altLang="en-US" sz="2000" b="1" kern="0" dirty="0">
                <a:latin typeface="Comic Sans MS" panose="030F0702030302020204" pitchFamily="66" charset="0"/>
                <a:ea typeface="黑体" panose="02010609060101010101" charset="-122"/>
              </a:rPr>
              <a:t>为</a:t>
            </a:r>
            <a:r>
              <a:rPr lang="en-US" altLang="zh-CN" sz="2000" b="1" kern="0" dirty="0">
                <a:latin typeface="Comic Sans MS" panose="030F0702030302020204" pitchFamily="66" charset="0"/>
                <a:ea typeface="黑体" panose="02010609060101010101" charset="-122"/>
              </a:rPr>
              <a:t>True)</a:t>
            </a:r>
            <a:r>
              <a:rPr lang="zh-CN" altLang="en-US" sz="2000" b="1" kern="0" dirty="0">
                <a:latin typeface="Comic Sans MS" panose="030F0702030302020204" pitchFamily="66" charset="0"/>
                <a:ea typeface="黑体" panose="02010609060101010101" charset="-122"/>
              </a:rPr>
              <a:t>时，执行循环体的操作；当条件不成立</a:t>
            </a:r>
            <a:r>
              <a:rPr lang="en-US" altLang="zh-CN" sz="2000" b="1" kern="0" dirty="0">
                <a:latin typeface="Comic Sans MS" panose="030F0702030302020204" pitchFamily="66" charset="0"/>
                <a:ea typeface="黑体" panose="02010609060101010101" charset="-122"/>
              </a:rPr>
              <a:t>(</a:t>
            </a:r>
            <a:r>
              <a:rPr lang="zh-CN" altLang="en-US" sz="2000" b="1" kern="0" dirty="0">
                <a:latin typeface="Comic Sans MS" panose="030F0702030302020204" pitchFamily="66" charset="0"/>
                <a:ea typeface="黑体" panose="02010609060101010101" charset="-122"/>
              </a:rPr>
              <a:t>为</a:t>
            </a:r>
            <a:r>
              <a:rPr lang="en-US" altLang="zh-CN" sz="2000" b="1" kern="0" dirty="0">
                <a:latin typeface="Comic Sans MS" panose="030F0702030302020204" pitchFamily="66" charset="0"/>
                <a:ea typeface="黑体" panose="02010609060101010101" charset="-122"/>
              </a:rPr>
              <a:t>False)</a:t>
            </a:r>
            <a:r>
              <a:rPr lang="zh-CN" altLang="en-US" sz="2000" b="1" kern="0" dirty="0">
                <a:latin typeface="Comic Sans MS" panose="030F0702030302020204" pitchFamily="66" charset="0"/>
                <a:ea typeface="黑体" panose="02010609060101010101" charset="-122"/>
              </a:rPr>
              <a:t>时，退出循环。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5634213" y="1323566"/>
            <a:ext cx="2664296" cy="2406942"/>
            <a:chOff x="1362269" y="1898325"/>
            <a:chExt cx="3155786" cy="2850957"/>
          </a:xfrm>
        </p:grpSpPr>
        <p:cxnSp>
          <p:nvCxnSpPr>
            <p:cNvPr id="20" name="直接箭头连接符 19"/>
            <p:cNvCxnSpPr/>
            <p:nvPr/>
          </p:nvCxnSpPr>
          <p:spPr>
            <a:xfrm flipH="1">
              <a:off x="2819718" y="1898325"/>
              <a:ext cx="1" cy="2816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菱形 20"/>
            <p:cNvSpPr/>
            <p:nvPr/>
          </p:nvSpPr>
          <p:spPr>
            <a:xfrm>
              <a:off x="1746382" y="2211710"/>
              <a:ext cx="2161522" cy="598589"/>
            </a:xfrm>
            <a:prstGeom prst="diamond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9" tIns="45709" rIns="91419" bIns="45709"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循环条件</a:t>
              </a:r>
            </a:p>
          </p:txBody>
        </p:sp>
        <p:cxnSp>
          <p:nvCxnSpPr>
            <p:cNvPr id="22" name="直接箭头连接符 21"/>
            <p:cNvCxnSpPr/>
            <p:nvPr/>
          </p:nvCxnSpPr>
          <p:spPr>
            <a:xfrm flipH="1">
              <a:off x="2855722" y="2787774"/>
              <a:ext cx="1" cy="2816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2165722" y="3108865"/>
              <a:ext cx="1402068" cy="636017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9" tIns="45709" rIns="91419" bIns="45709"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语句组</a:t>
              </a:r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2847711" y="3769885"/>
              <a:ext cx="0" cy="29866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362269" y="4068550"/>
              <a:ext cx="1485441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endCxn id="21" idx="1"/>
            </p:cNvCxnSpPr>
            <p:nvPr/>
          </p:nvCxnSpPr>
          <p:spPr>
            <a:xfrm>
              <a:off x="1362269" y="2511004"/>
              <a:ext cx="384113" cy="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2819720" y="2831120"/>
              <a:ext cx="428373" cy="2382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9" tIns="45709" rIns="91419" bIns="45709"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cxnSp>
          <p:nvCxnSpPr>
            <p:cNvPr id="28" name="直接连接符 27"/>
            <p:cNvCxnSpPr>
              <a:stCxn id="21" idx="3"/>
            </p:cNvCxnSpPr>
            <p:nvPr/>
          </p:nvCxnSpPr>
          <p:spPr>
            <a:xfrm flipV="1">
              <a:off x="3907904" y="2511004"/>
              <a:ext cx="593650" cy="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>
              <a:off x="4518054" y="2485535"/>
              <a:ext cx="1" cy="226374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3961636" y="2223702"/>
              <a:ext cx="428373" cy="2382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9" tIns="45709" rIns="91419" bIns="45709"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cxnSp>
          <p:nvCxnSpPr>
            <p:cNvPr id="31" name="直接箭头连接符 30"/>
            <p:cNvCxnSpPr/>
            <p:nvPr/>
          </p:nvCxnSpPr>
          <p:spPr>
            <a:xfrm flipV="1">
              <a:off x="1362269" y="2505645"/>
              <a:ext cx="0" cy="15629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634999"/>
            <a:ext cx="7315200" cy="3660537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计算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1+2+3+……+100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的和。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lang="zh-CN" altLang="en-US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填空</a:t>
            </a:r>
            <a:r>
              <a:rPr lang="en-US" altLang="zh-CN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1]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</a:p>
          <a:p>
            <a:r>
              <a:rPr lang="zh-CN" altLang="en-US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lang="zh-CN" altLang="en-US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填空</a:t>
            </a:r>
            <a:r>
              <a:rPr lang="en-US" altLang="zh-CN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2]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while    </a:t>
            </a:r>
            <a:r>
              <a:rPr lang="zh-CN" altLang="en-US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lang="zh-CN" altLang="en-US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填空</a:t>
            </a:r>
            <a:r>
              <a:rPr lang="en-US" altLang="zh-CN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3]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: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zh-CN" altLang="en-US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lang="zh-CN" altLang="en-US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填空</a:t>
            </a:r>
            <a:r>
              <a:rPr lang="en-US" altLang="zh-CN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4]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</a:p>
          <a:p>
            <a:r>
              <a:rPr lang="zh-CN" altLang="en-US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</a:t>
            </a:r>
            <a:r>
              <a:rPr lang="en-US" altLang="zh-CN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lang="zh-CN" altLang="en-US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填空</a:t>
            </a:r>
            <a:r>
              <a:rPr lang="en-US" altLang="zh-CN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5]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print("1+2+3+……+100=",s)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164" y="658396"/>
            <a:ext cx="3360367" cy="3826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文本框 2"/>
          <p:cNvSpPr txBox="1"/>
          <p:nvPr/>
        </p:nvSpPr>
        <p:spPr>
          <a:xfrm>
            <a:off x="538254" y="699542"/>
            <a:ext cx="403244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：</a:t>
            </a:r>
          </a:p>
        </p:txBody>
      </p:sp>
      <p:grpSp>
        <p:nvGrpSpPr>
          <p:cNvPr id="9" name="组合 8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填空题</a:t>
              </a:r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232546" y="941363"/>
            <a:ext cx="7315200" cy="3660537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计算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s=2*4*6*…*10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lang="zh-CN" altLang="en-US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填空</a:t>
            </a:r>
            <a:r>
              <a:rPr lang="en-US" altLang="zh-CN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1]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lang="zh-CN" altLang="en-US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填空</a:t>
            </a:r>
            <a:r>
              <a:rPr lang="en-US" altLang="zh-CN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2]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while     </a:t>
            </a:r>
            <a:r>
              <a:rPr lang="en-US" altLang="zh-CN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lang="zh-CN" altLang="en-US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填空</a:t>
            </a:r>
            <a:r>
              <a:rPr lang="en-US" altLang="zh-CN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3]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: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</a:t>
            </a:r>
            <a:r>
              <a:rPr lang="en-US" altLang="zh-CN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lang="zh-CN" altLang="en-US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填空</a:t>
            </a:r>
            <a:r>
              <a:rPr lang="en-US" altLang="zh-CN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4]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</a:t>
            </a:r>
            <a:r>
              <a:rPr lang="en-US" altLang="zh-CN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lang="zh-CN" altLang="en-US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填空</a:t>
            </a:r>
            <a:r>
              <a:rPr lang="en-US" altLang="zh-CN" sz="20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5]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print("s=2*4*6*….*10=",s)</a:t>
            </a:r>
          </a:p>
          <a:p>
            <a:endParaRPr lang="en-US" altLang="zh-CN" sz="2000" dirty="0">
              <a:solidFill>
                <a:srgbClr val="639EF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2"/>
          <p:cNvSpPr txBox="1"/>
          <p:nvPr/>
        </p:nvSpPr>
        <p:spPr>
          <a:xfrm>
            <a:off x="232546" y="760552"/>
            <a:ext cx="403244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扩展练习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：</a:t>
            </a:r>
          </a:p>
        </p:txBody>
      </p:sp>
      <p:grpSp>
        <p:nvGrpSpPr>
          <p:cNvPr id="9" name="组合 8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填空题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3831829" y="840130"/>
            <a:ext cx="1784985" cy="2167255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 lIns="91419" tIns="45709" rIns="91419" bIns="4570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= s *  2</a:t>
            </a:r>
          </a:p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= s * 4</a:t>
            </a:r>
          </a:p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=6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= s * 6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= s * 10</a:t>
            </a:r>
          </a:p>
        </p:txBody>
      </p:sp>
      <p:sp>
        <p:nvSpPr>
          <p:cNvPr id="13" name="矩形 12"/>
          <p:cNvSpPr/>
          <p:nvPr/>
        </p:nvSpPr>
        <p:spPr>
          <a:xfrm>
            <a:off x="3836274" y="3233445"/>
            <a:ext cx="2787015" cy="505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19" tIns="45709" rIns="91419" bIns="45709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循环表达式  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&lt;=10</a:t>
            </a:r>
          </a:p>
        </p:txBody>
      </p:sp>
      <p:sp>
        <p:nvSpPr>
          <p:cNvPr id="14" name="矩形 13"/>
          <p:cNvSpPr/>
          <p:nvPr/>
        </p:nvSpPr>
        <p:spPr>
          <a:xfrm>
            <a:off x="3836274" y="4007510"/>
            <a:ext cx="3301365" cy="5054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1419" tIns="45709" rIns="91419" bIns="45709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初始参数：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s=?               i=2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623289" y="1590065"/>
            <a:ext cx="956310" cy="4603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s=s*i</a:t>
            </a:r>
          </a:p>
        </p:txBody>
      </p:sp>
      <p:sp>
        <p:nvSpPr>
          <p:cNvPr id="18" name="右箭头 17"/>
          <p:cNvSpPr/>
          <p:nvPr/>
        </p:nvSpPr>
        <p:spPr>
          <a:xfrm>
            <a:off x="5791439" y="1725320"/>
            <a:ext cx="648335" cy="288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522834" y="4076090"/>
            <a:ext cx="383540" cy="3683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bldLvl="0" animBg="1"/>
      <p:bldP spid="14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467544" y="892398"/>
            <a:ext cx="3657600" cy="247144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微软雅黑" panose="020B0503020204020204" pitchFamily="34" charset="-122"/>
              </a:rPr>
              <a:t>完成引例：</a:t>
            </a:r>
            <a:endParaRPr lang="en-US" altLang="zh-CN" sz="2400" dirty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sym typeface="微软雅黑" panose="020B0503020204020204" pitchFamily="34" charset="-122"/>
              </a:rPr>
              <a:t>    现在让我们回到引例部分，将流程图转换为循环代码。请同学们完善代码。</a:t>
            </a:r>
          </a:p>
        </p:txBody>
      </p:sp>
      <p:grpSp>
        <p:nvGrpSpPr>
          <p:cNvPr id="9" name="组合 8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5029369" y="298294"/>
            <a:ext cx="3359055" cy="4591970"/>
            <a:chOff x="871305" y="1200458"/>
            <a:chExt cx="3839855" cy="5249242"/>
          </a:xfrm>
        </p:grpSpPr>
        <p:sp>
          <p:nvSpPr>
            <p:cNvPr id="36" name="圆角矩形 35"/>
            <p:cNvSpPr/>
            <p:nvPr/>
          </p:nvSpPr>
          <p:spPr>
            <a:xfrm>
              <a:off x="2215642" y="1200458"/>
              <a:ext cx="876292" cy="350517"/>
            </a:xfrm>
            <a:prstGeom prst="round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91419" tIns="45709" rIns="91419" bIns="45709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开始</a:t>
              </a:r>
            </a:p>
          </p:txBody>
        </p:sp>
        <p:cxnSp>
          <p:nvCxnSpPr>
            <p:cNvPr id="37" name="直接箭头连接符 36"/>
            <p:cNvCxnSpPr/>
            <p:nvPr/>
          </p:nvCxnSpPr>
          <p:spPr>
            <a:xfrm flipH="1">
              <a:off x="2659889" y="1533770"/>
              <a:ext cx="1" cy="281643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38" name="矩形 37"/>
            <p:cNvSpPr/>
            <p:nvPr/>
          </p:nvSpPr>
          <p:spPr>
            <a:xfrm>
              <a:off x="1706532" y="1820345"/>
              <a:ext cx="1876489" cy="926773"/>
            </a:xfrm>
            <a:prstGeom prst="rect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</a:ln>
            <a:effectLst/>
          </p:spPr>
          <p:txBody>
            <a:bodyPr lIns="91419" tIns="45709" rIns="91419" bIns="45709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capital=10000</a:t>
              </a:r>
            </a:p>
            <a:p>
              <a:pPr algn="ctr">
                <a:defRPr/>
              </a:pPr>
              <a:r>
                <a:rPr lang="en-US" altLang="zh-CN" sz="1600" b="1" kern="0" dirty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interest=0.008</a:t>
              </a:r>
              <a:endParaRPr lang="zh-CN" altLang="en-US" sz="1600" b="1" kern="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天数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=1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>
            <a:xfrm flipH="1">
              <a:off x="2659889" y="2747118"/>
              <a:ext cx="1" cy="281643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40" name="菱形 39"/>
            <p:cNvSpPr/>
            <p:nvPr/>
          </p:nvSpPr>
          <p:spPr>
            <a:xfrm>
              <a:off x="1340501" y="3028762"/>
              <a:ext cx="2566605" cy="709518"/>
            </a:xfrm>
            <a:prstGeom prst="diamond">
              <a:avLst/>
            </a:prstGeom>
            <a:noFill/>
            <a:ln w="25400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lIns="91419" tIns="45709" rIns="91419" bIns="45709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kern="0" noProof="0" dirty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天</a:t>
              </a: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数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&lt;=240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>
            <a:xfrm flipH="1">
              <a:off x="2762933" y="3734417"/>
              <a:ext cx="1" cy="281644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42" name="矩形 41"/>
            <p:cNvSpPr/>
            <p:nvPr/>
          </p:nvSpPr>
          <p:spPr>
            <a:xfrm>
              <a:off x="1184172" y="4018184"/>
              <a:ext cx="3187158" cy="313289"/>
            </a:xfrm>
            <a:prstGeom prst="rect">
              <a:avLst/>
            </a:prstGeom>
            <a:noFill/>
            <a:ln w="25400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txBody>
            <a:bodyPr lIns="91419" tIns="45709" rIns="91419" bIns="45709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capital</a:t>
              </a: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*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=(1+interest)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>
            <a:xfrm flipH="1">
              <a:off x="2762933" y="4363827"/>
              <a:ext cx="1" cy="281644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44" name="矩形 43"/>
            <p:cNvSpPr/>
            <p:nvPr/>
          </p:nvSpPr>
          <p:spPr>
            <a:xfrm>
              <a:off x="1852144" y="4651859"/>
              <a:ext cx="1753698" cy="292097"/>
            </a:xfrm>
            <a:prstGeom prst="rect">
              <a:avLst/>
            </a:prstGeom>
            <a:noFill/>
            <a:ln w="25400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txBody>
            <a:bodyPr lIns="91419" tIns="45709" rIns="91419" bIns="45709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天数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=</a:t>
              </a: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天数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+1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>
            <a:xfrm>
              <a:off x="2762932" y="4983784"/>
              <a:ext cx="0" cy="298665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>
            <a:xfrm>
              <a:off x="871305" y="5282448"/>
              <a:ext cx="1891626" cy="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>
            <a:xfrm>
              <a:off x="871305" y="3433626"/>
              <a:ext cx="0" cy="1842837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>
              <a:endCxn id="40" idx="1"/>
            </p:cNvCxnSpPr>
            <p:nvPr/>
          </p:nvCxnSpPr>
          <p:spPr>
            <a:xfrm flipV="1">
              <a:off x="871305" y="3383521"/>
              <a:ext cx="469197" cy="2773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sp>
          <p:nvSpPr>
            <p:cNvPr id="49" name="矩形 48"/>
            <p:cNvSpPr/>
            <p:nvPr/>
          </p:nvSpPr>
          <p:spPr>
            <a:xfrm>
              <a:off x="2734942" y="3759101"/>
              <a:ext cx="428373" cy="23829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91419" tIns="45709" rIns="91419" bIns="45709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是</a:t>
              </a:r>
            </a:p>
          </p:txBody>
        </p:sp>
        <p:cxnSp>
          <p:nvCxnSpPr>
            <p:cNvPr id="50" name="直接连接符 49"/>
            <p:cNvCxnSpPr>
              <a:stCxn id="40" idx="3"/>
            </p:cNvCxnSpPr>
            <p:nvPr/>
          </p:nvCxnSpPr>
          <p:spPr>
            <a:xfrm>
              <a:off x="3907106" y="3383521"/>
              <a:ext cx="778974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直接箭头连接符 50"/>
            <p:cNvCxnSpPr/>
            <p:nvPr/>
          </p:nvCxnSpPr>
          <p:spPr>
            <a:xfrm flipH="1">
              <a:off x="4686080" y="3433626"/>
              <a:ext cx="2" cy="1956008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52" name="矩形 51"/>
            <p:cNvSpPr/>
            <p:nvPr/>
          </p:nvSpPr>
          <p:spPr>
            <a:xfrm>
              <a:off x="1884100" y="5598108"/>
              <a:ext cx="1757665" cy="292097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91419" tIns="45709" rIns="91419" bIns="45709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输出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capital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3" name="直接箭头连接符 52"/>
            <p:cNvCxnSpPr/>
            <p:nvPr/>
          </p:nvCxnSpPr>
          <p:spPr>
            <a:xfrm>
              <a:off x="2800082" y="5866650"/>
              <a:ext cx="2505" cy="27050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54" name="圆角矩形 53"/>
            <p:cNvSpPr/>
            <p:nvPr/>
          </p:nvSpPr>
          <p:spPr>
            <a:xfrm>
              <a:off x="2361935" y="6099183"/>
              <a:ext cx="876293" cy="350517"/>
            </a:xfrm>
            <a:prstGeom prst="round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91419" tIns="45709" rIns="91419" bIns="45709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结束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3916956" y="3117641"/>
              <a:ext cx="428373" cy="23829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91419" tIns="45709" rIns="91419" bIns="45709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否</a:t>
              </a:r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2734942" y="5389634"/>
              <a:ext cx="1976218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箭头连接符 57"/>
            <p:cNvCxnSpPr/>
            <p:nvPr/>
          </p:nvCxnSpPr>
          <p:spPr>
            <a:xfrm>
              <a:off x="2767074" y="5349665"/>
              <a:ext cx="2505" cy="27050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</p:spTree>
    <p:custDataLst>
      <p:tags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8" y="114071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0" y="191452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" name="Oval 6"/>
          <p:cNvSpPr/>
          <p:nvPr/>
        </p:nvSpPr>
        <p:spPr bwMode="auto">
          <a:xfrm>
            <a:off x="734616" y="1475907"/>
            <a:ext cx="936912" cy="936912"/>
          </a:xfrm>
          <a:prstGeom prst="ellipse">
            <a:avLst/>
          </a:prstGeom>
          <a:solidFill>
            <a:srgbClr val="648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algn="ctr"/>
            <a:endParaRPr lang="en-US" sz="1600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Freeform 171"/>
          <p:cNvSpPr/>
          <p:nvPr/>
        </p:nvSpPr>
        <p:spPr bwMode="auto">
          <a:xfrm>
            <a:off x="1038179" y="1781826"/>
            <a:ext cx="338360" cy="324826"/>
          </a:xfrm>
          <a:custGeom>
            <a:avLst/>
            <a:gdLst>
              <a:gd name="T0" fmla="*/ 228 w 308"/>
              <a:gd name="T1" fmla="*/ 218 h 296"/>
              <a:gd name="T2" fmla="*/ 224 w 308"/>
              <a:gd name="T3" fmla="*/ 215 h 296"/>
              <a:gd name="T4" fmla="*/ 228 w 308"/>
              <a:gd name="T5" fmla="*/ 212 h 296"/>
              <a:gd name="T6" fmla="*/ 230 w 308"/>
              <a:gd name="T7" fmla="*/ 212 h 296"/>
              <a:gd name="T8" fmla="*/ 278 w 308"/>
              <a:gd name="T9" fmla="*/ 209 h 296"/>
              <a:gd name="T10" fmla="*/ 288 w 308"/>
              <a:gd name="T11" fmla="*/ 176 h 296"/>
              <a:gd name="T12" fmla="*/ 284 w 308"/>
              <a:gd name="T13" fmla="*/ 176 h 296"/>
              <a:gd name="T14" fmla="*/ 283 w 308"/>
              <a:gd name="T15" fmla="*/ 176 h 296"/>
              <a:gd name="T16" fmla="*/ 283 w 308"/>
              <a:gd name="T17" fmla="*/ 176 h 296"/>
              <a:gd name="T18" fmla="*/ 229 w 308"/>
              <a:gd name="T19" fmla="*/ 174 h 296"/>
              <a:gd name="T20" fmla="*/ 226 w 308"/>
              <a:gd name="T21" fmla="*/ 174 h 296"/>
              <a:gd name="T22" fmla="*/ 222 w 308"/>
              <a:gd name="T23" fmla="*/ 171 h 296"/>
              <a:gd name="T24" fmla="*/ 226 w 308"/>
              <a:gd name="T25" fmla="*/ 168 h 296"/>
              <a:gd name="T26" fmla="*/ 228 w 308"/>
              <a:gd name="T27" fmla="*/ 168 h 296"/>
              <a:gd name="T28" fmla="*/ 284 w 308"/>
              <a:gd name="T29" fmla="*/ 164 h 296"/>
              <a:gd name="T30" fmla="*/ 292 w 308"/>
              <a:gd name="T31" fmla="*/ 164 h 296"/>
              <a:gd name="T32" fmla="*/ 292 w 308"/>
              <a:gd name="T33" fmla="*/ 164 h 296"/>
              <a:gd name="T34" fmla="*/ 296 w 308"/>
              <a:gd name="T35" fmla="*/ 133 h 296"/>
              <a:gd name="T36" fmla="*/ 214 w 308"/>
              <a:gd name="T37" fmla="*/ 124 h 296"/>
              <a:gd name="T38" fmla="*/ 213 w 308"/>
              <a:gd name="T39" fmla="*/ 124 h 296"/>
              <a:gd name="T40" fmla="*/ 212 w 308"/>
              <a:gd name="T41" fmla="*/ 124 h 296"/>
              <a:gd name="T42" fmla="*/ 217 w 308"/>
              <a:gd name="T43" fmla="*/ 124 h 296"/>
              <a:gd name="T44" fmla="*/ 206 w 308"/>
              <a:gd name="T45" fmla="*/ 124 h 296"/>
              <a:gd name="T46" fmla="*/ 165 w 308"/>
              <a:gd name="T47" fmla="*/ 123 h 296"/>
              <a:gd name="T48" fmla="*/ 165 w 308"/>
              <a:gd name="T49" fmla="*/ 123 h 296"/>
              <a:gd name="T50" fmla="*/ 160 w 308"/>
              <a:gd name="T51" fmla="*/ 121 h 296"/>
              <a:gd name="T52" fmla="*/ 165 w 308"/>
              <a:gd name="T53" fmla="*/ 120 h 296"/>
              <a:gd name="T54" fmla="*/ 165 w 308"/>
              <a:gd name="T55" fmla="*/ 120 h 296"/>
              <a:gd name="T56" fmla="*/ 179 w 308"/>
              <a:gd name="T57" fmla="*/ 119 h 296"/>
              <a:gd name="T58" fmla="*/ 192 w 308"/>
              <a:gd name="T59" fmla="*/ 58 h 296"/>
              <a:gd name="T60" fmla="*/ 178 w 308"/>
              <a:gd name="T61" fmla="*/ 0 h 296"/>
              <a:gd name="T62" fmla="*/ 101 w 308"/>
              <a:gd name="T63" fmla="*/ 126 h 296"/>
              <a:gd name="T64" fmla="*/ 58 w 308"/>
              <a:gd name="T65" fmla="*/ 146 h 296"/>
              <a:gd name="T66" fmla="*/ 53 w 308"/>
              <a:gd name="T67" fmla="*/ 275 h 296"/>
              <a:gd name="T68" fmla="*/ 99 w 308"/>
              <a:gd name="T69" fmla="*/ 275 h 296"/>
              <a:gd name="T70" fmla="*/ 232 w 308"/>
              <a:gd name="T71" fmla="*/ 286 h 296"/>
              <a:gd name="T72" fmla="*/ 255 w 308"/>
              <a:gd name="T73" fmla="*/ 256 h 296"/>
              <a:gd name="T74" fmla="*/ 227 w 308"/>
              <a:gd name="T75" fmla="*/ 255 h 296"/>
              <a:gd name="T76" fmla="*/ 225 w 308"/>
              <a:gd name="T77" fmla="*/ 255 h 296"/>
              <a:gd name="T78" fmla="*/ 221 w 308"/>
              <a:gd name="T79" fmla="*/ 252 h 296"/>
              <a:gd name="T80" fmla="*/ 225 w 308"/>
              <a:gd name="T81" fmla="*/ 249 h 296"/>
              <a:gd name="T82" fmla="*/ 227 w 308"/>
              <a:gd name="T83" fmla="*/ 249 h 296"/>
              <a:gd name="T84" fmla="*/ 262 w 308"/>
              <a:gd name="T85" fmla="*/ 247 h 296"/>
              <a:gd name="T86" fmla="*/ 269 w 308"/>
              <a:gd name="T87" fmla="*/ 220 h 296"/>
              <a:gd name="T88" fmla="*/ 230 w 308"/>
              <a:gd name="T89" fmla="*/ 218 h 296"/>
              <a:gd name="T90" fmla="*/ 228 w 308"/>
              <a:gd name="T91" fmla="*/ 218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08" h="296">
                <a:moveTo>
                  <a:pt x="228" y="218"/>
                </a:moveTo>
                <a:cubicBezTo>
                  <a:pt x="224" y="215"/>
                  <a:pt x="224" y="215"/>
                  <a:pt x="224" y="215"/>
                </a:cubicBezTo>
                <a:cubicBezTo>
                  <a:pt x="228" y="212"/>
                  <a:pt x="228" y="212"/>
                  <a:pt x="228" y="212"/>
                </a:cubicBezTo>
                <a:cubicBezTo>
                  <a:pt x="230" y="212"/>
                  <a:pt x="230" y="212"/>
                  <a:pt x="230" y="212"/>
                </a:cubicBezTo>
                <a:cubicBezTo>
                  <a:pt x="232" y="212"/>
                  <a:pt x="263" y="210"/>
                  <a:pt x="278" y="209"/>
                </a:cubicBezTo>
                <a:cubicBezTo>
                  <a:pt x="295" y="197"/>
                  <a:pt x="292" y="183"/>
                  <a:pt x="288" y="176"/>
                </a:cubicBezTo>
                <a:cubicBezTo>
                  <a:pt x="287" y="176"/>
                  <a:pt x="285" y="176"/>
                  <a:pt x="284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78" y="176"/>
                  <a:pt x="231" y="174"/>
                  <a:pt x="229" y="174"/>
                </a:cubicBezTo>
                <a:cubicBezTo>
                  <a:pt x="226" y="174"/>
                  <a:pt x="226" y="174"/>
                  <a:pt x="226" y="174"/>
                </a:cubicBezTo>
                <a:cubicBezTo>
                  <a:pt x="222" y="171"/>
                  <a:pt x="222" y="171"/>
                  <a:pt x="222" y="171"/>
                </a:cubicBezTo>
                <a:cubicBezTo>
                  <a:pt x="226" y="168"/>
                  <a:pt x="226" y="168"/>
                  <a:pt x="226" y="168"/>
                </a:cubicBezTo>
                <a:cubicBezTo>
                  <a:pt x="228" y="168"/>
                  <a:pt x="228" y="168"/>
                  <a:pt x="228" y="168"/>
                </a:cubicBezTo>
                <a:cubicBezTo>
                  <a:pt x="231" y="168"/>
                  <a:pt x="280" y="164"/>
                  <a:pt x="284" y="164"/>
                </a:cubicBezTo>
                <a:cubicBezTo>
                  <a:pt x="290" y="164"/>
                  <a:pt x="292" y="164"/>
                  <a:pt x="292" y="164"/>
                </a:cubicBezTo>
                <a:cubicBezTo>
                  <a:pt x="292" y="164"/>
                  <a:pt x="292" y="164"/>
                  <a:pt x="292" y="164"/>
                </a:cubicBezTo>
                <a:cubicBezTo>
                  <a:pt x="302" y="155"/>
                  <a:pt x="308" y="144"/>
                  <a:pt x="296" y="133"/>
                </a:cubicBezTo>
                <a:cubicBezTo>
                  <a:pt x="285" y="123"/>
                  <a:pt x="243" y="125"/>
                  <a:pt x="214" y="124"/>
                </a:cubicBezTo>
                <a:cubicBezTo>
                  <a:pt x="213" y="124"/>
                  <a:pt x="213" y="124"/>
                  <a:pt x="213" y="124"/>
                </a:cubicBezTo>
                <a:cubicBezTo>
                  <a:pt x="212" y="124"/>
                  <a:pt x="212" y="124"/>
                  <a:pt x="212" y="124"/>
                </a:cubicBezTo>
                <a:cubicBezTo>
                  <a:pt x="212" y="124"/>
                  <a:pt x="219" y="124"/>
                  <a:pt x="217" y="124"/>
                </a:cubicBezTo>
                <a:cubicBezTo>
                  <a:pt x="213" y="124"/>
                  <a:pt x="209" y="124"/>
                  <a:pt x="206" y="124"/>
                </a:cubicBezTo>
                <a:cubicBezTo>
                  <a:pt x="192" y="123"/>
                  <a:pt x="167" y="123"/>
                  <a:pt x="165" y="123"/>
                </a:cubicBezTo>
                <a:cubicBezTo>
                  <a:pt x="165" y="123"/>
                  <a:pt x="165" y="123"/>
                  <a:pt x="165" y="123"/>
                </a:cubicBezTo>
                <a:cubicBezTo>
                  <a:pt x="160" y="121"/>
                  <a:pt x="160" y="121"/>
                  <a:pt x="160" y="121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6" y="120"/>
                  <a:pt x="169" y="120"/>
                  <a:pt x="179" y="119"/>
                </a:cubicBezTo>
                <a:cubicBezTo>
                  <a:pt x="165" y="90"/>
                  <a:pt x="188" y="73"/>
                  <a:pt x="192" y="58"/>
                </a:cubicBezTo>
                <a:cubicBezTo>
                  <a:pt x="206" y="5"/>
                  <a:pt x="178" y="0"/>
                  <a:pt x="178" y="0"/>
                </a:cubicBezTo>
                <a:cubicBezTo>
                  <a:pt x="178" y="0"/>
                  <a:pt x="108" y="96"/>
                  <a:pt x="101" y="126"/>
                </a:cubicBezTo>
                <a:cubicBezTo>
                  <a:pt x="96" y="148"/>
                  <a:pt x="67" y="146"/>
                  <a:pt x="58" y="146"/>
                </a:cubicBezTo>
                <a:cubicBezTo>
                  <a:pt x="10" y="144"/>
                  <a:pt x="0" y="264"/>
                  <a:pt x="53" y="275"/>
                </a:cubicBezTo>
                <a:cubicBezTo>
                  <a:pt x="64" y="277"/>
                  <a:pt x="76" y="265"/>
                  <a:pt x="99" y="275"/>
                </a:cubicBezTo>
                <a:cubicBezTo>
                  <a:pt x="149" y="296"/>
                  <a:pt x="192" y="287"/>
                  <a:pt x="232" y="286"/>
                </a:cubicBezTo>
                <a:cubicBezTo>
                  <a:pt x="259" y="285"/>
                  <a:pt x="257" y="266"/>
                  <a:pt x="255" y="256"/>
                </a:cubicBezTo>
                <a:cubicBezTo>
                  <a:pt x="242" y="256"/>
                  <a:pt x="229" y="255"/>
                  <a:pt x="227" y="255"/>
                </a:cubicBezTo>
                <a:cubicBezTo>
                  <a:pt x="225" y="255"/>
                  <a:pt x="225" y="255"/>
                  <a:pt x="225" y="255"/>
                </a:cubicBezTo>
                <a:cubicBezTo>
                  <a:pt x="221" y="252"/>
                  <a:pt x="221" y="252"/>
                  <a:pt x="221" y="252"/>
                </a:cubicBezTo>
                <a:cubicBezTo>
                  <a:pt x="225" y="249"/>
                  <a:pt x="225" y="249"/>
                  <a:pt x="225" y="249"/>
                </a:cubicBezTo>
                <a:cubicBezTo>
                  <a:pt x="227" y="249"/>
                  <a:pt x="227" y="249"/>
                  <a:pt x="227" y="249"/>
                </a:cubicBezTo>
                <a:cubicBezTo>
                  <a:pt x="229" y="249"/>
                  <a:pt x="247" y="248"/>
                  <a:pt x="262" y="247"/>
                </a:cubicBezTo>
                <a:cubicBezTo>
                  <a:pt x="275" y="237"/>
                  <a:pt x="272" y="227"/>
                  <a:pt x="269" y="220"/>
                </a:cubicBezTo>
                <a:cubicBezTo>
                  <a:pt x="253" y="219"/>
                  <a:pt x="232" y="218"/>
                  <a:pt x="230" y="218"/>
                </a:cubicBezTo>
                <a:lnTo>
                  <a:pt x="228" y="2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51435" tIns="25718" rIns="51435" bIns="25718" numCol="1" anchor="t" anchorCtr="0" compatLnSpc="1"/>
          <a:lstStyle/>
          <a:p>
            <a:endParaRPr lang="zh-CN" altLang="en-US" sz="1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990374" y="496640"/>
            <a:ext cx="2809875" cy="827246"/>
            <a:chOff x="6206" y="858"/>
            <a:chExt cx="5900" cy="1737"/>
          </a:xfrm>
        </p:grpSpPr>
        <p:sp>
          <p:nvSpPr>
            <p:cNvPr id="20" name="矩形 19"/>
            <p:cNvSpPr/>
            <p:nvPr/>
          </p:nvSpPr>
          <p:spPr>
            <a:xfrm>
              <a:off x="6206" y="858"/>
              <a:ext cx="5900" cy="1737"/>
            </a:xfrm>
            <a:prstGeom prst="rect">
              <a:avLst/>
            </a:prstGeom>
            <a:solidFill>
              <a:srgbClr val="648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103" y="954"/>
              <a:ext cx="4664" cy="1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作业</a:t>
              </a: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7379" y="2087"/>
              <a:ext cx="4112" cy="3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/>
        </p:nvSpPr>
        <p:spPr>
          <a:xfrm>
            <a:off x="1694301" y="1635646"/>
            <a:ext cx="71529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请同学们自己设计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个需要用循环语句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求解的题目。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8" y="114071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0" y="191452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827584" y="771550"/>
            <a:ext cx="7436644" cy="2839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indent="0" algn="just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课堂练习：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、如果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后面的条件是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，表示：</a:t>
            </a: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条件是什么不清楚</a:t>
            </a: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条件永为真</a:t>
            </a: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直接退出循环</a:t>
            </a: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不进入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</a:p>
          <a:p>
            <a:pPr lvl="1" indent="0" algn="just"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8" y="114071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0" y="191452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809010" y="267494"/>
            <a:ext cx="7436644" cy="4501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以下程序的输出结果是：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</a:t>
            </a: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x= 10</a:t>
            </a: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 x:</a:t>
            </a: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x -= 1</a:t>
            </a: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if not x%2:</a:t>
            </a: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print(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x,end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'')</a:t>
            </a: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else:</a:t>
            </a: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print(x)</a:t>
            </a: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97531</a:t>
            </a: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975311</a:t>
            </a: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864200</a:t>
            </a: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 86420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8" y="114071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0" y="191452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" name="Oval 6"/>
          <p:cNvSpPr/>
          <p:nvPr/>
        </p:nvSpPr>
        <p:spPr bwMode="auto">
          <a:xfrm>
            <a:off x="734616" y="1475907"/>
            <a:ext cx="936912" cy="936912"/>
          </a:xfrm>
          <a:prstGeom prst="ellipse">
            <a:avLst/>
          </a:prstGeom>
          <a:solidFill>
            <a:srgbClr val="648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algn="ctr"/>
            <a:endParaRPr lang="en-US" sz="1600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Freeform 171"/>
          <p:cNvSpPr/>
          <p:nvPr/>
        </p:nvSpPr>
        <p:spPr bwMode="auto">
          <a:xfrm>
            <a:off x="1038179" y="1781826"/>
            <a:ext cx="338360" cy="324826"/>
          </a:xfrm>
          <a:custGeom>
            <a:avLst/>
            <a:gdLst>
              <a:gd name="T0" fmla="*/ 228 w 308"/>
              <a:gd name="T1" fmla="*/ 218 h 296"/>
              <a:gd name="T2" fmla="*/ 224 w 308"/>
              <a:gd name="T3" fmla="*/ 215 h 296"/>
              <a:gd name="T4" fmla="*/ 228 w 308"/>
              <a:gd name="T5" fmla="*/ 212 h 296"/>
              <a:gd name="T6" fmla="*/ 230 w 308"/>
              <a:gd name="T7" fmla="*/ 212 h 296"/>
              <a:gd name="T8" fmla="*/ 278 w 308"/>
              <a:gd name="T9" fmla="*/ 209 h 296"/>
              <a:gd name="T10" fmla="*/ 288 w 308"/>
              <a:gd name="T11" fmla="*/ 176 h 296"/>
              <a:gd name="T12" fmla="*/ 284 w 308"/>
              <a:gd name="T13" fmla="*/ 176 h 296"/>
              <a:gd name="T14" fmla="*/ 283 w 308"/>
              <a:gd name="T15" fmla="*/ 176 h 296"/>
              <a:gd name="T16" fmla="*/ 283 w 308"/>
              <a:gd name="T17" fmla="*/ 176 h 296"/>
              <a:gd name="T18" fmla="*/ 229 w 308"/>
              <a:gd name="T19" fmla="*/ 174 h 296"/>
              <a:gd name="T20" fmla="*/ 226 w 308"/>
              <a:gd name="T21" fmla="*/ 174 h 296"/>
              <a:gd name="T22" fmla="*/ 222 w 308"/>
              <a:gd name="T23" fmla="*/ 171 h 296"/>
              <a:gd name="T24" fmla="*/ 226 w 308"/>
              <a:gd name="T25" fmla="*/ 168 h 296"/>
              <a:gd name="T26" fmla="*/ 228 w 308"/>
              <a:gd name="T27" fmla="*/ 168 h 296"/>
              <a:gd name="T28" fmla="*/ 284 w 308"/>
              <a:gd name="T29" fmla="*/ 164 h 296"/>
              <a:gd name="T30" fmla="*/ 292 w 308"/>
              <a:gd name="T31" fmla="*/ 164 h 296"/>
              <a:gd name="T32" fmla="*/ 292 w 308"/>
              <a:gd name="T33" fmla="*/ 164 h 296"/>
              <a:gd name="T34" fmla="*/ 296 w 308"/>
              <a:gd name="T35" fmla="*/ 133 h 296"/>
              <a:gd name="T36" fmla="*/ 214 w 308"/>
              <a:gd name="T37" fmla="*/ 124 h 296"/>
              <a:gd name="T38" fmla="*/ 213 w 308"/>
              <a:gd name="T39" fmla="*/ 124 h 296"/>
              <a:gd name="T40" fmla="*/ 212 w 308"/>
              <a:gd name="T41" fmla="*/ 124 h 296"/>
              <a:gd name="T42" fmla="*/ 217 w 308"/>
              <a:gd name="T43" fmla="*/ 124 h 296"/>
              <a:gd name="T44" fmla="*/ 206 w 308"/>
              <a:gd name="T45" fmla="*/ 124 h 296"/>
              <a:gd name="T46" fmla="*/ 165 w 308"/>
              <a:gd name="T47" fmla="*/ 123 h 296"/>
              <a:gd name="T48" fmla="*/ 165 w 308"/>
              <a:gd name="T49" fmla="*/ 123 h 296"/>
              <a:gd name="T50" fmla="*/ 160 w 308"/>
              <a:gd name="T51" fmla="*/ 121 h 296"/>
              <a:gd name="T52" fmla="*/ 165 w 308"/>
              <a:gd name="T53" fmla="*/ 120 h 296"/>
              <a:gd name="T54" fmla="*/ 165 w 308"/>
              <a:gd name="T55" fmla="*/ 120 h 296"/>
              <a:gd name="T56" fmla="*/ 179 w 308"/>
              <a:gd name="T57" fmla="*/ 119 h 296"/>
              <a:gd name="T58" fmla="*/ 192 w 308"/>
              <a:gd name="T59" fmla="*/ 58 h 296"/>
              <a:gd name="T60" fmla="*/ 178 w 308"/>
              <a:gd name="T61" fmla="*/ 0 h 296"/>
              <a:gd name="T62" fmla="*/ 101 w 308"/>
              <a:gd name="T63" fmla="*/ 126 h 296"/>
              <a:gd name="T64" fmla="*/ 58 w 308"/>
              <a:gd name="T65" fmla="*/ 146 h 296"/>
              <a:gd name="T66" fmla="*/ 53 w 308"/>
              <a:gd name="T67" fmla="*/ 275 h 296"/>
              <a:gd name="T68" fmla="*/ 99 w 308"/>
              <a:gd name="T69" fmla="*/ 275 h 296"/>
              <a:gd name="T70" fmla="*/ 232 w 308"/>
              <a:gd name="T71" fmla="*/ 286 h 296"/>
              <a:gd name="T72" fmla="*/ 255 w 308"/>
              <a:gd name="T73" fmla="*/ 256 h 296"/>
              <a:gd name="T74" fmla="*/ 227 w 308"/>
              <a:gd name="T75" fmla="*/ 255 h 296"/>
              <a:gd name="T76" fmla="*/ 225 w 308"/>
              <a:gd name="T77" fmla="*/ 255 h 296"/>
              <a:gd name="T78" fmla="*/ 221 w 308"/>
              <a:gd name="T79" fmla="*/ 252 h 296"/>
              <a:gd name="T80" fmla="*/ 225 w 308"/>
              <a:gd name="T81" fmla="*/ 249 h 296"/>
              <a:gd name="T82" fmla="*/ 227 w 308"/>
              <a:gd name="T83" fmla="*/ 249 h 296"/>
              <a:gd name="T84" fmla="*/ 262 w 308"/>
              <a:gd name="T85" fmla="*/ 247 h 296"/>
              <a:gd name="T86" fmla="*/ 269 w 308"/>
              <a:gd name="T87" fmla="*/ 220 h 296"/>
              <a:gd name="T88" fmla="*/ 230 w 308"/>
              <a:gd name="T89" fmla="*/ 218 h 296"/>
              <a:gd name="T90" fmla="*/ 228 w 308"/>
              <a:gd name="T91" fmla="*/ 218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08" h="296">
                <a:moveTo>
                  <a:pt x="228" y="218"/>
                </a:moveTo>
                <a:cubicBezTo>
                  <a:pt x="224" y="215"/>
                  <a:pt x="224" y="215"/>
                  <a:pt x="224" y="215"/>
                </a:cubicBezTo>
                <a:cubicBezTo>
                  <a:pt x="228" y="212"/>
                  <a:pt x="228" y="212"/>
                  <a:pt x="228" y="212"/>
                </a:cubicBezTo>
                <a:cubicBezTo>
                  <a:pt x="230" y="212"/>
                  <a:pt x="230" y="212"/>
                  <a:pt x="230" y="212"/>
                </a:cubicBezTo>
                <a:cubicBezTo>
                  <a:pt x="232" y="212"/>
                  <a:pt x="263" y="210"/>
                  <a:pt x="278" y="209"/>
                </a:cubicBezTo>
                <a:cubicBezTo>
                  <a:pt x="295" y="197"/>
                  <a:pt x="292" y="183"/>
                  <a:pt x="288" y="176"/>
                </a:cubicBezTo>
                <a:cubicBezTo>
                  <a:pt x="287" y="176"/>
                  <a:pt x="285" y="176"/>
                  <a:pt x="284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78" y="176"/>
                  <a:pt x="231" y="174"/>
                  <a:pt x="229" y="174"/>
                </a:cubicBezTo>
                <a:cubicBezTo>
                  <a:pt x="226" y="174"/>
                  <a:pt x="226" y="174"/>
                  <a:pt x="226" y="174"/>
                </a:cubicBezTo>
                <a:cubicBezTo>
                  <a:pt x="222" y="171"/>
                  <a:pt x="222" y="171"/>
                  <a:pt x="222" y="171"/>
                </a:cubicBezTo>
                <a:cubicBezTo>
                  <a:pt x="226" y="168"/>
                  <a:pt x="226" y="168"/>
                  <a:pt x="226" y="168"/>
                </a:cubicBezTo>
                <a:cubicBezTo>
                  <a:pt x="228" y="168"/>
                  <a:pt x="228" y="168"/>
                  <a:pt x="228" y="168"/>
                </a:cubicBezTo>
                <a:cubicBezTo>
                  <a:pt x="231" y="168"/>
                  <a:pt x="280" y="164"/>
                  <a:pt x="284" y="164"/>
                </a:cubicBezTo>
                <a:cubicBezTo>
                  <a:pt x="290" y="164"/>
                  <a:pt x="292" y="164"/>
                  <a:pt x="292" y="164"/>
                </a:cubicBezTo>
                <a:cubicBezTo>
                  <a:pt x="292" y="164"/>
                  <a:pt x="292" y="164"/>
                  <a:pt x="292" y="164"/>
                </a:cubicBezTo>
                <a:cubicBezTo>
                  <a:pt x="302" y="155"/>
                  <a:pt x="308" y="144"/>
                  <a:pt x="296" y="133"/>
                </a:cubicBezTo>
                <a:cubicBezTo>
                  <a:pt x="285" y="123"/>
                  <a:pt x="243" y="125"/>
                  <a:pt x="214" y="124"/>
                </a:cubicBezTo>
                <a:cubicBezTo>
                  <a:pt x="213" y="124"/>
                  <a:pt x="213" y="124"/>
                  <a:pt x="213" y="124"/>
                </a:cubicBezTo>
                <a:cubicBezTo>
                  <a:pt x="212" y="124"/>
                  <a:pt x="212" y="124"/>
                  <a:pt x="212" y="124"/>
                </a:cubicBezTo>
                <a:cubicBezTo>
                  <a:pt x="212" y="124"/>
                  <a:pt x="219" y="124"/>
                  <a:pt x="217" y="124"/>
                </a:cubicBezTo>
                <a:cubicBezTo>
                  <a:pt x="213" y="124"/>
                  <a:pt x="209" y="124"/>
                  <a:pt x="206" y="124"/>
                </a:cubicBezTo>
                <a:cubicBezTo>
                  <a:pt x="192" y="123"/>
                  <a:pt x="167" y="123"/>
                  <a:pt x="165" y="123"/>
                </a:cubicBezTo>
                <a:cubicBezTo>
                  <a:pt x="165" y="123"/>
                  <a:pt x="165" y="123"/>
                  <a:pt x="165" y="123"/>
                </a:cubicBezTo>
                <a:cubicBezTo>
                  <a:pt x="160" y="121"/>
                  <a:pt x="160" y="121"/>
                  <a:pt x="160" y="121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6" y="120"/>
                  <a:pt x="169" y="120"/>
                  <a:pt x="179" y="119"/>
                </a:cubicBezTo>
                <a:cubicBezTo>
                  <a:pt x="165" y="90"/>
                  <a:pt x="188" y="73"/>
                  <a:pt x="192" y="58"/>
                </a:cubicBezTo>
                <a:cubicBezTo>
                  <a:pt x="206" y="5"/>
                  <a:pt x="178" y="0"/>
                  <a:pt x="178" y="0"/>
                </a:cubicBezTo>
                <a:cubicBezTo>
                  <a:pt x="178" y="0"/>
                  <a:pt x="108" y="96"/>
                  <a:pt x="101" y="126"/>
                </a:cubicBezTo>
                <a:cubicBezTo>
                  <a:pt x="96" y="148"/>
                  <a:pt x="67" y="146"/>
                  <a:pt x="58" y="146"/>
                </a:cubicBezTo>
                <a:cubicBezTo>
                  <a:pt x="10" y="144"/>
                  <a:pt x="0" y="264"/>
                  <a:pt x="53" y="275"/>
                </a:cubicBezTo>
                <a:cubicBezTo>
                  <a:pt x="64" y="277"/>
                  <a:pt x="76" y="265"/>
                  <a:pt x="99" y="275"/>
                </a:cubicBezTo>
                <a:cubicBezTo>
                  <a:pt x="149" y="296"/>
                  <a:pt x="192" y="287"/>
                  <a:pt x="232" y="286"/>
                </a:cubicBezTo>
                <a:cubicBezTo>
                  <a:pt x="259" y="285"/>
                  <a:pt x="257" y="266"/>
                  <a:pt x="255" y="256"/>
                </a:cubicBezTo>
                <a:cubicBezTo>
                  <a:pt x="242" y="256"/>
                  <a:pt x="229" y="255"/>
                  <a:pt x="227" y="255"/>
                </a:cubicBezTo>
                <a:cubicBezTo>
                  <a:pt x="225" y="255"/>
                  <a:pt x="225" y="255"/>
                  <a:pt x="225" y="255"/>
                </a:cubicBezTo>
                <a:cubicBezTo>
                  <a:pt x="221" y="252"/>
                  <a:pt x="221" y="252"/>
                  <a:pt x="221" y="252"/>
                </a:cubicBezTo>
                <a:cubicBezTo>
                  <a:pt x="225" y="249"/>
                  <a:pt x="225" y="249"/>
                  <a:pt x="225" y="249"/>
                </a:cubicBezTo>
                <a:cubicBezTo>
                  <a:pt x="227" y="249"/>
                  <a:pt x="227" y="249"/>
                  <a:pt x="227" y="249"/>
                </a:cubicBezTo>
                <a:cubicBezTo>
                  <a:pt x="229" y="249"/>
                  <a:pt x="247" y="248"/>
                  <a:pt x="262" y="247"/>
                </a:cubicBezTo>
                <a:cubicBezTo>
                  <a:pt x="275" y="237"/>
                  <a:pt x="272" y="227"/>
                  <a:pt x="269" y="220"/>
                </a:cubicBezTo>
                <a:cubicBezTo>
                  <a:pt x="253" y="219"/>
                  <a:pt x="232" y="218"/>
                  <a:pt x="230" y="218"/>
                </a:cubicBezTo>
                <a:lnTo>
                  <a:pt x="228" y="2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51435" tIns="25718" rIns="51435" bIns="25718" numCol="1" anchor="t" anchorCtr="0" compatLnSpc="1"/>
          <a:lstStyle/>
          <a:p>
            <a:endParaRPr lang="zh-CN" altLang="en-US" sz="1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990374" y="496640"/>
            <a:ext cx="2809875" cy="827246"/>
            <a:chOff x="6206" y="858"/>
            <a:chExt cx="5900" cy="1737"/>
          </a:xfrm>
        </p:grpSpPr>
        <p:sp>
          <p:nvSpPr>
            <p:cNvPr id="20" name="矩形 19"/>
            <p:cNvSpPr/>
            <p:nvPr/>
          </p:nvSpPr>
          <p:spPr>
            <a:xfrm>
              <a:off x="6206" y="858"/>
              <a:ext cx="5900" cy="1737"/>
            </a:xfrm>
            <a:prstGeom prst="rect">
              <a:avLst/>
            </a:prstGeom>
            <a:solidFill>
              <a:srgbClr val="648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103" y="954"/>
              <a:ext cx="4664" cy="1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作业</a:t>
              </a: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7379" y="2087"/>
              <a:ext cx="4112" cy="3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/>
        </p:nvSpPr>
        <p:spPr>
          <a:xfrm>
            <a:off x="1694300" y="1475907"/>
            <a:ext cx="64781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有一张足够大的纸，其厚度为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毫米，请问，将它对折多少次之后，其厚度将超过珠穆朗玛峰（珠穆朗玛峰的高度为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8848.68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米）？ 这个题的流程图怎么画？并编写代码。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59723" y="678769"/>
            <a:ext cx="8424936" cy="3765189"/>
          </a:xfrm>
          <a:prstGeom prst="roundRect">
            <a:avLst>
              <a:gd name="adj" fmla="val 9083"/>
            </a:avLst>
          </a:prstGeom>
          <a:solidFill>
            <a:schemeClr val="bg1"/>
          </a:solidFill>
          <a:ln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55576" y="339502"/>
            <a:ext cx="3528392" cy="547238"/>
          </a:xfrm>
          <a:prstGeom prst="roundRect">
            <a:avLst/>
          </a:prstGeom>
          <a:solidFill>
            <a:srgbClr val="497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755576" y="533544"/>
            <a:ext cx="3528392" cy="358885"/>
          </a:xfrm>
          <a:custGeom>
            <a:avLst/>
            <a:gdLst>
              <a:gd name="connsiteX0" fmla="*/ 2693194 w 2693194"/>
              <a:gd name="connsiteY0" fmla="*/ 0 h 421619"/>
              <a:gd name="connsiteX1" fmla="*/ 2693194 w 2693194"/>
              <a:gd name="connsiteY1" fmla="*/ 335892 h 421619"/>
              <a:gd name="connsiteX2" fmla="*/ 2607467 w 2693194"/>
              <a:gd name="connsiteY2" fmla="*/ 421619 h 421619"/>
              <a:gd name="connsiteX3" fmla="*/ 85727 w 2693194"/>
              <a:gd name="connsiteY3" fmla="*/ 421619 h 421619"/>
              <a:gd name="connsiteX4" fmla="*/ 0 w 2693194"/>
              <a:gd name="connsiteY4" fmla="*/ 335892 h 421619"/>
              <a:gd name="connsiteX5" fmla="*/ 0 w 2693194"/>
              <a:gd name="connsiteY5" fmla="*/ 271095 h 421619"/>
              <a:gd name="connsiteX6" fmla="*/ 69019 w 2693194"/>
              <a:gd name="connsiteY6" fmla="*/ 284656 h 421619"/>
              <a:gd name="connsiteX7" fmla="*/ 1927036 w 2693194"/>
              <a:gd name="connsiteY7" fmla="*/ 166649 h 421619"/>
              <a:gd name="connsiteX8" fmla="*/ 2368274 w 2693194"/>
              <a:gd name="connsiteY8" fmla="*/ 79277 h 421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3194" h="421619">
                <a:moveTo>
                  <a:pt x="2693194" y="0"/>
                </a:moveTo>
                <a:lnTo>
                  <a:pt x="2693194" y="335892"/>
                </a:lnTo>
                <a:cubicBezTo>
                  <a:pt x="2693194" y="383238"/>
                  <a:pt x="2654813" y="421619"/>
                  <a:pt x="2607467" y="421619"/>
                </a:cubicBezTo>
                <a:lnTo>
                  <a:pt x="85727" y="421619"/>
                </a:lnTo>
                <a:cubicBezTo>
                  <a:pt x="38381" y="421619"/>
                  <a:pt x="0" y="383238"/>
                  <a:pt x="0" y="335892"/>
                </a:cubicBezTo>
                <a:lnTo>
                  <a:pt x="0" y="271095"/>
                </a:lnTo>
                <a:lnTo>
                  <a:pt x="69019" y="284656"/>
                </a:lnTo>
                <a:cubicBezTo>
                  <a:pt x="485512" y="337561"/>
                  <a:pt x="1168484" y="300273"/>
                  <a:pt x="1927036" y="166649"/>
                </a:cubicBezTo>
                <a:cubicBezTo>
                  <a:pt x="2078746" y="139924"/>
                  <a:pt x="2226298" y="110611"/>
                  <a:pt x="2368274" y="7927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1"/>
          <p:cNvSpPr txBox="1"/>
          <p:nvPr/>
        </p:nvSpPr>
        <p:spPr>
          <a:xfrm>
            <a:off x="857904" y="365887"/>
            <a:ext cx="328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循环语句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—for</a:t>
            </a:r>
            <a:r>
              <a: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语句</a:t>
            </a:r>
          </a:p>
        </p:txBody>
      </p:sp>
      <p:sp>
        <p:nvSpPr>
          <p:cNvPr id="14" name="矩形 13"/>
          <p:cNvSpPr/>
          <p:nvPr/>
        </p:nvSpPr>
        <p:spPr>
          <a:xfrm>
            <a:off x="683568" y="1203598"/>
            <a:ext cx="42484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000" b="1" kern="0" dirty="0">
                <a:latin typeface="Comic Sans MS" panose="030F0702030302020204" pitchFamily="66" charset="0"/>
                <a:ea typeface="黑体" panose="02010609060101010101" charset="-122"/>
              </a:rPr>
              <a:t>①语句格式：</a:t>
            </a:r>
            <a:endParaRPr lang="en-US" altLang="zh-CN" sz="2000" b="1" kern="0" dirty="0">
              <a:latin typeface="Comic Sans MS" panose="030F0702030302020204" pitchFamily="66" charset="0"/>
              <a:ea typeface="黑体" panose="02010609060101010101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43608" y="2211710"/>
            <a:ext cx="4572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kern="0" dirty="0">
                <a:latin typeface="Comic Sans MS" panose="030F0702030302020204" pitchFamily="66" charset="0"/>
                <a:ea typeface="黑体" panose="02010609060101010101" charset="-122"/>
              </a:rPr>
              <a:t>for &lt;</a:t>
            </a:r>
            <a:r>
              <a:rPr lang="zh-CN" altLang="en-US" b="1" kern="0" dirty="0">
                <a:latin typeface="Comic Sans MS" panose="030F0702030302020204" pitchFamily="66" charset="0"/>
                <a:ea typeface="黑体" panose="02010609060101010101" charset="-122"/>
              </a:rPr>
              <a:t>循环变量</a:t>
            </a:r>
            <a:r>
              <a:rPr lang="en-US" altLang="zh-CN" b="1" kern="0" dirty="0">
                <a:latin typeface="Comic Sans MS" panose="030F0702030302020204" pitchFamily="66" charset="0"/>
                <a:ea typeface="黑体" panose="02010609060101010101" charset="-122"/>
              </a:rPr>
              <a:t>&gt; in &lt;</a:t>
            </a:r>
            <a:r>
              <a:rPr lang="zh-CN" altLang="en-US" b="1" kern="0" dirty="0">
                <a:latin typeface="Comic Sans MS" panose="030F0702030302020204" pitchFamily="66" charset="0"/>
                <a:ea typeface="黑体" panose="02010609060101010101" charset="-122"/>
              </a:rPr>
              <a:t>遍历结构</a:t>
            </a:r>
            <a:r>
              <a:rPr lang="en-US" altLang="zh-CN" b="1" kern="0" dirty="0">
                <a:latin typeface="Comic Sans MS" panose="030F0702030302020204" pitchFamily="66" charset="0"/>
                <a:ea typeface="黑体" panose="02010609060101010101" charset="-122"/>
              </a:rPr>
              <a:t>&gt;: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kern="0" dirty="0">
                <a:latin typeface="Comic Sans MS" panose="030F0702030302020204" pitchFamily="66" charset="0"/>
                <a:ea typeface="黑体" panose="02010609060101010101" charset="-122"/>
              </a:rPr>
              <a:t>     </a:t>
            </a:r>
            <a:r>
              <a:rPr lang="zh-CN" altLang="en-US" b="1" kern="0" dirty="0">
                <a:latin typeface="Comic Sans MS" panose="030F0702030302020204" pitchFamily="66" charset="0"/>
                <a:ea typeface="黑体" panose="02010609060101010101" charset="-122"/>
              </a:rPr>
              <a:t>语句块</a:t>
            </a:r>
            <a:endParaRPr lang="en-US" altLang="zh-CN" b="1" kern="0" dirty="0">
              <a:latin typeface="Comic Sans MS" panose="030F0702030302020204" pitchFamily="66" charset="0"/>
              <a:ea typeface="黑体" panose="0201060906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92080" y="1289356"/>
            <a:ext cx="236509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kern="0" dirty="0">
                <a:latin typeface="Comic Sans MS" panose="030F0702030302020204" pitchFamily="66" charset="0"/>
                <a:ea typeface="黑体" panose="02010609060101010101" charset="-122"/>
              </a:rPr>
              <a:t>for </a:t>
            </a:r>
            <a:r>
              <a:rPr lang="en-US" altLang="zh-CN" b="1" kern="0" dirty="0" err="1">
                <a:latin typeface="Comic Sans MS" panose="030F0702030302020204" pitchFamily="66" charset="0"/>
                <a:ea typeface="黑体" panose="02010609060101010101" charset="-122"/>
              </a:rPr>
              <a:t>i</a:t>
            </a:r>
            <a:r>
              <a:rPr lang="en-US" altLang="zh-CN" b="1" kern="0" dirty="0">
                <a:latin typeface="Comic Sans MS" panose="030F0702030302020204" pitchFamily="66" charset="0"/>
                <a:ea typeface="黑体" panose="02010609060101010101" charset="-122"/>
              </a:rPr>
              <a:t> in range(10):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kern="0" dirty="0">
                <a:latin typeface="Comic Sans MS" panose="030F0702030302020204" pitchFamily="66" charset="0"/>
                <a:ea typeface="黑体" panose="02010609060101010101" charset="-122"/>
              </a:rPr>
              <a:t>     </a:t>
            </a:r>
            <a:r>
              <a:rPr lang="zh-CN" altLang="en-US" b="1" kern="0" dirty="0">
                <a:latin typeface="Comic Sans MS" panose="030F0702030302020204" pitchFamily="66" charset="0"/>
                <a:ea typeface="黑体" panose="02010609060101010101" charset="-122"/>
              </a:rPr>
              <a:t>语句块</a:t>
            </a:r>
            <a:endParaRPr lang="en-US" altLang="zh-CN" b="1" kern="0" dirty="0">
              <a:latin typeface="Comic Sans MS" panose="030F0702030302020204" pitchFamily="66" charset="0"/>
              <a:ea typeface="黑体" panose="02010609060101010101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80" y="3060095"/>
            <a:ext cx="236509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kern="0" dirty="0">
                <a:latin typeface="Comic Sans MS" panose="030F0702030302020204" pitchFamily="66" charset="0"/>
                <a:ea typeface="黑体" panose="02010609060101010101" charset="-122"/>
              </a:rPr>
              <a:t>for item in list: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kern="0" dirty="0">
                <a:latin typeface="Comic Sans MS" panose="030F0702030302020204" pitchFamily="66" charset="0"/>
                <a:ea typeface="黑体" panose="02010609060101010101" charset="-122"/>
              </a:rPr>
              <a:t>     </a:t>
            </a:r>
            <a:r>
              <a:rPr lang="zh-CN" altLang="en-US" b="1" kern="0" dirty="0">
                <a:latin typeface="Comic Sans MS" panose="030F0702030302020204" pitchFamily="66" charset="0"/>
                <a:ea typeface="黑体" panose="02010609060101010101" charset="-122"/>
              </a:rPr>
              <a:t>语句块</a:t>
            </a:r>
            <a:endParaRPr lang="en-US" altLang="zh-CN" b="1" kern="0" dirty="0">
              <a:latin typeface="Comic Sans MS" panose="030F0702030302020204" pitchFamily="66" charset="0"/>
              <a:ea typeface="黑体" panose="02010609060101010101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292080" y="2218968"/>
            <a:ext cx="236509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kern="0" dirty="0">
                <a:latin typeface="Comic Sans MS" panose="030F0702030302020204" pitchFamily="66" charset="0"/>
                <a:ea typeface="黑体" panose="02010609060101010101" charset="-122"/>
              </a:rPr>
              <a:t>for c in s: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kern="0" dirty="0">
                <a:latin typeface="Comic Sans MS" panose="030F0702030302020204" pitchFamily="66" charset="0"/>
                <a:ea typeface="黑体" panose="02010609060101010101" charset="-122"/>
              </a:rPr>
              <a:t>     </a:t>
            </a:r>
            <a:r>
              <a:rPr lang="zh-CN" altLang="en-US" b="1" kern="0" dirty="0">
                <a:latin typeface="Comic Sans MS" panose="030F0702030302020204" pitchFamily="66" charset="0"/>
                <a:ea typeface="黑体" panose="02010609060101010101" charset="-122"/>
              </a:rPr>
              <a:t>语句块</a:t>
            </a:r>
            <a:endParaRPr lang="en-US" altLang="zh-CN" b="1" kern="0" dirty="0">
              <a:latin typeface="Comic Sans MS" panose="030F0702030302020204" pitchFamily="66" charset="0"/>
              <a:ea typeface="黑体" panose="02010609060101010101" charset="-122"/>
            </a:endParaRPr>
          </a:p>
        </p:txBody>
      </p:sp>
      <p:cxnSp>
        <p:nvCxnSpPr>
          <p:cNvPr id="18" name="直接箭头连接符 17"/>
          <p:cNvCxnSpPr>
            <a:endCxn id="13" idx="1"/>
          </p:cNvCxnSpPr>
          <p:nvPr/>
        </p:nvCxnSpPr>
        <p:spPr>
          <a:xfrm flipV="1">
            <a:off x="4499992" y="1681771"/>
            <a:ext cx="792088" cy="673956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572000" y="2427734"/>
            <a:ext cx="745480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572000" y="2561578"/>
            <a:ext cx="745480" cy="658244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59723" y="678769"/>
            <a:ext cx="8424936" cy="3765189"/>
          </a:xfrm>
          <a:prstGeom prst="roundRect">
            <a:avLst>
              <a:gd name="adj" fmla="val 9083"/>
            </a:avLst>
          </a:prstGeom>
          <a:solidFill>
            <a:schemeClr val="bg1"/>
          </a:solidFill>
          <a:ln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55576" y="339502"/>
            <a:ext cx="3528392" cy="547238"/>
          </a:xfrm>
          <a:prstGeom prst="roundRect">
            <a:avLst/>
          </a:prstGeom>
          <a:solidFill>
            <a:srgbClr val="497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755576" y="533544"/>
            <a:ext cx="3528392" cy="358885"/>
          </a:xfrm>
          <a:custGeom>
            <a:avLst/>
            <a:gdLst>
              <a:gd name="connsiteX0" fmla="*/ 2693194 w 2693194"/>
              <a:gd name="connsiteY0" fmla="*/ 0 h 421619"/>
              <a:gd name="connsiteX1" fmla="*/ 2693194 w 2693194"/>
              <a:gd name="connsiteY1" fmla="*/ 335892 h 421619"/>
              <a:gd name="connsiteX2" fmla="*/ 2607467 w 2693194"/>
              <a:gd name="connsiteY2" fmla="*/ 421619 h 421619"/>
              <a:gd name="connsiteX3" fmla="*/ 85727 w 2693194"/>
              <a:gd name="connsiteY3" fmla="*/ 421619 h 421619"/>
              <a:gd name="connsiteX4" fmla="*/ 0 w 2693194"/>
              <a:gd name="connsiteY4" fmla="*/ 335892 h 421619"/>
              <a:gd name="connsiteX5" fmla="*/ 0 w 2693194"/>
              <a:gd name="connsiteY5" fmla="*/ 271095 h 421619"/>
              <a:gd name="connsiteX6" fmla="*/ 69019 w 2693194"/>
              <a:gd name="connsiteY6" fmla="*/ 284656 h 421619"/>
              <a:gd name="connsiteX7" fmla="*/ 1927036 w 2693194"/>
              <a:gd name="connsiteY7" fmla="*/ 166649 h 421619"/>
              <a:gd name="connsiteX8" fmla="*/ 2368274 w 2693194"/>
              <a:gd name="connsiteY8" fmla="*/ 79277 h 421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3194" h="421619">
                <a:moveTo>
                  <a:pt x="2693194" y="0"/>
                </a:moveTo>
                <a:lnTo>
                  <a:pt x="2693194" y="335892"/>
                </a:lnTo>
                <a:cubicBezTo>
                  <a:pt x="2693194" y="383238"/>
                  <a:pt x="2654813" y="421619"/>
                  <a:pt x="2607467" y="421619"/>
                </a:cubicBezTo>
                <a:lnTo>
                  <a:pt x="85727" y="421619"/>
                </a:lnTo>
                <a:cubicBezTo>
                  <a:pt x="38381" y="421619"/>
                  <a:pt x="0" y="383238"/>
                  <a:pt x="0" y="335892"/>
                </a:cubicBezTo>
                <a:lnTo>
                  <a:pt x="0" y="271095"/>
                </a:lnTo>
                <a:lnTo>
                  <a:pt x="69019" y="284656"/>
                </a:lnTo>
                <a:cubicBezTo>
                  <a:pt x="485512" y="337561"/>
                  <a:pt x="1168484" y="300273"/>
                  <a:pt x="1927036" y="166649"/>
                </a:cubicBezTo>
                <a:cubicBezTo>
                  <a:pt x="2078746" y="139924"/>
                  <a:pt x="2226298" y="110611"/>
                  <a:pt x="2368274" y="7927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1"/>
          <p:cNvSpPr txBox="1"/>
          <p:nvPr/>
        </p:nvSpPr>
        <p:spPr>
          <a:xfrm>
            <a:off x="857904" y="365887"/>
            <a:ext cx="328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循环语句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—for</a:t>
            </a:r>
            <a:r>
              <a: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语句</a:t>
            </a:r>
          </a:p>
        </p:txBody>
      </p:sp>
      <p:sp>
        <p:nvSpPr>
          <p:cNvPr id="16" name="矩形 15"/>
          <p:cNvSpPr/>
          <p:nvPr/>
        </p:nvSpPr>
        <p:spPr>
          <a:xfrm>
            <a:off x="755576" y="1491630"/>
            <a:ext cx="69847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zh-CN" altLang="en-US" sz="2000" b="1" kern="0" dirty="0">
                <a:latin typeface="Comic Sans MS" panose="030F0702030302020204" pitchFamily="66" charset="0"/>
                <a:ea typeface="黑体" panose="02010609060101010101" charset="-122"/>
              </a:rPr>
              <a:t>②语句功能：</a:t>
            </a:r>
            <a:endParaRPr lang="en-US" altLang="zh-CN" sz="2000" b="1" kern="0" dirty="0">
              <a:latin typeface="Comic Sans MS" panose="030F0702030302020204" pitchFamily="66" charset="0"/>
              <a:ea typeface="黑体" panose="02010609060101010101" charset="-122"/>
            </a:endParaRPr>
          </a:p>
          <a:p>
            <a:pPr marL="0" lvl="1" algn="just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2000" b="1" kern="0" dirty="0">
                <a:latin typeface="Comic Sans MS" panose="030F0702030302020204" pitchFamily="66" charset="0"/>
                <a:ea typeface="黑体" panose="02010609060101010101" charset="-122"/>
              </a:rPr>
              <a:t>    当循环变量的值在遍历范围内时，执行循环体的操作；否则，退出循环。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8" y="114071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矩形 2"/>
          <p:cNvSpPr/>
          <p:nvPr/>
        </p:nvSpPr>
        <p:spPr>
          <a:xfrm>
            <a:off x="194830" y="191452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文本框 9"/>
          <p:cNvSpPr txBox="1"/>
          <p:nvPr/>
        </p:nvSpPr>
        <p:spPr>
          <a:xfrm>
            <a:off x="589179" y="442781"/>
            <a:ext cx="3134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print()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TextBox 2"/>
          <p:cNvSpPr txBox="1"/>
          <p:nvPr/>
        </p:nvSpPr>
        <p:spPr>
          <a:xfrm>
            <a:off x="1157742" y="1225982"/>
            <a:ext cx="6940391" cy="155888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>
              <a:spcAft>
                <a:spcPts val="450"/>
              </a:spcAft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输出字符信息，函数中带引号的字符串直接输出；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>
              <a:spcAft>
                <a:spcPts val="450"/>
              </a:spcAft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输出变量的值，在函数中写上变量名；</a:t>
            </a:r>
          </a:p>
          <a:p>
            <a:pPr>
              <a:spcAft>
                <a:spcPts val="450"/>
              </a:spcAft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输出表达式的值，函数中书写的表达式；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>
              <a:spcAft>
                <a:spcPts val="450"/>
              </a:spcAft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输出多个内容，用“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,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”隔开多个内容。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59723" y="678769"/>
            <a:ext cx="8424936" cy="3765189"/>
          </a:xfrm>
          <a:prstGeom prst="roundRect">
            <a:avLst>
              <a:gd name="adj" fmla="val 9083"/>
            </a:avLst>
          </a:prstGeom>
          <a:solidFill>
            <a:schemeClr val="bg1"/>
          </a:solidFill>
          <a:ln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55576" y="339502"/>
            <a:ext cx="3528392" cy="547238"/>
          </a:xfrm>
          <a:prstGeom prst="roundRect">
            <a:avLst/>
          </a:prstGeom>
          <a:solidFill>
            <a:srgbClr val="497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755576" y="533544"/>
            <a:ext cx="3528392" cy="358885"/>
          </a:xfrm>
          <a:custGeom>
            <a:avLst/>
            <a:gdLst>
              <a:gd name="connsiteX0" fmla="*/ 2693194 w 2693194"/>
              <a:gd name="connsiteY0" fmla="*/ 0 h 421619"/>
              <a:gd name="connsiteX1" fmla="*/ 2693194 w 2693194"/>
              <a:gd name="connsiteY1" fmla="*/ 335892 h 421619"/>
              <a:gd name="connsiteX2" fmla="*/ 2607467 w 2693194"/>
              <a:gd name="connsiteY2" fmla="*/ 421619 h 421619"/>
              <a:gd name="connsiteX3" fmla="*/ 85727 w 2693194"/>
              <a:gd name="connsiteY3" fmla="*/ 421619 h 421619"/>
              <a:gd name="connsiteX4" fmla="*/ 0 w 2693194"/>
              <a:gd name="connsiteY4" fmla="*/ 335892 h 421619"/>
              <a:gd name="connsiteX5" fmla="*/ 0 w 2693194"/>
              <a:gd name="connsiteY5" fmla="*/ 271095 h 421619"/>
              <a:gd name="connsiteX6" fmla="*/ 69019 w 2693194"/>
              <a:gd name="connsiteY6" fmla="*/ 284656 h 421619"/>
              <a:gd name="connsiteX7" fmla="*/ 1927036 w 2693194"/>
              <a:gd name="connsiteY7" fmla="*/ 166649 h 421619"/>
              <a:gd name="connsiteX8" fmla="*/ 2368274 w 2693194"/>
              <a:gd name="connsiteY8" fmla="*/ 79277 h 421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3194" h="421619">
                <a:moveTo>
                  <a:pt x="2693194" y="0"/>
                </a:moveTo>
                <a:lnTo>
                  <a:pt x="2693194" y="335892"/>
                </a:lnTo>
                <a:cubicBezTo>
                  <a:pt x="2693194" y="383238"/>
                  <a:pt x="2654813" y="421619"/>
                  <a:pt x="2607467" y="421619"/>
                </a:cubicBezTo>
                <a:lnTo>
                  <a:pt x="85727" y="421619"/>
                </a:lnTo>
                <a:cubicBezTo>
                  <a:pt x="38381" y="421619"/>
                  <a:pt x="0" y="383238"/>
                  <a:pt x="0" y="335892"/>
                </a:cubicBezTo>
                <a:lnTo>
                  <a:pt x="0" y="271095"/>
                </a:lnTo>
                <a:lnTo>
                  <a:pt x="69019" y="284656"/>
                </a:lnTo>
                <a:cubicBezTo>
                  <a:pt x="485512" y="337561"/>
                  <a:pt x="1168484" y="300273"/>
                  <a:pt x="1927036" y="166649"/>
                </a:cubicBezTo>
                <a:cubicBezTo>
                  <a:pt x="2078746" y="139924"/>
                  <a:pt x="2226298" y="110611"/>
                  <a:pt x="2368274" y="7927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1"/>
          <p:cNvSpPr txBox="1"/>
          <p:nvPr/>
        </p:nvSpPr>
        <p:spPr>
          <a:xfrm>
            <a:off x="857904" y="365887"/>
            <a:ext cx="328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循环语句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—for</a:t>
            </a:r>
            <a:r>
              <a: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语句</a:t>
            </a:r>
          </a:p>
        </p:txBody>
      </p:sp>
      <p:sp>
        <p:nvSpPr>
          <p:cNvPr id="14" name="矩形 13"/>
          <p:cNvSpPr/>
          <p:nvPr/>
        </p:nvSpPr>
        <p:spPr>
          <a:xfrm>
            <a:off x="683568" y="1203598"/>
            <a:ext cx="42484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000" b="1" kern="0" dirty="0">
                <a:latin typeface="Comic Sans MS" panose="030F0702030302020204" pitchFamily="66" charset="0"/>
                <a:ea typeface="黑体" panose="02010609060101010101" charset="-122"/>
              </a:rPr>
              <a:t>①语句格式：</a:t>
            </a:r>
            <a:endParaRPr lang="en-US" altLang="zh-CN" sz="2000" b="1" kern="0" dirty="0">
              <a:latin typeface="Comic Sans MS" panose="030F0702030302020204" pitchFamily="66" charset="0"/>
              <a:ea typeface="黑体" panose="02010609060101010101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43608" y="2211710"/>
            <a:ext cx="4572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kern="0" dirty="0">
                <a:latin typeface="Comic Sans MS" panose="030F0702030302020204" pitchFamily="66" charset="0"/>
                <a:ea typeface="黑体" panose="02010609060101010101" charset="-122"/>
              </a:rPr>
              <a:t>for &lt;</a:t>
            </a:r>
            <a:r>
              <a:rPr lang="zh-CN" altLang="en-US" b="1" kern="0" dirty="0">
                <a:latin typeface="Comic Sans MS" panose="030F0702030302020204" pitchFamily="66" charset="0"/>
                <a:ea typeface="黑体" panose="02010609060101010101" charset="-122"/>
              </a:rPr>
              <a:t>循环变量</a:t>
            </a:r>
            <a:r>
              <a:rPr lang="en-US" altLang="zh-CN" b="1" kern="0" dirty="0">
                <a:latin typeface="Comic Sans MS" panose="030F0702030302020204" pitchFamily="66" charset="0"/>
                <a:ea typeface="黑体" panose="02010609060101010101" charset="-122"/>
              </a:rPr>
              <a:t>&gt; in &lt;</a:t>
            </a:r>
            <a:r>
              <a:rPr lang="zh-CN" altLang="en-US" b="1" kern="0" dirty="0">
                <a:latin typeface="Comic Sans MS" panose="030F0702030302020204" pitchFamily="66" charset="0"/>
                <a:ea typeface="黑体" panose="02010609060101010101" charset="-122"/>
              </a:rPr>
              <a:t>遍历结构</a:t>
            </a:r>
            <a:r>
              <a:rPr lang="en-US" altLang="zh-CN" b="1" kern="0" dirty="0">
                <a:latin typeface="Comic Sans MS" panose="030F0702030302020204" pitchFamily="66" charset="0"/>
                <a:ea typeface="黑体" panose="02010609060101010101" charset="-122"/>
              </a:rPr>
              <a:t>&gt;: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kern="0" dirty="0">
                <a:latin typeface="Comic Sans MS" panose="030F0702030302020204" pitchFamily="66" charset="0"/>
                <a:ea typeface="黑体" panose="02010609060101010101" charset="-122"/>
              </a:rPr>
              <a:t>     </a:t>
            </a:r>
            <a:r>
              <a:rPr lang="zh-CN" altLang="en-US" b="1" kern="0" dirty="0">
                <a:latin typeface="Comic Sans MS" panose="030F0702030302020204" pitchFamily="66" charset="0"/>
                <a:ea typeface="黑体" panose="02010609060101010101" charset="-122"/>
              </a:rPr>
              <a:t>语句块</a:t>
            </a:r>
            <a:endParaRPr lang="en-US" altLang="zh-CN" b="1" kern="0" dirty="0">
              <a:latin typeface="Comic Sans MS" panose="030F0702030302020204" pitchFamily="66" charset="0"/>
              <a:ea typeface="黑体" panose="0201060906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92080" y="1289356"/>
            <a:ext cx="236509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kern="0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charset="-122"/>
              </a:rPr>
              <a:t>for </a:t>
            </a:r>
            <a:r>
              <a:rPr lang="en-US" altLang="zh-CN" b="1" kern="0" dirty="0" err="1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charset="-122"/>
              </a:rPr>
              <a:t>i</a:t>
            </a:r>
            <a:r>
              <a:rPr lang="en-US" altLang="zh-CN" b="1" kern="0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charset="-122"/>
              </a:rPr>
              <a:t> in range(10):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kern="0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charset="-122"/>
              </a:rPr>
              <a:t>     </a:t>
            </a:r>
            <a:r>
              <a:rPr lang="zh-CN" altLang="en-US" b="1" kern="0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charset="-122"/>
              </a:rPr>
              <a:t>语句块</a:t>
            </a:r>
            <a:endParaRPr lang="en-US" altLang="zh-CN" b="1" kern="0" dirty="0">
              <a:solidFill>
                <a:srgbClr val="FF0000"/>
              </a:solidFill>
              <a:latin typeface="Comic Sans MS" panose="030F0702030302020204" pitchFamily="66" charset="0"/>
              <a:ea typeface="黑体" panose="02010609060101010101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17480" y="2218968"/>
            <a:ext cx="236509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kern="0" dirty="0">
                <a:latin typeface="Comic Sans MS" panose="030F0702030302020204" pitchFamily="66" charset="0"/>
                <a:ea typeface="黑体" panose="02010609060101010101" charset="-122"/>
              </a:rPr>
              <a:t>for item in list: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kern="0" dirty="0">
                <a:latin typeface="Comic Sans MS" panose="030F0702030302020204" pitchFamily="66" charset="0"/>
                <a:ea typeface="黑体" panose="02010609060101010101" charset="-122"/>
              </a:rPr>
              <a:t>     </a:t>
            </a:r>
            <a:r>
              <a:rPr lang="zh-CN" altLang="en-US" b="1" kern="0" dirty="0">
                <a:latin typeface="Comic Sans MS" panose="030F0702030302020204" pitchFamily="66" charset="0"/>
                <a:ea typeface="黑体" panose="02010609060101010101" charset="-122"/>
              </a:rPr>
              <a:t>语句块</a:t>
            </a:r>
            <a:endParaRPr lang="en-US" altLang="zh-CN" b="1" kern="0" dirty="0">
              <a:latin typeface="Comic Sans MS" panose="030F0702030302020204" pitchFamily="66" charset="0"/>
              <a:ea typeface="黑体" panose="02010609060101010101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17480" y="3060095"/>
            <a:ext cx="236509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kern="0" dirty="0">
                <a:latin typeface="Comic Sans MS" panose="030F0702030302020204" pitchFamily="66" charset="0"/>
                <a:ea typeface="黑体" panose="02010609060101010101" charset="-122"/>
              </a:rPr>
              <a:t>for c in s: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kern="0" dirty="0">
                <a:latin typeface="Comic Sans MS" panose="030F0702030302020204" pitchFamily="66" charset="0"/>
                <a:ea typeface="黑体" panose="02010609060101010101" charset="-122"/>
              </a:rPr>
              <a:t>     </a:t>
            </a:r>
            <a:r>
              <a:rPr lang="zh-CN" altLang="en-US" b="1" kern="0" dirty="0">
                <a:latin typeface="Comic Sans MS" panose="030F0702030302020204" pitchFamily="66" charset="0"/>
                <a:ea typeface="黑体" panose="02010609060101010101" charset="-122"/>
              </a:rPr>
              <a:t>语句块</a:t>
            </a:r>
            <a:endParaRPr lang="en-US" altLang="zh-CN" b="1" kern="0" dirty="0">
              <a:latin typeface="Comic Sans MS" panose="030F0702030302020204" pitchFamily="66" charset="0"/>
              <a:ea typeface="黑体" panose="02010609060101010101" charset="-122"/>
            </a:endParaRPr>
          </a:p>
        </p:txBody>
      </p:sp>
      <p:cxnSp>
        <p:nvCxnSpPr>
          <p:cNvPr id="18" name="直接箭头连接符 17"/>
          <p:cNvCxnSpPr>
            <a:endCxn id="13" idx="1"/>
          </p:cNvCxnSpPr>
          <p:nvPr/>
        </p:nvCxnSpPr>
        <p:spPr>
          <a:xfrm flipV="1">
            <a:off x="4499992" y="1681771"/>
            <a:ext cx="792088" cy="673955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572000" y="2427734"/>
            <a:ext cx="745480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572000" y="2561578"/>
            <a:ext cx="745480" cy="658244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308"/>
          <a:stretch>
            <a:fillRect/>
          </a:stretch>
        </p:blipFill>
        <p:spPr bwMode="auto">
          <a:xfrm>
            <a:off x="876012" y="916056"/>
            <a:ext cx="7389380" cy="605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9502"/>
            <a:ext cx="1981856" cy="470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26" b="45360"/>
          <a:stretch>
            <a:fillRect/>
          </a:stretch>
        </p:blipFill>
        <p:spPr bwMode="auto">
          <a:xfrm>
            <a:off x="876012" y="2070284"/>
            <a:ext cx="7389380" cy="616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276"/>
          <a:stretch>
            <a:fillRect/>
          </a:stretch>
        </p:blipFill>
        <p:spPr bwMode="auto">
          <a:xfrm>
            <a:off x="876012" y="3225316"/>
            <a:ext cx="7389380" cy="930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5616" y="1347614"/>
            <a:ext cx="40324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 = 0</a:t>
            </a:r>
          </a:p>
          <a:p>
            <a:r>
              <a:rPr lang="en-US" altLang="zh-CN" sz="2400" dirty="0" err="1"/>
              <a:t>i</a:t>
            </a:r>
            <a:r>
              <a:rPr lang="en-US" altLang="zh-CN" sz="2400" dirty="0"/>
              <a:t> = 1</a:t>
            </a:r>
          </a:p>
          <a:p>
            <a:endParaRPr lang="en-US" altLang="zh-CN" sz="2400" dirty="0"/>
          </a:p>
          <a:p>
            <a:r>
              <a:rPr lang="en-US" altLang="zh-CN" sz="2400" dirty="0"/>
              <a:t>while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&lt;=100:</a:t>
            </a:r>
          </a:p>
          <a:p>
            <a:r>
              <a:rPr lang="en-US" altLang="zh-CN" sz="2400" dirty="0"/>
              <a:t>    s += </a:t>
            </a:r>
            <a:r>
              <a:rPr lang="en-US" altLang="zh-CN" sz="2400" dirty="0" err="1"/>
              <a:t>i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+=1</a:t>
            </a:r>
          </a:p>
          <a:p>
            <a:endParaRPr lang="en-US" altLang="zh-CN" sz="2400" dirty="0"/>
          </a:p>
          <a:p>
            <a:r>
              <a:rPr lang="en-US" altLang="zh-CN" sz="2400" dirty="0"/>
              <a:t>print( </a:t>
            </a:r>
            <a:r>
              <a:rPr lang="en-US" altLang="zh-CN" sz="2400" dirty="0" err="1"/>
              <a:t>f”s</a:t>
            </a:r>
            <a:r>
              <a:rPr lang="en-US" altLang="zh-CN" sz="2400" dirty="0"/>
              <a:t>= {s}”)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23750" y="627534"/>
            <a:ext cx="7320658" cy="495563"/>
          </a:xfrm>
          <a:prstGeom prst="rect">
            <a:avLst/>
          </a:prstGeom>
          <a:noFill/>
        </p:spPr>
        <p:txBody>
          <a:bodyPr wrap="square" lIns="91419" tIns="45709" rIns="91419" bIns="45709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请将以下“例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：计算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1+2+3+……+100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的和”代码改为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8" y="114071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0" y="191452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809010" y="339502"/>
            <a:ext cx="7436644" cy="3977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indent="0" algn="just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课堂练习：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、下面代码的输出结果是‬‬‬‬‬‬‬‬‬‬‬‬‬‬‬‬‬‬‬‬‬‬‬‬‬‬‬‬‬‬‬‬‬‬‬‬‬‬‬‬‬‬‬‬‬‬‬‬</a:t>
            </a: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 = 1.0</a:t>
            </a: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 range(1,4):</a:t>
            </a: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sum+=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print(sum)</a:t>
            </a: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7.0</a:t>
            </a: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1.0</a:t>
            </a: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6</a:t>
            </a: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 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8" y="114071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0" y="191452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809010" y="339502"/>
            <a:ext cx="7436644" cy="253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indent="0" algn="just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课堂练习：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、下列程序的运行结果是（   ）</a:t>
            </a: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 = 0</a:t>
            </a: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for k in range(10,50,15):</a:t>
            </a: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s = s + k</a:t>
            </a: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print(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s,k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59723" y="678769"/>
            <a:ext cx="8424936" cy="3765189"/>
          </a:xfrm>
          <a:prstGeom prst="roundRect">
            <a:avLst>
              <a:gd name="adj" fmla="val 9083"/>
            </a:avLst>
          </a:prstGeom>
          <a:solidFill>
            <a:schemeClr val="bg1"/>
          </a:solidFill>
          <a:ln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55576" y="339502"/>
            <a:ext cx="3528392" cy="547238"/>
          </a:xfrm>
          <a:prstGeom prst="roundRect">
            <a:avLst/>
          </a:prstGeom>
          <a:solidFill>
            <a:srgbClr val="497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755576" y="533544"/>
            <a:ext cx="3528392" cy="358885"/>
          </a:xfrm>
          <a:custGeom>
            <a:avLst/>
            <a:gdLst>
              <a:gd name="connsiteX0" fmla="*/ 2693194 w 2693194"/>
              <a:gd name="connsiteY0" fmla="*/ 0 h 421619"/>
              <a:gd name="connsiteX1" fmla="*/ 2693194 w 2693194"/>
              <a:gd name="connsiteY1" fmla="*/ 335892 h 421619"/>
              <a:gd name="connsiteX2" fmla="*/ 2607467 w 2693194"/>
              <a:gd name="connsiteY2" fmla="*/ 421619 h 421619"/>
              <a:gd name="connsiteX3" fmla="*/ 85727 w 2693194"/>
              <a:gd name="connsiteY3" fmla="*/ 421619 h 421619"/>
              <a:gd name="connsiteX4" fmla="*/ 0 w 2693194"/>
              <a:gd name="connsiteY4" fmla="*/ 335892 h 421619"/>
              <a:gd name="connsiteX5" fmla="*/ 0 w 2693194"/>
              <a:gd name="connsiteY5" fmla="*/ 271095 h 421619"/>
              <a:gd name="connsiteX6" fmla="*/ 69019 w 2693194"/>
              <a:gd name="connsiteY6" fmla="*/ 284656 h 421619"/>
              <a:gd name="connsiteX7" fmla="*/ 1927036 w 2693194"/>
              <a:gd name="connsiteY7" fmla="*/ 166649 h 421619"/>
              <a:gd name="connsiteX8" fmla="*/ 2368274 w 2693194"/>
              <a:gd name="connsiteY8" fmla="*/ 79277 h 421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3194" h="421619">
                <a:moveTo>
                  <a:pt x="2693194" y="0"/>
                </a:moveTo>
                <a:lnTo>
                  <a:pt x="2693194" y="335892"/>
                </a:lnTo>
                <a:cubicBezTo>
                  <a:pt x="2693194" y="383238"/>
                  <a:pt x="2654813" y="421619"/>
                  <a:pt x="2607467" y="421619"/>
                </a:cubicBezTo>
                <a:lnTo>
                  <a:pt x="85727" y="421619"/>
                </a:lnTo>
                <a:cubicBezTo>
                  <a:pt x="38381" y="421619"/>
                  <a:pt x="0" y="383238"/>
                  <a:pt x="0" y="335892"/>
                </a:cubicBezTo>
                <a:lnTo>
                  <a:pt x="0" y="271095"/>
                </a:lnTo>
                <a:lnTo>
                  <a:pt x="69019" y="284656"/>
                </a:lnTo>
                <a:cubicBezTo>
                  <a:pt x="485512" y="337561"/>
                  <a:pt x="1168484" y="300273"/>
                  <a:pt x="1927036" y="166649"/>
                </a:cubicBezTo>
                <a:cubicBezTo>
                  <a:pt x="2078746" y="139924"/>
                  <a:pt x="2226298" y="110611"/>
                  <a:pt x="2368274" y="7927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1"/>
          <p:cNvSpPr txBox="1"/>
          <p:nvPr/>
        </p:nvSpPr>
        <p:spPr>
          <a:xfrm>
            <a:off x="857904" y="365887"/>
            <a:ext cx="328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循环语句</a:t>
            </a: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—for</a:t>
            </a:r>
            <a:r>
              <a: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语句</a:t>
            </a:r>
          </a:p>
        </p:txBody>
      </p:sp>
      <p:sp>
        <p:nvSpPr>
          <p:cNvPr id="14" name="矩形 13"/>
          <p:cNvSpPr/>
          <p:nvPr/>
        </p:nvSpPr>
        <p:spPr>
          <a:xfrm>
            <a:off x="683568" y="1203598"/>
            <a:ext cx="42484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000" b="1" kern="0" dirty="0">
                <a:latin typeface="Comic Sans MS" panose="030F0702030302020204" pitchFamily="66" charset="0"/>
                <a:ea typeface="黑体" panose="02010609060101010101" charset="-122"/>
              </a:rPr>
              <a:t>①语句格式：</a:t>
            </a:r>
            <a:endParaRPr lang="en-US" altLang="zh-CN" sz="2000" b="1" kern="0" dirty="0">
              <a:latin typeface="Comic Sans MS" panose="030F0702030302020204" pitchFamily="66" charset="0"/>
              <a:ea typeface="黑体" panose="02010609060101010101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43608" y="2211710"/>
            <a:ext cx="4572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kern="0" dirty="0">
                <a:latin typeface="Comic Sans MS" panose="030F0702030302020204" pitchFamily="66" charset="0"/>
                <a:ea typeface="黑体" panose="02010609060101010101" charset="-122"/>
              </a:rPr>
              <a:t>for &lt;</a:t>
            </a:r>
            <a:r>
              <a:rPr lang="zh-CN" altLang="en-US" b="1" kern="0" dirty="0">
                <a:latin typeface="Comic Sans MS" panose="030F0702030302020204" pitchFamily="66" charset="0"/>
                <a:ea typeface="黑体" panose="02010609060101010101" charset="-122"/>
              </a:rPr>
              <a:t>循环变量</a:t>
            </a:r>
            <a:r>
              <a:rPr lang="en-US" altLang="zh-CN" b="1" kern="0" dirty="0">
                <a:latin typeface="Comic Sans MS" panose="030F0702030302020204" pitchFamily="66" charset="0"/>
                <a:ea typeface="黑体" panose="02010609060101010101" charset="-122"/>
              </a:rPr>
              <a:t>&gt; in &lt;</a:t>
            </a:r>
            <a:r>
              <a:rPr lang="zh-CN" altLang="en-US" b="1" kern="0" dirty="0">
                <a:latin typeface="Comic Sans MS" panose="030F0702030302020204" pitchFamily="66" charset="0"/>
                <a:ea typeface="黑体" panose="02010609060101010101" charset="-122"/>
              </a:rPr>
              <a:t>遍历结构</a:t>
            </a:r>
            <a:r>
              <a:rPr lang="en-US" altLang="zh-CN" b="1" kern="0" dirty="0">
                <a:latin typeface="Comic Sans MS" panose="030F0702030302020204" pitchFamily="66" charset="0"/>
                <a:ea typeface="黑体" panose="02010609060101010101" charset="-122"/>
              </a:rPr>
              <a:t>&gt;: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kern="0" dirty="0">
                <a:latin typeface="Comic Sans MS" panose="030F0702030302020204" pitchFamily="66" charset="0"/>
                <a:ea typeface="黑体" panose="02010609060101010101" charset="-122"/>
              </a:rPr>
              <a:t>     </a:t>
            </a:r>
            <a:r>
              <a:rPr lang="zh-CN" altLang="en-US" b="1" kern="0" dirty="0">
                <a:latin typeface="Comic Sans MS" panose="030F0702030302020204" pitchFamily="66" charset="0"/>
                <a:ea typeface="黑体" panose="02010609060101010101" charset="-122"/>
              </a:rPr>
              <a:t>语句块</a:t>
            </a:r>
            <a:endParaRPr lang="en-US" altLang="zh-CN" b="1" kern="0" dirty="0">
              <a:latin typeface="Comic Sans MS" panose="030F0702030302020204" pitchFamily="66" charset="0"/>
              <a:ea typeface="黑体" panose="0201060906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92080" y="1289356"/>
            <a:ext cx="236509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kern="0" dirty="0">
                <a:latin typeface="Comic Sans MS" panose="030F0702030302020204" pitchFamily="66" charset="0"/>
                <a:ea typeface="黑体" panose="02010609060101010101" charset="-122"/>
              </a:rPr>
              <a:t>for </a:t>
            </a:r>
            <a:r>
              <a:rPr lang="en-US" altLang="zh-CN" b="1" kern="0" dirty="0" err="1">
                <a:latin typeface="Comic Sans MS" panose="030F0702030302020204" pitchFamily="66" charset="0"/>
                <a:ea typeface="黑体" panose="02010609060101010101" charset="-122"/>
              </a:rPr>
              <a:t>i</a:t>
            </a:r>
            <a:r>
              <a:rPr lang="en-US" altLang="zh-CN" b="1" kern="0" dirty="0">
                <a:latin typeface="Comic Sans MS" panose="030F0702030302020204" pitchFamily="66" charset="0"/>
                <a:ea typeface="黑体" panose="02010609060101010101" charset="-122"/>
              </a:rPr>
              <a:t> in range(10):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kern="0" dirty="0">
                <a:latin typeface="Comic Sans MS" panose="030F0702030302020204" pitchFamily="66" charset="0"/>
                <a:ea typeface="黑体" panose="02010609060101010101" charset="-122"/>
              </a:rPr>
              <a:t>     </a:t>
            </a:r>
            <a:r>
              <a:rPr lang="zh-CN" altLang="en-US" b="1" kern="0" dirty="0">
                <a:latin typeface="Comic Sans MS" panose="030F0702030302020204" pitchFamily="66" charset="0"/>
                <a:ea typeface="黑体" panose="02010609060101010101" charset="-122"/>
              </a:rPr>
              <a:t>语句块</a:t>
            </a:r>
            <a:endParaRPr lang="en-US" altLang="zh-CN" b="1" kern="0" dirty="0">
              <a:latin typeface="Comic Sans MS" panose="030F0702030302020204" pitchFamily="66" charset="0"/>
              <a:ea typeface="黑体" panose="02010609060101010101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64088" y="2982447"/>
            <a:ext cx="236509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kern="0" dirty="0">
                <a:latin typeface="Comic Sans MS" panose="030F0702030302020204" pitchFamily="66" charset="0"/>
                <a:ea typeface="黑体" panose="02010609060101010101" charset="-122"/>
              </a:rPr>
              <a:t>for item in list: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kern="0" dirty="0">
                <a:latin typeface="Comic Sans MS" panose="030F0702030302020204" pitchFamily="66" charset="0"/>
                <a:ea typeface="黑体" panose="02010609060101010101" charset="-122"/>
              </a:rPr>
              <a:t>     </a:t>
            </a:r>
            <a:r>
              <a:rPr lang="zh-CN" altLang="en-US" b="1" kern="0" dirty="0">
                <a:latin typeface="Comic Sans MS" panose="030F0702030302020204" pitchFamily="66" charset="0"/>
                <a:ea typeface="黑体" panose="02010609060101010101" charset="-122"/>
              </a:rPr>
              <a:t>语句块</a:t>
            </a:r>
            <a:endParaRPr lang="en-US" altLang="zh-CN" b="1" kern="0" dirty="0">
              <a:latin typeface="Comic Sans MS" panose="030F0702030302020204" pitchFamily="66" charset="0"/>
              <a:ea typeface="黑体" panose="02010609060101010101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65177" y="2150297"/>
            <a:ext cx="236509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kern="0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charset="-122"/>
              </a:rPr>
              <a:t>for c in s: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kern="0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charset="-122"/>
              </a:rPr>
              <a:t>     </a:t>
            </a:r>
            <a:r>
              <a:rPr lang="zh-CN" altLang="en-US" b="1" kern="0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charset="-122"/>
              </a:rPr>
              <a:t>语句块</a:t>
            </a:r>
            <a:endParaRPr lang="en-US" altLang="zh-CN" b="1" kern="0" dirty="0">
              <a:solidFill>
                <a:srgbClr val="FF0000"/>
              </a:solidFill>
              <a:latin typeface="Comic Sans MS" panose="030F0702030302020204" pitchFamily="66" charset="0"/>
              <a:ea typeface="黑体" panose="02010609060101010101" charset="-122"/>
            </a:endParaRPr>
          </a:p>
        </p:txBody>
      </p:sp>
      <p:cxnSp>
        <p:nvCxnSpPr>
          <p:cNvPr id="18" name="直接箭头连接符 17"/>
          <p:cNvCxnSpPr>
            <a:endCxn id="13" idx="1"/>
          </p:cNvCxnSpPr>
          <p:nvPr/>
        </p:nvCxnSpPr>
        <p:spPr>
          <a:xfrm flipV="1">
            <a:off x="4499992" y="1681771"/>
            <a:ext cx="792088" cy="673955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572000" y="2427734"/>
            <a:ext cx="745480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572000" y="2561578"/>
            <a:ext cx="745480" cy="658244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8" y="114071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0" y="191452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809010" y="339502"/>
            <a:ext cx="7436644" cy="216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indent="0" algn="just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课堂练习：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、如果输入“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123456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”，下列程序的运行结果是（   ）</a:t>
            </a: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= input("")</a:t>
            </a: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x in a:‬</a:t>
            </a: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print(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x,end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 ")‬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8" y="114071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矩形 2"/>
          <p:cNvSpPr/>
          <p:nvPr/>
        </p:nvSpPr>
        <p:spPr>
          <a:xfrm>
            <a:off x="194830" y="191452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4619580" y="1790873"/>
            <a:ext cx="2760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8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循环概念及应用场景</a:t>
            </a:r>
          </a:p>
        </p:txBody>
      </p:sp>
      <p:sp>
        <p:nvSpPr>
          <p:cNvPr id="7" name="文本框 129"/>
          <p:cNvSpPr txBox="1">
            <a:spLocks noChangeArrowheads="1"/>
          </p:cNvSpPr>
          <p:nvPr/>
        </p:nvSpPr>
        <p:spPr bwMode="auto">
          <a:xfrm>
            <a:off x="3348919" y="1815065"/>
            <a:ext cx="1196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4375900" y="1885312"/>
            <a:ext cx="97631" cy="24884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7"/>
          <p:cNvSpPr txBox="1">
            <a:spLocks noChangeArrowheads="1"/>
          </p:cNvSpPr>
          <p:nvPr/>
        </p:nvSpPr>
        <p:spPr bwMode="auto">
          <a:xfrm>
            <a:off x="4619581" y="2274426"/>
            <a:ext cx="21268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8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循环结构的构造</a:t>
            </a:r>
          </a:p>
        </p:txBody>
      </p:sp>
      <p:sp>
        <p:nvSpPr>
          <p:cNvPr id="10" name="文本框 130"/>
          <p:cNvSpPr txBox="1">
            <a:spLocks noChangeArrowheads="1"/>
          </p:cNvSpPr>
          <p:nvPr/>
        </p:nvSpPr>
        <p:spPr bwMode="auto">
          <a:xfrm>
            <a:off x="3348919" y="2274426"/>
            <a:ext cx="1196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V="1">
            <a:off x="4375900" y="2329504"/>
            <a:ext cx="97631" cy="24884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3327689" y="987251"/>
            <a:ext cx="2882611" cy="553998"/>
            <a:chOff x="486669" y="1285026"/>
            <a:chExt cx="1368765" cy="2699963"/>
          </a:xfrm>
        </p:grpSpPr>
        <p:sp>
          <p:nvSpPr>
            <p:cNvPr id="19" name="文本框 4"/>
            <p:cNvSpPr txBox="1"/>
            <p:nvPr/>
          </p:nvSpPr>
          <p:spPr>
            <a:xfrm>
              <a:off x="486669" y="1285026"/>
              <a:ext cx="1368765" cy="2699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0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循环结构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782074" y="1505817"/>
              <a:ext cx="0" cy="410150"/>
            </a:xfrm>
            <a:prstGeom prst="line">
              <a:avLst/>
            </a:prstGeom>
            <a:ln>
              <a:solidFill>
                <a:srgbClr val="2A43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https://img0.baidu.com/it/u=2936318765,1752478232&amp;fm=26&amp;fmt=au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767" y="569502"/>
            <a:ext cx="1666876" cy="166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接连接符 20"/>
          <p:cNvCxnSpPr/>
          <p:nvPr/>
        </p:nvCxnSpPr>
        <p:spPr>
          <a:xfrm>
            <a:off x="3327688" y="1604643"/>
            <a:ext cx="28826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28"/>
          <p:cNvSpPr txBox="1">
            <a:spLocks noChangeArrowheads="1"/>
          </p:cNvSpPr>
          <p:nvPr/>
        </p:nvSpPr>
        <p:spPr bwMode="auto">
          <a:xfrm>
            <a:off x="4619581" y="2715766"/>
            <a:ext cx="21268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8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循环语句</a:t>
            </a:r>
          </a:p>
        </p:txBody>
      </p:sp>
      <p:sp>
        <p:nvSpPr>
          <p:cNvPr id="17" name="文本框 129"/>
          <p:cNvSpPr txBox="1">
            <a:spLocks noChangeArrowheads="1"/>
          </p:cNvSpPr>
          <p:nvPr/>
        </p:nvSpPr>
        <p:spPr bwMode="auto">
          <a:xfrm>
            <a:off x="3348919" y="2723813"/>
            <a:ext cx="1196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auto">
          <a:xfrm flipV="1">
            <a:off x="4375900" y="2813110"/>
            <a:ext cx="97631" cy="24884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128"/>
          <p:cNvSpPr txBox="1">
            <a:spLocks noChangeArrowheads="1"/>
          </p:cNvSpPr>
          <p:nvPr/>
        </p:nvSpPr>
        <p:spPr bwMode="auto">
          <a:xfrm>
            <a:off x="4625940" y="3182442"/>
            <a:ext cx="21268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8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循环控制保留字</a:t>
            </a:r>
          </a:p>
        </p:txBody>
      </p:sp>
      <p:sp>
        <p:nvSpPr>
          <p:cNvPr id="24" name="文本框 129"/>
          <p:cNvSpPr txBox="1">
            <a:spLocks noChangeArrowheads="1"/>
          </p:cNvSpPr>
          <p:nvPr/>
        </p:nvSpPr>
        <p:spPr bwMode="auto">
          <a:xfrm>
            <a:off x="3355278" y="3219822"/>
            <a:ext cx="1196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04</a:t>
            </a:r>
            <a:endParaRPr lang="zh-CN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 flipV="1">
            <a:off x="4382259" y="3279786"/>
            <a:ext cx="97631" cy="24884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128"/>
          <p:cNvSpPr txBox="1">
            <a:spLocks noChangeArrowheads="1"/>
          </p:cNvSpPr>
          <p:nvPr/>
        </p:nvSpPr>
        <p:spPr bwMode="auto">
          <a:xfrm>
            <a:off x="4619580" y="3648853"/>
            <a:ext cx="21268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8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循环程序设计举例</a:t>
            </a:r>
          </a:p>
        </p:txBody>
      </p:sp>
      <p:sp>
        <p:nvSpPr>
          <p:cNvPr id="27" name="文本框 129"/>
          <p:cNvSpPr txBox="1">
            <a:spLocks noChangeArrowheads="1"/>
          </p:cNvSpPr>
          <p:nvPr/>
        </p:nvSpPr>
        <p:spPr bwMode="auto">
          <a:xfrm>
            <a:off x="3348918" y="3714586"/>
            <a:ext cx="1196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05</a:t>
            </a:r>
            <a:endParaRPr lang="zh-CN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 bwMode="auto">
          <a:xfrm flipV="1">
            <a:off x="4375899" y="3746197"/>
            <a:ext cx="97631" cy="24884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62"/>
          <a:stretch>
            <a:fillRect/>
          </a:stretch>
        </p:blipFill>
        <p:spPr bwMode="auto">
          <a:xfrm>
            <a:off x="1026141" y="915566"/>
            <a:ext cx="4156378" cy="2142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31790"/>
            <a:ext cx="5616536" cy="197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39552" y="468851"/>
            <a:ext cx="3849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循环控制保留字：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8" y="114071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0" y="191452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809010" y="339502"/>
            <a:ext cx="7436644" cy="4008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indent="0" algn="just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课堂练习：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下面代码的输出结果是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</a:t>
            </a: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s in "HelloWorld":</a:t>
            </a: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if s=="W":</a:t>
            </a: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continue</a:t>
            </a: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print(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s,end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="")</a:t>
            </a: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Helloorld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HelloWorld</a:t>
            </a: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8" y="114071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矩形 2"/>
          <p:cNvSpPr/>
          <p:nvPr/>
        </p:nvSpPr>
        <p:spPr>
          <a:xfrm>
            <a:off x="194830" y="191452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7" name="直接连接符 6"/>
          <p:cNvCxnSpPr/>
          <p:nvPr/>
        </p:nvCxnSpPr>
        <p:spPr>
          <a:xfrm>
            <a:off x="5212039" y="2675663"/>
            <a:ext cx="1958435" cy="1488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403454" y="2692336"/>
            <a:ext cx="3529514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 = input(&lt;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提示性文字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&gt;)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3358" y="442781"/>
            <a:ext cx="3023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input()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输入函数</a:t>
            </a:r>
          </a:p>
        </p:txBody>
      </p:sp>
      <p:sp>
        <p:nvSpPr>
          <p:cNvPr id="12" name="文本框 6"/>
          <p:cNvSpPr txBox="1"/>
          <p:nvPr/>
        </p:nvSpPr>
        <p:spPr>
          <a:xfrm flipH="1">
            <a:off x="653261" y="1135682"/>
            <a:ext cx="7495449" cy="1038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通过它能够完成从键盘获取数据，然后保存到指定的变量中。</a:t>
            </a:r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spcAft>
                <a:spcPts val="900"/>
              </a:spcAft>
            </a:pP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input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获取的数据，都以字符串的方式进行保存，即使输入的是数字，那么也是以字符串方式保存。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8" y="114071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0" y="191452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809010" y="339502"/>
            <a:ext cx="7436644" cy="3977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indent="0" algn="just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课堂练习：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下面代码的输出结果是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</a:t>
            </a: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s in "HelloWorld":</a:t>
            </a: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if s=="W":</a:t>
            </a: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break</a:t>
            </a: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print(s, end="")</a:t>
            </a: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Helloorld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Hello</a:t>
            </a: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World</a:t>
            </a: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 HelloWorld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8" y="114071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0" y="191452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809010" y="339502"/>
            <a:ext cx="7436644" cy="4378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indent="0" algn="just">
              <a:lnSpc>
                <a:spcPct val="20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课堂练习：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给出如下代码：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</a:t>
            </a: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 True:</a:t>
            </a:r>
          </a:p>
          <a:p>
            <a:pPr lvl="2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guess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eval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(input())</a:t>
            </a:r>
          </a:p>
          <a:p>
            <a:pPr lvl="2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guess == 0x452//2:</a:t>
            </a:r>
          </a:p>
          <a:p>
            <a:pPr lvl="2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break</a:t>
            </a: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输入能够结束程序运行的是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</a:t>
            </a: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break</a:t>
            </a: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0x452</a:t>
            </a: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553</a:t>
            </a:r>
          </a:p>
          <a:p>
            <a:pPr lvl="1" indent="0" algn="just">
              <a:lnSpc>
                <a:spcPct val="12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 226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23130" y="844550"/>
            <a:ext cx="3542665" cy="1567180"/>
          </a:xfrm>
          <a:prstGeom prst="rect">
            <a:avLst/>
          </a:prstGeom>
          <a:noFill/>
        </p:spPr>
        <p:txBody>
          <a:bodyPr wrap="square" lIns="91419" tIns="45709" rIns="91419" bIns="45709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在引例的基础上，如果贷10000元，日利率8‰，请计算还款金额多少天后就超过100000（十万）元了？</a:t>
            </a:r>
          </a:p>
        </p:txBody>
      </p:sp>
      <p:sp>
        <p:nvSpPr>
          <p:cNvPr id="13" name="文本框 2"/>
          <p:cNvSpPr txBox="1"/>
          <p:nvPr/>
        </p:nvSpPr>
        <p:spPr>
          <a:xfrm>
            <a:off x="4716145" y="267970"/>
            <a:ext cx="3059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扩展练习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12140" y="844550"/>
            <a:ext cx="3648075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计算“校园贷”在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个月后需要偿还多少钱，如果贷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元，签订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个月的偿还期限，日利率为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7" name="文本框 2"/>
          <p:cNvSpPr txBox="1"/>
          <p:nvPr/>
        </p:nvSpPr>
        <p:spPr>
          <a:xfrm>
            <a:off x="467995" y="267970"/>
            <a:ext cx="3059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引例：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54476" y="1111652"/>
            <a:ext cx="4997643" cy="1135032"/>
          </a:xfrm>
          <a:prstGeom prst="rect">
            <a:avLst/>
          </a:prstGeom>
          <a:noFill/>
        </p:spPr>
        <p:txBody>
          <a:bodyPr wrap="square" lIns="91419" tIns="45709" rIns="91419" bIns="45709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请问你知道哪些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的求解方法？</a:t>
            </a:r>
          </a:p>
          <a:p>
            <a:pPr algn="just"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math.pi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这个作为参考值）</a:t>
            </a:r>
          </a:p>
        </p:txBody>
      </p:sp>
      <p:sp>
        <p:nvSpPr>
          <p:cNvPr id="13" name="文本框 2"/>
          <p:cNvSpPr txBox="1"/>
          <p:nvPr/>
        </p:nvSpPr>
        <p:spPr>
          <a:xfrm>
            <a:off x="538254" y="480082"/>
            <a:ext cx="403244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扩展练习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1491630"/>
            <a:ext cx="1913890" cy="191389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16"/>
          <p:cNvSpPr txBox="1"/>
          <p:nvPr/>
        </p:nvSpPr>
        <p:spPr>
          <a:xfrm>
            <a:off x="971600" y="878547"/>
            <a:ext cx="6912768" cy="1477305"/>
          </a:xfrm>
          <a:prstGeom prst="rect">
            <a:avLst/>
          </a:prstGeom>
          <a:noFill/>
        </p:spPr>
        <p:txBody>
          <a:bodyPr wrap="square" lIns="91419" tIns="45709" rIns="91419" bIns="45709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schemeClr val="accent3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随机向单位正方形和圆结构，抛洒大量“飞镖”点；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schemeClr val="accent3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计算每个点到圆心的距离从而判断该点在圆内或者圆外；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schemeClr val="accent3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用圆内的点数除以总点数就是</a:t>
            </a:r>
            <a:r>
              <a:rPr lang="en-US" altLang="zh-CN" sz="2000" b="1" dirty="0">
                <a:solidFill>
                  <a:schemeClr val="accent3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π/4</a:t>
            </a:r>
            <a:r>
              <a:rPr lang="zh-CN" altLang="en-US" sz="2000" b="1" dirty="0">
                <a:solidFill>
                  <a:schemeClr val="accent3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值。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613330" y="4290650"/>
            <a:ext cx="25619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使用的正方形和圆结构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788024" y="4290650"/>
            <a:ext cx="24897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π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使用的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抛点过程 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 descr="http://www.ruanyifeng.com/blogimg/asset/2015/bg201507261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936" y="2432980"/>
            <a:ext cx="2364708" cy="186696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2"/>
          <p:cNvSpPr txBox="1"/>
          <p:nvPr/>
        </p:nvSpPr>
        <p:spPr>
          <a:xfrm>
            <a:off x="538254" y="336066"/>
            <a:ext cx="7058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方法一：蒙特卡罗方法求解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π</a:t>
            </a:r>
            <a:endParaRPr lang="zh-CN" altLang="en-US" sz="2800" b="1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220" y="2418844"/>
            <a:ext cx="1915160" cy="1871980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31575" y="504776"/>
            <a:ext cx="3708412" cy="1936750"/>
          </a:xfrm>
          <a:prstGeom prst="rect">
            <a:avLst/>
          </a:prstGeom>
          <a:noFill/>
        </p:spPr>
        <p:txBody>
          <a:bodyPr wrap="square" lIns="91419" tIns="45709" rIns="91419" bIns="45709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如果向正方形中抛洒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10000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枚飞镖，右侧流程图中循环的“三个要素”该分别填什么？</a:t>
            </a:r>
            <a:endParaRPr lang="zh-CN" altLang="en-US" sz="2400" b="1" dirty="0">
              <a:latin typeface="黑体" panose="02010609060101010101" charset="-122"/>
              <a:ea typeface="黑体" panose="02010609060101010101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defRPr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194238" y="480737"/>
            <a:ext cx="3155786" cy="3879277"/>
            <a:chOff x="7278917" y="1379036"/>
            <a:chExt cx="3155786" cy="3879277"/>
          </a:xfrm>
        </p:grpSpPr>
        <p:cxnSp>
          <p:nvCxnSpPr>
            <p:cNvPr id="14" name="直接箭头连接符 13"/>
            <p:cNvCxnSpPr/>
            <p:nvPr/>
          </p:nvCxnSpPr>
          <p:spPr>
            <a:xfrm flipH="1">
              <a:off x="8745312" y="1379036"/>
              <a:ext cx="1" cy="2816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7837712" y="1660681"/>
              <a:ext cx="1819471" cy="702326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9" tIns="45709" rIns="91419" bIns="45709" rtlCol="0" anchor="ctr"/>
            <a:lstStyle/>
            <a:p>
              <a:pPr algn="ctr"/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 flipH="1">
              <a:off x="8736366" y="2407356"/>
              <a:ext cx="1" cy="2816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菱形 16"/>
            <p:cNvSpPr/>
            <p:nvPr/>
          </p:nvSpPr>
          <p:spPr>
            <a:xfrm>
              <a:off x="7663030" y="2720741"/>
              <a:ext cx="2161522" cy="598589"/>
            </a:xfrm>
            <a:prstGeom prst="diamond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9" tIns="45709" rIns="91419" bIns="45709" rtlCol="0" anchor="ctr"/>
            <a:lstStyle/>
            <a:p>
              <a:pPr algn="ctr"/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H="1">
              <a:off x="8772370" y="3296805"/>
              <a:ext cx="1" cy="2816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7837713" y="3617896"/>
              <a:ext cx="1894115" cy="1108908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9" tIns="45709" rIns="91419" bIns="45709" rtlCol="0" anchor="ctr"/>
            <a:lstStyle/>
            <a:p>
              <a:pPr algn="ctr"/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8764359" y="4726804"/>
              <a:ext cx="0" cy="29866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7278917" y="5025469"/>
              <a:ext cx="1485441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endCxn id="17" idx="1"/>
            </p:cNvCxnSpPr>
            <p:nvPr/>
          </p:nvCxnSpPr>
          <p:spPr>
            <a:xfrm>
              <a:off x="7278917" y="3020035"/>
              <a:ext cx="384113" cy="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8736368" y="3340151"/>
              <a:ext cx="428373" cy="2382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9" tIns="45709" rIns="91419" bIns="45709"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cxnSp>
          <p:nvCxnSpPr>
            <p:cNvPr id="24" name="直接连接符 23"/>
            <p:cNvCxnSpPr>
              <a:stCxn id="17" idx="3"/>
            </p:cNvCxnSpPr>
            <p:nvPr/>
          </p:nvCxnSpPr>
          <p:spPr>
            <a:xfrm flipV="1">
              <a:off x="9824552" y="3020035"/>
              <a:ext cx="593650" cy="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H="1">
              <a:off x="10434702" y="2994566"/>
              <a:ext cx="1" cy="226374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9878284" y="2732733"/>
              <a:ext cx="428373" cy="2382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9" tIns="45709" rIns="91419" bIns="45709"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cxnSp>
          <p:nvCxnSpPr>
            <p:cNvPr id="27" name="直接箭头连接符 26"/>
            <p:cNvCxnSpPr/>
            <p:nvPr/>
          </p:nvCxnSpPr>
          <p:spPr>
            <a:xfrm flipV="1">
              <a:off x="7278917" y="3014677"/>
              <a:ext cx="0" cy="20107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45" y="2121535"/>
            <a:ext cx="2133600" cy="2085340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90605" y="416511"/>
            <a:ext cx="3708412" cy="2860040"/>
          </a:xfrm>
          <a:prstGeom prst="rect">
            <a:avLst/>
          </a:prstGeom>
          <a:noFill/>
        </p:spPr>
        <p:txBody>
          <a:bodyPr wrap="square" lIns="91419" tIns="45709" rIns="91419" bIns="45709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、随机产生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10000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个点，每个点的坐标为（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x,y)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为了保证点在边长为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的正方形中，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x,y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利用随机函数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random()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产生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[0,1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、计算点到坐标原点的距离是否小于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5194238" y="480737"/>
            <a:ext cx="3155786" cy="3879277"/>
            <a:chOff x="5194238" y="480737"/>
            <a:chExt cx="3155786" cy="3879277"/>
          </a:xfrm>
        </p:grpSpPr>
        <p:grpSp>
          <p:nvGrpSpPr>
            <p:cNvPr id="13" name="组合 12"/>
            <p:cNvGrpSpPr/>
            <p:nvPr/>
          </p:nvGrpSpPr>
          <p:grpSpPr>
            <a:xfrm>
              <a:off x="5194238" y="480737"/>
              <a:ext cx="3155786" cy="3879277"/>
              <a:chOff x="7278917" y="1379036"/>
              <a:chExt cx="3155786" cy="3879277"/>
            </a:xfrm>
          </p:grpSpPr>
          <p:cxnSp>
            <p:nvCxnSpPr>
              <p:cNvPr id="14" name="直接箭头连接符 13"/>
              <p:cNvCxnSpPr/>
              <p:nvPr/>
            </p:nvCxnSpPr>
            <p:spPr>
              <a:xfrm flipH="1">
                <a:off x="8745312" y="1379036"/>
                <a:ext cx="1" cy="28164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 14"/>
              <p:cNvSpPr/>
              <p:nvPr/>
            </p:nvSpPr>
            <p:spPr>
              <a:xfrm>
                <a:off x="7837712" y="1660681"/>
                <a:ext cx="1819471" cy="7023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19" tIns="45709" rIns="91419" bIns="45709" rtlCol="0" anchor="ctr"/>
              <a:lstStyle/>
              <a:p>
                <a:pPr algn="ctr"/>
                <a:endParaRPr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H="1">
                <a:off x="8736366" y="2407356"/>
                <a:ext cx="1" cy="28164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菱形 16"/>
              <p:cNvSpPr/>
              <p:nvPr/>
            </p:nvSpPr>
            <p:spPr>
              <a:xfrm>
                <a:off x="7663030" y="2720741"/>
                <a:ext cx="2161522" cy="598589"/>
              </a:xfrm>
              <a:prstGeom prst="diamond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19" tIns="45709" rIns="91419" bIns="45709" rtlCol="0" anchor="ctr"/>
              <a:lstStyle/>
              <a:p>
                <a:pPr algn="ctr"/>
                <a:endParaRPr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 flipH="1">
                <a:off x="8772370" y="3296805"/>
                <a:ext cx="1" cy="28164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7837713" y="3617896"/>
                <a:ext cx="2203342" cy="110890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19" tIns="45709" rIns="91419" bIns="45709" rtlCol="0" anchor="ctr"/>
              <a:lstStyle/>
              <a:p>
                <a:pPr algn="ctr"/>
                <a:endParaRPr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>
                <a:off x="8764359" y="4726804"/>
                <a:ext cx="0" cy="2986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7278917" y="5025469"/>
                <a:ext cx="1485441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endCxn id="17" idx="1"/>
              </p:cNvCxnSpPr>
              <p:nvPr/>
            </p:nvCxnSpPr>
            <p:spPr>
              <a:xfrm>
                <a:off x="7278917" y="3020035"/>
                <a:ext cx="384113" cy="1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/>
              <p:cNvSpPr/>
              <p:nvPr/>
            </p:nvSpPr>
            <p:spPr>
              <a:xfrm>
                <a:off x="8736368" y="3340151"/>
                <a:ext cx="428373" cy="238299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19" tIns="45709" rIns="91419" bIns="45709"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</a:p>
            </p:txBody>
          </p:sp>
          <p:cxnSp>
            <p:nvCxnSpPr>
              <p:cNvPr id="24" name="直接连接符 23"/>
              <p:cNvCxnSpPr>
                <a:stCxn id="17" idx="3"/>
              </p:cNvCxnSpPr>
              <p:nvPr/>
            </p:nvCxnSpPr>
            <p:spPr>
              <a:xfrm flipV="1">
                <a:off x="9824552" y="3020035"/>
                <a:ext cx="593650" cy="1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/>
              <p:nvPr/>
            </p:nvCxnSpPr>
            <p:spPr>
              <a:xfrm flipH="1">
                <a:off x="10434702" y="2994566"/>
                <a:ext cx="1" cy="22637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/>
              <p:cNvSpPr/>
              <p:nvPr/>
            </p:nvSpPr>
            <p:spPr>
              <a:xfrm>
                <a:off x="9878284" y="2732733"/>
                <a:ext cx="428373" cy="238299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19" tIns="45709" rIns="91419" bIns="45709"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否</a:t>
                </a:r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V="1">
                <a:off x="7278917" y="3014677"/>
                <a:ext cx="0" cy="201079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文本框 4"/>
            <p:cNvSpPr txBox="1"/>
            <p:nvPr/>
          </p:nvSpPr>
          <p:spPr>
            <a:xfrm>
              <a:off x="6437628" y="769905"/>
              <a:ext cx="17843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i</a:t>
              </a:r>
              <a:r>
                <a:rPr lang="zh-CN" altLang="en-US" dirty="0"/>
                <a:t>=1</a:t>
              </a:r>
            </a:p>
            <a:p>
              <a:r>
                <a:rPr lang="en-US" altLang="zh-CN" dirty="0"/>
                <a:t>n</a:t>
              </a:r>
              <a:r>
                <a:rPr lang="zh-CN" altLang="en-US" dirty="0"/>
                <a:t>=0</a:t>
              </a:r>
              <a:endParaRPr lang="en-US" altLang="zh-CN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156176" y="1937385"/>
              <a:ext cx="134366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i</a:t>
              </a:r>
              <a:r>
                <a:rPr lang="en-US" altLang="zh-CN" dirty="0"/>
                <a:t>&lt;=10000</a:t>
              </a:r>
            </a:p>
          </p:txBody>
        </p:sp>
        <p:sp>
          <p:nvSpPr>
            <p:cNvPr id="28" name="文本框 4"/>
            <p:cNvSpPr txBox="1"/>
            <p:nvPr/>
          </p:nvSpPr>
          <p:spPr>
            <a:xfrm>
              <a:off x="5680995" y="2815541"/>
              <a:ext cx="22753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产生随机坐标点</a:t>
              </a:r>
              <a:r>
                <a:rPr lang="en-US" altLang="zh-CN" dirty="0"/>
                <a:t>x,y</a:t>
              </a:r>
            </a:p>
            <a:p>
              <a:r>
                <a:rPr lang="zh-CN" altLang="en-US" dirty="0"/>
                <a:t>计算点到圆心距离</a:t>
              </a:r>
              <a:r>
                <a:rPr lang="en-US" altLang="zh-CN" dirty="0"/>
                <a:t>d</a:t>
              </a:r>
            </a:p>
            <a:p>
              <a:r>
                <a:rPr lang="zh-CN" altLang="en-US" dirty="0"/>
                <a:t>判断点是否在圆内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16"/>
          <p:cNvSpPr txBox="1"/>
          <p:nvPr/>
        </p:nvSpPr>
        <p:spPr>
          <a:xfrm>
            <a:off x="864733" y="275987"/>
            <a:ext cx="7488832" cy="495563"/>
          </a:xfrm>
          <a:prstGeom prst="rect">
            <a:avLst/>
          </a:prstGeom>
          <a:noFill/>
        </p:spPr>
        <p:txBody>
          <a:bodyPr wrap="square" lIns="91419" tIns="45709" rIns="91419" bIns="45709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蒙特卡罗方法求解</a:t>
            </a:r>
            <a:r>
              <a:rPr lang="en-US" altLang="zh-CN" sz="20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π:</a:t>
            </a:r>
          </a:p>
        </p:txBody>
      </p:sp>
      <p:sp>
        <p:nvSpPr>
          <p:cNvPr id="5" name="矩形 4"/>
          <p:cNvSpPr/>
          <p:nvPr/>
        </p:nvSpPr>
        <p:spPr>
          <a:xfrm>
            <a:off x="1547664" y="833680"/>
            <a:ext cx="5886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from random import random</a:t>
            </a:r>
          </a:p>
          <a:p>
            <a:r>
              <a:rPr lang="en-US" altLang="zh-CN" dirty="0"/>
              <a:t>from math import </a:t>
            </a:r>
            <a:r>
              <a:rPr lang="en-US" altLang="zh-CN" dirty="0" err="1"/>
              <a:t>sqrt</a:t>
            </a:r>
            <a:endParaRPr lang="en-US" altLang="zh-CN" dirty="0"/>
          </a:p>
          <a:p>
            <a:r>
              <a:rPr lang="en-US" altLang="zh-CN" dirty="0"/>
              <a:t>from time import </a:t>
            </a:r>
            <a:r>
              <a:rPr lang="en-US" altLang="zh-CN" dirty="0" err="1"/>
              <a:t>process_time</a:t>
            </a:r>
            <a:endParaRPr lang="en-US" altLang="zh-CN" dirty="0"/>
          </a:p>
          <a:p>
            <a:r>
              <a:rPr lang="en-US" altLang="zh-CN" dirty="0"/>
              <a:t>DARTS = 10000</a:t>
            </a:r>
          </a:p>
          <a:p>
            <a:r>
              <a:rPr lang="en-US" altLang="zh-CN" dirty="0"/>
              <a:t>hits = 0.0</a:t>
            </a:r>
          </a:p>
          <a:p>
            <a:r>
              <a:rPr lang="en-US" altLang="zh-CN" dirty="0" err="1"/>
              <a:t>process_time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range(1, DARTS+1):</a:t>
            </a:r>
          </a:p>
          <a:p>
            <a:r>
              <a:rPr lang="en-US" altLang="zh-CN" dirty="0"/>
              <a:t>    x, y = random(), random()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dist</a:t>
            </a:r>
            <a:r>
              <a:rPr lang="en-US" altLang="zh-CN" dirty="0"/>
              <a:t> = </a:t>
            </a:r>
            <a:r>
              <a:rPr lang="en-US" altLang="zh-CN" dirty="0" err="1"/>
              <a:t>sqrt</a:t>
            </a:r>
            <a:r>
              <a:rPr lang="en-US" altLang="zh-CN" dirty="0"/>
              <a:t>(x ** 2 + y ** 2)</a:t>
            </a:r>
          </a:p>
          <a:p>
            <a:r>
              <a:rPr lang="en-US" altLang="zh-CN" dirty="0"/>
              <a:t>    if </a:t>
            </a:r>
            <a:r>
              <a:rPr lang="en-US" altLang="zh-CN" dirty="0" err="1"/>
              <a:t>dist</a:t>
            </a:r>
            <a:r>
              <a:rPr lang="en-US" altLang="zh-CN" dirty="0"/>
              <a:t> &lt;= 1.0:</a:t>
            </a:r>
          </a:p>
          <a:p>
            <a:r>
              <a:rPr lang="en-US" altLang="zh-CN" dirty="0"/>
              <a:t>        hits = hits + 1</a:t>
            </a:r>
          </a:p>
          <a:p>
            <a:r>
              <a:rPr lang="en-US" altLang="zh-CN" dirty="0"/>
              <a:t>pi = 4 * (hits/DARTS)</a:t>
            </a:r>
          </a:p>
          <a:p>
            <a:r>
              <a:rPr lang="en-US" altLang="zh-CN" dirty="0"/>
              <a:t>print("Pi</a:t>
            </a:r>
            <a:r>
              <a:rPr lang="zh-CN" altLang="en-US" dirty="0"/>
              <a:t>值是</a:t>
            </a:r>
            <a:r>
              <a:rPr lang="en-US" altLang="zh-CN" dirty="0"/>
              <a:t>{}.".format(pi))</a:t>
            </a:r>
          </a:p>
          <a:p>
            <a:r>
              <a:rPr lang="en-US" altLang="zh-CN" dirty="0"/>
              <a:t>print("</a:t>
            </a:r>
            <a:r>
              <a:rPr lang="zh-CN" altLang="en-US" dirty="0"/>
              <a:t>运行时间是</a:t>
            </a:r>
            <a:r>
              <a:rPr lang="en-US" altLang="zh-CN" dirty="0"/>
              <a:t>: {:5.5}</a:t>
            </a:r>
            <a:r>
              <a:rPr lang="en-US" altLang="zh-CN" dirty="0" err="1"/>
              <a:t>s".format</a:t>
            </a:r>
            <a:r>
              <a:rPr lang="en-US" altLang="zh-CN" dirty="0"/>
              <a:t>(</a:t>
            </a:r>
            <a:r>
              <a:rPr lang="en-US" altLang="zh-CN" dirty="0" err="1"/>
              <a:t>process_time</a:t>
            </a:r>
            <a:r>
              <a:rPr lang="en-US" altLang="zh-CN" dirty="0"/>
              <a:t>()))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8" y="114071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0" y="191452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" name="Oval 6"/>
          <p:cNvSpPr/>
          <p:nvPr/>
        </p:nvSpPr>
        <p:spPr bwMode="auto">
          <a:xfrm>
            <a:off x="734616" y="1475907"/>
            <a:ext cx="936912" cy="936912"/>
          </a:xfrm>
          <a:prstGeom prst="ellipse">
            <a:avLst/>
          </a:prstGeom>
          <a:solidFill>
            <a:srgbClr val="648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algn="ctr"/>
            <a:endParaRPr lang="en-US" sz="1600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Freeform 171"/>
          <p:cNvSpPr/>
          <p:nvPr/>
        </p:nvSpPr>
        <p:spPr bwMode="auto">
          <a:xfrm>
            <a:off x="1038179" y="1781826"/>
            <a:ext cx="338360" cy="324826"/>
          </a:xfrm>
          <a:custGeom>
            <a:avLst/>
            <a:gdLst>
              <a:gd name="T0" fmla="*/ 228 w 308"/>
              <a:gd name="T1" fmla="*/ 218 h 296"/>
              <a:gd name="T2" fmla="*/ 224 w 308"/>
              <a:gd name="T3" fmla="*/ 215 h 296"/>
              <a:gd name="T4" fmla="*/ 228 w 308"/>
              <a:gd name="T5" fmla="*/ 212 h 296"/>
              <a:gd name="T6" fmla="*/ 230 w 308"/>
              <a:gd name="T7" fmla="*/ 212 h 296"/>
              <a:gd name="T8" fmla="*/ 278 w 308"/>
              <a:gd name="T9" fmla="*/ 209 h 296"/>
              <a:gd name="T10" fmla="*/ 288 w 308"/>
              <a:gd name="T11" fmla="*/ 176 h 296"/>
              <a:gd name="T12" fmla="*/ 284 w 308"/>
              <a:gd name="T13" fmla="*/ 176 h 296"/>
              <a:gd name="T14" fmla="*/ 283 w 308"/>
              <a:gd name="T15" fmla="*/ 176 h 296"/>
              <a:gd name="T16" fmla="*/ 283 w 308"/>
              <a:gd name="T17" fmla="*/ 176 h 296"/>
              <a:gd name="T18" fmla="*/ 229 w 308"/>
              <a:gd name="T19" fmla="*/ 174 h 296"/>
              <a:gd name="T20" fmla="*/ 226 w 308"/>
              <a:gd name="T21" fmla="*/ 174 h 296"/>
              <a:gd name="T22" fmla="*/ 222 w 308"/>
              <a:gd name="T23" fmla="*/ 171 h 296"/>
              <a:gd name="T24" fmla="*/ 226 w 308"/>
              <a:gd name="T25" fmla="*/ 168 h 296"/>
              <a:gd name="T26" fmla="*/ 228 w 308"/>
              <a:gd name="T27" fmla="*/ 168 h 296"/>
              <a:gd name="T28" fmla="*/ 284 w 308"/>
              <a:gd name="T29" fmla="*/ 164 h 296"/>
              <a:gd name="T30" fmla="*/ 292 w 308"/>
              <a:gd name="T31" fmla="*/ 164 h 296"/>
              <a:gd name="T32" fmla="*/ 292 w 308"/>
              <a:gd name="T33" fmla="*/ 164 h 296"/>
              <a:gd name="T34" fmla="*/ 296 w 308"/>
              <a:gd name="T35" fmla="*/ 133 h 296"/>
              <a:gd name="T36" fmla="*/ 214 w 308"/>
              <a:gd name="T37" fmla="*/ 124 h 296"/>
              <a:gd name="T38" fmla="*/ 213 w 308"/>
              <a:gd name="T39" fmla="*/ 124 h 296"/>
              <a:gd name="T40" fmla="*/ 212 w 308"/>
              <a:gd name="T41" fmla="*/ 124 h 296"/>
              <a:gd name="T42" fmla="*/ 217 w 308"/>
              <a:gd name="T43" fmla="*/ 124 h 296"/>
              <a:gd name="T44" fmla="*/ 206 w 308"/>
              <a:gd name="T45" fmla="*/ 124 h 296"/>
              <a:gd name="T46" fmla="*/ 165 w 308"/>
              <a:gd name="T47" fmla="*/ 123 h 296"/>
              <a:gd name="T48" fmla="*/ 165 w 308"/>
              <a:gd name="T49" fmla="*/ 123 h 296"/>
              <a:gd name="T50" fmla="*/ 160 w 308"/>
              <a:gd name="T51" fmla="*/ 121 h 296"/>
              <a:gd name="T52" fmla="*/ 165 w 308"/>
              <a:gd name="T53" fmla="*/ 120 h 296"/>
              <a:gd name="T54" fmla="*/ 165 w 308"/>
              <a:gd name="T55" fmla="*/ 120 h 296"/>
              <a:gd name="T56" fmla="*/ 179 w 308"/>
              <a:gd name="T57" fmla="*/ 119 h 296"/>
              <a:gd name="T58" fmla="*/ 192 w 308"/>
              <a:gd name="T59" fmla="*/ 58 h 296"/>
              <a:gd name="T60" fmla="*/ 178 w 308"/>
              <a:gd name="T61" fmla="*/ 0 h 296"/>
              <a:gd name="T62" fmla="*/ 101 w 308"/>
              <a:gd name="T63" fmla="*/ 126 h 296"/>
              <a:gd name="T64" fmla="*/ 58 w 308"/>
              <a:gd name="T65" fmla="*/ 146 h 296"/>
              <a:gd name="T66" fmla="*/ 53 w 308"/>
              <a:gd name="T67" fmla="*/ 275 h 296"/>
              <a:gd name="T68" fmla="*/ 99 w 308"/>
              <a:gd name="T69" fmla="*/ 275 h 296"/>
              <a:gd name="T70" fmla="*/ 232 w 308"/>
              <a:gd name="T71" fmla="*/ 286 h 296"/>
              <a:gd name="T72" fmla="*/ 255 w 308"/>
              <a:gd name="T73" fmla="*/ 256 h 296"/>
              <a:gd name="T74" fmla="*/ 227 w 308"/>
              <a:gd name="T75" fmla="*/ 255 h 296"/>
              <a:gd name="T76" fmla="*/ 225 w 308"/>
              <a:gd name="T77" fmla="*/ 255 h 296"/>
              <a:gd name="T78" fmla="*/ 221 w 308"/>
              <a:gd name="T79" fmla="*/ 252 h 296"/>
              <a:gd name="T80" fmla="*/ 225 w 308"/>
              <a:gd name="T81" fmla="*/ 249 h 296"/>
              <a:gd name="T82" fmla="*/ 227 w 308"/>
              <a:gd name="T83" fmla="*/ 249 h 296"/>
              <a:gd name="T84" fmla="*/ 262 w 308"/>
              <a:gd name="T85" fmla="*/ 247 h 296"/>
              <a:gd name="T86" fmla="*/ 269 w 308"/>
              <a:gd name="T87" fmla="*/ 220 h 296"/>
              <a:gd name="T88" fmla="*/ 230 w 308"/>
              <a:gd name="T89" fmla="*/ 218 h 296"/>
              <a:gd name="T90" fmla="*/ 228 w 308"/>
              <a:gd name="T91" fmla="*/ 218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08" h="296">
                <a:moveTo>
                  <a:pt x="228" y="218"/>
                </a:moveTo>
                <a:cubicBezTo>
                  <a:pt x="224" y="215"/>
                  <a:pt x="224" y="215"/>
                  <a:pt x="224" y="215"/>
                </a:cubicBezTo>
                <a:cubicBezTo>
                  <a:pt x="228" y="212"/>
                  <a:pt x="228" y="212"/>
                  <a:pt x="228" y="212"/>
                </a:cubicBezTo>
                <a:cubicBezTo>
                  <a:pt x="230" y="212"/>
                  <a:pt x="230" y="212"/>
                  <a:pt x="230" y="212"/>
                </a:cubicBezTo>
                <a:cubicBezTo>
                  <a:pt x="232" y="212"/>
                  <a:pt x="263" y="210"/>
                  <a:pt x="278" y="209"/>
                </a:cubicBezTo>
                <a:cubicBezTo>
                  <a:pt x="295" y="197"/>
                  <a:pt x="292" y="183"/>
                  <a:pt x="288" y="176"/>
                </a:cubicBezTo>
                <a:cubicBezTo>
                  <a:pt x="287" y="176"/>
                  <a:pt x="285" y="176"/>
                  <a:pt x="284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78" y="176"/>
                  <a:pt x="231" y="174"/>
                  <a:pt x="229" y="174"/>
                </a:cubicBezTo>
                <a:cubicBezTo>
                  <a:pt x="226" y="174"/>
                  <a:pt x="226" y="174"/>
                  <a:pt x="226" y="174"/>
                </a:cubicBezTo>
                <a:cubicBezTo>
                  <a:pt x="222" y="171"/>
                  <a:pt x="222" y="171"/>
                  <a:pt x="222" y="171"/>
                </a:cubicBezTo>
                <a:cubicBezTo>
                  <a:pt x="226" y="168"/>
                  <a:pt x="226" y="168"/>
                  <a:pt x="226" y="168"/>
                </a:cubicBezTo>
                <a:cubicBezTo>
                  <a:pt x="228" y="168"/>
                  <a:pt x="228" y="168"/>
                  <a:pt x="228" y="168"/>
                </a:cubicBezTo>
                <a:cubicBezTo>
                  <a:pt x="231" y="168"/>
                  <a:pt x="280" y="164"/>
                  <a:pt x="284" y="164"/>
                </a:cubicBezTo>
                <a:cubicBezTo>
                  <a:pt x="290" y="164"/>
                  <a:pt x="292" y="164"/>
                  <a:pt x="292" y="164"/>
                </a:cubicBezTo>
                <a:cubicBezTo>
                  <a:pt x="292" y="164"/>
                  <a:pt x="292" y="164"/>
                  <a:pt x="292" y="164"/>
                </a:cubicBezTo>
                <a:cubicBezTo>
                  <a:pt x="302" y="155"/>
                  <a:pt x="308" y="144"/>
                  <a:pt x="296" y="133"/>
                </a:cubicBezTo>
                <a:cubicBezTo>
                  <a:pt x="285" y="123"/>
                  <a:pt x="243" y="125"/>
                  <a:pt x="214" y="124"/>
                </a:cubicBezTo>
                <a:cubicBezTo>
                  <a:pt x="213" y="124"/>
                  <a:pt x="213" y="124"/>
                  <a:pt x="213" y="124"/>
                </a:cubicBezTo>
                <a:cubicBezTo>
                  <a:pt x="212" y="124"/>
                  <a:pt x="212" y="124"/>
                  <a:pt x="212" y="124"/>
                </a:cubicBezTo>
                <a:cubicBezTo>
                  <a:pt x="212" y="124"/>
                  <a:pt x="219" y="124"/>
                  <a:pt x="217" y="124"/>
                </a:cubicBezTo>
                <a:cubicBezTo>
                  <a:pt x="213" y="124"/>
                  <a:pt x="209" y="124"/>
                  <a:pt x="206" y="124"/>
                </a:cubicBezTo>
                <a:cubicBezTo>
                  <a:pt x="192" y="123"/>
                  <a:pt x="167" y="123"/>
                  <a:pt x="165" y="123"/>
                </a:cubicBezTo>
                <a:cubicBezTo>
                  <a:pt x="165" y="123"/>
                  <a:pt x="165" y="123"/>
                  <a:pt x="165" y="123"/>
                </a:cubicBezTo>
                <a:cubicBezTo>
                  <a:pt x="160" y="121"/>
                  <a:pt x="160" y="121"/>
                  <a:pt x="160" y="121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6" y="120"/>
                  <a:pt x="169" y="120"/>
                  <a:pt x="179" y="119"/>
                </a:cubicBezTo>
                <a:cubicBezTo>
                  <a:pt x="165" y="90"/>
                  <a:pt x="188" y="73"/>
                  <a:pt x="192" y="58"/>
                </a:cubicBezTo>
                <a:cubicBezTo>
                  <a:pt x="206" y="5"/>
                  <a:pt x="178" y="0"/>
                  <a:pt x="178" y="0"/>
                </a:cubicBezTo>
                <a:cubicBezTo>
                  <a:pt x="178" y="0"/>
                  <a:pt x="108" y="96"/>
                  <a:pt x="101" y="126"/>
                </a:cubicBezTo>
                <a:cubicBezTo>
                  <a:pt x="96" y="148"/>
                  <a:pt x="67" y="146"/>
                  <a:pt x="58" y="146"/>
                </a:cubicBezTo>
                <a:cubicBezTo>
                  <a:pt x="10" y="144"/>
                  <a:pt x="0" y="264"/>
                  <a:pt x="53" y="275"/>
                </a:cubicBezTo>
                <a:cubicBezTo>
                  <a:pt x="64" y="277"/>
                  <a:pt x="76" y="265"/>
                  <a:pt x="99" y="275"/>
                </a:cubicBezTo>
                <a:cubicBezTo>
                  <a:pt x="149" y="296"/>
                  <a:pt x="192" y="287"/>
                  <a:pt x="232" y="286"/>
                </a:cubicBezTo>
                <a:cubicBezTo>
                  <a:pt x="259" y="285"/>
                  <a:pt x="257" y="266"/>
                  <a:pt x="255" y="256"/>
                </a:cubicBezTo>
                <a:cubicBezTo>
                  <a:pt x="242" y="256"/>
                  <a:pt x="229" y="255"/>
                  <a:pt x="227" y="255"/>
                </a:cubicBezTo>
                <a:cubicBezTo>
                  <a:pt x="225" y="255"/>
                  <a:pt x="225" y="255"/>
                  <a:pt x="225" y="255"/>
                </a:cubicBezTo>
                <a:cubicBezTo>
                  <a:pt x="221" y="252"/>
                  <a:pt x="221" y="252"/>
                  <a:pt x="221" y="252"/>
                </a:cubicBezTo>
                <a:cubicBezTo>
                  <a:pt x="225" y="249"/>
                  <a:pt x="225" y="249"/>
                  <a:pt x="225" y="249"/>
                </a:cubicBezTo>
                <a:cubicBezTo>
                  <a:pt x="227" y="249"/>
                  <a:pt x="227" y="249"/>
                  <a:pt x="227" y="249"/>
                </a:cubicBezTo>
                <a:cubicBezTo>
                  <a:pt x="229" y="249"/>
                  <a:pt x="247" y="248"/>
                  <a:pt x="262" y="247"/>
                </a:cubicBezTo>
                <a:cubicBezTo>
                  <a:pt x="275" y="237"/>
                  <a:pt x="272" y="227"/>
                  <a:pt x="269" y="220"/>
                </a:cubicBezTo>
                <a:cubicBezTo>
                  <a:pt x="253" y="219"/>
                  <a:pt x="232" y="218"/>
                  <a:pt x="230" y="218"/>
                </a:cubicBezTo>
                <a:lnTo>
                  <a:pt x="228" y="2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51435" tIns="25718" rIns="51435" bIns="25718" numCol="1" anchor="t" anchorCtr="0" compatLnSpc="1"/>
          <a:lstStyle/>
          <a:p>
            <a:endParaRPr lang="zh-CN" altLang="en-US" sz="1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990374" y="496640"/>
            <a:ext cx="2809875" cy="827246"/>
            <a:chOff x="6206" y="858"/>
            <a:chExt cx="5900" cy="1737"/>
          </a:xfrm>
        </p:grpSpPr>
        <p:sp>
          <p:nvSpPr>
            <p:cNvPr id="20" name="矩形 19"/>
            <p:cNvSpPr/>
            <p:nvPr/>
          </p:nvSpPr>
          <p:spPr>
            <a:xfrm>
              <a:off x="6206" y="858"/>
              <a:ext cx="5900" cy="1737"/>
            </a:xfrm>
            <a:prstGeom prst="rect">
              <a:avLst/>
            </a:prstGeom>
            <a:solidFill>
              <a:srgbClr val="648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103" y="954"/>
              <a:ext cx="4664" cy="1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作业</a:t>
              </a: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7379" y="2087"/>
              <a:ext cx="4112" cy="3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/>
        </p:nvSpPr>
        <p:spPr>
          <a:xfrm>
            <a:off x="1694301" y="1635646"/>
            <a:ext cx="71529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编写代码，使用蒙特卡洛法求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值。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2"/>
          <p:cNvSpPr txBox="1"/>
          <p:nvPr/>
        </p:nvSpPr>
        <p:spPr>
          <a:xfrm>
            <a:off x="538254" y="480082"/>
            <a:ext cx="705808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方法二：近似公式求解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π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TextBox 16"/>
          <p:cNvSpPr txBox="1"/>
          <p:nvPr/>
        </p:nvSpPr>
        <p:spPr>
          <a:xfrm>
            <a:off x="585883" y="1662607"/>
            <a:ext cx="4345305" cy="499602"/>
          </a:xfrm>
          <a:prstGeom prst="rect">
            <a:avLst/>
          </a:prstGeom>
          <a:noFill/>
        </p:spPr>
        <p:txBody>
          <a:bodyPr wrap="square" lIns="91419" tIns="45709" rIns="91419" bIns="45709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、如果用前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π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，代码如何写？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177737" y="344079"/>
            <a:ext cx="3155786" cy="3879277"/>
            <a:chOff x="7278917" y="1379036"/>
            <a:chExt cx="3155786" cy="3879277"/>
          </a:xfrm>
        </p:grpSpPr>
        <p:cxnSp>
          <p:nvCxnSpPr>
            <p:cNvPr id="10" name="直接箭头连接符 9"/>
            <p:cNvCxnSpPr/>
            <p:nvPr/>
          </p:nvCxnSpPr>
          <p:spPr>
            <a:xfrm flipH="1">
              <a:off x="8745312" y="1379036"/>
              <a:ext cx="1" cy="2816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7837712" y="1660681"/>
              <a:ext cx="1819471" cy="702326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9" tIns="45709" rIns="91419" bIns="45709" rtlCol="0" anchor="ctr"/>
            <a:lstStyle/>
            <a:p>
              <a:pPr algn="ctr"/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 flipH="1">
              <a:off x="8736366" y="2407356"/>
              <a:ext cx="1" cy="2816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菱形 16"/>
            <p:cNvSpPr/>
            <p:nvPr/>
          </p:nvSpPr>
          <p:spPr>
            <a:xfrm>
              <a:off x="7663030" y="2720741"/>
              <a:ext cx="2161522" cy="598589"/>
            </a:xfrm>
            <a:prstGeom prst="diamond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9" tIns="45709" rIns="91419" bIns="45709" rtlCol="0" anchor="ctr"/>
            <a:lstStyle/>
            <a:p>
              <a:pPr algn="ctr"/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H="1">
              <a:off x="8772370" y="3296805"/>
              <a:ext cx="1" cy="2816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7837713" y="3617896"/>
              <a:ext cx="1894115" cy="1108908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9" tIns="45709" rIns="91419" bIns="45709" rtlCol="0" anchor="ctr"/>
            <a:lstStyle/>
            <a:p>
              <a:pPr algn="ctr"/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8764359" y="4726804"/>
              <a:ext cx="0" cy="29866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7278917" y="5025469"/>
              <a:ext cx="1485441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endCxn id="17" idx="1"/>
            </p:cNvCxnSpPr>
            <p:nvPr/>
          </p:nvCxnSpPr>
          <p:spPr>
            <a:xfrm>
              <a:off x="7278917" y="3020035"/>
              <a:ext cx="384113" cy="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8736368" y="3340151"/>
              <a:ext cx="428373" cy="2382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9" tIns="45709" rIns="91419" bIns="45709"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cxnSp>
          <p:nvCxnSpPr>
            <p:cNvPr id="24" name="直接连接符 23"/>
            <p:cNvCxnSpPr>
              <a:stCxn id="17" idx="3"/>
            </p:cNvCxnSpPr>
            <p:nvPr/>
          </p:nvCxnSpPr>
          <p:spPr>
            <a:xfrm flipV="1">
              <a:off x="9824552" y="3020035"/>
              <a:ext cx="593650" cy="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H="1">
              <a:off x="10434702" y="2994566"/>
              <a:ext cx="1" cy="226374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9878284" y="2732733"/>
              <a:ext cx="428373" cy="2382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9" tIns="45709" rIns="91419" bIns="45709"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cxnSp>
          <p:nvCxnSpPr>
            <p:cNvPr id="27" name="直接箭头连接符 26"/>
            <p:cNvCxnSpPr/>
            <p:nvPr/>
          </p:nvCxnSpPr>
          <p:spPr>
            <a:xfrm flipV="1">
              <a:off x="7278917" y="3014677"/>
              <a:ext cx="0" cy="20107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538480" y="1160145"/>
            <a:ext cx="4328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用</a:t>
            </a:r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π/4</a:t>
            </a:r>
            <a:r>
              <a:rPr lang="zh-CN" altLang="en-US" b="1" dirty="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＝</a:t>
            </a:r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1 - 1/3 + 1/5 - 1/</a:t>
            </a: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 </a:t>
            </a:r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+ ……</a:t>
            </a:r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8" y="114071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矩形 2"/>
          <p:cNvSpPr/>
          <p:nvPr/>
        </p:nvSpPr>
        <p:spPr>
          <a:xfrm>
            <a:off x="194830" y="191452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9" name="文本框 4"/>
          <p:cNvSpPr txBox="1"/>
          <p:nvPr/>
        </p:nvSpPr>
        <p:spPr>
          <a:xfrm>
            <a:off x="608648" y="425635"/>
            <a:ext cx="2406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eval</a:t>
            </a:r>
            <a:r>
              <a:rPr lang="en-US" altLang="zh-CN" sz="2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</a:t>
            </a:r>
            <a:r>
              <a:rPr lang="zh-CN" altLang="en-US" sz="2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endParaRPr lang="zh-CN" altLang="en-US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3556" name="TextBox 2"/>
          <p:cNvSpPr txBox="1"/>
          <p:nvPr/>
        </p:nvSpPr>
        <p:spPr>
          <a:xfrm>
            <a:off x="852488" y="1076576"/>
            <a:ext cx="6940391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8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eval(&lt;</a:t>
            </a:r>
            <a:r>
              <a:rPr lang="zh-CN" altLang="zh-CN" sz="18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字符串</a:t>
            </a:r>
            <a:r>
              <a:rPr lang="en-US" altLang="zh-CN" sz="18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&gt;)</a:t>
            </a:r>
            <a:r>
              <a:rPr lang="zh-CN" altLang="zh-CN" sz="18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函数是</a:t>
            </a:r>
            <a:r>
              <a:rPr lang="en-US" altLang="zh-CN" sz="18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Python</a:t>
            </a:r>
            <a:r>
              <a:rPr lang="zh-CN" altLang="zh-CN" sz="18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语言中一个十分重要的函数，它能够以</a:t>
            </a:r>
            <a:r>
              <a:rPr lang="en-US" altLang="zh-CN" sz="18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Python</a:t>
            </a:r>
            <a:r>
              <a:rPr lang="zh-CN" altLang="zh-CN" sz="18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表达式的方式解析并执行字符串，将返回结果输出</a:t>
            </a:r>
            <a:r>
              <a:rPr lang="zh-CN" altLang="en-US" sz="18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。</a:t>
            </a:r>
            <a:endParaRPr lang="zh-CN" altLang="zh-CN" sz="1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4844864" y="2373439"/>
            <a:ext cx="2591264" cy="152349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5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功能</a:t>
            </a:r>
            <a:r>
              <a:rPr lang="en-US" altLang="zh-CN" sz="15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5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：将字符串变成</a:t>
            </a:r>
            <a:r>
              <a:rPr lang="en-US" altLang="zh-CN" sz="15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sz="15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可执行的表达式</a:t>
            </a:r>
            <a:endParaRPr lang="en-US" altLang="zh-CN" sz="15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500" b="1" dirty="0"/>
              <a:t>a=1</a:t>
            </a:r>
            <a:br>
              <a:rPr lang="en-US" altLang="zh-CN" sz="1500" b="1" dirty="0"/>
            </a:br>
            <a:r>
              <a:rPr lang="en-US" altLang="zh-CN" sz="1500" b="1" dirty="0"/>
              <a:t>print(eval('a+1'))</a:t>
            </a:r>
            <a:endParaRPr lang="zh-CN" altLang="zh-CN" sz="15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TextBox 2"/>
          <p:cNvSpPr txBox="1"/>
          <p:nvPr/>
        </p:nvSpPr>
        <p:spPr>
          <a:xfrm>
            <a:off x="1334690" y="2394844"/>
            <a:ext cx="2987993" cy="186974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5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功能</a:t>
            </a:r>
            <a:r>
              <a:rPr lang="en-US" altLang="zh-CN" sz="15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15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：将字符串变成数字</a:t>
            </a:r>
            <a:endParaRPr lang="en-US" altLang="zh-CN" sz="15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500" b="1" dirty="0"/>
              <a:t>a='102'</a:t>
            </a:r>
            <a:br>
              <a:rPr lang="en-US" altLang="zh-CN" sz="1500" b="1" dirty="0"/>
            </a:br>
            <a:r>
              <a:rPr lang="en-US" altLang="zh-CN" sz="1500" b="1" dirty="0"/>
              <a:t>print(type(a))</a:t>
            </a:r>
            <a:br>
              <a:rPr lang="en-US" altLang="zh-CN" sz="1500" b="1" dirty="0"/>
            </a:br>
            <a:r>
              <a:rPr lang="en-US" altLang="zh-CN" sz="1500" b="1" dirty="0"/>
              <a:t>b=eval(a)</a:t>
            </a:r>
            <a:br>
              <a:rPr lang="en-US" altLang="zh-CN" sz="1500" b="1" dirty="0"/>
            </a:br>
            <a:r>
              <a:rPr lang="en-US" altLang="zh-CN" sz="1500" b="1" dirty="0"/>
              <a:t>print(type(b))</a:t>
            </a:r>
            <a:endParaRPr lang="zh-CN" altLang="zh-CN" sz="15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2"/>
          <p:cNvSpPr txBox="1"/>
          <p:nvPr/>
        </p:nvSpPr>
        <p:spPr>
          <a:xfrm>
            <a:off x="538254" y="480082"/>
            <a:ext cx="705808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方法二：近似公式求解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π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TextBox 16"/>
          <p:cNvSpPr txBox="1"/>
          <p:nvPr/>
        </p:nvSpPr>
        <p:spPr>
          <a:xfrm>
            <a:off x="521335" y="1598283"/>
            <a:ext cx="4345305" cy="993583"/>
          </a:xfrm>
          <a:prstGeom prst="rect">
            <a:avLst/>
          </a:prstGeom>
          <a:noFill/>
        </p:spPr>
        <p:txBody>
          <a:bodyPr wrap="square" lIns="91419" tIns="45709" rIns="91419" bIns="45709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、如果希望当最末项小于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时停止计算，代码又该如何写呢</a:t>
            </a:r>
            <a:r>
              <a:rPr lang="zh-CN" altLang="en-US" sz="2200" b="1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？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177737" y="344079"/>
            <a:ext cx="3155786" cy="3879277"/>
            <a:chOff x="7278917" y="1379036"/>
            <a:chExt cx="3155786" cy="3879277"/>
          </a:xfrm>
        </p:grpSpPr>
        <p:cxnSp>
          <p:nvCxnSpPr>
            <p:cNvPr id="10" name="直接箭头连接符 9"/>
            <p:cNvCxnSpPr/>
            <p:nvPr/>
          </p:nvCxnSpPr>
          <p:spPr>
            <a:xfrm flipH="1">
              <a:off x="8745312" y="1379036"/>
              <a:ext cx="1" cy="2816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7837712" y="1660681"/>
              <a:ext cx="1819471" cy="702326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9" tIns="45709" rIns="91419" bIns="45709" rtlCol="0" anchor="ctr"/>
            <a:lstStyle/>
            <a:p>
              <a:pPr algn="ctr"/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 flipH="1">
              <a:off x="8736366" y="2407356"/>
              <a:ext cx="1" cy="2816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菱形 16"/>
            <p:cNvSpPr/>
            <p:nvPr/>
          </p:nvSpPr>
          <p:spPr>
            <a:xfrm>
              <a:off x="7663030" y="2720741"/>
              <a:ext cx="2161522" cy="598589"/>
            </a:xfrm>
            <a:prstGeom prst="diamond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9" tIns="45709" rIns="91419" bIns="45709" rtlCol="0" anchor="ctr"/>
            <a:lstStyle/>
            <a:p>
              <a:pPr algn="ctr"/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H="1">
              <a:off x="8772370" y="3296805"/>
              <a:ext cx="1" cy="2816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7837713" y="3617896"/>
              <a:ext cx="1894115" cy="1108908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9" tIns="45709" rIns="91419" bIns="45709" rtlCol="0" anchor="ctr"/>
            <a:lstStyle/>
            <a:p>
              <a:pPr algn="ctr"/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8764359" y="4726804"/>
              <a:ext cx="0" cy="29866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7278917" y="5025469"/>
              <a:ext cx="1485441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endCxn id="17" idx="1"/>
            </p:cNvCxnSpPr>
            <p:nvPr/>
          </p:nvCxnSpPr>
          <p:spPr>
            <a:xfrm>
              <a:off x="7278917" y="3020035"/>
              <a:ext cx="384113" cy="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8736368" y="3340151"/>
              <a:ext cx="428373" cy="2382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9" tIns="45709" rIns="91419" bIns="45709"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cxnSp>
          <p:nvCxnSpPr>
            <p:cNvPr id="24" name="直接连接符 23"/>
            <p:cNvCxnSpPr>
              <a:stCxn id="17" idx="3"/>
            </p:cNvCxnSpPr>
            <p:nvPr/>
          </p:nvCxnSpPr>
          <p:spPr>
            <a:xfrm flipV="1">
              <a:off x="9824552" y="3020035"/>
              <a:ext cx="593650" cy="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H="1">
              <a:off x="10434702" y="2994566"/>
              <a:ext cx="1" cy="226374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9878284" y="2732733"/>
              <a:ext cx="428373" cy="23829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9" tIns="45709" rIns="91419" bIns="45709"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cxnSp>
          <p:nvCxnSpPr>
            <p:cNvPr id="27" name="直接箭头连接符 26"/>
            <p:cNvCxnSpPr/>
            <p:nvPr/>
          </p:nvCxnSpPr>
          <p:spPr>
            <a:xfrm flipV="1">
              <a:off x="7278917" y="3014677"/>
              <a:ext cx="0" cy="20107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538480" y="1160145"/>
            <a:ext cx="4328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用</a:t>
            </a:r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π/4</a:t>
            </a:r>
            <a:r>
              <a:rPr lang="zh-CN" altLang="en-US" b="1" dirty="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＝</a:t>
            </a:r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1 - 1/3 + 1/5 - 1/</a:t>
            </a: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 </a:t>
            </a:r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  <a:sym typeface="+mn-ea"/>
              </a:rPr>
              <a:t>+ ……</a:t>
            </a:r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8" y="114071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0" y="191452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" name="Oval 6"/>
          <p:cNvSpPr/>
          <p:nvPr/>
        </p:nvSpPr>
        <p:spPr bwMode="auto">
          <a:xfrm>
            <a:off x="734616" y="1475907"/>
            <a:ext cx="936912" cy="936912"/>
          </a:xfrm>
          <a:prstGeom prst="ellipse">
            <a:avLst/>
          </a:prstGeom>
          <a:solidFill>
            <a:srgbClr val="648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algn="ctr"/>
            <a:endParaRPr lang="en-US" sz="1600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Freeform 171"/>
          <p:cNvSpPr/>
          <p:nvPr/>
        </p:nvSpPr>
        <p:spPr bwMode="auto">
          <a:xfrm>
            <a:off x="1038179" y="1781826"/>
            <a:ext cx="338360" cy="324826"/>
          </a:xfrm>
          <a:custGeom>
            <a:avLst/>
            <a:gdLst>
              <a:gd name="T0" fmla="*/ 228 w 308"/>
              <a:gd name="T1" fmla="*/ 218 h 296"/>
              <a:gd name="T2" fmla="*/ 224 w 308"/>
              <a:gd name="T3" fmla="*/ 215 h 296"/>
              <a:gd name="T4" fmla="*/ 228 w 308"/>
              <a:gd name="T5" fmla="*/ 212 h 296"/>
              <a:gd name="T6" fmla="*/ 230 w 308"/>
              <a:gd name="T7" fmla="*/ 212 h 296"/>
              <a:gd name="T8" fmla="*/ 278 w 308"/>
              <a:gd name="T9" fmla="*/ 209 h 296"/>
              <a:gd name="T10" fmla="*/ 288 w 308"/>
              <a:gd name="T11" fmla="*/ 176 h 296"/>
              <a:gd name="T12" fmla="*/ 284 w 308"/>
              <a:gd name="T13" fmla="*/ 176 h 296"/>
              <a:gd name="T14" fmla="*/ 283 w 308"/>
              <a:gd name="T15" fmla="*/ 176 h 296"/>
              <a:gd name="T16" fmla="*/ 283 w 308"/>
              <a:gd name="T17" fmla="*/ 176 h 296"/>
              <a:gd name="T18" fmla="*/ 229 w 308"/>
              <a:gd name="T19" fmla="*/ 174 h 296"/>
              <a:gd name="T20" fmla="*/ 226 w 308"/>
              <a:gd name="T21" fmla="*/ 174 h 296"/>
              <a:gd name="T22" fmla="*/ 222 w 308"/>
              <a:gd name="T23" fmla="*/ 171 h 296"/>
              <a:gd name="T24" fmla="*/ 226 w 308"/>
              <a:gd name="T25" fmla="*/ 168 h 296"/>
              <a:gd name="T26" fmla="*/ 228 w 308"/>
              <a:gd name="T27" fmla="*/ 168 h 296"/>
              <a:gd name="T28" fmla="*/ 284 w 308"/>
              <a:gd name="T29" fmla="*/ 164 h 296"/>
              <a:gd name="T30" fmla="*/ 292 w 308"/>
              <a:gd name="T31" fmla="*/ 164 h 296"/>
              <a:gd name="T32" fmla="*/ 292 w 308"/>
              <a:gd name="T33" fmla="*/ 164 h 296"/>
              <a:gd name="T34" fmla="*/ 296 w 308"/>
              <a:gd name="T35" fmla="*/ 133 h 296"/>
              <a:gd name="T36" fmla="*/ 214 w 308"/>
              <a:gd name="T37" fmla="*/ 124 h 296"/>
              <a:gd name="T38" fmla="*/ 213 w 308"/>
              <a:gd name="T39" fmla="*/ 124 h 296"/>
              <a:gd name="T40" fmla="*/ 212 w 308"/>
              <a:gd name="T41" fmla="*/ 124 h 296"/>
              <a:gd name="T42" fmla="*/ 217 w 308"/>
              <a:gd name="T43" fmla="*/ 124 h 296"/>
              <a:gd name="T44" fmla="*/ 206 w 308"/>
              <a:gd name="T45" fmla="*/ 124 h 296"/>
              <a:gd name="T46" fmla="*/ 165 w 308"/>
              <a:gd name="T47" fmla="*/ 123 h 296"/>
              <a:gd name="T48" fmla="*/ 165 w 308"/>
              <a:gd name="T49" fmla="*/ 123 h 296"/>
              <a:gd name="T50" fmla="*/ 160 w 308"/>
              <a:gd name="T51" fmla="*/ 121 h 296"/>
              <a:gd name="T52" fmla="*/ 165 w 308"/>
              <a:gd name="T53" fmla="*/ 120 h 296"/>
              <a:gd name="T54" fmla="*/ 165 w 308"/>
              <a:gd name="T55" fmla="*/ 120 h 296"/>
              <a:gd name="T56" fmla="*/ 179 w 308"/>
              <a:gd name="T57" fmla="*/ 119 h 296"/>
              <a:gd name="T58" fmla="*/ 192 w 308"/>
              <a:gd name="T59" fmla="*/ 58 h 296"/>
              <a:gd name="T60" fmla="*/ 178 w 308"/>
              <a:gd name="T61" fmla="*/ 0 h 296"/>
              <a:gd name="T62" fmla="*/ 101 w 308"/>
              <a:gd name="T63" fmla="*/ 126 h 296"/>
              <a:gd name="T64" fmla="*/ 58 w 308"/>
              <a:gd name="T65" fmla="*/ 146 h 296"/>
              <a:gd name="T66" fmla="*/ 53 w 308"/>
              <a:gd name="T67" fmla="*/ 275 h 296"/>
              <a:gd name="T68" fmla="*/ 99 w 308"/>
              <a:gd name="T69" fmla="*/ 275 h 296"/>
              <a:gd name="T70" fmla="*/ 232 w 308"/>
              <a:gd name="T71" fmla="*/ 286 h 296"/>
              <a:gd name="T72" fmla="*/ 255 w 308"/>
              <a:gd name="T73" fmla="*/ 256 h 296"/>
              <a:gd name="T74" fmla="*/ 227 w 308"/>
              <a:gd name="T75" fmla="*/ 255 h 296"/>
              <a:gd name="T76" fmla="*/ 225 w 308"/>
              <a:gd name="T77" fmla="*/ 255 h 296"/>
              <a:gd name="T78" fmla="*/ 221 w 308"/>
              <a:gd name="T79" fmla="*/ 252 h 296"/>
              <a:gd name="T80" fmla="*/ 225 w 308"/>
              <a:gd name="T81" fmla="*/ 249 h 296"/>
              <a:gd name="T82" fmla="*/ 227 w 308"/>
              <a:gd name="T83" fmla="*/ 249 h 296"/>
              <a:gd name="T84" fmla="*/ 262 w 308"/>
              <a:gd name="T85" fmla="*/ 247 h 296"/>
              <a:gd name="T86" fmla="*/ 269 w 308"/>
              <a:gd name="T87" fmla="*/ 220 h 296"/>
              <a:gd name="T88" fmla="*/ 230 w 308"/>
              <a:gd name="T89" fmla="*/ 218 h 296"/>
              <a:gd name="T90" fmla="*/ 228 w 308"/>
              <a:gd name="T91" fmla="*/ 218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08" h="296">
                <a:moveTo>
                  <a:pt x="228" y="218"/>
                </a:moveTo>
                <a:cubicBezTo>
                  <a:pt x="224" y="215"/>
                  <a:pt x="224" y="215"/>
                  <a:pt x="224" y="215"/>
                </a:cubicBezTo>
                <a:cubicBezTo>
                  <a:pt x="228" y="212"/>
                  <a:pt x="228" y="212"/>
                  <a:pt x="228" y="212"/>
                </a:cubicBezTo>
                <a:cubicBezTo>
                  <a:pt x="230" y="212"/>
                  <a:pt x="230" y="212"/>
                  <a:pt x="230" y="212"/>
                </a:cubicBezTo>
                <a:cubicBezTo>
                  <a:pt x="232" y="212"/>
                  <a:pt x="263" y="210"/>
                  <a:pt x="278" y="209"/>
                </a:cubicBezTo>
                <a:cubicBezTo>
                  <a:pt x="295" y="197"/>
                  <a:pt x="292" y="183"/>
                  <a:pt x="288" y="176"/>
                </a:cubicBezTo>
                <a:cubicBezTo>
                  <a:pt x="287" y="176"/>
                  <a:pt x="285" y="176"/>
                  <a:pt x="284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78" y="176"/>
                  <a:pt x="231" y="174"/>
                  <a:pt x="229" y="174"/>
                </a:cubicBezTo>
                <a:cubicBezTo>
                  <a:pt x="226" y="174"/>
                  <a:pt x="226" y="174"/>
                  <a:pt x="226" y="174"/>
                </a:cubicBezTo>
                <a:cubicBezTo>
                  <a:pt x="222" y="171"/>
                  <a:pt x="222" y="171"/>
                  <a:pt x="222" y="171"/>
                </a:cubicBezTo>
                <a:cubicBezTo>
                  <a:pt x="226" y="168"/>
                  <a:pt x="226" y="168"/>
                  <a:pt x="226" y="168"/>
                </a:cubicBezTo>
                <a:cubicBezTo>
                  <a:pt x="228" y="168"/>
                  <a:pt x="228" y="168"/>
                  <a:pt x="228" y="168"/>
                </a:cubicBezTo>
                <a:cubicBezTo>
                  <a:pt x="231" y="168"/>
                  <a:pt x="280" y="164"/>
                  <a:pt x="284" y="164"/>
                </a:cubicBezTo>
                <a:cubicBezTo>
                  <a:pt x="290" y="164"/>
                  <a:pt x="292" y="164"/>
                  <a:pt x="292" y="164"/>
                </a:cubicBezTo>
                <a:cubicBezTo>
                  <a:pt x="292" y="164"/>
                  <a:pt x="292" y="164"/>
                  <a:pt x="292" y="164"/>
                </a:cubicBezTo>
                <a:cubicBezTo>
                  <a:pt x="302" y="155"/>
                  <a:pt x="308" y="144"/>
                  <a:pt x="296" y="133"/>
                </a:cubicBezTo>
                <a:cubicBezTo>
                  <a:pt x="285" y="123"/>
                  <a:pt x="243" y="125"/>
                  <a:pt x="214" y="124"/>
                </a:cubicBezTo>
                <a:cubicBezTo>
                  <a:pt x="213" y="124"/>
                  <a:pt x="213" y="124"/>
                  <a:pt x="213" y="124"/>
                </a:cubicBezTo>
                <a:cubicBezTo>
                  <a:pt x="212" y="124"/>
                  <a:pt x="212" y="124"/>
                  <a:pt x="212" y="124"/>
                </a:cubicBezTo>
                <a:cubicBezTo>
                  <a:pt x="212" y="124"/>
                  <a:pt x="219" y="124"/>
                  <a:pt x="217" y="124"/>
                </a:cubicBezTo>
                <a:cubicBezTo>
                  <a:pt x="213" y="124"/>
                  <a:pt x="209" y="124"/>
                  <a:pt x="206" y="124"/>
                </a:cubicBezTo>
                <a:cubicBezTo>
                  <a:pt x="192" y="123"/>
                  <a:pt x="167" y="123"/>
                  <a:pt x="165" y="123"/>
                </a:cubicBezTo>
                <a:cubicBezTo>
                  <a:pt x="165" y="123"/>
                  <a:pt x="165" y="123"/>
                  <a:pt x="165" y="123"/>
                </a:cubicBezTo>
                <a:cubicBezTo>
                  <a:pt x="160" y="121"/>
                  <a:pt x="160" y="121"/>
                  <a:pt x="160" y="121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6" y="120"/>
                  <a:pt x="169" y="120"/>
                  <a:pt x="179" y="119"/>
                </a:cubicBezTo>
                <a:cubicBezTo>
                  <a:pt x="165" y="90"/>
                  <a:pt x="188" y="73"/>
                  <a:pt x="192" y="58"/>
                </a:cubicBezTo>
                <a:cubicBezTo>
                  <a:pt x="206" y="5"/>
                  <a:pt x="178" y="0"/>
                  <a:pt x="178" y="0"/>
                </a:cubicBezTo>
                <a:cubicBezTo>
                  <a:pt x="178" y="0"/>
                  <a:pt x="108" y="96"/>
                  <a:pt x="101" y="126"/>
                </a:cubicBezTo>
                <a:cubicBezTo>
                  <a:pt x="96" y="148"/>
                  <a:pt x="67" y="146"/>
                  <a:pt x="58" y="146"/>
                </a:cubicBezTo>
                <a:cubicBezTo>
                  <a:pt x="10" y="144"/>
                  <a:pt x="0" y="264"/>
                  <a:pt x="53" y="275"/>
                </a:cubicBezTo>
                <a:cubicBezTo>
                  <a:pt x="64" y="277"/>
                  <a:pt x="76" y="265"/>
                  <a:pt x="99" y="275"/>
                </a:cubicBezTo>
                <a:cubicBezTo>
                  <a:pt x="149" y="296"/>
                  <a:pt x="192" y="287"/>
                  <a:pt x="232" y="286"/>
                </a:cubicBezTo>
                <a:cubicBezTo>
                  <a:pt x="259" y="285"/>
                  <a:pt x="257" y="266"/>
                  <a:pt x="255" y="256"/>
                </a:cubicBezTo>
                <a:cubicBezTo>
                  <a:pt x="242" y="256"/>
                  <a:pt x="229" y="255"/>
                  <a:pt x="227" y="255"/>
                </a:cubicBezTo>
                <a:cubicBezTo>
                  <a:pt x="225" y="255"/>
                  <a:pt x="225" y="255"/>
                  <a:pt x="225" y="255"/>
                </a:cubicBezTo>
                <a:cubicBezTo>
                  <a:pt x="221" y="252"/>
                  <a:pt x="221" y="252"/>
                  <a:pt x="221" y="252"/>
                </a:cubicBezTo>
                <a:cubicBezTo>
                  <a:pt x="225" y="249"/>
                  <a:pt x="225" y="249"/>
                  <a:pt x="225" y="249"/>
                </a:cubicBezTo>
                <a:cubicBezTo>
                  <a:pt x="227" y="249"/>
                  <a:pt x="227" y="249"/>
                  <a:pt x="227" y="249"/>
                </a:cubicBezTo>
                <a:cubicBezTo>
                  <a:pt x="229" y="249"/>
                  <a:pt x="247" y="248"/>
                  <a:pt x="262" y="247"/>
                </a:cubicBezTo>
                <a:cubicBezTo>
                  <a:pt x="275" y="237"/>
                  <a:pt x="272" y="227"/>
                  <a:pt x="269" y="220"/>
                </a:cubicBezTo>
                <a:cubicBezTo>
                  <a:pt x="253" y="219"/>
                  <a:pt x="232" y="218"/>
                  <a:pt x="230" y="218"/>
                </a:cubicBezTo>
                <a:lnTo>
                  <a:pt x="228" y="2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51435" tIns="25718" rIns="51435" bIns="25718" numCol="1" anchor="t" anchorCtr="0" compatLnSpc="1"/>
          <a:lstStyle/>
          <a:p>
            <a:endParaRPr lang="zh-CN" altLang="en-US" sz="1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990374" y="496640"/>
            <a:ext cx="2809875" cy="827246"/>
            <a:chOff x="6206" y="858"/>
            <a:chExt cx="5900" cy="1737"/>
          </a:xfrm>
        </p:grpSpPr>
        <p:sp>
          <p:nvSpPr>
            <p:cNvPr id="20" name="矩形 19"/>
            <p:cNvSpPr/>
            <p:nvPr/>
          </p:nvSpPr>
          <p:spPr>
            <a:xfrm>
              <a:off x="6206" y="858"/>
              <a:ext cx="5900" cy="1737"/>
            </a:xfrm>
            <a:prstGeom prst="rect">
              <a:avLst/>
            </a:prstGeom>
            <a:solidFill>
              <a:srgbClr val="648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103" y="954"/>
              <a:ext cx="4664" cy="1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作业</a:t>
              </a: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7379" y="2087"/>
              <a:ext cx="4112" cy="3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/>
        </p:nvSpPr>
        <p:spPr>
          <a:xfrm>
            <a:off x="1694301" y="1635646"/>
            <a:ext cx="71529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编写代码，使用近似公示法求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值。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1059582"/>
            <a:ext cx="7848872" cy="3413760"/>
          </a:xfrm>
          <a:prstGeom prst="rect">
            <a:avLst/>
          </a:prstGeom>
          <a:noFill/>
        </p:spPr>
        <p:txBody>
          <a:bodyPr wrap="square" lIns="91419" tIns="45709" rIns="91419" bIns="45709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给自己准备一个密码。我们办理的银行卡通常要求设置六位数密码，这里给大家介绍一种密码产生方法，用爸爸、妈妈和自己生日的六位数公倍数作为密码。例如，爸爸的生日是</a:t>
            </a:r>
            <a:r>
              <a:rPr lang="en-US" altLang="zh-CN" sz="2400" b="1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8</a:t>
            </a: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月</a:t>
            </a:r>
            <a:r>
              <a:rPr lang="en-US" altLang="zh-CN" sz="2400" b="1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日，妈妈的生日是</a:t>
            </a:r>
            <a:r>
              <a:rPr lang="en-US" altLang="zh-CN" sz="2400" b="1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9</a:t>
            </a: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月</a:t>
            </a:r>
            <a:r>
              <a:rPr lang="en-US" altLang="zh-CN" sz="2400" b="1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日，自己的生日是</a:t>
            </a:r>
            <a:r>
              <a:rPr lang="en-US" altLang="zh-CN" sz="2400" b="1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月</a:t>
            </a:r>
            <a:r>
              <a:rPr lang="en-US" altLang="zh-CN" sz="2400" b="1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日，密码就是</a:t>
            </a:r>
            <a:r>
              <a:rPr lang="en-US" altLang="zh-CN" sz="2400" b="1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81</a:t>
            </a: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91</a:t>
            </a: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104</a:t>
            </a: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的六位数最小公倍数。请大家设计程序算出自己的新密码。</a:t>
            </a:r>
          </a:p>
        </p:txBody>
      </p:sp>
      <p:sp>
        <p:nvSpPr>
          <p:cNvPr id="13" name="文本框 2"/>
          <p:cNvSpPr txBox="1"/>
          <p:nvPr/>
        </p:nvSpPr>
        <p:spPr>
          <a:xfrm>
            <a:off x="538254" y="480082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扩展练习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9" y="114072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1" y="191453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0"/>
          <p:cNvSpPr>
            <a:spLocks noChangeArrowheads="1"/>
          </p:cNvSpPr>
          <p:nvPr/>
        </p:nvSpPr>
        <p:spPr bwMode="auto">
          <a:xfrm>
            <a:off x="611560" y="378541"/>
            <a:ext cx="1822597" cy="61950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58783" tIns="29391" rIns="58783" bIns="29391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内容总结：</a:t>
            </a:r>
          </a:p>
        </p:txBody>
      </p:sp>
      <p:sp>
        <p:nvSpPr>
          <p:cNvPr id="52" name="文本框 6"/>
          <p:cNvSpPr txBox="1"/>
          <p:nvPr/>
        </p:nvSpPr>
        <p:spPr>
          <a:xfrm>
            <a:off x="1356445" y="1459464"/>
            <a:ext cx="1759323" cy="50257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4978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循环结构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6"/>
          <p:cNvSpPr txBox="1"/>
          <p:nvPr/>
        </p:nvSpPr>
        <p:spPr>
          <a:xfrm>
            <a:off x="3347864" y="845654"/>
            <a:ext cx="1318288" cy="46935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</a:rPr>
              <a:t>三个要素</a:t>
            </a:r>
          </a:p>
        </p:txBody>
      </p:sp>
      <p:sp>
        <p:nvSpPr>
          <p:cNvPr id="39" name="文本框 6"/>
          <p:cNvSpPr txBox="1"/>
          <p:nvPr/>
        </p:nvSpPr>
        <p:spPr>
          <a:xfrm>
            <a:off x="3375583" y="1510427"/>
            <a:ext cx="1318288" cy="4126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</a:rPr>
              <a:t>一个关系</a:t>
            </a:r>
          </a:p>
        </p:txBody>
      </p:sp>
      <p:sp>
        <p:nvSpPr>
          <p:cNvPr id="67" name="文本框 6"/>
          <p:cNvSpPr txBox="1"/>
          <p:nvPr/>
        </p:nvSpPr>
        <p:spPr>
          <a:xfrm>
            <a:off x="3359613" y="2154703"/>
            <a:ext cx="1334257" cy="4126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</a:rPr>
              <a:t>一个要求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2771800" y="1119757"/>
            <a:ext cx="504056" cy="605856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2771800" y="1720985"/>
            <a:ext cx="504056" cy="8333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2771800" y="1729318"/>
            <a:ext cx="541861" cy="641409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6"/>
          <p:cNvSpPr txBox="1"/>
          <p:nvPr/>
        </p:nvSpPr>
        <p:spPr>
          <a:xfrm>
            <a:off x="1356445" y="3450847"/>
            <a:ext cx="1476164" cy="5493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4978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 flipV="1">
            <a:off x="4644008" y="470015"/>
            <a:ext cx="504056" cy="605856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V="1">
            <a:off x="4644008" y="1071243"/>
            <a:ext cx="504056" cy="8333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4644008" y="1079576"/>
            <a:ext cx="541861" cy="641409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6"/>
          <p:cNvSpPr txBox="1"/>
          <p:nvPr/>
        </p:nvSpPr>
        <p:spPr>
          <a:xfrm>
            <a:off x="5226016" y="195486"/>
            <a:ext cx="1318288" cy="46935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</a:rPr>
              <a:t>循环体</a:t>
            </a:r>
          </a:p>
        </p:txBody>
      </p:sp>
      <p:sp>
        <p:nvSpPr>
          <p:cNvPr id="80" name="文本框 6"/>
          <p:cNvSpPr txBox="1"/>
          <p:nvPr/>
        </p:nvSpPr>
        <p:spPr>
          <a:xfrm>
            <a:off x="5226016" y="860259"/>
            <a:ext cx="1318288" cy="46935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</a:rPr>
              <a:t>循环条件</a:t>
            </a:r>
          </a:p>
        </p:txBody>
      </p:sp>
      <p:sp>
        <p:nvSpPr>
          <p:cNvPr id="81" name="文本框 6"/>
          <p:cNvSpPr txBox="1"/>
          <p:nvPr/>
        </p:nvSpPr>
        <p:spPr>
          <a:xfrm>
            <a:off x="5226016" y="1513704"/>
            <a:ext cx="1334257" cy="46935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</a:rPr>
              <a:t>初始化</a:t>
            </a:r>
          </a:p>
        </p:txBody>
      </p:sp>
      <p:cxnSp>
        <p:nvCxnSpPr>
          <p:cNvPr id="82" name="直接箭头连接符 81"/>
          <p:cNvCxnSpPr>
            <a:endCxn id="84" idx="1"/>
          </p:cNvCxnSpPr>
          <p:nvPr/>
        </p:nvCxnSpPr>
        <p:spPr>
          <a:xfrm flipV="1">
            <a:off x="6444208" y="708039"/>
            <a:ext cx="572852" cy="359499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endCxn id="85" idx="1"/>
          </p:cNvCxnSpPr>
          <p:nvPr/>
        </p:nvCxnSpPr>
        <p:spPr>
          <a:xfrm>
            <a:off x="6444208" y="1071243"/>
            <a:ext cx="572852" cy="355202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6"/>
          <p:cNvSpPr txBox="1"/>
          <p:nvPr/>
        </p:nvSpPr>
        <p:spPr>
          <a:xfrm>
            <a:off x="7017060" y="473359"/>
            <a:ext cx="1318288" cy="46935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</a:rPr>
              <a:t>计数方式</a:t>
            </a:r>
          </a:p>
        </p:txBody>
      </p:sp>
      <p:sp>
        <p:nvSpPr>
          <p:cNvPr id="85" name="文本框 6"/>
          <p:cNvSpPr txBox="1"/>
          <p:nvPr/>
        </p:nvSpPr>
        <p:spPr>
          <a:xfrm>
            <a:off x="7017060" y="1191765"/>
            <a:ext cx="1334257" cy="46935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</a:rPr>
              <a:t>人为约定</a:t>
            </a:r>
          </a:p>
        </p:txBody>
      </p:sp>
      <p:sp>
        <p:nvSpPr>
          <p:cNvPr id="23" name="下箭头 22"/>
          <p:cNvSpPr/>
          <p:nvPr/>
        </p:nvSpPr>
        <p:spPr>
          <a:xfrm rot="10800000">
            <a:off x="1907704" y="2082695"/>
            <a:ext cx="216024" cy="1328200"/>
          </a:xfrm>
          <a:prstGeom prst="downArrow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6"/>
          <p:cNvSpPr txBox="1"/>
          <p:nvPr/>
        </p:nvSpPr>
        <p:spPr>
          <a:xfrm>
            <a:off x="3347864" y="2874783"/>
            <a:ext cx="4336324" cy="46935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关键字：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while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for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break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continue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7" name="文本框 6"/>
          <p:cNvSpPr txBox="1"/>
          <p:nvPr/>
        </p:nvSpPr>
        <p:spPr>
          <a:xfrm>
            <a:off x="3375583" y="3539556"/>
            <a:ext cx="1318288" cy="4126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</a:rPr>
              <a:t>语句功能</a:t>
            </a:r>
          </a:p>
        </p:txBody>
      </p:sp>
      <p:sp>
        <p:nvSpPr>
          <p:cNvPr id="88" name="文本框 6"/>
          <p:cNvSpPr txBox="1"/>
          <p:nvPr/>
        </p:nvSpPr>
        <p:spPr>
          <a:xfrm>
            <a:off x="3359613" y="4193001"/>
            <a:ext cx="1334257" cy="4126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</a:rPr>
              <a:t>执行流程</a:t>
            </a:r>
          </a:p>
        </p:txBody>
      </p:sp>
      <p:cxnSp>
        <p:nvCxnSpPr>
          <p:cNvPr id="100" name="直接箭头连接符 99"/>
          <p:cNvCxnSpPr/>
          <p:nvPr/>
        </p:nvCxnSpPr>
        <p:spPr>
          <a:xfrm flipV="1">
            <a:off x="2771800" y="3148886"/>
            <a:ext cx="504056" cy="605856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V="1">
            <a:off x="2771800" y="3750114"/>
            <a:ext cx="504056" cy="8333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2771800" y="3758447"/>
            <a:ext cx="541861" cy="641409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重庆交通大学 </a:t>
            </a:r>
            <a:r>
              <a:rPr lang="en-US" altLang="zh-CN"/>
              <a:t>Python</a:t>
            </a:r>
            <a:r>
              <a:rPr lang="zh-CN" altLang="en-US"/>
              <a:t>课程组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4" grpId="0"/>
      <p:bldP spid="39" grpId="0"/>
      <p:bldP spid="67" grpId="0"/>
      <p:bldP spid="75" grpId="0"/>
      <p:bldP spid="79" grpId="0"/>
      <p:bldP spid="80" grpId="0"/>
      <p:bldP spid="81" grpId="0"/>
      <p:bldP spid="84" grpId="0"/>
      <p:bldP spid="85" grpId="0"/>
      <p:bldP spid="23" grpId="0" animBg="1"/>
      <p:bldP spid="86" grpId="0"/>
      <p:bldP spid="87" grpId="0"/>
      <p:bldP spid="88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8" y="114071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0" y="191452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524391" y="555526"/>
            <a:ext cx="7436644" cy="324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课堂练习：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搭配使用时，关于执行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语句块描述正确的是‬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总会执行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仅循环正常结束后执行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永不执行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仅循环非正常结束后执行（以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8" y="114071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0" y="191452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524391" y="555526"/>
            <a:ext cx="7436644" cy="3300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课堂练习：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以下关于循环结构的描述，错误的是：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非确定次数的循环用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语句来实现，确定次数的循环用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语句来实现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非确定次数的循环的次数是根据条件判断来决定的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遍历循环的循环次数由遍历结构中的元素个数来体现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遍历循环对循环的次数是不确定的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8" y="114071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0" y="191452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524391" y="282441"/>
            <a:ext cx="7436644" cy="459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课堂练习：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、下面代码的输出结果是‬‬‬‬‬‬‬‬‬‬‬‬‬‬‬‬‬‬‬‬‬‬‬‬‬‬‬‬‬‬‬‬‬‬‬‬‬‬‬‬‬‬‬‬‬‬‬‬</a:t>
            </a:r>
          </a:p>
          <a:p>
            <a:pPr lvl="1" indent="0" algn="just">
              <a:lnSpc>
                <a:spcPct val="13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s in "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":</a:t>
            </a:r>
          </a:p>
          <a:p>
            <a:pPr lvl="1" indent="0" algn="just">
              <a:lnSpc>
                <a:spcPct val="13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for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 range(3):</a:t>
            </a:r>
          </a:p>
          <a:p>
            <a:pPr lvl="1" indent="0" algn="just">
              <a:lnSpc>
                <a:spcPct val="13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print 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s,end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="")</a:t>
            </a:r>
          </a:p>
          <a:p>
            <a:pPr lvl="1" indent="0" algn="just">
              <a:lnSpc>
                <a:spcPct val="13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if s=="c":</a:t>
            </a:r>
          </a:p>
          <a:p>
            <a:pPr lvl="1" indent="0" algn="just">
              <a:lnSpc>
                <a:spcPct val="13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break</a:t>
            </a:r>
          </a:p>
          <a:p>
            <a:pPr lvl="1" indent="0" algn="just">
              <a:lnSpc>
                <a:spcPct val="13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abbbccc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3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aaabbbccc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3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aaabbbc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3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aaabccc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8" y="114071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0" y="191452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524391" y="282441"/>
            <a:ext cx="7436644" cy="4631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课堂练习：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以下程序的输出结果是：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‬‬‬‬‬‬‬‬‬‬‬‬‬‬‬‬‬‬‬‬‬‬‬‬‬‬‬‬‬‬‬‬‬‬‬‬‬‬‬‬‬‬‬‬‬‬‬‬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"|'\'-'|"‬‬‬‬‬‬‬‬‬‬‬‬‬‬‬‬‬‬‬‬‬‬‬‬‬‬‬‬‬‬‬‬‬‬‬‬‬‬‬‬‬‬‬‬‬‬‬‬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 range(6):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for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]: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print(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ch,end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='')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"|'-'|"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|\-|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|''-'|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 |'\'-'|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8" y="114071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830" y="191452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524391" y="282441"/>
            <a:ext cx="7436644" cy="4631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以下程序的输出结果是：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‬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‬‬‬‬‬‬‬‬‬‬‬‬‬‬‬‬‬‬‬‬‬‬‬‬‬‬‬‬‬‬‬‬‬‬‬‬‬‬‬‬‬‬‬‬‬‬‬‬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 "CHINA":‬‬‬‬‬‬‬‬‬‬‬‬‬‬‬‬‬‬‬‬‬‬‬‬‬‬‬‬‬‬‬‬‬‬‬‬‬‬‬‬‬‬‬‬‬‬‬‬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for k in range(2):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print(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end="")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if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== 'N':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break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CCHHIINAA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CCHHIIAA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CCHHIAA</a:t>
            </a:r>
          </a:p>
          <a:p>
            <a:pPr lvl="1" indent="0" algn="just">
              <a:lnSpc>
                <a:spcPct val="150000"/>
              </a:lnSpc>
              <a:spcBef>
                <a:spcPct val="0"/>
              </a:spcBef>
              <a:buClr>
                <a:schemeClr val="accent6">
                  <a:lumMod val="50000"/>
                </a:schemeClr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 CCHHIINNAA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98" y="114071"/>
            <a:ext cx="8907607" cy="4895014"/>
          </a:xfrm>
          <a:prstGeom prst="rect">
            <a:avLst/>
          </a:prstGeom>
          <a:noFill/>
          <a:ln w="38100">
            <a:solidFill>
              <a:srgbClr val="497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矩形 2"/>
          <p:cNvSpPr/>
          <p:nvPr/>
        </p:nvSpPr>
        <p:spPr>
          <a:xfrm>
            <a:off x="194830" y="191452"/>
            <a:ext cx="8743949" cy="4740250"/>
          </a:xfrm>
          <a:prstGeom prst="rect">
            <a:avLst/>
          </a:prstGeom>
          <a:noFill/>
          <a:ln w="6350">
            <a:solidFill>
              <a:srgbClr val="6484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28"/>
          <p:cNvSpPr txBox="1">
            <a:spLocks noChangeArrowheads="1"/>
          </p:cNvSpPr>
          <p:nvPr/>
        </p:nvSpPr>
        <p:spPr bwMode="auto">
          <a:xfrm>
            <a:off x="4619580" y="1790873"/>
            <a:ext cx="2760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8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循环概念及应用场景</a:t>
            </a:r>
          </a:p>
        </p:txBody>
      </p:sp>
      <p:sp>
        <p:nvSpPr>
          <p:cNvPr id="7" name="文本框 129"/>
          <p:cNvSpPr txBox="1">
            <a:spLocks noChangeArrowheads="1"/>
          </p:cNvSpPr>
          <p:nvPr/>
        </p:nvSpPr>
        <p:spPr bwMode="auto">
          <a:xfrm>
            <a:off x="3348919" y="1815065"/>
            <a:ext cx="1196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4375900" y="1885312"/>
            <a:ext cx="97631" cy="24884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27"/>
          <p:cNvSpPr txBox="1">
            <a:spLocks noChangeArrowheads="1"/>
          </p:cNvSpPr>
          <p:nvPr/>
        </p:nvSpPr>
        <p:spPr bwMode="auto">
          <a:xfrm>
            <a:off x="4619581" y="2274426"/>
            <a:ext cx="21268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8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循环结构的构造</a:t>
            </a:r>
          </a:p>
        </p:txBody>
      </p:sp>
      <p:sp>
        <p:nvSpPr>
          <p:cNvPr id="10" name="文本框 130"/>
          <p:cNvSpPr txBox="1">
            <a:spLocks noChangeArrowheads="1"/>
          </p:cNvSpPr>
          <p:nvPr/>
        </p:nvSpPr>
        <p:spPr bwMode="auto">
          <a:xfrm>
            <a:off x="3348919" y="2274426"/>
            <a:ext cx="1196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V="1">
            <a:off x="4375900" y="2329504"/>
            <a:ext cx="97631" cy="24884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3327689" y="987251"/>
            <a:ext cx="2882611" cy="553998"/>
            <a:chOff x="486669" y="1285026"/>
            <a:chExt cx="1368765" cy="2699963"/>
          </a:xfrm>
        </p:grpSpPr>
        <p:sp>
          <p:nvSpPr>
            <p:cNvPr id="19" name="文本框 4"/>
            <p:cNvSpPr txBox="1"/>
            <p:nvPr/>
          </p:nvSpPr>
          <p:spPr>
            <a:xfrm>
              <a:off x="486669" y="1285026"/>
              <a:ext cx="1368765" cy="2699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30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循环结构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782074" y="1505817"/>
              <a:ext cx="0" cy="410150"/>
            </a:xfrm>
            <a:prstGeom prst="line">
              <a:avLst/>
            </a:prstGeom>
            <a:ln>
              <a:solidFill>
                <a:srgbClr val="2A43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https://img0.baidu.com/it/u=2936318765,1752478232&amp;fm=26&amp;fmt=au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767" y="569502"/>
            <a:ext cx="1666876" cy="166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接连接符 20"/>
          <p:cNvCxnSpPr/>
          <p:nvPr/>
        </p:nvCxnSpPr>
        <p:spPr>
          <a:xfrm>
            <a:off x="3327688" y="1604643"/>
            <a:ext cx="28826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28"/>
          <p:cNvSpPr txBox="1">
            <a:spLocks noChangeArrowheads="1"/>
          </p:cNvSpPr>
          <p:nvPr/>
        </p:nvSpPr>
        <p:spPr bwMode="auto">
          <a:xfrm>
            <a:off x="4619581" y="2715766"/>
            <a:ext cx="21268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8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循环语句</a:t>
            </a:r>
          </a:p>
        </p:txBody>
      </p:sp>
      <p:sp>
        <p:nvSpPr>
          <p:cNvPr id="17" name="文本框 129"/>
          <p:cNvSpPr txBox="1">
            <a:spLocks noChangeArrowheads="1"/>
          </p:cNvSpPr>
          <p:nvPr/>
        </p:nvSpPr>
        <p:spPr bwMode="auto">
          <a:xfrm>
            <a:off x="3348919" y="2723813"/>
            <a:ext cx="1196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auto">
          <a:xfrm flipV="1">
            <a:off x="4375900" y="2813110"/>
            <a:ext cx="97631" cy="24884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128"/>
          <p:cNvSpPr txBox="1">
            <a:spLocks noChangeArrowheads="1"/>
          </p:cNvSpPr>
          <p:nvPr/>
        </p:nvSpPr>
        <p:spPr bwMode="auto">
          <a:xfrm>
            <a:off x="4625940" y="3182442"/>
            <a:ext cx="21268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800" b="1" dirty="0">
                <a:solidFill>
                  <a:srgbClr val="49786D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循环控制保留字</a:t>
            </a:r>
          </a:p>
        </p:txBody>
      </p:sp>
      <p:sp>
        <p:nvSpPr>
          <p:cNvPr id="24" name="文本框 129"/>
          <p:cNvSpPr txBox="1">
            <a:spLocks noChangeArrowheads="1"/>
          </p:cNvSpPr>
          <p:nvPr/>
        </p:nvSpPr>
        <p:spPr bwMode="auto">
          <a:xfrm>
            <a:off x="3355278" y="3219822"/>
            <a:ext cx="1196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04</a:t>
            </a:r>
            <a:endParaRPr lang="zh-CN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 flipV="1">
            <a:off x="4382259" y="3279786"/>
            <a:ext cx="97631" cy="24884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128"/>
          <p:cNvSpPr txBox="1">
            <a:spLocks noChangeArrowheads="1"/>
          </p:cNvSpPr>
          <p:nvPr/>
        </p:nvSpPr>
        <p:spPr bwMode="auto">
          <a:xfrm>
            <a:off x="4619580" y="3648853"/>
            <a:ext cx="21268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18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循环程序设计举例</a:t>
            </a:r>
          </a:p>
        </p:txBody>
      </p:sp>
      <p:sp>
        <p:nvSpPr>
          <p:cNvPr id="27" name="文本框 129"/>
          <p:cNvSpPr txBox="1">
            <a:spLocks noChangeArrowheads="1"/>
          </p:cNvSpPr>
          <p:nvPr/>
        </p:nvSpPr>
        <p:spPr bwMode="auto">
          <a:xfrm>
            <a:off x="3348918" y="3714586"/>
            <a:ext cx="1196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05</a:t>
            </a:r>
            <a:endParaRPr lang="zh-CN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 bwMode="auto">
          <a:xfrm flipV="1">
            <a:off x="4375899" y="3746197"/>
            <a:ext cx="97631" cy="24884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WI5YzNhMjUyYTc5MmVmNzJkYmUxYzZhMzk5OTNjNm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HASREMARK" val="True"/>
  <p:tag name="PROBLEMBLANKKEYWORD" val="填空"/>
  <p:tag name="PROBLEMREMARK" val="及格"/>
  <p:tag name="PROBLEMSCORE" val="1.0"/>
  <p:tag name="PROBLEMBLANK" val="[{&quot;Num&quot;:1,&quot;Score&quot;:1.0,&quot;Answers&quot;:[&quot;(x+y+z)&gt;=240 and (x&gt;=90 or y&gt;=90 or z&gt;=90)&quot;],&quot;CaseSensitive&quot;:false,&quot;FuzzyMatch&quot;:false}]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5.0"/>
  <p:tag name="PROBLEMBLANK" val="[{&quot;Num&quot;:1,&quot;Score&quot;:1.0,&quot;Answers&quot;:[&quot;s=0&quot;],&quot;CaseSensitive&quot;:false,&quot;FuzzyMatch&quot;:false},{&quot;Num&quot;:2,&quot;Score&quot;:1.0,&quot;Answers&quot;:[&quot;i=1&quot;],&quot;CaseSensitive&quot;:false,&quot;FuzzyMatch&quot;:false},{&quot;Num&quot;:3,&quot;Score&quot;:1.0,&quot;Answers&quot;:[&quot;i&lt;=100&quot;],&quot;CaseSensitive&quot;:false,&quot;FuzzyMatch&quot;:false},{&quot;Num&quot;:4,&quot;Score&quot;:1.0,&quot;Answers&quot;:[&quot;s+=i&quot;],&quot;CaseSensitive&quot;:false,&quot;FuzzyMatch&quot;:false},{&quot;Num&quot;:5,&quot;Score&quot;:1.0,&quot;Answers&quot;:[&quot;i+=1&quot;],&quot;CaseSensitive&quot;:false,&quot;FuzzyMatch&quot;:false}]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SCORE" val="5.0"/>
  <p:tag name="PROBLEMBLANK" val="[{&quot;Num&quot;:1,&quot;Score&quot;:1.0,&quot;Answers&quot;:[&quot;s=1&quot;],&quot;CaseSensitive&quot;:false,&quot;FuzzyMatch&quot;:false},{&quot;Num&quot;:2,&quot;Score&quot;:1.0,&quot;Answers&quot;:[&quot;i=2&quot;],&quot;CaseSensitive&quot;:false,&quot;FuzzyMatch&quot;:false},{&quot;Num&quot;:3,&quot;Score&quot;:1.0,&quot;Answers&quot;:[&quot;i&lt;=10&quot;],&quot;CaseSensitive&quot;:false,&quot;FuzzyMatch&quot;:false},{&quot;Num&quot;:4,&quot;Score&quot;:1.0,&quot;Answers&quot;:[&quot;s*=i&quot;],&quot;CaseSensitive&quot;:false,&quot;FuzzyMatch&quot;:false},{&quot;Num&quot;:5,&quot;Score&quot;:1.0,&quot;Answers&quot;:[&quot;i+=2&quot;],&quot;CaseSensitive&quot;:false,&quot;FuzzyMatch&quot;:false}]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HASREMARK" val="True"/>
  <p:tag name="PROBLEMBLANKKEYWORD" val="填空"/>
  <p:tag name="PROBLEMSCORE" val="3.0"/>
  <p:tag name="PROBLEMBLANK" val="[{&quot;Num&quot;:1,&quot;Score&quot;:1.0,&quot;Answers&quot;:[&quot;if&quot;],&quot;CaseSensitive&quot;:true,&quot;FuzzyMatch&quot;:false},{&quot;Num&quot;:2,&quot;Score&quot;:1.0,&quot;Answers&quot;:[&quot;x&gt;=0&quot;],&quot;CaseSensitive&quot;:true,&quot;FuzzyMatch&quot;:false},{&quot;Num&quot;:3,&quot;Score&quot;:1.0,&quot;Answers&quot;:[&quot;else&quot;],&quot;CaseSensitive&quot;:true,&quot;FuzzyMatch&quot;:false}]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4.0"/>
  <p:tag name="PROBLEMBLANK" val="[{&quot;Num&quot;:1,&quot;Score&quot;:1.0,&quot;Answers&quot;:[&quot;if&quot;],&quot;CaseSensitive&quot;:false,&quot;FuzzyMatch&quot;:false},{&quot;Num&quot;:2,&quot;Score&quot;:1.0,&quot;Answers&quot;:[&quot;:&quot;],&quot;CaseSensitive&quot;:false,&quot;FuzzyMatch&quot;:false},{&quot;Num&quot;:3,&quot;Score&quot;:1.0,&quot;Answers&quot;:[&quot;d=0.8&quot;],&quot;CaseSensitive&quot;:false,&quot;FuzzyMatch&quot;:false},{&quot;Num&quot;:4,&quot;Score&quot;:1.0,&quot;Answers&quot;:[&quot;else&quot;],&quot;CaseSensitive&quot;:false,&quot;FuzzyMatch&quot;:false}]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8259</Words>
  <Application>Microsoft Office PowerPoint</Application>
  <PresentationFormat>全屏显示(16:9)</PresentationFormat>
  <Paragraphs>1125</Paragraphs>
  <Slides>139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139</vt:i4>
      </vt:variant>
    </vt:vector>
  </HeadingPairs>
  <TitlesOfParts>
    <vt:vector size="155" baseType="lpstr">
      <vt:lpstr>DFGothic-EB</vt:lpstr>
      <vt:lpstr>黑体</vt:lpstr>
      <vt:lpstr>华文中宋</vt:lpstr>
      <vt:lpstr>宋体</vt:lpstr>
      <vt:lpstr>微软雅黑</vt:lpstr>
      <vt:lpstr>微软雅黑 Light</vt:lpstr>
      <vt:lpstr>幼圆</vt:lpstr>
      <vt:lpstr>Arial</vt:lpstr>
      <vt:lpstr>Calibri</vt:lpstr>
      <vt:lpstr>Cambria Math</vt:lpstr>
      <vt:lpstr>Comic Sans MS</vt:lpstr>
      <vt:lpstr>Times New Roman</vt:lpstr>
      <vt:lpstr>Trebuchet MS</vt:lpstr>
      <vt:lpstr>Wingdings</vt:lpstr>
      <vt:lpstr>Office 主题​​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annazx</dc:creator>
  <cp:lastModifiedBy>zx</cp:lastModifiedBy>
  <cp:revision>311</cp:revision>
  <dcterms:created xsi:type="dcterms:W3CDTF">2019-02-19T09:32:00Z</dcterms:created>
  <dcterms:modified xsi:type="dcterms:W3CDTF">2022-07-22T01:25:49Z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11E4223ECB5340C2AB18A8346159D2DF</vt:lpwstr>
  </property>
</Properties>
</file>