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3" r:id="rId3"/>
    <p:sldId id="595" r:id="rId5"/>
    <p:sldId id="604" r:id="rId6"/>
    <p:sldId id="605" r:id="rId7"/>
    <p:sldId id="596" r:id="rId8"/>
    <p:sldId id="659" r:id="rId9"/>
    <p:sldId id="836" r:id="rId10"/>
    <p:sldId id="837" r:id="rId11"/>
    <p:sldId id="838" r:id="rId12"/>
    <p:sldId id="839" r:id="rId13"/>
    <p:sldId id="840" r:id="rId14"/>
    <p:sldId id="841" r:id="rId15"/>
    <p:sldId id="843" r:id="rId16"/>
    <p:sldId id="844" r:id="rId17"/>
    <p:sldId id="845" r:id="rId18"/>
    <p:sldId id="846" r:id="rId19"/>
    <p:sldId id="847" r:id="rId20"/>
    <p:sldId id="848" r:id="rId21"/>
    <p:sldId id="849" r:id="rId22"/>
    <p:sldId id="850" r:id="rId23"/>
    <p:sldId id="851" r:id="rId24"/>
    <p:sldId id="852" r:id="rId25"/>
    <p:sldId id="854" r:id="rId26"/>
    <p:sldId id="855" r:id="rId27"/>
    <p:sldId id="856" r:id="rId28"/>
    <p:sldId id="857" r:id="rId29"/>
    <p:sldId id="858" r:id="rId30"/>
    <p:sldId id="859" r:id="rId31"/>
    <p:sldId id="860" r:id="rId32"/>
    <p:sldId id="861" r:id="rId33"/>
    <p:sldId id="862" r:id="rId34"/>
    <p:sldId id="863" r:id="rId35"/>
    <p:sldId id="864" r:id="rId36"/>
    <p:sldId id="865" r:id="rId37"/>
    <p:sldId id="866" r:id="rId38"/>
    <p:sldId id="867" r:id="rId39"/>
    <p:sldId id="868" r:id="rId40"/>
    <p:sldId id="869" r:id="rId41"/>
    <p:sldId id="870" r:id="rId42"/>
    <p:sldId id="871" r:id="rId43"/>
    <p:sldId id="872" r:id="rId44"/>
    <p:sldId id="873" r:id="rId45"/>
    <p:sldId id="874" r:id="rId46"/>
    <p:sldId id="875" r:id="rId47"/>
    <p:sldId id="876" r:id="rId48"/>
    <p:sldId id="877" r:id="rId49"/>
    <p:sldId id="878" r:id="rId50"/>
    <p:sldId id="879" r:id="rId51"/>
    <p:sldId id="880" r:id="rId52"/>
    <p:sldId id="881" r:id="rId53"/>
    <p:sldId id="882" r:id="rId54"/>
    <p:sldId id="883" r:id="rId55"/>
    <p:sldId id="884" r:id="rId56"/>
    <p:sldId id="885" r:id="rId57"/>
    <p:sldId id="886" r:id="rId58"/>
    <p:sldId id="887" r:id="rId59"/>
    <p:sldId id="888" r:id="rId60"/>
    <p:sldId id="889" r:id="rId61"/>
    <p:sldId id="890" r:id="rId62"/>
    <p:sldId id="891" r:id="rId63"/>
    <p:sldId id="892" r:id="rId64"/>
    <p:sldId id="532" r:id="rId65"/>
    <p:sldId id="540" r:id="rId66"/>
    <p:sldId id="541" r:id="rId67"/>
  </p:sldIdLst>
  <p:sldSz cx="12192000" cy="6858000"/>
  <p:notesSz cx="6858000" cy="9144000"/>
  <p:custDataLst>
    <p:tags r:id="rId7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46E"/>
    <a:srgbClr val="304035"/>
    <a:srgbClr val="A2CA77"/>
    <a:srgbClr val="49786D"/>
    <a:srgbClr val="F86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4856" autoAdjust="0"/>
  </p:normalViewPr>
  <p:slideViewPr>
    <p:cSldViewPr snapToGrid="0">
      <p:cViewPr varScale="1">
        <p:scale>
          <a:sx n="69" d="100"/>
          <a:sy n="69" d="100"/>
        </p:scale>
        <p:origin x="540" y="40"/>
      </p:cViewPr>
      <p:guideLst>
        <p:guide orient="horz" pos="2151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683"/>
    </p:cViewPr>
  </p:sorterViewPr>
  <p:notesViewPr>
    <p:cSldViewPr snapToGrid="0">
      <p:cViewPr varScale="1">
        <p:scale>
          <a:sx n="51" d="100"/>
          <a:sy n="51" d="100"/>
        </p:scale>
        <p:origin x="-2744" y="-84"/>
      </p:cViewPr>
      <p:guideLst>
        <p:guide orient="horz" pos="2868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gs" Target="tags/tag12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E2F-D5D0-45F8-B0A0-A19A8E17871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28754"/>
            <a:ext cx="4114800" cy="365125"/>
          </a:xfrm>
        </p:spPr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8887-692C-46BE-9DC0-1C6EFDDDCC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20C-8D9D-4C4E-8B30-FDB3BEE2162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0B08-C40E-40B2-B703-CD8AA4E8BE2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39387"/>
            <a:ext cx="4114800" cy="365125"/>
          </a:xfrm>
        </p:spPr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AB8-6850-467F-8EFE-C1343A3A71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D2-01D7-4DBE-9E66-A01C518A20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E22B-9444-4758-A25D-5496215EFBA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B964-AE6C-4E70-98CB-ECF036033AB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65E2-E915-484E-82F5-E64A42ACFA1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B7EA-5E08-4501-9265-C87A13B27D2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B872-0423-4F1C-AAAF-C3CA46CF1EC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622B-319A-40CE-93CC-D93A0FEEC46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0021" y="159419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04289" y="2119631"/>
            <a:ext cx="8416927" cy="774700"/>
            <a:chOff x="4722812" y="2270848"/>
            <a:chExt cx="4513829" cy="557608"/>
          </a:xfrm>
        </p:grpSpPr>
        <p:sp>
          <p:nvSpPr>
            <p:cNvPr id="8" name="文本框 7"/>
            <p:cNvSpPr txBox="1"/>
            <p:nvPr/>
          </p:nvSpPr>
          <p:spPr>
            <a:xfrm>
              <a:off x="4722813" y="2270848"/>
              <a:ext cx="4513828" cy="55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8</a:t>
              </a:r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数据分析</a:t>
              </a:r>
              <a:endPara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722812" y="2823885"/>
              <a:ext cx="2564249" cy="4571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1475" y="3415437"/>
            <a:ext cx="4762500" cy="300343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40391" y="242141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文本文件的读取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74751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48517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069906" y="3139668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文本文件的写入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74751" y="3228664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229830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745" y="1316355"/>
            <a:ext cx="6648450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dirty="0" smtClean="0">
                  <a:solidFill>
                    <a:srgbClr val="FFB3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读写数据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4436745" y="2097405"/>
            <a:ext cx="5213985" cy="4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6130866" y="397335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excel</a:t>
            </a: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文件的读取</a:t>
            </a:r>
            <a:endParaRPr lang="zh-CN" altLang="en-US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9"/>
          <p:cNvSpPr txBox="1">
            <a:spLocks noChangeArrowheads="1"/>
          </p:cNvSpPr>
          <p:nvPr/>
        </p:nvSpPr>
        <p:spPr bwMode="auto">
          <a:xfrm>
            <a:off x="4474751" y="3973297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27"/>
          <p:cNvSpPr txBox="1">
            <a:spLocks noChangeArrowheads="1"/>
          </p:cNvSpPr>
          <p:nvPr/>
        </p:nvSpPr>
        <p:spPr bwMode="auto">
          <a:xfrm>
            <a:off x="6140391" y="471637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excel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文件的写入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30"/>
          <p:cNvSpPr txBox="1">
            <a:spLocks noChangeArrowheads="1"/>
          </p:cNvSpPr>
          <p:nvPr/>
        </p:nvSpPr>
        <p:spPr bwMode="auto">
          <a:xfrm>
            <a:off x="4474116" y="4715199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5834534" y="471636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 flipV="1">
            <a:off x="5834534" y="403711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pandas 库提供了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_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csv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()函数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将数据保存到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CSV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文件中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93651" y="462433"/>
            <a:ext cx="21742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CSV</a:t>
            </a: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文件的写入</a:t>
            </a:r>
            <a:endParaRPr lang="en-US" alt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7969" y="1988037"/>
            <a:ext cx="955549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DataFrame.to_csv(path_or_buf=None, sep=',', na_rep='', float_format=None, columns=None, header=True, index=True, index_label=None, mode='w', encoding=None, compression='infer', quoting=None, quotechar='"', line_terminator=None, chunksize=None, date_format=None, doublequote=True, escapechar=None, decimal='.', errors='strict', storage_options=None)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path_or_buf：字符或文件对象，表示要存储的 CSV 文件的路径或文件对象，默认为None，表示将生成的结果字符串输出到标准输出设备。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sep：字符，表示分隔符，默认为“,”。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na_rep：字符，表示缺失值的替代符，默认为空字符。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float_format：字符，表示浮点型的表示方式，默认为 None。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columns：数组，表示要存储的列，默认为 None。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header：布尔型，表示是否写入列名，默认为 True。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index：布尔型，表示是否写出行名，默认为 True。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mode：字符，表示文件的写入模式，默认为 w</a:t>
            </a: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encoding：字符，表示存储文件的编码格式，默认为 None。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69216" y="376708"/>
            <a:ext cx="11049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to_csv</a:t>
            </a:r>
            <a:endParaRPr lang="en-US" alt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df = pd.DataFrame({'name': ['Raphael', 'Donatello'],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'mask': ['red', 'purple'],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'weapon': ['sai', 'bo staff']})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print(df.to_csv())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,name,mask,weapon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0,Raphael,red,sai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1,Donatello,purple,bo staff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69216" y="376708"/>
            <a:ext cx="11049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to_csv</a:t>
            </a:r>
            <a:endParaRPr lang="en-US" alt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print(df.to_csv(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index</a:t>
            </a: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=False</a:t>
            </a: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))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name,mask,weapon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Raphael,red,sai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Donatello,purple,bo staff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69216" y="376708"/>
            <a:ext cx="11049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to_csv</a:t>
            </a:r>
            <a:endParaRPr lang="en-US" alt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0984" y="3625067"/>
            <a:ext cx="955549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print(df.to_csv(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index</a:t>
            </a: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=False, header=False</a:t>
            </a: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))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Raphael,red,sai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Donatello,purple,bo staff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40391" y="242141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文本文件的读取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74751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48517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069906" y="3139668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文本文件的写入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74751" y="3228664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229830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745" y="1316355"/>
            <a:ext cx="6648450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dirty="0" smtClean="0">
                  <a:solidFill>
                    <a:srgbClr val="FFB3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读写数据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4436745" y="2097405"/>
            <a:ext cx="5213985" cy="4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6130866" y="397335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excel</a:t>
            </a: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文件的读取</a:t>
            </a:r>
            <a:endParaRPr lang="zh-CN" altLang="en-US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9"/>
          <p:cNvSpPr txBox="1">
            <a:spLocks noChangeArrowheads="1"/>
          </p:cNvSpPr>
          <p:nvPr/>
        </p:nvSpPr>
        <p:spPr bwMode="auto">
          <a:xfrm>
            <a:off x="4474751" y="3973297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27"/>
          <p:cNvSpPr txBox="1">
            <a:spLocks noChangeArrowheads="1"/>
          </p:cNvSpPr>
          <p:nvPr/>
        </p:nvSpPr>
        <p:spPr bwMode="auto">
          <a:xfrm>
            <a:off x="6140391" y="471637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excel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文件的写入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30"/>
          <p:cNvSpPr txBox="1">
            <a:spLocks noChangeArrowheads="1"/>
          </p:cNvSpPr>
          <p:nvPr/>
        </p:nvSpPr>
        <p:spPr bwMode="auto">
          <a:xfrm>
            <a:off x="4474116" y="4715199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5834534" y="471636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 flipV="1">
            <a:off x="5834534" y="403711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pandas 库提供了 read_excel()函数来读取Excel文件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39981" y="462433"/>
            <a:ext cx="24815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excel</a:t>
            </a: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文件的读取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239864" y="1666727"/>
            <a:ext cx="9555490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pandas.read_excel(io, sheet_name=0, header=0, names=None, index_col=None, usecols=None, squeeze=False, dtype=None, engine=None, converters=None, true_values=None,false_values=None, skiprows=None, nrows=None, na_values=None, keep_default_na=True,na_filter=True, verbose=False, parse_dates=False, date_parser=None, thousands=None,comment=None, skipfooter=0, convert_float=None, mangle_dupe_cols=True, storage_options=None)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io：Excel 文件的文件路径或文件对象。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sheet_name：字符串、整型或列表，默认为 0，表名。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header：整型，指定作为列名的行，默认为 0，即取第一行作为列名﹔若数据不含列名，则设定 header=None 即可。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names：数组，默认为 None。可用列表等参数指定列名序列，如果没有列名，则需要先设置 header=None。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index_col：表示以某一列作为行标签，默认为 None。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na_values：识别 NA/NaN 数据，并替换为该值。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nrows：整型，默认为 None，要解析的数据行数。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20981" y="462433"/>
            <a:ext cx="17195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read_excel</a:t>
            </a:r>
            <a:endParaRPr 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15191" y="462433"/>
            <a:ext cx="17195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read_excel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015074" y="1107292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读取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'iris.xlsx'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文件的前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行数据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45" y="3355975"/>
            <a:ext cx="11269345" cy="2076450"/>
          </a:xfrm>
          <a:prstGeom prst="rect">
            <a:avLst/>
          </a:prstGeom>
        </p:spPr>
      </p:pic>
      <p:sp>
        <p:nvSpPr>
          <p:cNvPr id="10" name="文本框 128"/>
          <p:cNvSpPr txBox="1">
            <a:spLocks noChangeArrowheads="1"/>
          </p:cNvSpPr>
          <p:nvPr/>
        </p:nvSpPr>
        <p:spPr bwMode="auto">
          <a:xfrm>
            <a:off x="1015074" y="2156947"/>
            <a:ext cx="955549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pd.read_excel('iris.xlsx', sheet_name="Sheet1", nrows=5) 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15191" y="462433"/>
            <a:ext cx="17195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read_excel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015074" y="1752452"/>
            <a:ext cx="955549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 pd.read_excel('iris.xlsx', sheet_name="Sheet1", nrows=5, header=None) 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51599" y="1107292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如果没有列名数据，则设置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header=None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3528060"/>
            <a:ext cx="10848975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2761" y="372757"/>
            <a:ext cx="9555490" cy="461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数据分析是指用适当的统计、分析方法对收集来的大量数据进行汇总、理解和消化，以求最大化地开发数据的功能，发挥数据的作用。数据分析是为了提取有用信息和形成结论而</a:t>
            </a: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对数据加以详细研究和概括总结的过程。数据分析结果包括数据集中趋势、离散趋势和峰度与偏度等。</a:t>
            </a: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本章将介绍如何使用第三方库 pandas 来进行数据分析。</a:t>
            </a: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40391" y="242141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文本文件的读取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74751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48517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069906" y="3139668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文本文件的写入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74751" y="3228664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229830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745" y="1316355"/>
            <a:ext cx="6648450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dirty="0" smtClean="0">
                  <a:solidFill>
                    <a:srgbClr val="FFB3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读写数据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4436745" y="2097405"/>
            <a:ext cx="5213985" cy="4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6130866" y="397335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excel</a:t>
            </a: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文件的读取</a:t>
            </a:r>
            <a:endParaRPr lang="zh-CN" altLang="en-US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9"/>
          <p:cNvSpPr txBox="1">
            <a:spLocks noChangeArrowheads="1"/>
          </p:cNvSpPr>
          <p:nvPr/>
        </p:nvSpPr>
        <p:spPr bwMode="auto">
          <a:xfrm>
            <a:off x="4474751" y="3973297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27"/>
          <p:cNvSpPr txBox="1">
            <a:spLocks noChangeArrowheads="1"/>
          </p:cNvSpPr>
          <p:nvPr/>
        </p:nvSpPr>
        <p:spPr bwMode="auto">
          <a:xfrm>
            <a:off x="6140391" y="471637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excel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文件的写入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30"/>
          <p:cNvSpPr txBox="1">
            <a:spLocks noChangeArrowheads="1"/>
          </p:cNvSpPr>
          <p:nvPr/>
        </p:nvSpPr>
        <p:spPr bwMode="auto">
          <a:xfrm>
            <a:off x="4474116" y="4715199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5834534" y="471636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 flipV="1">
            <a:off x="5834534" y="403711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pandas 库提供to_excel()函数，用于将 DataFrame 数据写入 Excel 文件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39981" y="462433"/>
            <a:ext cx="24815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excel</a:t>
            </a: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文件的写入</a:t>
            </a:r>
            <a:endParaRPr lang="en-US" alt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124929" y="2429997"/>
            <a:ext cx="9555490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DataFrame.to_excel(excel_writer, sheet_name='Sheet1', na_rep='', float_format= None, columns=None, header=True, index=True, index_label=None, startrow=0, startcol=0, engine=None, merge_cells=True, encoding=None, inf_rep='inf', verbose=True, freeze_panes=None, storage_options=None)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56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excel_writer：要写入的 Excel 文件的文件路径或文件对象。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sheet_name：字符串、整型或列表，默认为 0，表名。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na_rep：字符，表示缺失值的替代符，默认为空字符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columns：数组，要写入的列可。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engine：字符，使用哪种引擎写入 Excel 文件。可用“openpyxl”或“xlsxwriter”。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header：布尔型，表示是否写入列名，默认为 True。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index：布尔型，表示是否写出行名，默认为 True。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mode：字符，表示文件的写入模式，默认为 w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encoding：字符，表示存储文件的编码格式，默认为 None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74651" y="462433"/>
            <a:ext cx="14122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to_excel</a:t>
            </a:r>
            <a:endParaRPr 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把鸢尾花数据集写入名为“b.xlsx”的 Excel 文件，并且不写入行名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df.to_excel('b.xlsx', index=False) 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74651" y="462433"/>
            <a:ext cx="14122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to_excel</a:t>
            </a:r>
            <a:endParaRPr 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436331" y="228258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3532342" y="2375724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436331" y="323007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3532342" y="333015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3555267" y="24345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3532339" y="3373863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4441825" y="2275840"/>
            <a:ext cx="5211445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32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读写数据</a:t>
            </a:r>
            <a:endParaRPr lang="zh-CN" sz="3200" b="1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4441944" y="3228345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结构化数据（</a:t>
            </a:r>
            <a:r>
              <a:rPr lang="en-US" altLang="zh-CN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 smtClean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>
            <a:fillRect/>
          </a:stretch>
        </p:blipFill>
        <p:spPr bwMode="auto">
          <a:xfrm>
            <a:off x="8896979" y="3810343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3513455" y="929005"/>
            <a:ext cx="8021955" cy="783590"/>
            <a:chOff x="4709611" y="2270848"/>
            <a:chExt cx="5559412" cy="564006"/>
          </a:xfrm>
        </p:grpSpPr>
        <p:sp>
          <p:nvSpPr>
            <p:cNvPr id="24" name="文本框 23"/>
            <p:cNvSpPr txBox="1"/>
            <p:nvPr/>
          </p:nvSpPr>
          <p:spPr>
            <a:xfrm>
              <a:off x="4722813" y="2270848"/>
              <a:ext cx="5546210" cy="55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9</a:t>
              </a:r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</a:t>
              </a:r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数据分析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709611" y="2823885"/>
              <a:ext cx="5415949" cy="10969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436331" y="4180595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3532342" y="4273739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p>
            <a:pPr algn="ctr"/>
            <a:endParaRPr lang="zh-CN" altLang="en-US" sz="1200" dirty="0"/>
          </a:p>
        </p:txBody>
      </p:sp>
      <p:sp>
        <p:nvSpPr>
          <p:cNvPr id="10" name="TextBox 26"/>
          <p:cNvSpPr txBox="1"/>
          <p:nvPr/>
        </p:nvSpPr>
        <p:spPr>
          <a:xfrm>
            <a:off x="3555267" y="4332517"/>
            <a:ext cx="590705" cy="42989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4441825" y="4173855"/>
            <a:ext cx="5211445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p>
            <a:pPr>
              <a:lnSpc>
                <a:spcPct val="130000"/>
              </a:lnSpc>
            </a:pPr>
            <a:r>
              <a:rPr sz="32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数据统计与分析</a:t>
            </a:r>
            <a:endParaRPr sz="3200" b="1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7" grpId="0" bldLvl="0" animBg="1"/>
      <p:bldP spid="38" grpId="0"/>
      <p:bldP spid="39" grpId="0"/>
      <p:bldP spid="5" grpId="0" bldLvl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40391" y="242141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一维数据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Series</a:t>
            </a:r>
            <a:endParaRPr lang="en-US" alt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74751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48517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069906" y="3139668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二维数据</a:t>
            </a:r>
            <a:r>
              <a:rPr lang="en-US" altLang="zh-CN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</a:t>
            </a:r>
            <a:endParaRPr lang="en-US" altLang="zh-CN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74751" y="3228664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229830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745" y="1316355"/>
            <a:ext cx="6648450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dirty="0" smtClean="0">
                  <a:solidFill>
                    <a:srgbClr val="FFB3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结构化数据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4436745" y="2097405"/>
            <a:ext cx="5213985" cy="4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6130866" y="397335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二维数据的索引</a:t>
            </a:r>
            <a:endParaRPr lang="zh-CN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9"/>
          <p:cNvSpPr txBox="1">
            <a:spLocks noChangeArrowheads="1"/>
          </p:cNvSpPr>
          <p:nvPr/>
        </p:nvSpPr>
        <p:spPr bwMode="auto">
          <a:xfrm>
            <a:off x="4474751" y="3973297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5834534" y="403711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pandas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提供了一个一维数据：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Series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Series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除了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ndarray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的相关操作外，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还为每一个元素增加了一个序号，以便像访问字典一样去访问其中的每一个元素。 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3436" y="462433"/>
            <a:ext cx="29413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一维数据（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Series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定义一个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Series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 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3436" y="462433"/>
            <a:ext cx="29413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一维数据（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Series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0984" y="1765787"/>
            <a:ext cx="955549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</a:t>
            </a: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 =</a:t>
            </a: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pd.Series(np.random.randn(5), index=["a", "b", "c", "d", "e"])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ser</a:t>
            </a: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 0.325042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 0.316525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 -0.709012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 1.233854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 0.408000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dtype: float64 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按序号访问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Series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 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3436" y="462433"/>
            <a:ext cx="29413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一维数据（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Series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0984" y="1765787"/>
            <a:ext cx="9555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ser['c']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-0.709012 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127469" y="33456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将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Series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转换成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ndarray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 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128"/>
          <p:cNvSpPr txBox="1">
            <a:spLocks noChangeArrowheads="1"/>
          </p:cNvSpPr>
          <p:nvPr/>
        </p:nvSpPr>
        <p:spPr bwMode="auto">
          <a:xfrm>
            <a:off x="1120484" y="4089887"/>
            <a:ext cx="9555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ser.to_numpy()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0.325042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, 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0.316525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, 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-0.709012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, 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1.233854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, 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0.408000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])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40391" y="242141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一维数据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Series</a:t>
            </a:r>
            <a:endParaRPr lang="en-US" alt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74751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48517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069906" y="3139668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二维数据</a:t>
            </a:r>
            <a:r>
              <a:rPr lang="en-US" altLang="zh-CN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</a:t>
            </a:r>
            <a:endParaRPr lang="en-US" altLang="zh-CN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74751" y="3228664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229830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745" y="1316355"/>
            <a:ext cx="6648450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dirty="0" smtClean="0">
                  <a:solidFill>
                    <a:srgbClr val="FFB3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结构化数据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4436745" y="2097405"/>
            <a:ext cx="5213985" cy="4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6130866" y="397335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二维数据的索引</a:t>
            </a:r>
            <a:endParaRPr lang="zh-CN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9"/>
          <p:cNvSpPr txBox="1">
            <a:spLocks noChangeArrowheads="1"/>
          </p:cNvSpPr>
          <p:nvPr/>
        </p:nvSpPr>
        <p:spPr bwMode="auto">
          <a:xfrm>
            <a:off x="4474751" y="3973297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5834534" y="403711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436331" y="228258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3532342" y="2375724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436331" y="323007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3532342" y="333015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3555267" y="24345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3532339" y="3373863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4441825" y="2275840"/>
            <a:ext cx="5211445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32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读写数据</a:t>
            </a:r>
            <a:endParaRPr lang="zh-CN" sz="3200" b="1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4441944" y="3228345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结构化数据（</a:t>
            </a:r>
            <a:r>
              <a:rPr lang="en-US" altLang="zh-CN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 smtClean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>
            <a:fillRect/>
          </a:stretch>
        </p:blipFill>
        <p:spPr bwMode="auto">
          <a:xfrm>
            <a:off x="8896979" y="3810343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3513455" y="929005"/>
            <a:ext cx="8021955" cy="783590"/>
            <a:chOff x="4709611" y="2270848"/>
            <a:chExt cx="5559412" cy="564006"/>
          </a:xfrm>
        </p:grpSpPr>
        <p:sp>
          <p:nvSpPr>
            <p:cNvPr id="24" name="文本框 23"/>
            <p:cNvSpPr txBox="1"/>
            <p:nvPr/>
          </p:nvSpPr>
          <p:spPr>
            <a:xfrm>
              <a:off x="4722813" y="2270848"/>
              <a:ext cx="5546210" cy="55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9</a:t>
              </a:r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</a:t>
              </a:r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数据分析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709611" y="2823885"/>
              <a:ext cx="5415949" cy="10969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436331" y="4180595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3532342" y="4273739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p>
            <a:pPr algn="ctr"/>
            <a:endParaRPr lang="zh-CN" altLang="en-US" sz="1200" dirty="0"/>
          </a:p>
        </p:txBody>
      </p:sp>
      <p:sp>
        <p:nvSpPr>
          <p:cNvPr id="10" name="TextBox 26"/>
          <p:cNvSpPr txBox="1"/>
          <p:nvPr/>
        </p:nvSpPr>
        <p:spPr>
          <a:xfrm>
            <a:off x="3555267" y="4332517"/>
            <a:ext cx="590705" cy="42989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4441825" y="4173855"/>
            <a:ext cx="5211445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p>
            <a:pPr>
              <a:lnSpc>
                <a:spcPct val="130000"/>
              </a:lnSpc>
            </a:pPr>
            <a:r>
              <a:rPr sz="32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数据统计与分析</a:t>
            </a:r>
            <a:endParaRPr sz="3200" b="1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8" grpId="0"/>
      <p:bldP spid="39" grpId="0"/>
      <p:bldP spid="5" grpId="0" bldLvl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pandas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提供了一个二维数据：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 数据就像是一个电子表格。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为每行每列都增加了一个序号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，以便像访问字典一样去访问其中的每一个元素。 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2931" y="462433"/>
            <a:ext cx="34023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二维数据（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2931" y="462433"/>
            <a:ext cx="34023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二维数据（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13105" y="1107440"/>
            <a:ext cx="10727055" cy="5121275"/>
          </a:xfrm>
        </p:spPr>
        <p:txBody>
          <a:bodyPr>
            <a:normAutofit lnSpcReduction="20000"/>
          </a:bodyPr>
          <a:p>
            <a:pPr algn="l"/>
            <a:r>
              <a:rPr lang="zh-CN" altLang="en-US"/>
              <a:t>&gt;&gt;&gt; df1 = pd.DataFrame(np.random.randn(10, 4), columns=["A", "B", "C", "D"])</a:t>
            </a:r>
            <a:endParaRPr lang="zh-CN" altLang="en-US"/>
          </a:p>
          <a:p>
            <a:pPr algn="l"/>
            <a:r>
              <a:rPr lang="zh-CN" altLang="en-US"/>
              <a:t>&gt;&gt;&gt; df1</a:t>
            </a:r>
            <a:endParaRPr lang="zh-CN" altLang="en-US"/>
          </a:p>
          <a:p>
            <a:pPr algn="l"/>
            <a:r>
              <a:rPr lang="zh-CN" altLang="en-US"/>
              <a:t>                 A                B                 C                 D</a:t>
            </a:r>
            <a:endParaRPr lang="zh-CN" altLang="en-US"/>
          </a:p>
          <a:p>
            <a:pPr algn="l"/>
            <a:r>
              <a:rPr lang="zh-CN" altLang="en-US"/>
              <a:t>0  0.106867  0.467138  0.586098 -0.041752</a:t>
            </a:r>
            <a:endParaRPr lang="zh-CN" altLang="en-US"/>
          </a:p>
          <a:p>
            <a:pPr algn="l"/>
            <a:r>
              <a:rPr lang="zh-CN" altLang="en-US"/>
              <a:t>1 -0.633317  0.694856  0.168517  0.864511</a:t>
            </a:r>
            <a:endParaRPr lang="zh-CN" altLang="en-US"/>
          </a:p>
          <a:p>
            <a:pPr algn="l"/>
            <a:r>
              <a:rPr lang="zh-CN" altLang="en-US"/>
              <a:t>2  0.555532  0.265992  0.997319 -0.201418</a:t>
            </a:r>
            <a:endParaRPr lang="zh-CN" altLang="en-US"/>
          </a:p>
          <a:p>
            <a:pPr algn="l"/>
            <a:r>
              <a:rPr lang="zh-CN" altLang="en-US"/>
              <a:t>3 -0.550328  0.470088  0.745762  0.293015</a:t>
            </a:r>
            <a:endParaRPr lang="zh-CN" altLang="en-US"/>
          </a:p>
          <a:p>
            <a:pPr algn="l"/>
            <a:r>
              <a:rPr lang="zh-CN" altLang="en-US"/>
              <a:t>4  2.028993 -0.106596  0.300371  0.651715</a:t>
            </a:r>
            <a:endParaRPr lang="zh-CN" altLang="en-US"/>
          </a:p>
          <a:p>
            <a:pPr algn="l"/>
            <a:r>
              <a:rPr lang="zh-CN" altLang="en-US"/>
              <a:t>5  0.012284  0.091037 -2.173593  1.253585</a:t>
            </a:r>
            <a:endParaRPr lang="zh-CN" altLang="en-US"/>
          </a:p>
          <a:p>
            <a:pPr algn="l"/>
            <a:r>
              <a:rPr lang="zh-CN" altLang="en-US"/>
              <a:t>6  1.255196  0.558326 -1.040357 -0.868965</a:t>
            </a:r>
            <a:endParaRPr lang="zh-CN" altLang="en-US"/>
          </a:p>
          <a:p>
            <a:pPr algn="l"/>
            <a:r>
              <a:rPr lang="zh-CN" altLang="en-US"/>
              <a:t>7  1.313710 -0.703531 -0.224255 -0.164956</a:t>
            </a:r>
            <a:endParaRPr lang="zh-CN" altLang="en-US"/>
          </a:p>
          <a:p>
            <a:pPr algn="l"/>
            <a:r>
              <a:rPr lang="zh-CN" altLang="en-US"/>
              <a:t>8  0.279082 -0.290839 -0.100500 -0.061277</a:t>
            </a:r>
            <a:endParaRPr lang="zh-CN" altLang="en-US"/>
          </a:p>
          <a:p>
            <a:pPr algn="l"/>
            <a:r>
              <a:rPr lang="zh-CN" altLang="en-US"/>
              <a:t>9 -1.541464 -0.555000  1.052033 -1.491364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40391" y="242141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一维数据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Series</a:t>
            </a:r>
            <a:endParaRPr lang="en-US" alt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74751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48517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069906" y="3139668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二维数据</a:t>
            </a:r>
            <a:r>
              <a:rPr lang="en-US" altLang="zh-CN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</a:t>
            </a:r>
            <a:endParaRPr lang="en-US" altLang="zh-CN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74751" y="3228664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229830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745" y="1316355"/>
            <a:ext cx="6648450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dirty="0" smtClean="0">
                  <a:solidFill>
                    <a:srgbClr val="FFB3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结构化数据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4436745" y="2097405"/>
            <a:ext cx="5213985" cy="4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6130866" y="397335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二维数据的索引</a:t>
            </a:r>
            <a:endParaRPr lang="zh-CN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9"/>
          <p:cNvSpPr txBox="1">
            <a:spLocks noChangeArrowheads="1"/>
          </p:cNvSpPr>
          <p:nvPr/>
        </p:nvSpPr>
        <p:spPr bwMode="auto">
          <a:xfrm>
            <a:off x="4474751" y="3973297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5834534" y="403711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251294" y="2071222"/>
            <a:ext cx="955549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（1）通过列名获取某一列：df[col]。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（2）通过行名获取某一行：df.loc[label]。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（3）通过行号获取某一行：df.iloc[loc]。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（4）通过切片语法获取某些行：df[5:10]。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（5）通过一个布尔向量来获取指定的行：df[bool_vec]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51411" y="462433"/>
            <a:ext cx="23253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二维数据</a:t>
            </a: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的索引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的索引方法有以下几种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 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5966" y="462433"/>
            <a:ext cx="30962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的基本运算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 可以直接参与大部分四则运算，其意义和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矩阵运算相同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 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0825" y="2220595"/>
            <a:ext cx="9353550" cy="4008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24156" y="548158"/>
            <a:ext cx="40208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matplotlib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图形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0984" y="2557632"/>
            <a:ext cx="955549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f.assign(SepalRatio=df['Sepal.Width']/df['Sepal.Length'],PetalRatio=df['Petal.Width']/df['Petal.Length'], ).plot(kind="scatter", x="SepalRatio",y="PetalRatio")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plt.show() 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128"/>
          <p:cNvSpPr txBox="1">
            <a:spLocks noChangeArrowheads="1"/>
          </p:cNvSpPr>
          <p:nvPr/>
        </p:nvSpPr>
        <p:spPr bwMode="auto">
          <a:xfrm>
            <a:off x="1317969" y="119301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提供了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函数，可以直接生成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matplotlib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图形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0685" y="1825625"/>
            <a:ext cx="6309995" cy="43516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71756" y="710083"/>
            <a:ext cx="40208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matplotlib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图形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436331" y="228258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3532342" y="2375724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436331" y="323007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3532342" y="333015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3555267" y="24345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3532339" y="3373863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4441825" y="2275840"/>
            <a:ext cx="5211445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32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读写数据</a:t>
            </a:r>
            <a:endParaRPr lang="zh-CN" sz="3200" b="1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4441944" y="3228345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结构化数据（</a:t>
            </a:r>
            <a:r>
              <a:rPr lang="en-US" altLang="zh-CN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 smtClean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>
            <a:fillRect/>
          </a:stretch>
        </p:blipFill>
        <p:spPr bwMode="auto">
          <a:xfrm>
            <a:off x="8896979" y="3810343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3513455" y="929005"/>
            <a:ext cx="8021955" cy="783590"/>
            <a:chOff x="4709611" y="2270848"/>
            <a:chExt cx="5559412" cy="564006"/>
          </a:xfrm>
        </p:grpSpPr>
        <p:sp>
          <p:nvSpPr>
            <p:cNvPr id="24" name="文本框 23"/>
            <p:cNvSpPr txBox="1"/>
            <p:nvPr/>
          </p:nvSpPr>
          <p:spPr>
            <a:xfrm>
              <a:off x="4722813" y="2270848"/>
              <a:ext cx="5546210" cy="55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9</a:t>
              </a:r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</a:t>
              </a:r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数据分析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709611" y="2823885"/>
              <a:ext cx="5415949" cy="10969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436331" y="4180595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3532342" y="4273739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p>
            <a:pPr algn="ctr"/>
            <a:endParaRPr lang="zh-CN" altLang="en-US" sz="1200" dirty="0"/>
          </a:p>
        </p:txBody>
      </p:sp>
      <p:sp>
        <p:nvSpPr>
          <p:cNvPr id="10" name="TextBox 26"/>
          <p:cNvSpPr txBox="1"/>
          <p:nvPr/>
        </p:nvSpPr>
        <p:spPr>
          <a:xfrm>
            <a:off x="3555267" y="4332517"/>
            <a:ext cx="590705" cy="42989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4441825" y="4173855"/>
            <a:ext cx="5211445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p>
            <a:pPr>
              <a:lnSpc>
                <a:spcPct val="130000"/>
              </a:lnSpc>
            </a:pPr>
            <a:r>
              <a:rPr sz="32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数据统计与分析</a:t>
            </a:r>
            <a:endParaRPr sz="3200" b="1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7" grpId="0" bldLvl="0" animBg="1"/>
      <p:bldP spid="38" grpId="0"/>
      <p:bldP spid="39" grpId="0"/>
      <p:bldP spid="5" grpId="0" bldLvl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40391" y="242141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基本统计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74751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48517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069906" y="3139668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分组统计</a:t>
            </a:r>
            <a:endParaRPr lang="zh-CN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74751" y="3228664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229830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745" y="1316355"/>
            <a:ext cx="6648450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dirty="0" smtClean="0">
                  <a:solidFill>
                    <a:srgbClr val="FFB3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数据统计与分析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4436745" y="2097405"/>
            <a:ext cx="5213985" cy="4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6130866" y="397335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排序与筛选</a:t>
            </a:r>
            <a:endParaRPr lang="zh-CN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9"/>
          <p:cNvSpPr txBox="1">
            <a:spLocks noChangeArrowheads="1"/>
          </p:cNvSpPr>
          <p:nvPr/>
        </p:nvSpPr>
        <p:spPr bwMode="auto">
          <a:xfrm>
            <a:off x="4474751" y="3973297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5834534" y="403711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pandas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提供的数据结构可以直接使用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提供的统计函数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 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4446" y="462433"/>
            <a:ext cx="20193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基本统计算法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385695"/>
            <a:ext cx="112776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40391" y="242141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文本文件的读取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74751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48517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069906" y="3139668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文本文件的写入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74751" y="3228664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229830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745" y="1316355"/>
            <a:ext cx="6648450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dirty="0" smtClean="0">
                  <a:solidFill>
                    <a:srgbClr val="FFB3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读写数据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4436745" y="2097405"/>
            <a:ext cx="5213985" cy="4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6130866" y="397335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excel</a:t>
            </a: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文件的读取</a:t>
            </a:r>
            <a:endParaRPr lang="zh-CN" altLang="en-US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9"/>
          <p:cNvSpPr txBox="1">
            <a:spLocks noChangeArrowheads="1"/>
          </p:cNvSpPr>
          <p:nvPr/>
        </p:nvSpPr>
        <p:spPr bwMode="auto">
          <a:xfrm>
            <a:off x="4474751" y="3973297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27"/>
          <p:cNvSpPr txBox="1">
            <a:spLocks noChangeArrowheads="1"/>
          </p:cNvSpPr>
          <p:nvPr/>
        </p:nvSpPr>
        <p:spPr bwMode="auto">
          <a:xfrm>
            <a:off x="6140391" y="471637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excel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文件的写入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30"/>
          <p:cNvSpPr txBox="1">
            <a:spLocks noChangeArrowheads="1"/>
          </p:cNvSpPr>
          <p:nvPr/>
        </p:nvSpPr>
        <p:spPr bwMode="auto">
          <a:xfrm>
            <a:off x="4474116" y="4715199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5834534" y="471636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 flipV="1">
            <a:off x="5834534" y="403711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404329" y="2860527"/>
            <a:ext cx="955549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np.mean(iris, axis=0)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Sepal.Length 5.843333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Sepal.Width 3.057333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Petal.Length 3.758000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Petal.Width 1.199333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dtype: float64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4446" y="462433"/>
            <a:ext cx="20193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基本统计算法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404329" y="1107292"/>
            <a:ext cx="9555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iris = pd.read_csv('iris.csv', index_col=0)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np.mean(iris['Petal.Length'])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3.7580000000000005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pandas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自身提供了更为丰富的统计函数，使得数据统计与分析更为方便快捷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 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4446" y="462433"/>
            <a:ext cx="20193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基本统计算法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260" y="2220595"/>
            <a:ext cx="9554845" cy="4354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4446" y="462433"/>
            <a:ext cx="20193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基本统计算法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404329" y="1212702"/>
            <a:ext cx="955549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iris.mean()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Sepal.Length 5.843333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Sepal.Width 3.057333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Petal.Length 3.758000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Petal.Width 1.199333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dtype: float64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4446" y="462433"/>
            <a:ext cx="20193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基本统计算法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404329" y="1212702"/>
            <a:ext cx="9555490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iris.describe()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Sepal.Length Sepal.Width Petal.Length Petal.Width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count 150.000000 150.000000 150.000000 150.000000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mean 5.843333 3.057333 3.758000 1.199333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std 0.828066 0.435866 1.765298 0.762238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min 4.300000 2.000000 1.000000 0.100000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25% 5.100000 2.800000 1.600000 0.300000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50% 5.800000 3.000000 4.350000 1.300000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75% 6.400000 3.300000 5.100000 1.800000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max 7.900000 4.400000 6.900000 2.500000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40391" y="242141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基本统计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74751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48517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069906" y="3139668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分组统计</a:t>
            </a:r>
            <a:endParaRPr lang="zh-CN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74751" y="3228664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229830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745" y="1316355"/>
            <a:ext cx="6648450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dirty="0" smtClean="0">
                  <a:solidFill>
                    <a:srgbClr val="FFB3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数据统计与分析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4436745" y="2097405"/>
            <a:ext cx="5213985" cy="4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6130866" y="397335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排序与筛选</a:t>
            </a:r>
            <a:endParaRPr lang="zh-CN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9"/>
          <p:cNvSpPr txBox="1">
            <a:spLocks noChangeArrowheads="1"/>
          </p:cNvSpPr>
          <p:nvPr/>
        </p:nvSpPr>
        <p:spPr bwMode="auto">
          <a:xfrm>
            <a:off x="4474751" y="3973297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5834534" y="403711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404329" y="2860527"/>
            <a:ext cx="9555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DataFrame.groupby(by=None, axis=0, level=None, as_index=True, sort=True, group_keys=True, squeeze=NoDefault.no_default, observed=False, dropna=True)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4446" y="462433"/>
            <a:ext cx="20193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分组统计算法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404329" y="1107292"/>
            <a:ext cx="955549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pandas 库提供了一个高效灵活的分组函数 groupby()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，用于对各组进行统计计算。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4446" y="462433"/>
            <a:ext cx="12585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groupby</a:t>
            </a:r>
            <a:endParaRPr lang="en-US" alt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404329" y="1107292"/>
            <a:ext cx="9555490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by：字符、列表、字典或函数，用于确定分组的依据。如果是字符串或字符串列表，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则以给定列名的列为分组依据；如果是字典，则以字典的值为分组依据；如果是函数，则对每个数据进行计算并分组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axis：数据拆分方向。0 表示按行拆分，1 表示按列拆分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level：表示标签所在的级别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as_index：布尔型，表示聚合后返回的组标签是否作为索引对象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sort：布尔型，表示是否对分组标签继续排序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group_keys：布尔型，表示是否显示分组标签的名称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squeeze：布尔型，表示是否对运算后的结果进行降维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4446" y="462433"/>
            <a:ext cx="30949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groupby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常用统计函数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05" y="1779905"/>
            <a:ext cx="11249025" cy="186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3589655"/>
            <a:ext cx="11445875" cy="155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404329" y="1960097"/>
            <a:ext cx="955549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iris.groupby("Species").mean()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Sepal.Length Sepal.Width Petal.Length Petal.Width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Species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setosa 5.006 3.428 1.462 0.246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versicolor 5.936 2.770 4.260 1.326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virginica 6.588 2.974 5.552 2.026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4446" y="462433"/>
            <a:ext cx="20193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分组统计算法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404329" y="1107292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【例 9-7】 按照鸢尾花的品种（Species）进行分组，并求平均值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404329" y="1960097"/>
            <a:ext cx="955549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iris[["Sepal.Length", "Sepal.Width"]].agg([np.sum, 'mean', 'median'])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Sepal.Length Sepal.Width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sum 876.500000 458.600000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mean 5.843333 3.057333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median 5.800000 3.000000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4446" y="462433"/>
            <a:ext cx="20193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分组统计算法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404329" y="1107292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提供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agg()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函数可得到多个统计数据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pandas 库提供了 read_table()函数读取文本文件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086" y="462433"/>
            <a:ext cx="23253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文本文件的读取</a:t>
            </a:r>
            <a:endParaRPr lang="en-US" alt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7969" y="1988037"/>
            <a:ext cx="9555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pandas.read_table(filepath_or_buffer, sep=&lt;no_default&gt;, delimiter=None, header= 'infer', names=NoDefault.no_default, index_col=None, dtype=None, engine=None, nrows=None, ...)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404329" y="1960097"/>
            <a:ext cx="9555490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gb=iris.groupby("Species")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gb.agg([np.sum, 'mean',])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Sepal.Length Sepal.Width ... Petal.Length Petal.Width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sum mean sum ... mean sum mean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Species ...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setosa 250.3 5.006 171.4 ... 1.462 12.3 0.246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versicolor 296.8 5.936 138.5 ... 4.260 66.3 1.326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virginica 329.4 6.588 148.7 ... 5.552 101.3 2.026 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4446" y="462433"/>
            <a:ext cx="20193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分组统计算法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404329" y="1107292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提供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agg()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函数可得到多个统计数据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40391" y="242141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基本统计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74751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48517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069906" y="3139668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分组统计</a:t>
            </a:r>
            <a:endParaRPr lang="zh-CN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74751" y="3228664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229830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745" y="1316355"/>
            <a:ext cx="6648450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dirty="0" smtClean="0">
                  <a:solidFill>
                    <a:srgbClr val="FFB3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数据统计与分析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4436745" y="2097405"/>
            <a:ext cx="5213985" cy="4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6130866" y="397335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排序与筛选</a:t>
            </a:r>
            <a:endParaRPr lang="zh-CN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9"/>
          <p:cNvSpPr txBox="1">
            <a:spLocks noChangeArrowheads="1"/>
          </p:cNvSpPr>
          <p:nvPr/>
        </p:nvSpPr>
        <p:spPr bwMode="auto">
          <a:xfrm>
            <a:off x="4474751" y="3973297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5834534" y="403711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10516" y="462433"/>
            <a:ext cx="14071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排序算法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404329" y="1107292"/>
            <a:ext cx="955549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pandas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Series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都提供了排序函数：sort_values()和 sort_index()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404329" y="1107292"/>
            <a:ext cx="955549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pandas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Series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DataFrame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都提供了排序函数：sort_values()和 sort_index()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176" y="462433"/>
            <a:ext cx="2635250" cy="64516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pandas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的排序函数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4446" y="2991003"/>
            <a:ext cx="49377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Series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的排序函数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——sort_values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128"/>
          <p:cNvSpPr txBox="1">
            <a:spLocks noChangeArrowheads="1"/>
          </p:cNvSpPr>
          <p:nvPr/>
        </p:nvSpPr>
        <p:spPr bwMode="auto">
          <a:xfrm>
            <a:off x="1404329" y="3635862"/>
            <a:ext cx="9555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Series.sort_values(axis=0, ascending=True, inplace=False, kind='quicksort', na_position='last', ignore_index=False, key=None) 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251929" y="1151107"/>
            <a:ext cx="9555490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 axis：只能取 0 或'index'。取'index'主要是为了和 DataFrame 的 sort()函数兼容。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 ascending：布尔型。True 表示升序，False 表示降序。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 inplace：布尔型，是否改变排序对象，默认为 False。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 kind：使用的排序算法，有'quicksort'、'mergesort'、'heapsort'、'stable'，默认为快速排序法（quicksort）。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 na_position：NaN 值所在位置（first/last），默认为最后（last）。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 key：函数对象，表示自定义的排序规则，默认为 None。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2046" y="506248"/>
            <a:ext cx="4937760" cy="64516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Series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的排序函数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——sort_values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251929" y="1151107"/>
            <a:ext cx="9555490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s = pd.Series([np.nan, 1, 3, 10, 5])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s.sort_values()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1 1.0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2 3.0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4 5.0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3 10.0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 NaN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dtype: float64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2046" y="506248"/>
            <a:ext cx="4937760" cy="64516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Series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的排序函数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——sort_values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28764" y="3565377"/>
            <a:ext cx="955549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 level：整型，表示要排序的序号的层级，默认为 None，表示对特定层级的序号进行排序。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 sort_remaining：布尔型，为 True 表示在多级序号排序时，先对指定层级的序号排序，再对其他层级的序号排序。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28881" y="506248"/>
            <a:ext cx="4784090" cy="64516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Series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的排序函数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——sort_index</a:t>
            </a:r>
            <a:endParaRPr lang="en-US" alt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28764" y="1151107"/>
            <a:ext cx="9555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Series.sort_index(axis=0,level=None,ascending=True,inplace=False,kind='quicksort', na_position='last', sort_remaining=True, ignore_index=False, key=None) 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28881" y="506248"/>
            <a:ext cx="4784090" cy="64516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Series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的排序函数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——sort_index</a:t>
            </a:r>
            <a:endParaRPr lang="en-US" alt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28764" y="1151107"/>
            <a:ext cx="955549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s = pd.Series([1, 2, 3, 4], index=['A', 'b', 'C', 'd'])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s.sort_index()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 1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 3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 2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 4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dtype: int64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28881" y="506248"/>
            <a:ext cx="2023110" cy="64516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pandas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的筛选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28764" y="1151107"/>
            <a:ext cx="955549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pandas 库提供了几种函数来筛选数据。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 head()：查看 DataFrame/Series 的前 n 条数据。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② tail()：查看 DataFrame/Series 的最后 n 条数据。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③ sample()：随机查看 DataFrame/Series 的 n 条数据。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④ at()：获取指定位置的元素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28881" y="506248"/>
            <a:ext cx="2023110" cy="64516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pandas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的筛选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28764" y="1151107"/>
            <a:ext cx="955549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iris.tail()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Sepal.Length Sepal.Width Petal.Length Petal.Width Species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146 6.7 3.0 5.2 2.3 virginica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147 6.3 2.5 5.0 1.9 virginica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148 6.5 3.0 5.2 2.0 virginica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149 6.2 3.4 5.4 2.3 virginica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150 5.9 3.0 5.1 1.8 virginica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filepath_or_buffer：必需参数，字符或文件对象，表示要读取的文本文件的路径或文件对象。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sep：字符，表示字段分隔符，默认为制表符“\t”。read_csv()中默认为“,”。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header：整型或整型列表，表示把某行数据作为列名，默认为“infer”，表示自动识别。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names：数组，表示列名。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index_col：整型或字符或列表，表示把某列或某些列指定为索引列，默认为 None。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dtype：字典，表示对应列的数据类型，默认为 None。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nrows：整型，表示读取文件中的行数，常用于大文件的片段读取，默认为 None。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61876" y="376708"/>
            <a:ext cx="17195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read_table</a:t>
            </a:r>
            <a:endParaRPr lang="en-US" alt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28881" y="506248"/>
            <a:ext cx="2023110" cy="64516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pandas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的筛选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28764" y="1151107"/>
            <a:ext cx="955549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iris[5:10]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	# 第 5 行~第 9 行数据</a:t>
            </a:r>
            <a:endParaRPr 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iris['Sepal.Length']	# 得到Sepal.Length 列数据</a:t>
            </a:r>
            <a:endParaRPr lang="en-US" alt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iris.loc[[1,2,5]]		# 获取序号为 1、2、5 的三行数据</a:t>
            </a:r>
            <a:endParaRPr lang="en-US" alt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28881" y="506248"/>
            <a:ext cx="2023110" cy="64516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pandas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的筛选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28764" y="115110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iris[iris['Sepal.Length']&gt;5] </a:t>
            </a:r>
            <a:endParaRPr lang="en-US" alt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690" y="1796415"/>
            <a:ext cx="9554210" cy="443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1049480" y="1450408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448515" y="1851315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496629" y="4309612"/>
            <a:ext cx="2611247" cy="198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117687" y="346139"/>
            <a:ext cx="3746500" cy="1102995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43" y="954"/>
              <a:ext cx="46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255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34229" y="1875759"/>
            <a:ext cx="792480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 </a:t>
            </a:r>
            <a:r>
              <a:rPr sz="2400" dirty="0"/>
              <a:t>读取鸢尾花数据集的 CSV 文件，增加一列数据，列名为 SepalRatio，其值为df['Sepal.Width']/df['Sepal.Length']。将数据按 SepalRatio 的降序进行排序，并将排好序的数据</a:t>
            </a:r>
            <a:endParaRPr sz="2400" dirty="0"/>
          </a:p>
          <a:p>
            <a:r>
              <a:rPr sz="2400" dirty="0"/>
              <a:t>以 Excel 文件形式进行保存。</a:t>
            </a:r>
            <a:endParaRPr sz="2400" dirty="0"/>
          </a:p>
          <a:p>
            <a:endParaRPr sz="2400" dirty="0"/>
          </a:p>
          <a:p>
            <a:r>
              <a:rPr lang="en-US" altLang="zh-CN" sz="2400" dirty="0" smtClean="0"/>
              <a:t>2. </a:t>
            </a:r>
            <a:r>
              <a:rPr sz="2400" dirty="0" smtClean="0"/>
              <a:t>对鸢尾花数据集按鸢尾花的种类进行分组，分别统计其中位数、标准差和方差</a:t>
            </a:r>
            <a:r>
              <a:rPr lang="zh-CN" altLang="en-US" sz="2400" dirty="0" smtClean="0">
                <a:sym typeface="+mn-ea"/>
              </a:rPr>
              <a:t>。</a:t>
            </a:r>
            <a:endParaRPr lang="zh-CN" altLang="en-US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911425" y="2468894"/>
            <a:ext cx="3627559" cy="2269125"/>
            <a:chOff x="857224" y="1876434"/>
            <a:chExt cx="3519051" cy="2124076"/>
          </a:xfrm>
        </p:grpSpPr>
        <p:grpSp>
          <p:nvGrpSpPr>
            <p:cNvPr id="29" name="Group 7"/>
            <p:cNvGrpSpPr/>
            <p:nvPr/>
          </p:nvGrpSpPr>
          <p:grpSpPr>
            <a:xfrm>
              <a:off x="857224" y="1876434"/>
              <a:ext cx="3519051" cy="2124076"/>
              <a:chOff x="4901105" y="2090748"/>
              <a:chExt cx="3519051" cy="2124076"/>
            </a:xfrm>
          </p:grpSpPr>
          <p:pic>
            <p:nvPicPr>
              <p:cNvPr id="31" name="Picture 53"/>
              <p:cNvPicPr>
                <a:picLocks noChangeAspect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4901105" y="2090748"/>
                <a:ext cx="3519051" cy="2124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Rectangle 9"/>
              <p:cNvSpPr/>
              <p:nvPr/>
            </p:nvSpPr>
            <p:spPr>
              <a:xfrm>
                <a:off x="5330923" y="2195514"/>
                <a:ext cx="2675358" cy="1674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00"/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63" r="811" b="6467"/>
            <a:stretch>
              <a:fillRect/>
            </a:stretch>
          </p:blipFill>
          <p:spPr>
            <a:xfrm>
              <a:off x="1287042" y="1981200"/>
              <a:ext cx="2675358" cy="1713148"/>
            </a:xfrm>
            <a:custGeom>
              <a:avLst/>
              <a:gdLst>
                <a:gd name="connsiteX0" fmla="*/ 0 w 6715140"/>
                <a:gd name="connsiteY0" fmla="*/ 0 h 3214710"/>
                <a:gd name="connsiteX1" fmla="*/ 6715140 w 6715140"/>
                <a:gd name="connsiteY1" fmla="*/ 0 h 3214710"/>
                <a:gd name="connsiteX2" fmla="*/ 6715140 w 6715140"/>
                <a:gd name="connsiteY2" fmla="*/ 3214710 h 3214710"/>
                <a:gd name="connsiteX3" fmla="*/ 0 w 6715140"/>
                <a:gd name="connsiteY3" fmla="*/ 3214710 h 321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40" h="3214710">
                  <a:moveTo>
                    <a:pt x="0" y="0"/>
                  </a:moveTo>
                  <a:lnTo>
                    <a:pt x="6715140" y="0"/>
                  </a:lnTo>
                  <a:lnTo>
                    <a:pt x="6715140" y="3214710"/>
                  </a:lnTo>
                  <a:lnTo>
                    <a:pt x="0" y="3214710"/>
                  </a:lnTo>
                  <a:close/>
                </a:path>
              </a:pathLst>
            </a:custGeom>
          </p:spPr>
        </p:pic>
      </p:grp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912279" y="579558"/>
            <a:ext cx="2430129" cy="826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8375" tIns="39187" rIns="78375" bIns="391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章节总结</a:t>
            </a: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5198391" y="4132621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9" name="椭圆 38"/>
          <p:cNvSpPr/>
          <p:nvPr/>
        </p:nvSpPr>
        <p:spPr>
          <a:xfrm>
            <a:off x="5294402" y="4225765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0" name="TextBox 26"/>
          <p:cNvSpPr txBox="1"/>
          <p:nvPr/>
        </p:nvSpPr>
        <p:spPr>
          <a:xfrm>
            <a:off x="5303041" y="42988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6216704" y="4125689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DataFrame的统计分析</a:t>
            </a:r>
            <a:endParaRPr lang="zh-CN" altLang="en-US" sz="3200" b="1" dirty="0" smtClean="0">
              <a:solidFill>
                <a:srgbClr val="325B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190634" y="2227192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57" name="同心圆 5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9" name="椭圆 58"/>
          <p:cNvSpPr/>
          <p:nvPr/>
        </p:nvSpPr>
        <p:spPr>
          <a:xfrm>
            <a:off x="5286645" y="2320336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60" name="组合 59"/>
          <p:cNvGrpSpPr/>
          <p:nvPr/>
        </p:nvGrpSpPr>
        <p:grpSpPr>
          <a:xfrm>
            <a:off x="5190634" y="3174688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63" name="椭圆 62"/>
          <p:cNvSpPr/>
          <p:nvPr/>
        </p:nvSpPr>
        <p:spPr>
          <a:xfrm>
            <a:off x="5286645" y="3274768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TextBox 26"/>
          <p:cNvSpPr txBox="1"/>
          <p:nvPr/>
        </p:nvSpPr>
        <p:spPr>
          <a:xfrm>
            <a:off x="5309570" y="2379114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65" name="TextBox 27"/>
          <p:cNvSpPr txBox="1"/>
          <p:nvPr/>
        </p:nvSpPr>
        <p:spPr>
          <a:xfrm>
            <a:off x="5286642" y="3318475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66" name="文本框 6"/>
          <p:cNvSpPr txBox="1"/>
          <p:nvPr/>
        </p:nvSpPr>
        <p:spPr>
          <a:xfrm>
            <a:off x="6196247" y="2220260"/>
            <a:ext cx="39364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的数据读写</a:t>
            </a:r>
            <a:endParaRPr lang="zh-CN" altLang="en-US" sz="3200" b="1" dirty="0" smtClean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"/>
          <p:cNvSpPr txBox="1"/>
          <p:nvPr/>
        </p:nvSpPr>
        <p:spPr>
          <a:xfrm>
            <a:off x="6196247" y="3139302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sz="3200" b="1" dirty="0" smtClean="0">
                <a:solidFill>
                  <a:srgbClr val="325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DataFrame的操作</a:t>
            </a:r>
            <a:endParaRPr lang="en-US" sz="3200" b="1" dirty="0" smtClean="0">
              <a:solidFill>
                <a:srgbClr val="325B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/>
      <p:bldP spid="59" grpId="0" animBg="1"/>
      <p:bldP spid="63" grpId="0" animBg="1"/>
      <p:bldP spid="64" grpId="0"/>
      <p:bldP spid="6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87755" y="1700808"/>
            <a:ext cx="3744415" cy="37444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89" tIns="60944" rIns="121889" bIns="60944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altLang="zh-CN" sz="4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zh-CN" sz="6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endParaRPr lang="en-US" altLang="zh-CN" sz="6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6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zh-CN" altLang="en-US" sz="6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23656" y="2948944"/>
            <a:ext cx="5472608" cy="0"/>
          </a:xfrm>
          <a:prstGeom prst="line">
            <a:avLst/>
          </a:prstGeom>
          <a:ln w="762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【例 9-1】 从鸢尾花数据集文本文件中读取数据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15191" y="462433"/>
            <a:ext cx="17195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read_table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0984" y="166672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df = pd.read_table('iris.txt', sep=' ') 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055" y="2312035"/>
            <a:ext cx="9269730" cy="3916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CSV 文件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又称逗号分隔符文件，是一种特殊的文本文件，字段间的分隔符是逗号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46966" y="462433"/>
            <a:ext cx="12560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CSV</a:t>
            </a: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7969" y="1988037"/>
            <a:ext cx="9555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pandas.read_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csv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(filepath_or_buffer, </a:t>
            </a:r>
            <a:r>
              <a:rPr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sep=</a:t>
            </a:r>
            <a:r>
              <a:rPr 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”,”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 delimiter=None, header= 'infer', names=NoDefault.no_default, index_col=None, dtype=None, engine=None, nrows=None, ...)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CSV 文件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也是文本文件，因此也可以用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read_table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来读取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CSV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46966" y="462433"/>
            <a:ext cx="12560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CSV</a:t>
            </a: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7969" y="1988037"/>
            <a:ext cx="9555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以下代码是完全等价的读取操作：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df = 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pd.read_csv('iris.csv', index_col=0)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df = 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pd.read_table('iris.csv', index_col=0, sep=',')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055" y="3741420"/>
            <a:ext cx="9269730" cy="2486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UNIT_PLACING_PICTURE_USER_VIEWPORT" val="{&quot;height&quot;:3500.0015748031497,&quot;width&quot;:3500.0015748031497}"/>
</p:tagLst>
</file>

<file path=ppt/tags/tag11.xml><?xml version="1.0" encoding="utf-8"?>
<p:tagLst xmlns:p="http://schemas.openxmlformats.org/presentationml/2006/main">
  <p:tag name="KSO_WM_UNIT_PLACING_PICTURE_USER_VIEWPORT" val="{&quot;height&quot;:3500.0015748031497,&quot;width&quot;:3500.0015748031497}"/>
</p:tagLst>
</file>

<file path=ppt/tags/tag12.xml><?xml version="1.0" encoding="utf-8"?>
<p:tagLst xmlns:p="http://schemas.openxmlformats.org/presentationml/2006/main">
  <p:tag name="COMMONDATA" val="eyJoZGlkIjoiYmI4OTMzMTkwY2FmYWJlMzc5MDY3NDBhYzliYjhmNDYifQ=="/>
</p:tagLst>
</file>

<file path=ppt/tags/tag2.xml><?xml version="1.0" encoding="utf-8"?>
<p:tagLst xmlns:p="http://schemas.openxmlformats.org/presentationml/2006/main">
  <p:tag name="KSO_WM_UNIT_PLACING_PICTURE_USER_VIEWPORT" val="{&quot;height&quot;:3500.0015748031497,&quot;width&quot;:3500.0015748031497}"/>
</p:tagLst>
</file>

<file path=ppt/tags/tag3.xml><?xml version="1.0" encoding="utf-8"?>
<p:tagLst xmlns:p="http://schemas.openxmlformats.org/presentationml/2006/main">
  <p:tag name="KSO_WM_UNIT_PLACING_PICTURE_USER_VIEWPORT" val="{&quot;height&quot;:3500.0015748031497,&quot;width&quot;:3500.0015748031497}"/>
</p:tagLst>
</file>

<file path=ppt/tags/tag4.xml><?xml version="1.0" encoding="utf-8"?>
<p:tagLst xmlns:p="http://schemas.openxmlformats.org/presentationml/2006/main">
  <p:tag name="KSO_WM_UNIT_PLACING_PICTURE_USER_VIEWPORT" val="{&quot;height&quot;:3500.0015748031497,&quot;width&quot;:3500.0015748031497}"/>
</p:tagLst>
</file>

<file path=ppt/tags/tag5.xml><?xml version="1.0" encoding="utf-8"?>
<p:tagLst xmlns:p="http://schemas.openxmlformats.org/presentationml/2006/main">
  <p:tag name="KSO_WM_UNIT_PLACING_PICTURE_USER_VIEWPORT" val="{&quot;height&quot;:3500.0015748031497,&quot;width&quot;:3500.0015748031497}"/>
</p:tagLst>
</file>

<file path=ppt/tags/tag6.xml><?xml version="1.0" encoding="utf-8"?>
<p:tagLst xmlns:p="http://schemas.openxmlformats.org/presentationml/2006/main">
  <p:tag name="KSO_WM_UNIT_PLACING_PICTURE_USER_VIEWPORT" val="{&quot;height&quot;:3500.0015748031497,&quot;width&quot;:3500.0015748031497}"/>
</p:tagLst>
</file>

<file path=ppt/tags/tag7.xml><?xml version="1.0" encoding="utf-8"?>
<p:tagLst xmlns:p="http://schemas.openxmlformats.org/presentationml/2006/main">
  <p:tag name="KSO_WM_UNIT_PLACING_PICTURE_USER_VIEWPORT" val="{&quot;height&quot;:3500.0015748031497,&quot;width&quot;:3500.0015748031497}"/>
</p:tagLst>
</file>

<file path=ppt/tags/tag8.xml><?xml version="1.0" encoding="utf-8"?>
<p:tagLst xmlns:p="http://schemas.openxmlformats.org/presentationml/2006/main">
  <p:tag name="KSO_WM_UNIT_PLACING_PICTURE_USER_VIEWPORT" val="{&quot;height&quot;:3500.0015748031497,&quot;width&quot;:3500.0015748031497}"/>
</p:tagLst>
</file>

<file path=ppt/tags/tag9.xml><?xml version="1.0" encoding="utf-8"?>
<p:tagLst xmlns:p="http://schemas.openxmlformats.org/presentationml/2006/main">
  <p:tag name="KSO_WM_UNIT_PLACING_PICTURE_USER_VIEWPORT" val="{&quot;height&quot;:3500.0015748031497,&quot;width&quot;:3500.001574803149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10973</Words>
  <Application>WPS 演示</Application>
  <PresentationFormat>宽屏</PresentationFormat>
  <Paragraphs>705</Paragraphs>
  <Slides>64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Arial</vt:lpstr>
      <vt:lpstr>宋体</vt:lpstr>
      <vt:lpstr>Wingdings</vt:lpstr>
      <vt:lpstr>幼圆</vt:lpstr>
      <vt:lpstr>Calibri</vt:lpstr>
      <vt:lpstr>DFGothic-EB</vt:lpstr>
      <vt:lpstr>MS UI Gothic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1</cp:lastModifiedBy>
  <cp:revision>388</cp:revision>
  <dcterms:created xsi:type="dcterms:W3CDTF">2017-05-16T13:31:00Z</dcterms:created>
  <dcterms:modified xsi:type="dcterms:W3CDTF">2022-07-21T16:33:09Z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476FE63350804986A4C5EBDB935025E5</vt:lpwstr>
  </property>
</Properties>
</file>