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0"/>
  </p:notesMasterIdLst>
  <p:sldIdLst>
    <p:sldId id="256" r:id="rId2"/>
    <p:sldId id="479" r:id="rId3"/>
    <p:sldId id="469" r:id="rId4"/>
    <p:sldId id="480" r:id="rId5"/>
    <p:sldId id="431" r:id="rId6"/>
    <p:sldId id="432" r:id="rId7"/>
    <p:sldId id="417" r:id="rId8"/>
    <p:sldId id="418" r:id="rId9"/>
    <p:sldId id="420" r:id="rId10"/>
    <p:sldId id="422" r:id="rId11"/>
    <p:sldId id="481" r:id="rId12"/>
    <p:sldId id="482" r:id="rId13"/>
    <p:sldId id="528" r:id="rId14"/>
    <p:sldId id="483" r:id="rId15"/>
    <p:sldId id="484" r:id="rId16"/>
    <p:sldId id="485" r:id="rId17"/>
    <p:sldId id="453" r:id="rId18"/>
    <p:sldId id="454" r:id="rId19"/>
    <p:sldId id="455" r:id="rId20"/>
    <p:sldId id="451" r:id="rId21"/>
    <p:sldId id="458" r:id="rId22"/>
    <p:sldId id="568" r:id="rId23"/>
    <p:sldId id="493" r:id="rId24"/>
    <p:sldId id="487" r:id="rId25"/>
    <p:sldId id="488" r:id="rId26"/>
    <p:sldId id="489" r:id="rId27"/>
    <p:sldId id="490" r:id="rId28"/>
    <p:sldId id="491" r:id="rId29"/>
    <p:sldId id="492" r:id="rId30"/>
    <p:sldId id="584" r:id="rId31"/>
    <p:sldId id="495" r:id="rId32"/>
    <p:sldId id="497" r:id="rId33"/>
    <p:sldId id="498" r:id="rId34"/>
    <p:sldId id="499" r:id="rId35"/>
    <p:sldId id="569" r:id="rId36"/>
    <p:sldId id="500" r:id="rId37"/>
    <p:sldId id="572" r:id="rId38"/>
    <p:sldId id="327" r:id="rId39"/>
    <p:sldId id="423" r:id="rId40"/>
    <p:sldId id="502" r:id="rId41"/>
    <p:sldId id="527" r:id="rId42"/>
    <p:sldId id="529" r:id="rId43"/>
    <p:sldId id="530" r:id="rId44"/>
    <p:sldId id="531" r:id="rId45"/>
    <p:sldId id="532" r:id="rId46"/>
    <p:sldId id="533" r:id="rId47"/>
    <p:sldId id="534" r:id="rId48"/>
    <p:sldId id="573" r:id="rId49"/>
    <p:sldId id="503" r:id="rId50"/>
    <p:sldId id="504" r:id="rId51"/>
    <p:sldId id="505" r:id="rId52"/>
    <p:sldId id="564" r:id="rId53"/>
    <p:sldId id="565" r:id="rId54"/>
    <p:sldId id="566" r:id="rId55"/>
    <p:sldId id="574" r:id="rId56"/>
    <p:sldId id="506" r:id="rId57"/>
    <p:sldId id="507" r:id="rId58"/>
    <p:sldId id="508" r:id="rId59"/>
    <p:sldId id="509" r:id="rId60"/>
    <p:sldId id="511" r:id="rId61"/>
    <p:sldId id="510" r:id="rId62"/>
    <p:sldId id="575" r:id="rId63"/>
    <p:sldId id="519" r:id="rId64"/>
    <p:sldId id="576" r:id="rId65"/>
    <p:sldId id="521" r:id="rId66"/>
    <p:sldId id="524" r:id="rId67"/>
    <p:sldId id="522" r:id="rId68"/>
    <p:sldId id="567" r:id="rId69"/>
    <p:sldId id="525" r:id="rId70"/>
    <p:sldId id="523" r:id="rId71"/>
    <p:sldId id="577" r:id="rId72"/>
    <p:sldId id="512" r:id="rId73"/>
    <p:sldId id="513" r:id="rId74"/>
    <p:sldId id="514" r:id="rId75"/>
    <p:sldId id="515" r:id="rId76"/>
    <p:sldId id="570" r:id="rId77"/>
    <p:sldId id="526" r:id="rId78"/>
    <p:sldId id="578" r:id="rId79"/>
    <p:sldId id="324" r:id="rId80"/>
    <p:sldId id="291" r:id="rId81"/>
    <p:sldId id="292" r:id="rId82"/>
    <p:sldId id="579" r:id="rId83"/>
    <p:sldId id="351" r:id="rId84"/>
    <p:sldId id="350" r:id="rId85"/>
    <p:sldId id="352" r:id="rId86"/>
    <p:sldId id="353" r:id="rId87"/>
    <p:sldId id="355" r:id="rId88"/>
    <p:sldId id="357" r:id="rId89"/>
    <p:sldId id="358" r:id="rId90"/>
    <p:sldId id="585" r:id="rId91"/>
    <p:sldId id="464" r:id="rId92"/>
    <p:sldId id="580" r:id="rId93"/>
    <p:sldId id="535" r:id="rId94"/>
    <p:sldId id="537" r:id="rId95"/>
    <p:sldId id="536" r:id="rId96"/>
    <p:sldId id="587" r:id="rId97"/>
    <p:sldId id="586" r:id="rId98"/>
    <p:sldId id="588" r:id="rId99"/>
    <p:sldId id="581" r:id="rId100"/>
    <p:sldId id="538" r:id="rId101"/>
    <p:sldId id="539" r:id="rId102"/>
    <p:sldId id="540" r:id="rId103"/>
    <p:sldId id="541" r:id="rId104"/>
    <p:sldId id="542" r:id="rId105"/>
    <p:sldId id="543" r:id="rId106"/>
    <p:sldId id="544" r:id="rId107"/>
    <p:sldId id="545" r:id="rId108"/>
    <p:sldId id="546" r:id="rId109"/>
    <p:sldId id="582" r:id="rId110"/>
    <p:sldId id="547" r:id="rId111"/>
    <p:sldId id="548" r:id="rId112"/>
    <p:sldId id="549" r:id="rId113"/>
    <p:sldId id="550" r:id="rId114"/>
    <p:sldId id="551" r:id="rId115"/>
    <p:sldId id="571" r:id="rId116"/>
    <p:sldId id="556" r:id="rId117"/>
    <p:sldId id="552" r:id="rId118"/>
    <p:sldId id="553" r:id="rId119"/>
    <p:sldId id="555" r:id="rId120"/>
    <p:sldId id="557" r:id="rId121"/>
    <p:sldId id="558" r:id="rId122"/>
    <p:sldId id="559" r:id="rId123"/>
    <p:sldId id="560" r:id="rId124"/>
    <p:sldId id="561" r:id="rId125"/>
    <p:sldId id="562" r:id="rId126"/>
    <p:sldId id="563" r:id="rId127"/>
    <p:sldId id="446" r:id="rId128"/>
    <p:sldId id="429" r:id="rId1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7">
          <p15:clr>
            <a:srgbClr val="A4A3A4"/>
          </p15:clr>
        </p15:guide>
        <p15:guide id="2" pos="3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86D"/>
    <a:srgbClr val="A2CA77"/>
    <a:srgbClr val="6484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1" autoAdjust="0"/>
    <p:restoredTop sz="95320" autoAdjust="0"/>
  </p:normalViewPr>
  <p:slideViewPr>
    <p:cSldViewPr snapToGrid="0">
      <p:cViewPr varScale="1">
        <p:scale>
          <a:sx n="125" d="100"/>
          <a:sy n="125" d="100"/>
        </p:scale>
        <p:origin x="365" y="82"/>
      </p:cViewPr>
      <p:guideLst>
        <p:guide orient="horz" pos="2197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5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37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8890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9664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在命令行解释器中输入</a:t>
            </a:r>
            <a:r>
              <a:rPr lang="en-US" altLang="zh-CN">
                <a:sym typeface="+mn-ea"/>
              </a:rPr>
              <a:t>exit()</a:t>
            </a:r>
            <a:r>
              <a:rPr lang="zh-CN" altLang="en-US">
                <a:sym typeface="+mn-ea"/>
              </a:rPr>
              <a:t>或者组合键</a:t>
            </a:r>
            <a:r>
              <a:rPr lang="en-US" altLang="zh-CN">
                <a:sym typeface="+mn-ea"/>
              </a:rPr>
              <a:t>Ctrl-Z(Windows</a:t>
            </a:r>
            <a:r>
              <a:rPr lang="zh-CN" altLang="en-US">
                <a:sym typeface="+mn-ea"/>
              </a:rPr>
              <a:t>系统），</a:t>
            </a:r>
            <a:r>
              <a:rPr lang="en-US" altLang="zh-CN">
                <a:sym typeface="+mn-ea"/>
              </a:rPr>
              <a:t>Ctrl-D(UNIX</a:t>
            </a:r>
            <a:r>
              <a:rPr lang="zh-CN" altLang="en-US">
                <a:sym typeface="+mn-ea"/>
              </a:rPr>
              <a:t>系统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509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Age &lt; 19 and Total &gt; 285 and </a:t>
            </a:r>
            <a:r>
              <a:rPr lang="en-US" altLang="zh-CN" sz="1200" dirty="0"/>
              <a:t>(</a:t>
            </a:r>
            <a:r>
              <a:rPr lang="zh-CN" altLang="en-US" sz="1200" dirty="0"/>
              <a:t>Mark1 == 100 or Mark2 == 100 or Mark3 == 100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5BDE-1B72-4BFD-A27E-0DDC5BFF963B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785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在命令行解释器中输入</a:t>
            </a:r>
            <a:r>
              <a:rPr lang="en-US" altLang="zh-CN">
                <a:sym typeface="+mn-ea"/>
              </a:rPr>
              <a:t>exit()</a:t>
            </a:r>
            <a:r>
              <a:rPr lang="zh-CN" altLang="en-US">
                <a:sym typeface="+mn-ea"/>
              </a:rPr>
              <a:t>或者组合键</a:t>
            </a:r>
            <a:r>
              <a:rPr lang="en-US" altLang="zh-CN">
                <a:sym typeface="+mn-ea"/>
              </a:rPr>
              <a:t>Ctrl-Z(Windows</a:t>
            </a:r>
            <a:r>
              <a:rPr lang="zh-CN" altLang="en-US">
                <a:sym typeface="+mn-ea"/>
              </a:rPr>
              <a:t>系统），</a:t>
            </a:r>
            <a:r>
              <a:rPr lang="en-US" altLang="zh-CN">
                <a:sym typeface="+mn-ea"/>
              </a:rPr>
              <a:t>Ctrl-D(UNIX</a:t>
            </a:r>
            <a:r>
              <a:rPr lang="zh-CN" altLang="en-US">
                <a:sym typeface="+mn-ea"/>
              </a:rPr>
              <a:t>系统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744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674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1744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其中，带“</a:t>
            </a:r>
            <a:r>
              <a:rPr lang="en-US" altLang="zh-CN" sz="1200" dirty="0"/>
              <a:t>%”</a:t>
            </a:r>
            <a:r>
              <a:rPr lang="zh-CN" altLang="en-US" sz="1200" dirty="0"/>
              <a:t>的为格式化时间符号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800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其中，带“</a:t>
            </a:r>
            <a:r>
              <a:rPr lang="en-US" altLang="zh-CN" sz="1200" dirty="0"/>
              <a:t>%”</a:t>
            </a:r>
            <a:r>
              <a:rPr lang="zh-CN" altLang="en-US" sz="1200" dirty="0"/>
              <a:t>的为格式化时间符号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2163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993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该内容建议组合数据讲解时细讲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619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9169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5008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7387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472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0782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cut</a:t>
            </a:r>
            <a:r>
              <a:rPr lang="zh-CN" altLang="en-US" sz="1200" dirty="0"/>
              <a:t>和</a:t>
            </a:r>
            <a:r>
              <a:rPr lang="en-US" altLang="zh-CN" sz="1200" dirty="0" err="1"/>
              <a:t>lcut</a:t>
            </a:r>
            <a:r>
              <a:rPr lang="zh-CN" altLang="en-US" sz="1200" dirty="0"/>
              <a:t>的区别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https://blog.csdn.net/lylg_ban/article/details/120626218?utm_medium=distribute.pc_aggpage_search_result.none-task-blog-2~aggregatepage~first_rank_ecpm_v1~rank_v31_ecpm-5-120626218.pc_agg_new_rank&amp;utm_term=Python+cut%E5%92%8Clcut+jieba&amp;spm=1000.2123.3001.4430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27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其中，带“</a:t>
            </a:r>
            <a:r>
              <a:rPr lang="en-US" altLang="zh-CN" sz="1200" dirty="0"/>
              <a:t>%”</a:t>
            </a:r>
            <a:r>
              <a:rPr lang="zh-CN" altLang="en-US" sz="1200" dirty="0"/>
              <a:t>的为格式化时间符号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9926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其中，带“</a:t>
            </a:r>
            <a:r>
              <a:rPr lang="en-US" altLang="zh-CN" sz="1200" dirty="0"/>
              <a:t>%”</a:t>
            </a:r>
            <a:r>
              <a:rPr lang="zh-CN" altLang="en-US" sz="1200" dirty="0"/>
              <a:t>的为格式化时间符号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4766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3911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5237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在命令行解释器中输入</a:t>
            </a:r>
            <a:r>
              <a:rPr lang="en-US" altLang="zh-CN">
                <a:sym typeface="+mn-ea"/>
              </a:rPr>
              <a:t>exit()</a:t>
            </a:r>
            <a:r>
              <a:rPr lang="zh-CN" altLang="en-US">
                <a:sym typeface="+mn-ea"/>
              </a:rPr>
              <a:t>或者组合键</a:t>
            </a:r>
            <a:r>
              <a:rPr lang="en-US" altLang="zh-CN">
                <a:sym typeface="+mn-ea"/>
              </a:rPr>
              <a:t>Ctrl-Z(Windows</a:t>
            </a:r>
            <a:r>
              <a:rPr lang="zh-CN" altLang="en-US">
                <a:sym typeface="+mn-ea"/>
              </a:rPr>
              <a:t>系统），</a:t>
            </a:r>
            <a:r>
              <a:rPr lang="en-US" altLang="zh-CN">
                <a:sym typeface="+mn-ea"/>
              </a:rPr>
              <a:t>Ctrl-D(UNIX</a:t>
            </a:r>
            <a:r>
              <a:rPr lang="zh-CN" altLang="en-US">
                <a:sym typeface="+mn-ea"/>
              </a:rPr>
              <a:t>系统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951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5BDE-1B72-4BFD-A27E-0DDC5BFF96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0916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在命令行解释器中输入</a:t>
            </a:r>
            <a:r>
              <a:rPr lang="en-US" altLang="zh-CN">
                <a:sym typeface="+mn-ea"/>
              </a:rPr>
              <a:t>exit()</a:t>
            </a:r>
            <a:r>
              <a:rPr lang="zh-CN" altLang="en-US">
                <a:sym typeface="+mn-ea"/>
              </a:rPr>
              <a:t>或者组合键</a:t>
            </a:r>
            <a:r>
              <a:rPr lang="en-US" altLang="zh-CN">
                <a:sym typeface="+mn-ea"/>
              </a:rPr>
              <a:t>Ctrl-Z(Windows</a:t>
            </a:r>
            <a:r>
              <a:rPr lang="zh-CN" altLang="en-US">
                <a:sym typeface="+mn-ea"/>
              </a:rPr>
              <a:t>系统），</a:t>
            </a:r>
            <a:r>
              <a:rPr lang="en-US" altLang="zh-CN">
                <a:sym typeface="+mn-ea"/>
              </a:rPr>
              <a:t>Ctrl-D(UNIX</a:t>
            </a:r>
            <a:r>
              <a:rPr lang="zh-CN" altLang="en-US">
                <a:sym typeface="+mn-ea"/>
              </a:rPr>
              <a:t>系统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6834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在命令行解释器中输入</a:t>
            </a:r>
            <a:r>
              <a:rPr lang="en-US" altLang="zh-CN">
                <a:sym typeface="+mn-ea"/>
              </a:rPr>
              <a:t>exit()</a:t>
            </a:r>
            <a:r>
              <a:rPr lang="zh-CN" altLang="en-US">
                <a:sym typeface="+mn-ea"/>
              </a:rPr>
              <a:t>或者组合键</a:t>
            </a:r>
            <a:r>
              <a:rPr lang="en-US" altLang="zh-CN">
                <a:sym typeface="+mn-ea"/>
              </a:rPr>
              <a:t>Ctrl-Z(Windows</a:t>
            </a:r>
            <a:r>
              <a:rPr lang="zh-CN" altLang="en-US">
                <a:sym typeface="+mn-ea"/>
              </a:rPr>
              <a:t>系统），</a:t>
            </a:r>
            <a:r>
              <a:rPr lang="en-US" altLang="zh-CN">
                <a:sym typeface="+mn-ea"/>
              </a:rPr>
              <a:t>Ctrl-D(UNIX</a:t>
            </a:r>
            <a:r>
              <a:rPr lang="zh-CN" altLang="en-US">
                <a:sym typeface="+mn-ea"/>
              </a:rPr>
              <a:t>系统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4244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在命令行解释器中输入</a:t>
            </a:r>
            <a:r>
              <a:rPr lang="en-US" altLang="zh-CN">
                <a:sym typeface="+mn-ea"/>
              </a:rPr>
              <a:t>exit()</a:t>
            </a:r>
            <a:r>
              <a:rPr lang="zh-CN" altLang="en-US">
                <a:sym typeface="+mn-ea"/>
              </a:rPr>
              <a:t>或者组合键</a:t>
            </a:r>
            <a:r>
              <a:rPr lang="en-US" altLang="zh-CN">
                <a:sym typeface="+mn-ea"/>
              </a:rPr>
              <a:t>Ctrl-Z(Windows</a:t>
            </a:r>
            <a:r>
              <a:rPr lang="zh-CN" altLang="en-US">
                <a:sym typeface="+mn-ea"/>
              </a:rPr>
              <a:t>系统），</a:t>
            </a:r>
            <a:r>
              <a:rPr lang="en-US" altLang="zh-CN">
                <a:sym typeface="+mn-ea"/>
              </a:rPr>
              <a:t>Ctrl-D(UNIX</a:t>
            </a:r>
            <a:r>
              <a:rPr lang="zh-CN" altLang="en-US">
                <a:sym typeface="+mn-ea"/>
              </a:rPr>
              <a:t>系统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406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在命令行解释器中输入</a:t>
            </a:r>
            <a:r>
              <a:rPr lang="en-US" altLang="zh-CN">
                <a:sym typeface="+mn-ea"/>
              </a:rPr>
              <a:t>exit()</a:t>
            </a:r>
            <a:r>
              <a:rPr lang="zh-CN" altLang="en-US">
                <a:sym typeface="+mn-ea"/>
              </a:rPr>
              <a:t>或者组合键</a:t>
            </a:r>
            <a:r>
              <a:rPr lang="en-US" altLang="zh-CN">
                <a:sym typeface="+mn-ea"/>
              </a:rPr>
              <a:t>Ctrl-Z(Windows</a:t>
            </a:r>
            <a:r>
              <a:rPr lang="zh-CN" altLang="en-US">
                <a:sym typeface="+mn-ea"/>
              </a:rPr>
              <a:t>系统），</a:t>
            </a:r>
            <a:r>
              <a:rPr lang="en-US" altLang="zh-CN">
                <a:sym typeface="+mn-ea"/>
              </a:rPr>
              <a:t>Ctrl-D(UNIX</a:t>
            </a:r>
            <a:r>
              <a:rPr lang="zh-CN" altLang="en-US">
                <a:sym typeface="+mn-ea"/>
              </a:rPr>
              <a:t>系统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769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169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95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 eaLnBrk="0" hangingPunc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55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001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269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16CF-168A-4B81-88AA-3095F69A54E7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16CF-168A-4B81-88AA-3095F69A54E7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16CF-168A-4B81-88AA-3095F69A54E7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16CF-168A-4B81-88AA-3095F69A54E7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16CF-168A-4B81-88AA-3095F69A54E7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16CF-168A-4B81-88AA-3095F69A54E7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16CF-168A-4B81-88AA-3095F69A54E7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16CF-168A-4B81-88AA-3095F69A54E7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16CF-168A-4B81-88AA-3095F69A54E7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16CF-168A-4B81-88AA-3095F69A54E7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16CF-168A-4B81-88AA-3095F69A54E7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F16CF-168A-4B81-88AA-3095F69A54E7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145C2-F018-45D5-8443-74502E4219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0020" y="159418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304290" y="2119630"/>
            <a:ext cx="6652895" cy="768350"/>
            <a:chOff x="4722813" y="2270848"/>
            <a:chExt cx="3567814" cy="553037"/>
          </a:xfrm>
        </p:grpSpPr>
        <p:sp>
          <p:nvSpPr>
            <p:cNvPr id="8" name="文本框 7"/>
            <p:cNvSpPr txBox="1"/>
            <p:nvPr/>
          </p:nvSpPr>
          <p:spPr>
            <a:xfrm>
              <a:off x="4722813" y="2270848"/>
              <a:ext cx="3567814" cy="553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第</a:t>
              </a:r>
              <a:r>
                <a:rPr lang="en-US" altLang="zh-CN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2</a:t>
              </a:r>
              <a:r>
                <a:rPr lang="zh-CN" altLang="en-US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章  </a:t>
              </a:r>
              <a:r>
                <a:rPr lang="en-US" altLang="zh-CN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Python</a:t>
              </a:r>
              <a:r>
                <a:rPr lang="zh-CN" altLang="en-US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语言基础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722907" y="2823823"/>
              <a:ext cx="3278014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475" y="3415435"/>
            <a:ext cx="4762500" cy="30034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1143000" y="1127193"/>
            <a:ext cx="10564349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a= 3+4j</a:t>
            </a:r>
          </a:p>
          <a:p>
            <a:pPr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 = 1.23e-4+5.6e+89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j</a:t>
            </a:r>
          </a:p>
          <a:p>
            <a:pPr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请问：实部和虚部是什么？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可以用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复数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.real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获得实数部分，复数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imag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获得虚数部分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a.real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3           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a.imag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 4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b.real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0.000123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b.imag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5.6e+89</a:t>
            </a: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996950" y="524899"/>
            <a:ext cx="1826141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复数类型</a:t>
            </a:r>
          </a:p>
        </p:txBody>
      </p:sp>
    </p:spTree>
    <p:extLst>
      <p:ext uri="{BB962C8B-B14F-4D97-AF65-F5344CB8AC3E}">
        <p14:creationId xmlns:p14="http://schemas.microsoft.com/office/powerpoint/2010/main" val="9852443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1295466" y="1316766"/>
            <a:ext cx="98426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datetime</a:t>
            </a:r>
            <a:r>
              <a:rPr lang="zh-CN" altLang="en-US" sz="3200" dirty="0"/>
              <a:t>和</a:t>
            </a:r>
            <a:r>
              <a:rPr lang="en-US" altLang="zh-CN" sz="3200" dirty="0"/>
              <a:t>time</a:t>
            </a:r>
            <a:r>
              <a:rPr lang="zh-CN" altLang="en-US" sz="3200" dirty="0"/>
              <a:t>是</a:t>
            </a:r>
            <a:r>
              <a:rPr lang="en-US" altLang="zh-CN" sz="3200" dirty="0"/>
              <a:t>Python</a:t>
            </a:r>
            <a:r>
              <a:rPr lang="zh-CN" altLang="en-US" sz="3200" dirty="0"/>
              <a:t>处理日期和时间的标准库。使用</a:t>
            </a:r>
            <a:r>
              <a:rPr lang="en-US" altLang="zh-CN" sz="3200" dirty="0"/>
              <a:t>datetime</a:t>
            </a:r>
            <a:r>
              <a:rPr lang="zh-CN" altLang="en-US" sz="3200" dirty="0"/>
              <a:t>和</a:t>
            </a:r>
            <a:r>
              <a:rPr lang="en-US" altLang="zh-CN" sz="3200" dirty="0"/>
              <a:t>time</a:t>
            </a:r>
            <a:r>
              <a:rPr lang="zh-CN" altLang="en-US" sz="3200" dirty="0"/>
              <a:t>之前都需要使用</a:t>
            </a:r>
            <a:r>
              <a:rPr lang="en-US" altLang="zh-CN" sz="3200" dirty="0"/>
              <a:t>import</a:t>
            </a:r>
            <a:r>
              <a:rPr lang="zh-CN" altLang="en-US" sz="3200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&gt;&gt;&gt;import datetime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&gt;&gt;&gt;import time</a:t>
            </a:r>
          </a:p>
        </p:txBody>
      </p:sp>
      <p:sp>
        <p:nvSpPr>
          <p:cNvPr id="6" name="矩形 5"/>
          <p:cNvSpPr/>
          <p:nvPr/>
        </p:nvSpPr>
        <p:spPr>
          <a:xfrm>
            <a:off x="726220" y="255268"/>
            <a:ext cx="2646878" cy="928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日期和时间库</a:t>
            </a:r>
          </a:p>
        </p:txBody>
      </p:sp>
    </p:spTree>
    <p:extLst>
      <p:ext uri="{BB962C8B-B14F-4D97-AF65-F5344CB8AC3E}">
        <p14:creationId xmlns:p14="http://schemas.microsoft.com/office/powerpoint/2010/main" val="378575408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852119" y="1372184"/>
            <a:ext cx="102869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）时间戳</a:t>
            </a:r>
          </a:p>
          <a:p>
            <a:pPr>
              <a:lnSpc>
                <a:spcPct val="150000"/>
              </a:lnSpc>
            </a:pPr>
            <a:r>
              <a:rPr lang="zh-CN" altLang="en-US" sz="3200" dirty="0"/>
              <a:t>时间戳是指格林威治时间</a:t>
            </a:r>
            <a:r>
              <a:rPr lang="en-US" altLang="zh-CN" sz="3200" dirty="0"/>
              <a:t>1970</a:t>
            </a:r>
            <a:r>
              <a:rPr lang="zh-CN" altLang="en-US" sz="3200" dirty="0"/>
              <a:t>年</a:t>
            </a:r>
            <a:r>
              <a:rPr lang="en-US" altLang="zh-CN" sz="3200" dirty="0"/>
              <a:t>01</a:t>
            </a:r>
            <a:r>
              <a:rPr lang="zh-CN" altLang="en-US" sz="3200" dirty="0"/>
              <a:t>月</a:t>
            </a:r>
            <a:r>
              <a:rPr lang="en-US" altLang="zh-CN" sz="3200" dirty="0"/>
              <a:t>01</a:t>
            </a:r>
            <a:r>
              <a:rPr lang="zh-CN" altLang="en-US" sz="3200" dirty="0"/>
              <a:t>日</a:t>
            </a:r>
            <a:r>
              <a:rPr lang="en-US" altLang="zh-CN" sz="3200" dirty="0"/>
              <a:t>00</a:t>
            </a:r>
            <a:r>
              <a:rPr lang="zh-CN" altLang="en-US" sz="3200" dirty="0"/>
              <a:t>时</a:t>
            </a:r>
            <a:r>
              <a:rPr lang="en-US" altLang="zh-CN" sz="3200" dirty="0"/>
              <a:t>00</a:t>
            </a:r>
            <a:r>
              <a:rPr lang="zh-CN" altLang="en-US" sz="3200" dirty="0"/>
              <a:t>分</a:t>
            </a:r>
            <a:r>
              <a:rPr lang="en-US" altLang="zh-CN" sz="3200" dirty="0"/>
              <a:t>00</a:t>
            </a:r>
            <a:r>
              <a:rPr lang="zh-CN" altLang="en-US" sz="3200" dirty="0"/>
              <a:t>秒</a:t>
            </a:r>
            <a:r>
              <a:rPr lang="en-US" altLang="zh-CN" sz="3200" dirty="0"/>
              <a:t>(</a:t>
            </a:r>
            <a:r>
              <a:rPr lang="zh-CN" altLang="en-US" sz="3200" dirty="0"/>
              <a:t>北京时间</a:t>
            </a:r>
            <a:r>
              <a:rPr lang="en-US" altLang="zh-CN" sz="3200" dirty="0"/>
              <a:t>1970</a:t>
            </a:r>
            <a:r>
              <a:rPr lang="zh-CN" altLang="en-US" sz="3200" dirty="0"/>
              <a:t>年</a:t>
            </a:r>
            <a:r>
              <a:rPr lang="en-US" altLang="zh-CN" sz="3200" dirty="0"/>
              <a:t>01</a:t>
            </a:r>
            <a:r>
              <a:rPr lang="zh-CN" altLang="en-US" sz="3200" dirty="0"/>
              <a:t>月</a:t>
            </a:r>
            <a:r>
              <a:rPr lang="en-US" altLang="zh-CN" sz="3200" dirty="0"/>
              <a:t>01</a:t>
            </a:r>
            <a:r>
              <a:rPr lang="zh-CN" altLang="en-US" sz="3200" dirty="0"/>
              <a:t>日</a:t>
            </a:r>
            <a:r>
              <a:rPr lang="en-US" altLang="zh-CN" sz="3200" dirty="0"/>
              <a:t>08</a:t>
            </a:r>
            <a:r>
              <a:rPr lang="zh-CN" altLang="en-US" sz="3200" dirty="0"/>
              <a:t>时</a:t>
            </a:r>
            <a:r>
              <a:rPr lang="en-US" altLang="zh-CN" sz="3200" dirty="0"/>
              <a:t>00</a:t>
            </a:r>
            <a:r>
              <a:rPr lang="zh-CN" altLang="en-US" sz="3200" dirty="0"/>
              <a:t>分</a:t>
            </a:r>
            <a:r>
              <a:rPr lang="en-US" altLang="zh-CN" sz="3200" dirty="0"/>
              <a:t>00</a:t>
            </a:r>
            <a:r>
              <a:rPr lang="zh-CN" altLang="en-US" sz="3200" dirty="0"/>
              <a:t>秒</a:t>
            </a:r>
            <a:r>
              <a:rPr lang="en-US" altLang="zh-CN" sz="3200" dirty="0"/>
              <a:t>)</a:t>
            </a:r>
            <a:r>
              <a:rPr lang="zh-CN" altLang="en-US" sz="3200" dirty="0"/>
              <a:t>起至现在的总秒数。</a:t>
            </a:r>
            <a:endParaRPr lang="en-US" altLang="zh-CN" sz="3200" dirty="0"/>
          </a:p>
        </p:txBody>
      </p:sp>
      <p:sp>
        <p:nvSpPr>
          <p:cNvPr id="6" name="矩形 5"/>
          <p:cNvSpPr/>
          <p:nvPr/>
        </p:nvSpPr>
        <p:spPr>
          <a:xfrm>
            <a:off x="726220" y="255268"/>
            <a:ext cx="2646878" cy="928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日期和时间库</a:t>
            </a:r>
          </a:p>
        </p:txBody>
      </p:sp>
    </p:spTree>
    <p:extLst>
      <p:ext uri="{BB962C8B-B14F-4D97-AF65-F5344CB8AC3E}">
        <p14:creationId xmlns:p14="http://schemas.microsoft.com/office/powerpoint/2010/main" val="227964974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871716" y="1353712"/>
            <a:ext cx="104347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）时间戳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Python</a:t>
            </a:r>
            <a:r>
              <a:rPr lang="zh-CN" altLang="en-US" sz="3200" dirty="0"/>
              <a:t>的</a:t>
            </a:r>
            <a:r>
              <a:rPr lang="en-US" altLang="zh-CN" sz="3200" dirty="0"/>
              <a:t>time</a:t>
            </a:r>
            <a:r>
              <a:rPr lang="zh-CN" altLang="en-US" sz="3200" dirty="0"/>
              <a:t>模块的函数</a:t>
            </a:r>
            <a:r>
              <a:rPr lang="en-US" altLang="zh-CN" sz="3200" dirty="0" err="1"/>
              <a:t>time.time</a:t>
            </a:r>
            <a:r>
              <a:rPr lang="en-US" altLang="zh-CN" sz="3200" dirty="0"/>
              <a:t>()</a:t>
            </a:r>
            <a:r>
              <a:rPr lang="zh-CN" altLang="en-US" sz="3200" dirty="0"/>
              <a:t>用于获取当前时间戳。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【</a:t>
            </a:r>
            <a:r>
              <a:rPr lang="zh-CN" altLang="en-US" sz="3200" dirty="0">
                <a:solidFill>
                  <a:srgbClr val="FF0000"/>
                </a:solidFill>
              </a:rPr>
              <a:t>例</a:t>
            </a:r>
            <a:r>
              <a:rPr lang="en-US" altLang="zh-CN" sz="3200" dirty="0">
                <a:solidFill>
                  <a:srgbClr val="FF0000"/>
                </a:solidFill>
              </a:rPr>
              <a:t>2-14】</a:t>
            </a:r>
            <a:r>
              <a:rPr lang="zh-CN" altLang="en-US" sz="3200" dirty="0"/>
              <a:t>使用</a:t>
            </a:r>
            <a:r>
              <a:rPr lang="en-US" altLang="zh-CN" sz="3200" dirty="0" err="1"/>
              <a:t>time.time</a:t>
            </a:r>
            <a:r>
              <a:rPr lang="en-US" altLang="zh-CN" sz="3200" dirty="0"/>
              <a:t>()</a:t>
            </a:r>
            <a:r>
              <a:rPr lang="zh-CN" altLang="en-US" sz="3200" dirty="0"/>
              <a:t>获取当前时间戳。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&gt;&gt;&gt; import time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&gt;&gt;&gt; print(</a:t>
            </a:r>
            <a:r>
              <a:rPr lang="en-US" altLang="zh-CN" sz="3200" dirty="0" err="1"/>
              <a:t>time.time</a:t>
            </a:r>
            <a:r>
              <a:rPr lang="en-US" altLang="zh-CN" sz="3200" dirty="0"/>
              <a:t>())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1635730030.4662375</a:t>
            </a:r>
          </a:p>
        </p:txBody>
      </p:sp>
      <p:sp>
        <p:nvSpPr>
          <p:cNvPr id="6" name="矩形 5"/>
          <p:cNvSpPr/>
          <p:nvPr/>
        </p:nvSpPr>
        <p:spPr>
          <a:xfrm>
            <a:off x="726220" y="255268"/>
            <a:ext cx="2646878" cy="928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日期和时间库</a:t>
            </a:r>
          </a:p>
        </p:txBody>
      </p:sp>
    </p:spTree>
    <p:extLst>
      <p:ext uri="{BB962C8B-B14F-4D97-AF65-F5344CB8AC3E}">
        <p14:creationId xmlns:p14="http://schemas.microsoft.com/office/powerpoint/2010/main" val="2526450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871716" y="1287092"/>
            <a:ext cx="104347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）时间戳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【</a:t>
            </a:r>
            <a:r>
              <a:rPr lang="zh-CN" altLang="en-US" sz="3200" dirty="0">
                <a:solidFill>
                  <a:srgbClr val="FF0000"/>
                </a:solidFill>
              </a:rPr>
              <a:t>例</a:t>
            </a:r>
            <a:r>
              <a:rPr lang="en-US" altLang="zh-CN" sz="3200" dirty="0">
                <a:solidFill>
                  <a:srgbClr val="FF0000"/>
                </a:solidFill>
              </a:rPr>
              <a:t>2-15】</a:t>
            </a:r>
            <a:r>
              <a:rPr lang="zh-CN" altLang="en-US" sz="3200" dirty="0"/>
              <a:t>格式化输出当前时间。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&gt;&gt;&gt; import time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&gt;&gt;&gt; now = </a:t>
            </a:r>
            <a:r>
              <a:rPr lang="en-US" altLang="zh-CN" sz="3200" dirty="0" err="1"/>
              <a:t>time.strftime</a:t>
            </a:r>
            <a:r>
              <a:rPr lang="en-US" altLang="zh-CN" sz="3200" dirty="0"/>
              <a:t>("%Y-%m-%d %H:%M:%S")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&gt;&gt;&gt; print('</a:t>
            </a:r>
            <a:r>
              <a:rPr lang="zh-CN" altLang="en-US" sz="3200" dirty="0"/>
              <a:t>当前时间格式化：</a:t>
            </a:r>
            <a:r>
              <a:rPr lang="en-US" altLang="zh-CN" sz="3200" dirty="0"/>
              <a:t>'. now)</a:t>
            </a:r>
          </a:p>
          <a:p>
            <a:pPr>
              <a:lnSpc>
                <a:spcPct val="150000"/>
              </a:lnSpc>
            </a:pPr>
            <a:r>
              <a:rPr lang="zh-CN" altLang="en-US" sz="3200" dirty="0"/>
              <a:t>当前时间格式化：</a:t>
            </a:r>
            <a:r>
              <a:rPr lang="en-US" altLang="zh-CN" sz="3200" dirty="0"/>
              <a:t>2021-11-01 09:32:35</a:t>
            </a:r>
          </a:p>
        </p:txBody>
      </p:sp>
      <p:sp>
        <p:nvSpPr>
          <p:cNvPr id="6" name="矩形 5"/>
          <p:cNvSpPr/>
          <p:nvPr/>
        </p:nvSpPr>
        <p:spPr>
          <a:xfrm>
            <a:off x="726220" y="255268"/>
            <a:ext cx="2646878" cy="928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日期和时间库</a:t>
            </a:r>
          </a:p>
        </p:txBody>
      </p:sp>
    </p:spTree>
    <p:extLst>
      <p:ext uri="{BB962C8B-B14F-4D97-AF65-F5344CB8AC3E}">
        <p14:creationId xmlns:p14="http://schemas.microsoft.com/office/powerpoint/2010/main" val="251709478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1054596" y="1368372"/>
            <a:ext cx="10434716" cy="74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）时间戳</a:t>
            </a:r>
          </a:p>
        </p:txBody>
      </p:sp>
      <p:sp>
        <p:nvSpPr>
          <p:cNvPr id="6" name="矩形 5"/>
          <p:cNvSpPr/>
          <p:nvPr/>
        </p:nvSpPr>
        <p:spPr>
          <a:xfrm>
            <a:off x="726220" y="255268"/>
            <a:ext cx="2646878" cy="928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日期和时间库</a:t>
            </a:r>
          </a:p>
        </p:txBody>
      </p:sp>
      <p:sp>
        <p:nvSpPr>
          <p:cNvPr id="4" name="矩形 3"/>
          <p:cNvSpPr/>
          <p:nvPr/>
        </p:nvSpPr>
        <p:spPr>
          <a:xfrm>
            <a:off x="6725920" y="2392491"/>
            <a:ext cx="47633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%H 24</a:t>
            </a:r>
            <a:r>
              <a:rPr lang="zh-CN" altLang="en-US" sz="2800" dirty="0"/>
              <a:t>小时制小时数（</a:t>
            </a:r>
            <a:r>
              <a:rPr lang="en-US" altLang="zh-CN" sz="2800" dirty="0"/>
              <a:t>0-23</a:t>
            </a:r>
            <a:r>
              <a:rPr lang="zh-CN" altLang="en-US" sz="2800" dirty="0"/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%I 12</a:t>
            </a:r>
            <a:r>
              <a:rPr lang="zh-CN" altLang="en-US" sz="2800" dirty="0"/>
              <a:t>小时制小时数（</a:t>
            </a:r>
            <a:r>
              <a:rPr lang="en-US" altLang="zh-CN" sz="2800" dirty="0"/>
              <a:t>01-12</a:t>
            </a:r>
            <a:r>
              <a:rPr lang="zh-CN" altLang="en-US" sz="2800" dirty="0"/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%M </a:t>
            </a:r>
            <a:r>
              <a:rPr lang="zh-CN" altLang="en-US" sz="2800" dirty="0"/>
              <a:t>分钟数（</a:t>
            </a:r>
            <a:r>
              <a:rPr lang="en-US" altLang="zh-CN" sz="2800" dirty="0"/>
              <a:t>00=59</a:t>
            </a:r>
            <a:r>
              <a:rPr lang="zh-CN" altLang="en-US" sz="2800" dirty="0"/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%S </a:t>
            </a:r>
            <a:r>
              <a:rPr lang="zh-CN" altLang="en-US" sz="2800" dirty="0"/>
              <a:t>秒（</a:t>
            </a:r>
            <a:r>
              <a:rPr lang="en-US" altLang="zh-CN" sz="2800" dirty="0"/>
              <a:t>00-59</a:t>
            </a:r>
            <a:r>
              <a:rPr lang="zh-CN" altLang="en-US" sz="2800" dirty="0"/>
              <a:t>）</a:t>
            </a:r>
          </a:p>
        </p:txBody>
      </p:sp>
      <p:sp>
        <p:nvSpPr>
          <p:cNvPr id="7" name="矩形 6"/>
          <p:cNvSpPr/>
          <p:nvPr/>
        </p:nvSpPr>
        <p:spPr>
          <a:xfrm>
            <a:off x="944880" y="2340902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%y </a:t>
            </a:r>
            <a:r>
              <a:rPr lang="zh-CN" altLang="en-US" sz="2800" dirty="0"/>
              <a:t>两位数的年份表示（</a:t>
            </a:r>
            <a:r>
              <a:rPr lang="en-US" altLang="zh-CN" sz="2800" dirty="0"/>
              <a:t>00-99</a:t>
            </a:r>
            <a:r>
              <a:rPr lang="zh-CN" altLang="en-US" sz="2800" dirty="0"/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%Y </a:t>
            </a:r>
            <a:r>
              <a:rPr lang="zh-CN" altLang="en-US" sz="2800" dirty="0"/>
              <a:t>四位数的年份表示（</a:t>
            </a:r>
            <a:r>
              <a:rPr lang="en-US" altLang="zh-CN" sz="2800" dirty="0"/>
              <a:t>000-9999</a:t>
            </a:r>
            <a:r>
              <a:rPr lang="zh-CN" altLang="en-US" sz="2800" dirty="0"/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%m </a:t>
            </a:r>
            <a:r>
              <a:rPr lang="zh-CN" altLang="en-US" sz="2800" dirty="0"/>
              <a:t>月份（</a:t>
            </a:r>
            <a:r>
              <a:rPr lang="en-US" altLang="zh-CN" sz="2800" dirty="0"/>
              <a:t>01-12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%d </a:t>
            </a:r>
            <a:r>
              <a:rPr lang="zh-CN" altLang="en-US" sz="2800" dirty="0"/>
              <a:t>月内中的一天（</a:t>
            </a:r>
            <a:r>
              <a:rPr lang="en-US" altLang="zh-CN" sz="2800" dirty="0"/>
              <a:t>0-31</a:t>
            </a:r>
            <a:r>
              <a:rPr lang="zh-CN" altLang="en-US" sz="28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8371261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1054596" y="1368372"/>
            <a:ext cx="10434716" cy="4440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（</a:t>
            </a:r>
            <a:r>
              <a:rPr lang="en-US" altLang="zh-CN" sz="3200" dirty="0"/>
              <a:t>2</a:t>
            </a:r>
            <a:r>
              <a:rPr lang="zh-CN" altLang="en-US" sz="3200" dirty="0"/>
              <a:t>）时间元组</a:t>
            </a:r>
          </a:p>
          <a:p>
            <a:pPr>
              <a:lnSpc>
                <a:spcPct val="150000"/>
              </a:lnSpc>
            </a:pPr>
            <a:r>
              <a:rPr lang="zh-CN" altLang="en-US" sz="3200" dirty="0"/>
              <a:t>通过语句以下两条语句可以得到一个时间元组。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import time</a:t>
            </a:r>
          </a:p>
          <a:p>
            <a:pPr>
              <a:lnSpc>
                <a:spcPct val="150000"/>
              </a:lnSpc>
            </a:pPr>
            <a:r>
              <a:rPr lang="en-US" altLang="zh-CN" sz="3200" dirty="0" err="1"/>
              <a:t>t_tuple</a:t>
            </a:r>
            <a:r>
              <a:rPr lang="en-US" altLang="zh-CN" sz="3200" dirty="0"/>
              <a:t> = </a:t>
            </a:r>
            <a:r>
              <a:rPr lang="en-US" altLang="zh-CN" sz="3200" dirty="0" err="1"/>
              <a:t>time.localtime</a:t>
            </a:r>
            <a:r>
              <a:rPr lang="en-US" altLang="zh-CN" sz="3200" dirty="0"/>
              <a:t>()</a:t>
            </a:r>
          </a:p>
          <a:p>
            <a:pPr>
              <a:lnSpc>
                <a:spcPct val="150000"/>
              </a:lnSpc>
            </a:pPr>
            <a:r>
              <a:rPr lang="zh-CN" altLang="en-US" sz="3200" dirty="0"/>
              <a:t>有了这个时间元组就可以分别输出元组的元素，包括年、月、日、时、分、秒等时间信息。</a:t>
            </a:r>
          </a:p>
        </p:txBody>
      </p:sp>
      <p:sp>
        <p:nvSpPr>
          <p:cNvPr id="6" name="矩形 5"/>
          <p:cNvSpPr/>
          <p:nvPr/>
        </p:nvSpPr>
        <p:spPr>
          <a:xfrm>
            <a:off x="726220" y="255268"/>
            <a:ext cx="2646878" cy="928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日期和时间库</a:t>
            </a:r>
          </a:p>
        </p:txBody>
      </p:sp>
    </p:spTree>
    <p:extLst>
      <p:ext uri="{BB962C8B-B14F-4D97-AF65-F5344CB8AC3E}">
        <p14:creationId xmlns:p14="http://schemas.microsoft.com/office/powerpoint/2010/main" val="392888997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1054596" y="1368372"/>
            <a:ext cx="1043471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（</a:t>
            </a:r>
            <a:r>
              <a:rPr lang="en-US" altLang="zh-CN" sz="3200" dirty="0"/>
              <a:t>2</a:t>
            </a:r>
            <a:r>
              <a:rPr lang="zh-CN" altLang="en-US" sz="3200" dirty="0"/>
              <a:t>）时间元组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【</a:t>
            </a:r>
            <a:r>
              <a:rPr lang="zh-CN" altLang="en-US" sz="2800" dirty="0">
                <a:solidFill>
                  <a:srgbClr val="FF0000"/>
                </a:solidFill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</a:rPr>
              <a:t>2-16】</a:t>
            </a:r>
            <a:r>
              <a:rPr lang="zh-CN" altLang="en-US" sz="2800" dirty="0"/>
              <a:t>利用时间元组输出当前日期的详细信息。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import time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t_tuple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time.localtime</a:t>
            </a:r>
            <a:r>
              <a:rPr lang="en-US" altLang="zh-CN" sz="24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print('</a:t>
            </a:r>
            <a:r>
              <a:rPr lang="zh-CN" altLang="en-US" sz="2400" dirty="0"/>
              <a:t>当前时间元组：</a:t>
            </a:r>
            <a:r>
              <a:rPr lang="en-US" altLang="zh-CN" sz="2400" dirty="0"/>
              <a:t>{}'.format(</a:t>
            </a:r>
            <a:r>
              <a:rPr lang="en-US" altLang="zh-CN" sz="2400" dirty="0" err="1"/>
              <a:t>t_tuple</a:t>
            </a:r>
            <a:r>
              <a:rPr lang="en-US" altLang="zh-CN" sz="2400" dirty="0"/>
              <a:t>))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print('</a:t>
            </a:r>
            <a:r>
              <a:rPr lang="zh-CN" altLang="en-US" sz="2400" dirty="0"/>
              <a:t>当前年：</a:t>
            </a:r>
            <a:r>
              <a:rPr lang="en-US" altLang="zh-CN" sz="2400" dirty="0"/>
              <a:t>{}'.format(</a:t>
            </a:r>
            <a:r>
              <a:rPr lang="en-US" altLang="zh-CN" sz="2400" dirty="0" err="1"/>
              <a:t>t_tuple.tm_year</a:t>
            </a:r>
            <a:r>
              <a:rPr lang="en-US" altLang="zh-CN" sz="2400" dirty="0"/>
              <a:t>))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print('</a:t>
            </a:r>
            <a:r>
              <a:rPr lang="zh-CN" altLang="en-US" sz="2400" dirty="0"/>
              <a:t>当前时：</a:t>
            </a:r>
            <a:r>
              <a:rPr lang="en-US" altLang="zh-CN" sz="2400" dirty="0"/>
              <a:t>{}'.format(</a:t>
            </a:r>
            <a:r>
              <a:rPr lang="en-US" altLang="zh-CN" sz="2400" dirty="0" err="1"/>
              <a:t>t_tuple.tm_hour</a:t>
            </a:r>
            <a:r>
              <a:rPr lang="en-US" altLang="zh-CN" sz="2400" dirty="0"/>
              <a:t>))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print('</a:t>
            </a:r>
            <a:r>
              <a:rPr lang="zh-CN" altLang="en-US" sz="2400" dirty="0"/>
              <a:t>当前是一年中第几天：</a:t>
            </a:r>
            <a:r>
              <a:rPr lang="en-US" altLang="zh-CN" sz="2400" dirty="0"/>
              <a:t>{}'.format(</a:t>
            </a:r>
            <a:r>
              <a:rPr lang="en-US" altLang="zh-CN" sz="2400" dirty="0" err="1"/>
              <a:t>t_tuple.tm_yday</a:t>
            </a:r>
            <a:r>
              <a:rPr lang="en-US" altLang="zh-CN" sz="2400" dirty="0"/>
              <a:t>))</a:t>
            </a:r>
          </a:p>
        </p:txBody>
      </p:sp>
      <p:sp>
        <p:nvSpPr>
          <p:cNvPr id="6" name="矩形 5"/>
          <p:cNvSpPr/>
          <p:nvPr/>
        </p:nvSpPr>
        <p:spPr>
          <a:xfrm>
            <a:off x="726220" y="255268"/>
            <a:ext cx="2646878" cy="928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日期和时间库</a:t>
            </a:r>
          </a:p>
        </p:txBody>
      </p:sp>
    </p:spTree>
    <p:extLst>
      <p:ext uri="{BB962C8B-B14F-4D97-AF65-F5344CB8AC3E}">
        <p14:creationId xmlns:p14="http://schemas.microsoft.com/office/powerpoint/2010/main" val="55510726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1054596" y="1368372"/>
            <a:ext cx="10434716" cy="3709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（</a:t>
            </a:r>
            <a:r>
              <a:rPr lang="en-US" altLang="zh-CN" sz="3200" dirty="0"/>
              <a:t>3</a:t>
            </a:r>
            <a:r>
              <a:rPr lang="zh-CN" altLang="en-US" sz="3200" dirty="0"/>
              <a:t>）日期相关函数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【</a:t>
            </a:r>
            <a:r>
              <a:rPr lang="zh-CN" altLang="en-US" sz="3200" dirty="0">
                <a:solidFill>
                  <a:srgbClr val="FF0000"/>
                </a:solidFill>
              </a:rPr>
              <a:t>例</a:t>
            </a:r>
            <a:r>
              <a:rPr lang="en-US" altLang="zh-CN" sz="3200" dirty="0">
                <a:solidFill>
                  <a:srgbClr val="FF0000"/>
                </a:solidFill>
              </a:rPr>
              <a:t>2-17】</a:t>
            </a:r>
            <a:r>
              <a:rPr lang="zh-CN" altLang="en-US" sz="3200" dirty="0"/>
              <a:t>使用</a:t>
            </a:r>
            <a:r>
              <a:rPr lang="en-US" altLang="zh-CN" sz="3200" dirty="0"/>
              <a:t>datetime</a:t>
            </a:r>
            <a:r>
              <a:rPr lang="zh-CN" altLang="en-US" sz="3200" dirty="0"/>
              <a:t>获取当前日期。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&gt;&gt;&gt; import datetime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&gt;&gt;&gt; today = </a:t>
            </a:r>
            <a:r>
              <a:rPr lang="en-US" altLang="zh-CN" sz="3200" dirty="0" err="1"/>
              <a:t>datetime.date.today</a:t>
            </a:r>
            <a:r>
              <a:rPr lang="en-US" altLang="zh-CN" sz="32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&gt;&gt;&gt; print(today)</a:t>
            </a:r>
          </a:p>
        </p:txBody>
      </p:sp>
      <p:sp>
        <p:nvSpPr>
          <p:cNvPr id="6" name="矩形 5"/>
          <p:cNvSpPr/>
          <p:nvPr/>
        </p:nvSpPr>
        <p:spPr>
          <a:xfrm>
            <a:off x="726220" y="255268"/>
            <a:ext cx="2646878" cy="928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日期和时间库</a:t>
            </a:r>
          </a:p>
        </p:txBody>
      </p:sp>
    </p:spTree>
    <p:extLst>
      <p:ext uri="{BB962C8B-B14F-4D97-AF65-F5344CB8AC3E}">
        <p14:creationId xmlns:p14="http://schemas.microsoft.com/office/powerpoint/2010/main" val="221200020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1054596" y="1368372"/>
            <a:ext cx="101833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（</a:t>
            </a:r>
            <a:r>
              <a:rPr lang="en-US" altLang="zh-CN" sz="3200" dirty="0"/>
              <a:t>3</a:t>
            </a:r>
            <a:r>
              <a:rPr lang="zh-CN" altLang="en-US" sz="3200" dirty="0"/>
              <a:t>）日期相关函数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【</a:t>
            </a:r>
            <a:r>
              <a:rPr lang="zh-CN" altLang="en-US" sz="2800" dirty="0">
                <a:solidFill>
                  <a:srgbClr val="FF0000"/>
                </a:solidFill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</a:rPr>
              <a:t>2-18】</a:t>
            </a:r>
            <a:r>
              <a:rPr lang="zh-CN" altLang="en-US" sz="2800" dirty="0"/>
              <a:t>计算新中国成立到当前时间的天数。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import datetime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today = </a:t>
            </a:r>
            <a:r>
              <a:rPr lang="en-US" altLang="zh-CN" sz="2400" dirty="0" err="1"/>
              <a:t>datetime.date.today</a:t>
            </a:r>
            <a:r>
              <a:rPr lang="en-US" altLang="zh-CN" sz="24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a = </a:t>
            </a:r>
            <a:r>
              <a:rPr lang="en-US" altLang="zh-CN" sz="2400" dirty="0" err="1"/>
              <a:t>datetime.date</a:t>
            </a:r>
            <a:r>
              <a:rPr lang="en-US" altLang="zh-CN" sz="2400" dirty="0"/>
              <a:t>(1949, 10, 1)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print('</a:t>
            </a:r>
            <a:r>
              <a:rPr lang="zh-CN" altLang="en-US" sz="2400" dirty="0"/>
              <a:t>新中国成立到今天共计</a:t>
            </a:r>
            <a:r>
              <a:rPr lang="en-US" altLang="zh-CN" sz="2400" dirty="0"/>
              <a:t>{}</a:t>
            </a:r>
            <a:r>
              <a:rPr lang="zh-CN" altLang="en-US" sz="2400" dirty="0"/>
              <a:t>天。</a:t>
            </a:r>
            <a:r>
              <a:rPr lang="en-US" altLang="zh-CN" sz="2400" dirty="0"/>
              <a:t>'.format(</a:t>
            </a:r>
            <a:r>
              <a:rPr lang="en-US" altLang="zh-CN" sz="2400" dirty="0" err="1"/>
              <a:t>today.__sub</a:t>
            </a:r>
            <a:r>
              <a:rPr lang="en-US" altLang="zh-CN" sz="2400" dirty="0"/>
              <a:t>__(a).days))</a:t>
            </a:r>
          </a:p>
        </p:txBody>
      </p:sp>
      <p:sp>
        <p:nvSpPr>
          <p:cNvPr id="6" name="矩形 5"/>
          <p:cNvSpPr/>
          <p:nvPr/>
        </p:nvSpPr>
        <p:spPr>
          <a:xfrm>
            <a:off x="726220" y="255268"/>
            <a:ext cx="2646878" cy="928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日期和时间库</a:t>
            </a:r>
          </a:p>
        </p:txBody>
      </p:sp>
    </p:spTree>
    <p:extLst>
      <p:ext uri="{BB962C8B-B14F-4D97-AF65-F5344CB8AC3E}">
        <p14:creationId xmlns:p14="http://schemas.microsoft.com/office/powerpoint/2010/main" val="341825655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6129158" y="2398983"/>
            <a:ext cx="38481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常用内置函数</a:t>
            </a: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4465225" y="2420086"/>
            <a:ext cx="1595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5831625" y="2513749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6129158" y="2999066"/>
            <a:ext cx="3817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math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库</a:t>
            </a: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4465225" y="3000699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5831625" y="310600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818468" y="1290383"/>
            <a:ext cx="4329871" cy="707886"/>
            <a:chOff x="607285" y="1190166"/>
            <a:chExt cx="1368765" cy="2587467"/>
          </a:xfrm>
        </p:grpSpPr>
        <p:sp>
          <p:nvSpPr>
            <p:cNvPr id="19" name="文本框 4"/>
            <p:cNvSpPr txBox="1"/>
            <p:nvPr/>
          </p:nvSpPr>
          <p:spPr>
            <a:xfrm>
              <a:off x="607285" y="1190166"/>
              <a:ext cx="1368765" cy="2587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40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常用库函数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56" y="759335"/>
            <a:ext cx="2222501" cy="22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>
            <a:off x="4436918" y="2139524"/>
            <a:ext cx="36627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27"/>
          <p:cNvSpPr txBox="1">
            <a:spLocks noChangeArrowheads="1"/>
          </p:cNvSpPr>
          <p:nvPr/>
        </p:nvSpPr>
        <p:spPr bwMode="auto">
          <a:xfrm>
            <a:off x="6129158" y="3629838"/>
            <a:ext cx="38207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random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库</a:t>
            </a:r>
          </a:p>
        </p:txBody>
      </p:sp>
      <p:sp>
        <p:nvSpPr>
          <p:cNvPr id="30" name="文本框 130"/>
          <p:cNvSpPr txBox="1">
            <a:spLocks noChangeArrowheads="1"/>
          </p:cNvSpPr>
          <p:nvPr/>
        </p:nvSpPr>
        <p:spPr bwMode="auto">
          <a:xfrm>
            <a:off x="4462318" y="3631471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 flipV="1">
            <a:off x="5831625" y="3736776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127"/>
          <p:cNvSpPr txBox="1">
            <a:spLocks noChangeArrowheads="1"/>
          </p:cNvSpPr>
          <p:nvPr/>
        </p:nvSpPr>
        <p:spPr bwMode="auto">
          <a:xfrm>
            <a:off x="6129158" y="4252463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时间库</a:t>
            </a:r>
          </a:p>
        </p:txBody>
      </p:sp>
      <p:sp>
        <p:nvSpPr>
          <p:cNvPr id="27" name="文本框 130"/>
          <p:cNvSpPr txBox="1">
            <a:spLocks noChangeArrowheads="1"/>
          </p:cNvSpPr>
          <p:nvPr/>
        </p:nvSpPr>
        <p:spPr bwMode="auto">
          <a:xfrm>
            <a:off x="4465225" y="4254096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 flipV="1">
            <a:off x="5831625" y="4359401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128"/>
          <p:cNvSpPr txBox="1">
            <a:spLocks noChangeArrowheads="1"/>
          </p:cNvSpPr>
          <p:nvPr/>
        </p:nvSpPr>
        <p:spPr bwMode="auto">
          <a:xfrm>
            <a:off x="6129158" y="4906096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jieba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库</a:t>
            </a:r>
          </a:p>
        </p:txBody>
      </p:sp>
      <p:sp>
        <p:nvSpPr>
          <p:cNvPr id="32" name="文本框 129"/>
          <p:cNvSpPr txBox="1">
            <a:spLocks noChangeArrowheads="1"/>
          </p:cNvSpPr>
          <p:nvPr/>
        </p:nvSpPr>
        <p:spPr bwMode="auto">
          <a:xfrm>
            <a:off x="4465225" y="4938421"/>
            <a:ext cx="1595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05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 flipV="1">
            <a:off x="5831625" y="503208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24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1131309" y="1076348"/>
            <a:ext cx="9915525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indent="0" algn="just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bool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值是特殊的整型，取值范围只有两个值：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algn="just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True</a:t>
            </a:r>
          </a:p>
          <a:p>
            <a:pPr lvl="1" algn="just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False</a:t>
            </a:r>
          </a:p>
          <a:p>
            <a:pPr lvl="1" indent="0" algn="just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对于整型或浮点数，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对应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，非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对应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；对于其他类型的数据，空（或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）对应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，非空对应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indent="0" algn="just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bool(0)-&gt;False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bool(-5)-&gt;True</a:t>
            </a: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996950" y="524899"/>
            <a:ext cx="1826141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布尔类型</a:t>
            </a:r>
          </a:p>
        </p:txBody>
      </p:sp>
    </p:spTree>
    <p:extLst>
      <p:ext uri="{BB962C8B-B14F-4D97-AF65-F5344CB8AC3E}">
        <p14:creationId xmlns:p14="http://schemas.microsoft.com/office/powerpoint/2010/main" val="104151541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1054596" y="1368372"/>
            <a:ext cx="103144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</a:t>
            </a:r>
            <a:r>
              <a:rPr lang="en-US" altLang="zh-CN" sz="3200" dirty="0"/>
              <a:t>jieba</a:t>
            </a:r>
            <a:r>
              <a:rPr lang="zh-CN" altLang="en-US" sz="3200" dirty="0"/>
              <a:t>库基本介绍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jieba</a:t>
            </a:r>
            <a:r>
              <a:rPr lang="zh-CN" altLang="en-US" sz="2800" dirty="0"/>
              <a:t>库是优秀的中文分词第三方库，需要单独下载、安装，在代码中使用</a:t>
            </a:r>
            <a:r>
              <a:rPr lang="en-US" altLang="zh-CN" sz="2800" dirty="0"/>
              <a:t>import</a:t>
            </a:r>
            <a:r>
              <a:rPr lang="zh-CN" altLang="en-US" sz="2800" dirty="0"/>
              <a:t>引入才能使用。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jieba</a:t>
            </a:r>
            <a:r>
              <a:rPr lang="zh-CN" altLang="en-US" sz="2800" dirty="0"/>
              <a:t>库利用中文词库，确定汉字之间的关联概率，汉字间概率大的词组成词组，形成分词结果，用户也可以添加自定义的词组。</a:t>
            </a:r>
          </a:p>
        </p:txBody>
      </p:sp>
      <p:sp>
        <p:nvSpPr>
          <p:cNvPr id="6" name="矩形 5"/>
          <p:cNvSpPr/>
          <p:nvPr/>
        </p:nvSpPr>
        <p:spPr>
          <a:xfrm>
            <a:off x="726220" y="255268"/>
            <a:ext cx="1530162" cy="928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</a:pP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jieba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</a:t>
            </a:r>
          </a:p>
        </p:txBody>
      </p:sp>
    </p:spTree>
    <p:extLst>
      <p:ext uri="{BB962C8B-B14F-4D97-AF65-F5344CB8AC3E}">
        <p14:creationId xmlns:p14="http://schemas.microsoft.com/office/powerpoint/2010/main" val="225469720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1054596" y="1368372"/>
            <a:ext cx="103144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</a:t>
            </a:r>
            <a:r>
              <a:rPr lang="en-US" altLang="zh-CN" sz="3200" dirty="0"/>
              <a:t>jieba</a:t>
            </a:r>
            <a:r>
              <a:rPr lang="zh-CN" altLang="en-US" sz="3200" dirty="0"/>
              <a:t>库基本介绍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jieba</a:t>
            </a:r>
            <a:r>
              <a:rPr lang="zh-CN" altLang="en-US" sz="2800" dirty="0"/>
              <a:t>库三种的分词模式：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精确模式：把文本精确的切分开，不存在冗余单词；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全模式：把文本中所有可能的词语都扫描出来，有冗余；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搜索引擎模式：在精确模式基础上，对长词再次切分。</a:t>
            </a:r>
          </a:p>
        </p:txBody>
      </p:sp>
      <p:sp>
        <p:nvSpPr>
          <p:cNvPr id="6" name="矩形 5"/>
          <p:cNvSpPr/>
          <p:nvPr/>
        </p:nvSpPr>
        <p:spPr>
          <a:xfrm>
            <a:off x="726220" y="255268"/>
            <a:ext cx="1530162" cy="928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</a:pP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jieba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</a:t>
            </a:r>
          </a:p>
        </p:txBody>
      </p:sp>
    </p:spTree>
    <p:extLst>
      <p:ext uri="{BB962C8B-B14F-4D97-AF65-F5344CB8AC3E}">
        <p14:creationId xmlns:p14="http://schemas.microsoft.com/office/powerpoint/2010/main" val="240007403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1054596" y="1368372"/>
            <a:ext cx="10314444" cy="74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（</a:t>
            </a:r>
            <a:r>
              <a:rPr lang="en-US" altLang="zh-CN" sz="3200" dirty="0"/>
              <a:t>2</a:t>
            </a:r>
            <a:r>
              <a:rPr lang="zh-CN" altLang="en-US" sz="3200" dirty="0"/>
              <a:t>）</a:t>
            </a:r>
            <a:r>
              <a:rPr lang="en-US" altLang="zh-CN" sz="3200" dirty="0"/>
              <a:t>jieba</a:t>
            </a:r>
            <a:r>
              <a:rPr lang="zh-CN" altLang="en-US" sz="3200" dirty="0"/>
              <a:t>库常用函数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726220" y="255268"/>
            <a:ext cx="1530162" cy="928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</a:pP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jieba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359703"/>
              </p:ext>
            </p:extLst>
          </p:nvPr>
        </p:nvGraphicFramePr>
        <p:xfrm>
          <a:off x="1054596" y="2297021"/>
          <a:ext cx="10314444" cy="4063152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3411467">
                  <a:extLst>
                    <a:ext uri="{9D8B030D-6E8A-4147-A177-3AD203B41FA5}">
                      <a16:colId xmlns:a16="http://schemas.microsoft.com/office/drawing/2014/main" val="2517028587"/>
                    </a:ext>
                  </a:extLst>
                </a:gridCol>
                <a:gridCol w="6902977">
                  <a:extLst>
                    <a:ext uri="{9D8B030D-6E8A-4147-A177-3AD203B41FA5}">
                      <a16:colId xmlns:a16="http://schemas.microsoft.com/office/drawing/2014/main" val="4057292489"/>
                    </a:ext>
                  </a:extLst>
                </a:gridCol>
              </a:tblGrid>
              <a:tr h="5078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函数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描述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1351112"/>
                  </a:ext>
                </a:extLst>
              </a:tr>
              <a:tr h="5078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jieba.cut</a:t>
                      </a:r>
                      <a:r>
                        <a:rPr lang="en-US" sz="2400" kern="100" dirty="0">
                          <a:effectLst/>
                        </a:rPr>
                        <a:t>(s)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精确模式，返回一个可迭代的数据类型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4250958"/>
                  </a:ext>
                </a:extLst>
              </a:tr>
              <a:tr h="5078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jieba.cut(s,cut_all=True)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全模式，输出文本</a:t>
                      </a:r>
                      <a:r>
                        <a:rPr lang="en-US" sz="2400" kern="100" dirty="0">
                          <a:effectLst/>
                        </a:rPr>
                        <a:t>s</a:t>
                      </a:r>
                      <a:r>
                        <a:rPr lang="zh-CN" sz="2400" kern="100" dirty="0">
                          <a:effectLst/>
                        </a:rPr>
                        <a:t>中所有可能单词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6509757"/>
                  </a:ext>
                </a:extLst>
              </a:tr>
              <a:tr h="5078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jieba.cut_for_search(s)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搜索引擎模式，适合搜索引擎建立索引的分词结果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4310859"/>
                  </a:ext>
                </a:extLst>
              </a:tr>
              <a:tr h="5078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jieba.lcut(s)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精确模式，返回一个列表类型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1069597"/>
                  </a:ext>
                </a:extLst>
              </a:tr>
              <a:tr h="5078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jieba.lcut(s,cut_all=True)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全模式，返回一个列表类型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3938234"/>
                  </a:ext>
                </a:extLst>
              </a:tr>
              <a:tr h="5078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jieba.lcut_for_search(s)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搜索引擎模式，返回一个列表类型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7854964"/>
                  </a:ext>
                </a:extLst>
              </a:tr>
              <a:tr h="5078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jieba.add_word(w)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在分词词典中增加新词</a:t>
                      </a:r>
                      <a:r>
                        <a:rPr lang="en-US" sz="2400" kern="100" dirty="0">
                          <a:effectLst/>
                        </a:rPr>
                        <a:t>w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4196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64930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1054596" y="1368372"/>
            <a:ext cx="103144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（</a:t>
            </a:r>
            <a:r>
              <a:rPr lang="en-US" altLang="zh-CN" sz="3200" dirty="0"/>
              <a:t>2</a:t>
            </a:r>
            <a:r>
              <a:rPr lang="zh-CN" altLang="en-US" sz="3200" dirty="0"/>
              <a:t>）</a:t>
            </a:r>
            <a:r>
              <a:rPr lang="en-US" altLang="zh-CN" sz="3200" dirty="0"/>
              <a:t>jieba</a:t>
            </a:r>
            <a:r>
              <a:rPr lang="zh-CN" altLang="en-US" sz="3200" dirty="0"/>
              <a:t>库常用函数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【</a:t>
            </a:r>
            <a:r>
              <a:rPr lang="zh-CN" altLang="en-US" sz="2800" dirty="0">
                <a:solidFill>
                  <a:srgbClr val="FF0000"/>
                </a:solidFill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</a:rPr>
              <a:t>2-19】</a:t>
            </a:r>
            <a:r>
              <a:rPr lang="zh-CN" altLang="en-US" sz="2800" dirty="0"/>
              <a:t>使用</a:t>
            </a:r>
            <a:r>
              <a:rPr lang="en-US" altLang="zh-CN" sz="2800" dirty="0"/>
              <a:t>jieba</a:t>
            </a:r>
            <a:r>
              <a:rPr lang="zh-CN" altLang="en-US" sz="2800" dirty="0"/>
              <a:t>库的</a:t>
            </a:r>
            <a:r>
              <a:rPr lang="en-US" altLang="zh-CN" sz="2800" dirty="0" err="1"/>
              <a:t>lcut</a:t>
            </a:r>
            <a:r>
              <a:rPr lang="en-US" altLang="zh-CN" sz="2800" dirty="0"/>
              <a:t>()</a:t>
            </a:r>
            <a:r>
              <a:rPr lang="zh-CN" altLang="en-US" sz="2800" dirty="0"/>
              <a:t>函数对“神舟十三号，为中国载人航天工程发射的第十三艘飞船，是中国空间站关键技术验证阶段第六次飞行。”进行词语切分。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726220" y="255268"/>
            <a:ext cx="1530162" cy="928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</a:pP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jieba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</a:t>
            </a:r>
          </a:p>
        </p:txBody>
      </p:sp>
    </p:spTree>
    <p:extLst>
      <p:ext uri="{BB962C8B-B14F-4D97-AF65-F5344CB8AC3E}">
        <p14:creationId xmlns:p14="http://schemas.microsoft.com/office/powerpoint/2010/main" val="31186412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799771" y="1287092"/>
            <a:ext cx="1083342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&gt;&gt;&gt; import jieba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&gt;&gt;&gt; </a:t>
            </a:r>
            <a:r>
              <a:rPr lang="en-US" altLang="zh-CN" sz="2800" dirty="0" err="1"/>
              <a:t>jieba.lcut</a:t>
            </a:r>
            <a:r>
              <a:rPr lang="en-US" altLang="zh-CN" sz="2800" dirty="0"/>
              <a:t>("</a:t>
            </a:r>
            <a:r>
              <a:rPr lang="zh-CN" altLang="en-US" sz="2800" dirty="0"/>
              <a:t>神舟十三号，为中国载人航天工程发射的第十三艘飞船，是中国空间站关键技术验证阶段第六次飞行。</a:t>
            </a:r>
            <a:r>
              <a:rPr lang="en-US" altLang="zh-CN" sz="2800" dirty="0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&gt;&gt;&gt; </a:t>
            </a:r>
            <a:r>
              <a:rPr lang="en-US" altLang="zh-CN" sz="2800" dirty="0" err="1"/>
              <a:t>jieba.lcut</a:t>
            </a:r>
            <a:r>
              <a:rPr lang="en-US" altLang="zh-CN" sz="2800" dirty="0"/>
              <a:t>("</a:t>
            </a:r>
            <a:r>
              <a:rPr lang="zh-CN" altLang="en-US" sz="2800" dirty="0"/>
              <a:t>神舟十三号，为中国载人航天工程发射的第十三艘飞船，是中国空间站关键技术验证阶段第六次飞行。</a:t>
            </a:r>
            <a:r>
              <a:rPr lang="en-US" altLang="zh-CN" sz="2800" dirty="0"/>
              <a:t>", </a:t>
            </a:r>
            <a:r>
              <a:rPr lang="en-US" altLang="zh-CN" sz="2800" dirty="0" err="1"/>
              <a:t>cut_all</a:t>
            </a:r>
            <a:r>
              <a:rPr lang="en-US" altLang="zh-CN" sz="2800" dirty="0"/>
              <a:t>=True)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&gt;&gt;&gt; </a:t>
            </a:r>
            <a:r>
              <a:rPr lang="en-US" altLang="zh-CN" sz="2800" dirty="0" err="1"/>
              <a:t>jieba.lcut_for_search</a:t>
            </a:r>
            <a:r>
              <a:rPr lang="en-US" altLang="zh-CN" sz="2800" dirty="0"/>
              <a:t>("</a:t>
            </a:r>
            <a:r>
              <a:rPr lang="zh-CN" altLang="en-US" sz="2800" dirty="0"/>
              <a:t>神舟十三号，为中国载人航天工程发射的第十三艘飞船，是中国空间站关键技术验证阶段第六次飞行。</a:t>
            </a:r>
            <a:r>
              <a:rPr lang="en-US" altLang="zh-CN" sz="2800" dirty="0"/>
              <a:t>")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726220" y="255268"/>
            <a:ext cx="1530162" cy="928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</a:pP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jieba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</a:t>
            </a:r>
          </a:p>
        </p:txBody>
      </p:sp>
    </p:spTree>
    <p:extLst>
      <p:ext uri="{BB962C8B-B14F-4D97-AF65-F5344CB8AC3E}">
        <p14:creationId xmlns:p14="http://schemas.microsoft.com/office/powerpoint/2010/main" val="252982217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9016" y="2890079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5" name="椭圆 4"/>
          <p:cNvSpPr/>
          <p:nvPr/>
        </p:nvSpPr>
        <p:spPr>
          <a:xfrm>
            <a:off x="2735027" y="2983223"/>
            <a:ext cx="533481" cy="54914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6" rIns="184251" bIns="92126" rtlCol="0" anchor="ctr"/>
          <a:lstStyle/>
          <a:p>
            <a:pPr algn="ctr"/>
            <a:endParaRPr lang="zh-CN" altLang="en-US" sz="12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639016" y="3862975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7" name="同心圆 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9" name="椭圆 8"/>
          <p:cNvSpPr/>
          <p:nvPr/>
        </p:nvSpPr>
        <p:spPr>
          <a:xfrm>
            <a:off x="2735027" y="3963055"/>
            <a:ext cx="533481" cy="549145"/>
          </a:xfrm>
          <a:prstGeom prst="ellipse">
            <a:avLst/>
          </a:prstGeom>
          <a:solidFill>
            <a:srgbClr val="FFB3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6" rIns="184251" bIns="92126" rtlCol="0" anchor="ctr"/>
          <a:lstStyle/>
          <a:p>
            <a:pPr algn="ctr"/>
            <a:endParaRPr lang="zh-CN" altLang="en-US" sz="1200"/>
          </a:p>
        </p:txBody>
      </p:sp>
      <p:sp>
        <p:nvSpPr>
          <p:cNvPr id="10" name="TextBox 26"/>
          <p:cNvSpPr txBox="1"/>
          <p:nvPr/>
        </p:nvSpPr>
        <p:spPr>
          <a:xfrm>
            <a:off x="2735027" y="3045156"/>
            <a:ext cx="590705" cy="432276"/>
          </a:xfrm>
          <a:prstGeom prst="rect">
            <a:avLst/>
          </a:prstGeom>
          <a:noFill/>
        </p:spPr>
        <p:txBody>
          <a:bodyPr wrap="square" lIns="184251" tIns="92126" rIns="184251" bIns="9212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11" name="TextBox 27"/>
          <p:cNvSpPr txBox="1"/>
          <p:nvPr/>
        </p:nvSpPr>
        <p:spPr>
          <a:xfrm>
            <a:off x="2735026" y="4006763"/>
            <a:ext cx="619179" cy="432276"/>
          </a:xfrm>
          <a:prstGeom prst="rect">
            <a:avLst/>
          </a:prstGeom>
          <a:noFill/>
        </p:spPr>
        <p:txBody>
          <a:bodyPr wrap="square" lIns="184251" tIns="92126" rIns="184251" bIns="9212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639016" y="4858116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15" name="椭圆 14"/>
          <p:cNvSpPr/>
          <p:nvPr/>
        </p:nvSpPr>
        <p:spPr>
          <a:xfrm>
            <a:off x="2735027" y="4951260"/>
            <a:ext cx="533481" cy="54914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6" rIns="184251" bIns="92126"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0" name="TextBox 26"/>
          <p:cNvSpPr txBox="1"/>
          <p:nvPr/>
        </p:nvSpPr>
        <p:spPr>
          <a:xfrm>
            <a:off x="2735027" y="5013193"/>
            <a:ext cx="590705" cy="432276"/>
          </a:xfrm>
          <a:prstGeom prst="rect">
            <a:avLst/>
          </a:prstGeom>
          <a:noFill/>
        </p:spPr>
        <p:txBody>
          <a:bodyPr wrap="square" lIns="184251" tIns="92126" rIns="184251" bIns="9212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22" name="文本框 6"/>
          <p:cNvSpPr txBox="1"/>
          <p:nvPr/>
        </p:nvSpPr>
        <p:spPr>
          <a:xfrm>
            <a:off x="3657330" y="2883148"/>
            <a:ext cx="4827637" cy="6701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运算符与表达式</a:t>
            </a:r>
            <a:endParaRPr lang="zh-CN" altLang="en-US" sz="3200" b="1" dirty="0">
              <a:solidFill>
                <a:srgbClr val="FFB32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6"/>
          <p:cNvSpPr txBox="1"/>
          <p:nvPr/>
        </p:nvSpPr>
        <p:spPr>
          <a:xfrm>
            <a:off x="3657330" y="3827590"/>
            <a:ext cx="4827637" cy="6701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rgbClr val="4978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常用库函数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6"/>
          <p:cNvSpPr txBox="1"/>
          <p:nvPr/>
        </p:nvSpPr>
        <p:spPr>
          <a:xfrm>
            <a:off x="3657330" y="4833464"/>
            <a:ext cx="5125348" cy="6701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的代码规范</a:t>
            </a:r>
          </a:p>
        </p:txBody>
      </p:sp>
      <p:sp>
        <p:nvSpPr>
          <p:cNvPr id="27" name="矩形 26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2631259" y="984650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33" name="椭圆 32"/>
          <p:cNvSpPr/>
          <p:nvPr/>
        </p:nvSpPr>
        <p:spPr>
          <a:xfrm>
            <a:off x="2727270" y="1077794"/>
            <a:ext cx="533481" cy="54914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6" rIns="184251" bIns="92126" rtlCol="0" anchor="ctr"/>
          <a:lstStyle/>
          <a:p>
            <a:pPr algn="ctr"/>
            <a:endParaRPr lang="zh-CN" altLang="en-US" sz="120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2631259" y="1932146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37" name="椭圆 36"/>
          <p:cNvSpPr/>
          <p:nvPr/>
        </p:nvSpPr>
        <p:spPr>
          <a:xfrm>
            <a:off x="2727270" y="2032226"/>
            <a:ext cx="533481" cy="549145"/>
          </a:xfrm>
          <a:prstGeom prst="ellipse">
            <a:avLst/>
          </a:prstGeom>
          <a:solidFill>
            <a:srgbClr val="FFB3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6" rIns="184251" bIns="92126" rtlCol="0" anchor="ctr"/>
          <a:lstStyle/>
          <a:p>
            <a:pPr algn="ctr"/>
            <a:endParaRPr lang="zh-CN" altLang="en-US" sz="1200"/>
          </a:p>
        </p:txBody>
      </p:sp>
      <p:sp>
        <p:nvSpPr>
          <p:cNvPr id="38" name="TextBox 26"/>
          <p:cNvSpPr txBox="1"/>
          <p:nvPr/>
        </p:nvSpPr>
        <p:spPr>
          <a:xfrm>
            <a:off x="2727270" y="1139727"/>
            <a:ext cx="590705" cy="432276"/>
          </a:xfrm>
          <a:prstGeom prst="rect">
            <a:avLst/>
          </a:prstGeom>
          <a:noFill/>
        </p:spPr>
        <p:txBody>
          <a:bodyPr wrap="square" lIns="184251" tIns="92126" rIns="184251" bIns="9212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9" name="TextBox 27"/>
          <p:cNvSpPr txBox="1"/>
          <p:nvPr/>
        </p:nvSpPr>
        <p:spPr>
          <a:xfrm>
            <a:off x="2727269" y="2075934"/>
            <a:ext cx="619179" cy="432276"/>
          </a:xfrm>
          <a:prstGeom prst="rect">
            <a:avLst/>
          </a:prstGeom>
          <a:noFill/>
        </p:spPr>
        <p:txBody>
          <a:bodyPr wrap="square" lIns="184251" tIns="92126" rIns="184251" bIns="9212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40" name="文本框 6"/>
          <p:cNvSpPr txBox="1"/>
          <p:nvPr/>
        </p:nvSpPr>
        <p:spPr>
          <a:xfrm>
            <a:off x="3636873" y="977719"/>
            <a:ext cx="3936437" cy="6701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sz="3200" b="1" dirty="0">
              <a:solidFill>
                <a:srgbClr val="FFB32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文本框 6"/>
          <p:cNvSpPr txBox="1"/>
          <p:nvPr/>
        </p:nvSpPr>
        <p:spPr>
          <a:xfrm>
            <a:off x="3636873" y="1896761"/>
            <a:ext cx="4827637" cy="6701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rgbClr val="4978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常量与变量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https://img0.baidu.com/it/u=2493197328,3770105629&amp;fm=26&amp;fmt=aut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6042" r="78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21458"/>
          <a:stretch/>
        </p:blipFill>
        <p:spPr bwMode="auto">
          <a:xfrm>
            <a:off x="8896978" y="3810342"/>
            <a:ext cx="3078544" cy="271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76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/>
      <p:bldP spid="11" grpId="0"/>
      <p:bldP spid="15" grpId="0" animBg="1"/>
      <p:bldP spid="20" grpId="0"/>
      <p:bldP spid="33" grpId="0" animBg="1"/>
      <p:bldP spid="37" grpId="0" animBg="1"/>
      <p:bldP spid="38" grpId="0"/>
      <p:bldP spid="39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6129158" y="2398983"/>
            <a:ext cx="38481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缩进</a:t>
            </a: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4465225" y="2420086"/>
            <a:ext cx="1595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5831625" y="2513749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6129158" y="2999066"/>
            <a:ext cx="3817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注释</a:t>
            </a: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4465225" y="3000699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5831625" y="310600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818468" y="1290383"/>
            <a:ext cx="4329871" cy="707886"/>
            <a:chOff x="607285" y="1190166"/>
            <a:chExt cx="1368765" cy="2587467"/>
          </a:xfrm>
        </p:grpSpPr>
        <p:sp>
          <p:nvSpPr>
            <p:cNvPr id="19" name="文本框 4"/>
            <p:cNvSpPr txBox="1"/>
            <p:nvPr/>
          </p:nvSpPr>
          <p:spPr>
            <a:xfrm>
              <a:off x="607285" y="1190166"/>
              <a:ext cx="1368765" cy="2587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0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Python</a:t>
              </a:r>
              <a:r>
                <a:rPr lang="zh-CN" altLang="en-US" sz="40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的代码规范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56" y="759335"/>
            <a:ext cx="2222501" cy="22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>
            <a:off x="4436918" y="2139524"/>
            <a:ext cx="36627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27"/>
          <p:cNvSpPr txBox="1">
            <a:spLocks noChangeArrowheads="1"/>
          </p:cNvSpPr>
          <p:nvPr/>
        </p:nvSpPr>
        <p:spPr bwMode="auto">
          <a:xfrm>
            <a:off x="6129158" y="3629838"/>
            <a:ext cx="38207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其他规范</a:t>
            </a:r>
          </a:p>
        </p:txBody>
      </p:sp>
      <p:sp>
        <p:nvSpPr>
          <p:cNvPr id="30" name="文本框 130"/>
          <p:cNvSpPr txBox="1">
            <a:spLocks noChangeArrowheads="1"/>
          </p:cNvSpPr>
          <p:nvPr/>
        </p:nvSpPr>
        <p:spPr bwMode="auto">
          <a:xfrm>
            <a:off x="4462318" y="3631471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 flipV="1">
            <a:off x="5831625" y="3736776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5498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6090661" y="1602655"/>
            <a:ext cx="595480" cy="535188"/>
            <a:chOff x="6586578" y="2807988"/>
            <a:chExt cx="595480" cy="535188"/>
          </a:xfrm>
        </p:grpSpPr>
        <p:sp>
          <p:nvSpPr>
            <p:cNvPr id="7" name="椭圆 6"/>
            <p:cNvSpPr/>
            <p:nvPr/>
          </p:nvSpPr>
          <p:spPr>
            <a:xfrm>
              <a:off x="6586578" y="2807988"/>
              <a:ext cx="535188" cy="535188"/>
            </a:xfrm>
            <a:prstGeom prst="ellipse">
              <a:avLst/>
            </a:pr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586578" y="2875527"/>
              <a:ext cx="5954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000" b="1" i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089776" y="3550808"/>
            <a:ext cx="595480" cy="535188"/>
            <a:chOff x="6586578" y="2807988"/>
            <a:chExt cx="595480" cy="535188"/>
          </a:xfrm>
        </p:grpSpPr>
        <p:sp>
          <p:nvSpPr>
            <p:cNvPr id="10" name="椭圆 9"/>
            <p:cNvSpPr/>
            <p:nvPr/>
          </p:nvSpPr>
          <p:spPr>
            <a:xfrm>
              <a:off x="6586578" y="2807988"/>
              <a:ext cx="535188" cy="535188"/>
            </a:xfrm>
            <a:prstGeom prst="ellipse">
              <a:avLst/>
            </a:prstGeom>
            <a:solidFill>
              <a:srgbClr val="A2C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586578" y="2875527"/>
              <a:ext cx="5954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000" b="1" i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079385" y="4581182"/>
            <a:ext cx="595480" cy="535188"/>
            <a:chOff x="6586578" y="2807988"/>
            <a:chExt cx="595480" cy="535188"/>
          </a:xfrm>
        </p:grpSpPr>
        <p:sp>
          <p:nvSpPr>
            <p:cNvPr id="13" name="椭圆 12"/>
            <p:cNvSpPr/>
            <p:nvPr/>
          </p:nvSpPr>
          <p:spPr>
            <a:xfrm>
              <a:off x="6586578" y="2807988"/>
              <a:ext cx="535188" cy="535188"/>
            </a:xfrm>
            <a:prstGeom prst="ellipse">
              <a:avLst/>
            </a:pr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586578" y="2875527"/>
              <a:ext cx="5954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000" b="1" i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6789166" y="1453304"/>
            <a:ext cx="44375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缩进指每一行代码开始前的空白区域，用来表示代码之间的包含和层次关系；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89166" y="3594855"/>
            <a:ext cx="4437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通常我们用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个空格表示缩进；</a:t>
            </a:r>
          </a:p>
        </p:txBody>
      </p:sp>
      <p:sp>
        <p:nvSpPr>
          <p:cNvPr id="17" name="矩形 16"/>
          <p:cNvSpPr/>
          <p:nvPr/>
        </p:nvSpPr>
        <p:spPr>
          <a:xfrm>
            <a:off x="6789165" y="4581182"/>
            <a:ext cx="44375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缩进是</a:t>
            </a: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Python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语言中表明程序框架的唯一手段。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26220" y="255268"/>
            <a:ext cx="1005403" cy="928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缩进</a:t>
            </a:r>
          </a:p>
        </p:txBody>
      </p:sp>
      <p:pic>
        <p:nvPicPr>
          <p:cNvPr id="2050" name="Picture 2" descr="https://img0.baidu.com/it/u=3645378715,1768470558&amp;fm=26&amp;fmt=au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876" y="1912406"/>
            <a:ext cx="4216268" cy="314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34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726220" y="1843132"/>
            <a:ext cx="5445681" cy="4395536"/>
          </a:xfrm>
          <a:prstGeom prst="roundRect">
            <a:avLst>
              <a:gd name="adj" fmla="val 9083"/>
            </a:avLst>
          </a:prstGeom>
          <a:solidFill>
            <a:schemeClr val="bg1"/>
          </a:solidFill>
          <a:ln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496985" y="1803922"/>
            <a:ext cx="5173209" cy="4434746"/>
          </a:xfrm>
          <a:prstGeom prst="roundRect">
            <a:avLst>
              <a:gd name="adj" fmla="val 9083"/>
            </a:avLst>
          </a:prstGeom>
          <a:solidFill>
            <a:schemeClr val="bg1"/>
          </a:solidFill>
          <a:ln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88676" y="1244870"/>
            <a:ext cx="1421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单层缩进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502775" y="1270929"/>
            <a:ext cx="142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多层缩进</a:t>
            </a:r>
          </a:p>
        </p:txBody>
      </p:sp>
      <p:pic>
        <p:nvPicPr>
          <p:cNvPr id="14341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6179" y="1917563"/>
            <a:ext cx="4494696" cy="423769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2" name="图片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9942" y="1919210"/>
            <a:ext cx="4389617" cy="425633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726220" y="255268"/>
            <a:ext cx="1005403" cy="928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缩进</a:t>
            </a:r>
          </a:p>
        </p:txBody>
      </p:sp>
    </p:spTree>
    <p:extLst>
      <p:ext uri="{BB962C8B-B14F-4D97-AF65-F5344CB8AC3E}">
        <p14:creationId xmlns:p14="http://schemas.microsoft.com/office/powerpoint/2010/main" val="158020745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93C48CC-651D-4721-AC39-9F92A70C595C}"/>
              </a:ext>
            </a:extLst>
          </p:cNvPr>
          <p:cNvGrpSpPr/>
          <p:nvPr/>
        </p:nvGrpSpPr>
        <p:grpSpPr>
          <a:xfrm>
            <a:off x="2241512" y="2399515"/>
            <a:ext cx="4460920" cy="954107"/>
            <a:chOff x="999449" y="2152643"/>
            <a:chExt cx="2713244" cy="954107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9D5A8E8-2355-45D4-A84F-491828D14350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6" name="文本框 6">
              <a:extLst>
                <a:ext uri="{FF2B5EF4-FFF2-40B4-BE49-F238E27FC236}">
                  <a16:creationId xmlns:a16="http://schemas.microsoft.com/office/drawing/2014/main" id="{18C19626-5D5E-4408-8234-D7F12C268CCC}"/>
                </a:ext>
              </a:extLst>
            </p:cNvPr>
            <p:cNvSpPr txBox="1"/>
            <p:nvPr/>
          </p:nvSpPr>
          <p:spPr>
            <a:xfrm flipH="1">
              <a:off x="1303097" y="2152643"/>
              <a:ext cx="24095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28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增加程序的可读性</a:t>
              </a:r>
              <a:endPara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7" name="文本框 6">
            <a:extLst>
              <a:ext uri="{FF2B5EF4-FFF2-40B4-BE49-F238E27FC236}">
                <a16:creationId xmlns:a16="http://schemas.microsoft.com/office/drawing/2014/main" id="{AF60A0D6-D1C3-4A91-91A6-4F194A682679}"/>
              </a:ext>
            </a:extLst>
          </p:cNvPr>
          <p:cNvSpPr txBox="1"/>
          <p:nvPr/>
        </p:nvSpPr>
        <p:spPr>
          <a:xfrm flipH="1">
            <a:off x="1608040" y="1525450"/>
            <a:ext cx="3528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注释的作用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A234425-3AE3-443C-9BDA-58F88B212D00}"/>
              </a:ext>
            </a:extLst>
          </p:cNvPr>
          <p:cNvGrpSpPr/>
          <p:nvPr/>
        </p:nvGrpSpPr>
        <p:grpSpPr>
          <a:xfrm>
            <a:off x="2241511" y="3087269"/>
            <a:ext cx="4098889" cy="523220"/>
            <a:chOff x="999449" y="2152643"/>
            <a:chExt cx="2493048" cy="523220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9F64BB8-1ABE-4C1A-B26A-F5101BFF139E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0" name="文本框 6">
              <a:extLst>
                <a:ext uri="{FF2B5EF4-FFF2-40B4-BE49-F238E27FC236}">
                  <a16:creationId xmlns:a16="http://schemas.microsoft.com/office/drawing/2014/main" id="{B1C9D4AA-D5F8-4CC3-89D5-DDBBDEED9979}"/>
                </a:ext>
              </a:extLst>
            </p:cNvPr>
            <p:cNvSpPr txBox="1"/>
            <p:nvPr/>
          </p:nvSpPr>
          <p:spPr>
            <a:xfrm flipH="1">
              <a:off x="1303097" y="2152643"/>
              <a:ext cx="2189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28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作为调试用</a:t>
              </a:r>
              <a:endPara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79CABED-44D4-402C-A78F-8360AFA38C07}"/>
              </a:ext>
            </a:extLst>
          </p:cNvPr>
          <p:cNvGrpSpPr/>
          <p:nvPr/>
        </p:nvGrpSpPr>
        <p:grpSpPr>
          <a:xfrm>
            <a:off x="2241512" y="3785183"/>
            <a:ext cx="4819688" cy="954107"/>
            <a:chOff x="999449" y="2152643"/>
            <a:chExt cx="2931456" cy="954107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1753AAD-1C58-474E-AD2E-CC501932FF83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3" name="文本框 6">
              <a:extLst>
                <a:ext uri="{FF2B5EF4-FFF2-40B4-BE49-F238E27FC236}">
                  <a16:creationId xmlns:a16="http://schemas.microsoft.com/office/drawing/2014/main" id="{C028D91A-5313-429C-ADAE-ACA4E5B8D424}"/>
                </a:ext>
              </a:extLst>
            </p:cNvPr>
            <p:cNvSpPr txBox="1"/>
            <p:nvPr/>
          </p:nvSpPr>
          <p:spPr>
            <a:xfrm flipH="1">
              <a:off x="1303097" y="2152643"/>
              <a:ext cx="26278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28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提高团队的合作效率</a:t>
              </a:r>
              <a:endPara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726220" y="255268"/>
            <a:ext cx="1005403" cy="928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注释</a:t>
            </a:r>
          </a:p>
        </p:txBody>
      </p:sp>
    </p:spTree>
    <p:extLst>
      <p:ext uri="{BB962C8B-B14F-4D97-AF65-F5344CB8AC3E}">
        <p14:creationId xmlns:p14="http://schemas.microsoft.com/office/powerpoint/2010/main" val="1479417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996950" y="524899"/>
            <a:ext cx="3467616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数据类型相关函数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19313" y="1212849"/>
            <a:ext cx="1076752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 algn="just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type(x)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，返回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的类型，适用于所有类型的判断</a:t>
            </a:r>
          </a:p>
        </p:txBody>
      </p:sp>
      <p:sp>
        <p:nvSpPr>
          <p:cNvPr id="8" name="矩形 7"/>
          <p:cNvSpPr/>
          <p:nvPr/>
        </p:nvSpPr>
        <p:spPr>
          <a:xfrm>
            <a:off x="5723082" y="2676498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&lt;class '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'&gt;</a:t>
            </a:r>
          </a:p>
          <a:p>
            <a:pPr lvl="1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&lt;class 'float'&gt;</a:t>
            </a:r>
          </a:p>
          <a:p>
            <a:pPr lvl="1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&lt;class 'complex'&gt;</a:t>
            </a:r>
          </a:p>
          <a:p>
            <a:pPr lvl="1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&lt;class '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bool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'&gt;</a:t>
            </a:r>
          </a:p>
        </p:txBody>
      </p:sp>
      <p:sp>
        <p:nvSpPr>
          <p:cNvPr id="9" name="矩形 8"/>
          <p:cNvSpPr/>
          <p:nvPr/>
        </p:nvSpPr>
        <p:spPr>
          <a:xfrm>
            <a:off x="1516496" y="1978578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示例：</a:t>
            </a:r>
          </a:p>
          <a:p>
            <a:pPr lvl="1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&gt;&gt;&gt; type(1010)</a:t>
            </a:r>
          </a:p>
          <a:p>
            <a:pPr lvl="1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&gt;&gt;&gt; type(-77.)</a:t>
            </a:r>
          </a:p>
          <a:p>
            <a:pPr lvl="1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&gt;&gt;&gt; type(5+6e2j)</a:t>
            </a:r>
          </a:p>
          <a:p>
            <a:pPr lvl="1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&gt;&gt;&gt; type(True)</a:t>
            </a:r>
          </a:p>
        </p:txBody>
      </p:sp>
    </p:spTree>
    <p:extLst>
      <p:ext uri="{BB962C8B-B14F-4D97-AF65-F5344CB8AC3E}">
        <p14:creationId xmlns:p14="http://schemas.microsoft.com/office/powerpoint/2010/main" val="65747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6">
            <a:extLst>
              <a:ext uri="{FF2B5EF4-FFF2-40B4-BE49-F238E27FC236}">
                <a16:creationId xmlns:a16="http://schemas.microsoft.com/office/drawing/2014/main" id="{64C07808-9505-4074-B8E6-DAA43CA3180F}"/>
              </a:ext>
            </a:extLst>
          </p:cNvPr>
          <p:cNvSpPr txBox="1"/>
          <p:nvPr/>
        </p:nvSpPr>
        <p:spPr>
          <a:xfrm flipH="1">
            <a:off x="905619" y="1236474"/>
            <a:ext cx="2146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注释的分类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DFC1D1C-ED2D-44CE-8CEE-958A40EBCEB0}"/>
              </a:ext>
            </a:extLst>
          </p:cNvPr>
          <p:cNvGrpSpPr/>
          <p:nvPr/>
        </p:nvGrpSpPr>
        <p:grpSpPr>
          <a:xfrm>
            <a:off x="1478730" y="1944376"/>
            <a:ext cx="5999028" cy="861774"/>
            <a:chOff x="999449" y="2152643"/>
            <a:chExt cx="5999028" cy="861774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DC9DC30-C66A-4C59-9D33-56C02DBA63D2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20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文本框 6">
              <a:extLst>
                <a:ext uri="{FF2B5EF4-FFF2-40B4-BE49-F238E27FC236}">
                  <a16:creationId xmlns:a16="http://schemas.microsoft.com/office/drawing/2014/main" id="{2BB5354B-0DA7-4D27-A22E-84B4C0799B5F}"/>
                </a:ext>
              </a:extLst>
            </p:cNvPr>
            <p:cNvSpPr txBox="1"/>
            <p:nvPr/>
          </p:nvSpPr>
          <p:spPr>
            <a:xfrm flipH="1">
              <a:off x="1303096" y="2152643"/>
              <a:ext cx="569538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</a:t>
              </a:r>
              <a:r>
                <a:rPr lang="zh-CN" altLang="en-US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、单行注释</a:t>
              </a:r>
              <a:endPara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>
                <a:spcBef>
                  <a:spcPts val="1200"/>
                </a:spcBef>
              </a:pPr>
              <a:r>
                <a:rPr lang="en-US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     </a:t>
              </a:r>
              <a:r>
                <a:rPr lang="zh-CN" altLang="en-US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以井号（</a:t>
              </a:r>
              <a:r>
                <a:rPr lang="en-US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#</a:t>
              </a:r>
              <a:r>
                <a:rPr lang="zh-CN" altLang="en-US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）开头，右边的所有内容当做说明</a:t>
              </a:r>
              <a:endPara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D1B123A-2B3E-46A4-BC69-323E5D61FB68}"/>
              </a:ext>
            </a:extLst>
          </p:cNvPr>
          <p:cNvGrpSpPr/>
          <p:nvPr/>
        </p:nvGrpSpPr>
        <p:grpSpPr>
          <a:xfrm>
            <a:off x="5381275" y="3398215"/>
            <a:ext cx="6080305" cy="861774"/>
            <a:chOff x="999449" y="2152643"/>
            <a:chExt cx="4732156" cy="861774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ABAB7DB-2A24-450B-BAD6-E341DA2199AA}"/>
                </a:ext>
              </a:extLst>
            </p:cNvPr>
            <p:cNvSpPr/>
            <p:nvPr/>
          </p:nvSpPr>
          <p:spPr bwMode="auto">
            <a:xfrm>
              <a:off x="999449" y="2216838"/>
              <a:ext cx="179387" cy="1793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20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" name="文本框 6">
              <a:extLst>
                <a:ext uri="{FF2B5EF4-FFF2-40B4-BE49-F238E27FC236}">
                  <a16:creationId xmlns:a16="http://schemas.microsoft.com/office/drawing/2014/main" id="{115832B1-6E60-4FBD-B78F-3B6F6F1A3F6E}"/>
                </a:ext>
              </a:extLst>
            </p:cNvPr>
            <p:cNvSpPr txBox="1"/>
            <p:nvPr/>
          </p:nvSpPr>
          <p:spPr>
            <a:xfrm flipH="1">
              <a:off x="1303097" y="2152643"/>
              <a:ext cx="442850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</a:t>
              </a:r>
              <a:r>
                <a:rPr lang="zh-CN" altLang="en-US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、多行注释</a:t>
              </a:r>
              <a:endPara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>
                <a:spcBef>
                  <a:spcPts val="1200"/>
                </a:spcBef>
              </a:pPr>
              <a:r>
                <a:rPr lang="en-US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     </a:t>
              </a:r>
              <a:r>
                <a:rPr lang="zh-CN" altLang="en-US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以三对单引号（</a:t>
              </a:r>
              <a:r>
                <a:rPr lang="en-US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’’’</a:t>
              </a:r>
              <a:r>
                <a:rPr lang="zh-CN" altLang="en-US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注释内容</a:t>
              </a:r>
              <a:r>
                <a:rPr lang="en-US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’’’</a:t>
              </a:r>
              <a:r>
                <a:rPr lang="zh-CN" altLang="en-US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）将注释包含起来</a:t>
              </a:r>
              <a:endPara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BBC01469-0FBF-4D25-BDEE-0220DB3D6434}"/>
              </a:ext>
            </a:extLst>
          </p:cNvPr>
          <p:cNvSpPr/>
          <p:nvPr/>
        </p:nvSpPr>
        <p:spPr>
          <a:xfrm>
            <a:off x="5381275" y="4405533"/>
            <a:ext cx="3449219" cy="1588127"/>
          </a:xfrm>
          <a:prstGeom prst="rect">
            <a:avLst/>
          </a:prstGeom>
          <a:ln w="38100">
            <a:solidFill>
              <a:srgbClr val="49786D"/>
            </a:solidFill>
          </a:ln>
        </p:spPr>
        <p:txBody>
          <a:bodyPr wrap="square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'''</a:t>
            </a:r>
          </a:p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This is a multiline comment</a:t>
            </a:r>
          </a:p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used in Python</a:t>
            </a:r>
          </a:p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'''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C2FCA49-E2C7-4287-BF70-7F9D8D9D7AFD}"/>
              </a:ext>
            </a:extLst>
          </p:cNvPr>
          <p:cNvSpPr/>
          <p:nvPr/>
        </p:nvSpPr>
        <p:spPr>
          <a:xfrm>
            <a:off x="1478729" y="2978827"/>
            <a:ext cx="2933687" cy="782009"/>
          </a:xfrm>
          <a:prstGeom prst="rect">
            <a:avLst/>
          </a:prstGeom>
          <a:ln w="38100">
            <a:solidFill>
              <a:srgbClr val="49786D"/>
            </a:solidFill>
          </a:ln>
        </p:spPr>
        <p:txBody>
          <a:bodyPr wrap="none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#Here are the comments</a:t>
            </a:r>
          </a:p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这是一个单行注释实例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26220" y="255268"/>
            <a:ext cx="1005403" cy="928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注释</a:t>
            </a:r>
          </a:p>
        </p:txBody>
      </p:sp>
    </p:spTree>
    <p:extLst>
      <p:ext uri="{BB962C8B-B14F-4D97-AF65-F5344CB8AC3E}">
        <p14:creationId xmlns:p14="http://schemas.microsoft.com/office/powerpoint/2010/main" val="373285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 animBg="1"/>
      <p:bldP spid="33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6">
            <a:extLst>
              <a:ext uri="{FF2B5EF4-FFF2-40B4-BE49-F238E27FC236}">
                <a16:creationId xmlns:a16="http://schemas.microsoft.com/office/drawing/2014/main" id="{64C07808-9505-4074-B8E6-DAA43CA3180F}"/>
              </a:ext>
            </a:extLst>
          </p:cNvPr>
          <p:cNvSpPr txBox="1"/>
          <p:nvPr/>
        </p:nvSpPr>
        <p:spPr>
          <a:xfrm flipH="1">
            <a:off x="1228920" y="1561594"/>
            <a:ext cx="890059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）运算量和运算符之间加适当的空格。 </a:t>
            </a:r>
          </a:p>
          <a:p>
            <a:pPr>
              <a:spcBef>
                <a:spcPts val="120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）相对独立的程序块与块之间加空行。</a:t>
            </a:r>
          </a:p>
          <a:p>
            <a:pPr>
              <a:spcBef>
                <a:spcPts val="120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）较长的语句、表达式等要分成多行书写。 </a:t>
            </a:r>
          </a:p>
          <a:p>
            <a:pPr>
              <a:spcBef>
                <a:spcPts val="120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）尽量一行只写一条语句。</a:t>
            </a:r>
          </a:p>
          <a:p>
            <a:pPr>
              <a:spcBef>
                <a:spcPts val="120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）在必要的地方注释，注释量要适中。</a:t>
            </a:r>
          </a:p>
          <a:p>
            <a:pPr>
              <a:spcBef>
                <a:spcPts val="120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）为简单功能编写函数。</a:t>
            </a:r>
          </a:p>
        </p:txBody>
      </p:sp>
      <p:sp>
        <p:nvSpPr>
          <p:cNvPr id="34" name="矩形 33"/>
          <p:cNvSpPr/>
          <p:nvPr/>
        </p:nvSpPr>
        <p:spPr>
          <a:xfrm>
            <a:off x="726220" y="255268"/>
            <a:ext cx="223651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其他规范：</a:t>
            </a:r>
          </a:p>
        </p:txBody>
      </p:sp>
    </p:spTree>
    <p:extLst>
      <p:ext uri="{BB962C8B-B14F-4D97-AF65-F5344CB8AC3E}">
        <p14:creationId xmlns:p14="http://schemas.microsoft.com/office/powerpoint/2010/main" val="169920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841765" y="2072705"/>
            <a:ext cx="8768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、关于 </a:t>
            </a:r>
            <a:r>
              <a:rPr lang="en-US" altLang="zh-CN" sz="2400" dirty="0"/>
              <a:t>Python </a:t>
            </a:r>
            <a:r>
              <a:rPr lang="zh-CN" altLang="en-US" sz="2400" dirty="0"/>
              <a:t>语言的注释，以下选项中描述错误的是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</a:t>
            </a:r>
          </a:p>
          <a:p>
            <a:r>
              <a:rPr lang="en-US" altLang="zh-CN" sz="2400" dirty="0"/>
              <a:t>A. Python </a:t>
            </a:r>
            <a:r>
              <a:rPr lang="zh-CN" altLang="en-US" sz="2400" dirty="0"/>
              <a:t>语言的单行注释以</a:t>
            </a:r>
            <a:r>
              <a:rPr lang="en-US" altLang="zh-CN" sz="2400" dirty="0"/>
              <a:t>#</a:t>
            </a:r>
            <a:r>
              <a:rPr lang="zh-CN" altLang="en-US" sz="2400" dirty="0"/>
              <a:t>开头</a:t>
            </a:r>
          </a:p>
          <a:p>
            <a:r>
              <a:rPr lang="en-US" altLang="zh-CN" sz="2400" dirty="0"/>
              <a:t>B. Python </a:t>
            </a:r>
            <a:r>
              <a:rPr lang="zh-CN" altLang="en-US" sz="2400" dirty="0"/>
              <a:t>语言有两种注释方式：单行注释和多行注释</a:t>
            </a:r>
          </a:p>
          <a:p>
            <a:r>
              <a:rPr lang="en-US" altLang="zh-CN" sz="2400" dirty="0"/>
              <a:t>C. Python </a:t>
            </a:r>
            <a:r>
              <a:rPr lang="zh-CN" altLang="en-US" sz="2400" dirty="0"/>
              <a:t>语言的多行注释以 </a:t>
            </a:r>
            <a:r>
              <a:rPr lang="en-US" altLang="zh-CN" sz="2400" dirty="0"/>
              <a:t>' ' '</a:t>
            </a:r>
            <a:r>
              <a:rPr lang="zh-CN" altLang="en-US" sz="2400" dirty="0"/>
              <a:t>（三个单引号）开头和结尾</a:t>
            </a:r>
          </a:p>
          <a:p>
            <a:r>
              <a:rPr lang="en-US" altLang="zh-CN" sz="2400" dirty="0"/>
              <a:t>D. Python </a:t>
            </a:r>
            <a:r>
              <a:rPr lang="zh-CN" altLang="en-US" sz="2400" dirty="0"/>
              <a:t>语言的单行注释以单引号 </a:t>
            </a:r>
            <a:r>
              <a:rPr lang="en-US" altLang="zh-CN" sz="2400" dirty="0"/>
              <a:t>' </a:t>
            </a:r>
            <a:r>
              <a:rPr lang="zh-CN" altLang="en-US" sz="2400" dirty="0"/>
              <a:t>开头</a:t>
            </a:r>
          </a:p>
          <a:p>
            <a:endParaRPr lang="zh-CN" alt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4041775" y="386629"/>
            <a:ext cx="3746500" cy="1102995"/>
            <a:chOff x="6206" y="858"/>
            <a:chExt cx="5900" cy="1737"/>
          </a:xfrm>
        </p:grpSpPr>
        <p:sp>
          <p:nvSpPr>
            <p:cNvPr id="12" name="矩形 11"/>
            <p:cNvSpPr/>
            <p:nvPr/>
          </p:nvSpPr>
          <p:spPr>
            <a:xfrm>
              <a:off x="6206" y="858"/>
              <a:ext cx="5900" cy="1737"/>
            </a:xfrm>
            <a:prstGeom prst="rect">
              <a:avLst/>
            </a:pr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文本框 20"/>
            <p:cNvSpPr txBox="1"/>
            <p:nvPr/>
          </p:nvSpPr>
          <p:spPr>
            <a:xfrm>
              <a:off x="6788" y="939"/>
              <a:ext cx="466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课堂练习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7379" y="2087"/>
              <a:ext cx="4112" cy="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38045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841765" y="2072705"/>
            <a:ext cx="87688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、以下选项中不是 </a:t>
            </a:r>
            <a:r>
              <a:rPr lang="en-US" altLang="zh-CN" sz="2400" dirty="0"/>
              <a:t>Python </a:t>
            </a:r>
            <a:r>
              <a:rPr lang="zh-CN" altLang="en-US" sz="2400" dirty="0"/>
              <a:t>语言的保留字的是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</a:t>
            </a:r>
          </a:p>
          <a:p>
            <a:r>
              <a:rPr lang="en-US" altLang="zh-CN" sz="2400" dirty="0"/>
              <a:t>A. while</a:t>
            </a:r>
          </a:p>
          <a:p>
            <a:r>
              <a:rPr lang="en-US" altLang="zh-CN" sz="2400" dirty="0"/>
              <a:t>B. do</a:t>
            </a:r>
          </a:p>
          <a:p>
            <a:r>
              <a:rPr lang="en-US" altLang="zh-CN" sz="2400" dirty="0"/>
              <a:t>C. pass</a:t>
            </a:r>
          </a:p>
          <a:p>
            <a:r>
              <a:rPr lang="en-US" altLang="zh-CN" sz="2400" dirty="0"/>
              <a:t>D. except</a:t>
            </a:r>
          </a:p>
          <a:p>
            <a:endParaRPr lang="zh-CN" alt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4041775" y="386629"/>
            <a:ext cx="3746500" cy="1102995"/>
            <a:chOff x="6206" y="858"/>
            <a:chExt cx="5900" cy="1737"/>
          </a:xfrm>
        </p:grpSpPr>
        <p:sp>
          <p:nvSpPr>
            <p:cNvPr id="12" name="矩形 11"/>
            <p:cNvSpPr/>
            <p:nvPr/>
          </p:nvSpPr>
          <p:spPr>
            <a:xfrm>
              <a:off x="6206" y="858"/>
              <a:ext cx="5900" cy="1737"/>
            </a:xfrm>
            <a:prstGeom prst="rect">
              <a:avLst/>
            </a:pr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文本框 20"/>
            <p:cNvSpPr txBox="1"/>
            <p:nvPr/>
          </p:nvSpPr>
          <p:spPr>
            <a:xfrm>
              <a:off x="6788" y="939"/>
              <a:ext cx="466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课堂练习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7379" y="2087"/>
              <a:ext cx="4112" cy="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04417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841765" y="2072705"/>
            <a:ext cx="87688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、以下选项中符合</a:t>
            </a:r>
            <a:r>
              <a:rPr lang="en-US" altLang="zh-CN" sz="2400" dirty="0"/>
              <a:t>Python</a:t>
            </a:r>
            <a:r>
              <a:rPr lang="zh-CN" altLang="en-US" sz="2400" dirty="0"/>
              <a:t>语言变量命名规则的是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</a:t>
            </a:r>
          </a:p>
          <a:p>
            <a:r>
              <a:rPr lang="en-US" altLang="zh-CN" sz="2400" dirty="0"/>
              <a:t>A. </a:t>
            </a:r>
            <a:r>
              <a:rPr lang="en-US" altLang="zh-CN" sz="2400" dirty="0" err="1"/>
              <a:t>Templist</a:t>
            </a:r>
            <a:endParaRPr lang="en-US" altLang="zh-CN" sz="2400" dirty="0"/>
          </a:p>
          <a:p>
            <a:r>
              <a:rPr lang="en-US" altLang="zh-CN" sz="2400" dirty="0"/>
              <a:t>B. 3_1</a:t>
            </a:r>
          </a:p>
          <a:p>
            <a:r>
              <a:rPr lang="en-US" altLang="zh-CN" sz="2400" dirty="0"/>
              <a:t>C. AI!</a:t>
            </a:r>
          </a:p>
          <a:p>
            <a:r>
              <a:rPr lang="en-US" altLang="zh-CN" sz="2400" dirty="0"/>
              <a:t>D. *</a:t>
            </a:r>
            <a:r>
              <a:rPr lang="en-US" altLang="zh-CN" sz="2400" dirty="0" err="1"/>
              <a:t>i</a:t>
            </a:r>
            <a:endParaRPr lang="en-US" altLang="zh-CN" sz="2400" dirty="0"/>
          </a:p>
          <a:p>
            <a:endParaRPr lang="zh-CN" alt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4041775" y="386629"/>
            <a:ext cx="3746500" cy="1102995"/>
            <a:chOff x="6206" y="858"/>
            <a:chExt cx="5900" cy="1737"/>
          </a:xfrm>
        </p:grpSpPr>
        <p:sp>
          <p:nvSpPr>
            <p:cNvPr id="12" name="矩形 11"/>
            <p:cNvSpPr/>
            <p:nvPr/>
          </p:nvSpPr>
          <p:spPr>
            <a:xfrm>
              <a:off x="6206" y="858"/>
              <a:ext cx="5900" cy="1737"/>
            </a:xfrm>
            <a:prstGeom prst="rect">
              <a:avLst/>
            </a:pr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文本框 20"/>
            <p:cNvSpPr txBox="1"/>
            <p:nvPr/>
          </p:nvSpPr>
          <p:spPr>
            <a:xfrm>
              <a:off x="6788" y="939"/>
              <a:ext cx="466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课堂练习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7379" y="2087"/>
              <a:ext cx="4112" cy="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00398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841765" y="2072705"/>
            <a:ext cx="87688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、以下对</a:t>
            </a:r>
            <a:r>
              <a:rPr lang="en-US" altLang="zh-CN" sz="2400" dirty="0"/>
              <a:t>Python</a:t>
            </a:r>
            <a:r>
              <a:rPr lang="zh-CN" altLang="en-US" sz="2400" dirty="0"/>
              <a:t>程序设计风格描述错误的选项是： ‬‬‬‬‬‬‬‬‬‬‬‬‬‬‬‬‬‬‬‬‬‬‬‬‬‬‬‬‬‬‬‬‬‬‬‬‬‬‬‬‬‬</a:t>
            </a:r>
          </a:p>
          <a:p>
            <a:r>
              <a:rPr lang="en-US" altLang="zh-CN" sz="2400" dirty="0"/>
              <a:t>A. Python</a:t>
            </a:r>
            <a:r>
              <a:rPr lang="zh-CN" altLang="en-US" sz="2400" dirty="0"/>
              <a:t>语句中，增加缩进表示语句块的开始，减少缩进表示语句块的退出</a:t>
            </a:r>
          </a:p>
          <a:p>
            <a:r>
              <a:rPr lang="en-US" altLang="zh-CN" sz="2400" dirty="0"/>
              <a:t>B. Python </a:t>
            </a:r>
            <a:r>
              <a:rPr lang="zh-CN" altLang="en-US" sz="2400" dirty="0"/>
              <a:t>中，需要把多条语句写在同一行时，要用“</a:t>
            </a:r>
            <a:r>
              <a:rPr lang="en-US" altLang="zh-CN" sz="2400" dirty="0"/>
              <a:t>;”</a:t>
            </a:r>
            <a:r>
              <a:rPr lang="zh-CN" altLang="en-US" sz="2400" dirty="0"/>
              <a:t>号隔开</a:t>
            </a:r>
          </a:p>
          <a:p>
            <a:r>
              <a:rPr lang="en-US" altLang="zh-CN" sz="2400" dirty="0"/>
              <a:t>C. Python</a:t>
            </a:r>
            <a:r>
              <a:rPr lang="zh-CN" altLang="en-US" sz="2400" dirty="0"/>
              <a:t>可以将一条长语句分成多行显示，使用续航符“</a:t>
            </a:r>
            <a:r>
              <a:rPr lang="en-US" altLang="zh-CN" sz="2400" dirty="0"/>
              <a:t>\”</a:t>
            </a:r>
          </a:p>
          <a:p>
            <a:r>
              <a:rPr lang="en-US" altLang="zh-CN" sz="2400" dirty="0"/>
              <a:t>D. Python</a:t>
            </a:r>
            <a:r>
              <a:rPr lang="zh-CN" altLang="en-US" sz="2400" dirty="0"/>
              <a:t>中不允许把多条语句写在同一行</a:t>
            </a:r>
          </a:p>
          <a:p>
            <a:endParaRPr lang="zh-CN" alt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4041775" y="386629"/>
            <a:ext cx="3746500" cy="1102995"/>
            <a:chOff x="6206" y="858"/>
            <a:chExt cx="5900" cy="1737"/>
          </a:xfrm>
        </p:grpSpPr>
        <p:sp>
          <p:nvSpPr>
            <p:cNvPr id="12" name="矩形 11"/>
            <p:cNvSpPr/>
            <p:nvPr/>
          </p:nvSpPr>
          <p:spPr>
            <a:xfrm>
              <a:off x="6206" y="858"/>
              <a:ext cx="5900" cy="1737"/>
            </a:xfrm>
            <a:prstGeom prst="rect">
              <a:avLst/>
            </a:pr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文本框 20"/>
            <p:cNvSpPr txBox="1"/>
            <p:nvPr/>
          </p:nvSpPr>
          <p:spPr>
            <a:xfrm>
              <a:off x="6788" y="939"/>
              <a:ext cx="466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课堂练习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7379" y="2087"/>
              <a:ext cx="4112" cy="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1006206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841765" y="2072705"/>
            <a:ext cx="87688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/>
          </a:p>
          <a:p>
            <a:r>
              <a:rPr lang="en-US" altLang="zh-CN" sz="2400" dirty="0"/>
              <a:t>5</a:t>
            </a:r>
            <a:r>
              <a:rPr lang="zh-CN" altLang="en-US" sz="2400" dirty="0"/>
              <a:t>、以下对 </a:t>
            </a:r>
            <a:r>
              <a:rPr lang="en-US" altLang="zh-CN" sz="2400" dirty="0"/>
              <a:t>Python </a:t>
            </a:r>
            <a:r>
              <a:rPr lang="zh-CN" altLang="en-US" sz="2400" dirty="0"/>
              <a:t>程序缩进格式描述错误的选项是：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</a:t>
            </a:r>
          </a:p>
          <a:p>
            <a:r>
              <a:rPr lang="en-US" altLang="zh-CN" sz="2400" dirty="0"/>
              <a:t>A.</a:t>
            </a:r>
            <a:r>
              <a:rPr lang="zh-CN" altLang="en-US" sz="2400" dirty="0"/>
              <a:t>缩进是用来格式美化 </a:t>
            </a:r>
            <a:r>
              <a:rPr lang="en-US" altLang="zh-CN" sz="2400" dirty="0"/>
              <a:t>Python </a:t>
            </a:r>
            <a:r>
              <a:rPr lang="zh-CN" altLang="en-US" sz="2400" dirty="0"/>
              <a:t>程序的</a:t>
            </a:r>
          </a:p>
          <a:p>
            <a:r>
              <a:rPr lang="en-US" altLang="zh-CN" sz="2400" dirty="0"/>
              <a:t>B.</a:t>
            </a:r>
            <a:r>
              <a:rPr lang="zh-CN" altLang="en-US" sz="2400" dirty="0"/>
              <a:t>严格的缩进可以约束程序结构，可以多层缩进</a:t>
            </a:r>
          </a:p>
          <a:p>
            <a:r>
              <a:rPr lang="en-US" altLang="zh-CN" sz="2400" dirty="0"/>
              <a:t>C.</a:t>
            </a:r>
            <a:r>
              <a:rPr lang="zh-CN" altLang="en-US" sz="2400" dirty="0"/>
              <a:t>不需要缩进的代码顶行写，前面不能留空白</a:t>
            </a:r>
          </a:p>
          <a:p>
            <a:r>
              <a:rPr lang="en-US" altLang="zh-CN" sz="2400" dirty="0"/>
              <a:t>D.</a:t>
            </a:r>
            <a:r>
              <a:rPr lang="zh-CN" altLang="en-US" sz="2400" dirty="0"/>
              <a:t>缩进可以用 </a:t>
            </a:r>
            <a:r>
              <a:rPr lang="en-US" altLang="zh-CN" sz="2400" dirty="0"/>
              <a:t>tab </a:t>
            </a:r>
            <a:r>
              <a:rPr lang="zh-CN" altLang="en-US" sz="2400" dirty="0"/>
              <a:t>键实现，也可以用多个空格实现</a:t>
            </a:r>
          </a:p>
          <a:p>
            <a:endParaRPr lang="zh-CN" alt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4041775" y="386629"/>
            <a:ext cx="3746500" cy="1102995"/>
            <a:chOff x="6206" y="858"/>
            <a:chExt cx="5900" cy="1737"/>
          </a:xfrm>
        </p:grpSpPr>
        <p:sp>
          <p:nvSpPr>
            <p:cNvPr id="12" name="矩形 11"/>
            <p:cNvSpPr/>
            <p:nvPr/>
          </p:nvSpPr>
          <p:spPr>
            <a:xfrm>
              <a:off x="6206" y="858"/>
              <a:ext cx="5900" cy="1737"/>
            </a:xfrm>
            <a:prstGeom prst="rect">
              <a:avLst/>
            </a:pr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文本框 20"/>
            <p:cNvSpPr txBox="1"/>
            <p:nvPr/>
          </p:nvSpPr>
          <p:spPr>
            <a:xfrm>
              <a:off x="6788" y="939"/>
              <a:ext cx="466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课堂练习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7379" y="2087"/>
              <a:ext cx="4112" cy="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43154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911425" y="2468894"/>
            <a:ext cx="3627559" cy="2269125"/>
            <a:chOff x="857224" y="1876434"/>
            <a:chExt cx="3519051" cy="2124076"/>
          </a:xfrm>
        </p:grpSpPr>
        <p:grpSp>
          <p:nvGrpSpPr>
            <p:cNvPr id="29" name="Group 7"/>
            <p:cNvGrpSpPr/>
            <p:nvPr/>
          </p:nvGrpSpPr>
          <p:grpSpPr>
            <a:xfrm>
              <a:off x="857224" y="1876434"/>
              <a:ext cx="3519051" cy="2124076"/>
              <a:chOff x="4901105" y="2090748"/>
              <a:chExt cx="3519051" cy="2124076"/>
            </a:xfrm>
          </p:grpSpPr>
          <p:pic>
            <p:nvPicPr>
              <p:cNvPr id="31" name="Picture 53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901105" y="2090748"/>
                <a:ext cx="3519051" cy="2124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2" name="Rectangle 9"/>
              <p:cNvSpPr/>
              <p:nvPr/>
            </p:nvSpPr>
            <p:spPr>
              <a:xfrm>
                <a:off x="5330923" y="2195514"/>
                <a:ext cx="2675358" cy="1674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200"/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63" r="811" b="6467"/>
            <a:stretch>
              <a:fillRect/>
            </a:stretch>
          </p:blipFill>
          <p:spPr>
            <a:xfrm>
              <a:off x="1287042" y="1981200"/>
              <a:ext cx="2675358" cy="1713148"/>
            </a:xfrm>
            <a:custGeom>
              <a:avLst/>
              <a:gdLst>
                <a:gd name="connsiteX0" fmla="*/ 0 w 6715140"/>
                <a:gd name="connsiteY0" fmla="*/ 0 h 3214710"/>
                <a:gd name="connsiteX1" fmla="*/ 6715140 w 6715140"/>
                <a:gd name="connsiteY1" fmla="*/ 0 h 3214710"/>
                <a:gd name="connsiteX2" fmla="*/ 6715140 w 6715140"/>
                <a:gd name="connsiteY2" fmla="*/ 3214710 h 3214710"/>
                <a:gd name="connsiteX3" fmla="*/ 0 w 6715140"/>
                <a:gd name="connsiteY3" fmla="*/ 3214710 h 321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40" h="3214710">
                  <a:moveTo>
                    <a:pt x="0" y="0"/>
                  </a:moveTo>
                  <a:lnTo>
                    <a:pt x="6715140" y="0"/>
                  </a:lnTo>
                  <a:lnTo>
                    <a:pt x="6715140" y="3214710"/>
                  </a:lnTo>
                  <a:lnTo>
                    <a:pt x="0" y="3214710"/>
                  </a:lnTo>
                  <a:close/>
                </a:path>
              </a:pathLst>
            </a:custGeom>
          </p:spPr>
        </p:pic>
      </p:grpSp>
      <p:sp>
        <p:nvSpPr>
          <p:cNvPr id="33" name="矩形 30"/>
          <p:cNvSpPr>
            <a:spLocks noChangeArrowheads="1"/>
          </p:cNvSpPr>
          <p:nvPr/>
        </p:nvSpPr>
        <p:spPr bwMode="auto">
          <a:xfrm>
            <a:off x="912279" y="579558"/>
            <a:ext cx="2430129" cy="82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375" tIns="39187" rIns="78375" bIns="39187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章节总结：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5666696" y="2879919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56" name="同心圆 55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58" name="椭圆 57"/>
          <p:cNvSpPr/>
          <p:nvPr/>
        </p:nvSpPr>
        <p:spPr>
          <a:xfrm>
            <a:off x="5762707" y="2973063"/>
            <a:ext cx="533481" cy="54914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6" rIns="184251" bIns="92126" rtlCol="0" anchor="ctr"/>
          <a:lstStyle/>
          <a:p>
            <a:pPr algn="ctr"/>
            <a:endParaRPr lang="zh-CN" altLang="en-US" sz="1200" dirty="0"/>
          </a:p>
        </p:txBody>
      </p:sp>
      <p:grpSp>
        <p:nvGrpSpPr>
          <p:cNvPr id="59" name="组合 58"/>
          <p:cNvGrpSpPr/>
          <p:nvPr/>
        </p:nvGrpSpPr>
        <p:grpSpPr>
          <a:xfrm>
            <a:off x="5666696" y="3852815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60" name="同心圆 59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62" name="椭圆 61"/>
          <p:cNvSpPr/>
          <p:nvPr/>
        </p:nvSpPr>
        <p:spPr>
          <a:xfrm>
            <a:off x="5762707" y="3952895"/>
            <a:ext cx="533481" cy="549145"/>
          </a:xfrm>
          <a:prstGeom prst="ellipse">
            <a:avLst/>
          </a:prstGeom>
          <a:solidFill>
            <a:srgbClr val="FFB3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6" rIns="184251" bIns="92126" rtlCol="0" anchor="ctr"/>
          <a:lstStyle/>
          <a:p>
            <a:pPr algn="ctr"/>
            <a:endParaRPr lang="zh-CN" altLang="en-US" sz="1200"/>
          </a:p>
        </p:txBody>
      </p:sp>
      <p:sp>
        <p:nvSpPr>
          <p:cNvPr id="63" name="TextBox 26"/>
          <p:cNvSpPr txBox="1"/>
          <p:nvPr/>
        </p:nvSpPr>
        <p:spPr>
          <a:xfrm>
            <a:off x="5762707" y="3034996"/>
            <a:ext cx="590705" cy="432276"/>
          </a:xfrm>
          <a:prstGeom prst="rect">
            <a:avLst/>
          </a:prstGeom>
          <a:noFill/>
        </p:spPr>
        <p:txBody>
          <a:bodyPr wrap="square" lIns="184251" tIns="92126" rIns="184251" bIns="9212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64" name="TextBox 27"/>
          <p:cNvSpPr txBox="1"/>
          <p:nvPr/>
        </p:nvSpPr>
        <p:spPr>
          <a:xfrm>
            <a:off x="5762706" y="3996603"/>
            <a:ext cx="619179" cy="432276"/>
          </a:xfrm>
          <a:prstGeom prst="rect">
            <a:avLst/>
          </a:prstGeom>
          <a:noFill/>
        </p:spPr>
        <p:txBody>
          <a:bodyPr wrap="square" lIns="184251" tIns="92126" rIns="184251" bIns="9212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5666696" y="4847956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66" name="同心圆 65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68" name="椭圆 67"/>
          <p:cNvSpPr/>
          <p:nvPr/>
        </p:nvSpPr>
        <p:spPr>
          <a:xfrm>
            <a:off x="5762707" y="4941100"/>
            <a:ext cx="533481" cy="54914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6" rIns="184251" bIns="92126"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69" name="TextBox 26"/>
          <p:cNvSpPr txBox="1"/>
          <p:nvPr/>
        </p:nvSpPr>
        <p:spPr>
          <a:xfrm>
            <a:off x="5762707" y="5003033"/>
            <a:ext cx="590705" cy="432276"/>
          </a:xfrm>
          <a:prstGeom prst="rect">
            <a:avLst/>
          </a:prstGeom>
          <a:noFill/>
        </p:spPr>
        <p:txBody>
          <a:bodyPr wrap="square" lIns="184251" tIns="92126" rIns="184251" bIns="9212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70" name="文本框 6"/>
          <p:cNvSpPr txBox="1"/>
          <p:nvPr/>
        </p:nvSpPr>
        <p:spPr>
          <a:xfrm>
            <a:off x="6685010" y="2872988"/>
            <a:ext cx="4827637" cy="6701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运算符与表达式</a:t>
            </a:r>
            <a:endParaRPr lang="zh-CN" altLang="en-US" sz="3200" b="1" dirty="0">
              <a:solidFill>
                <a:srgbClr val="FFB32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文本框 6"/>
          <p:cNvSpPr txBox="1"/>
          <p:nvPr/>
        </p:nvSpPr>
        <p:spPr>
          <a:xfrm>
            <a:off x="6685010" y="3817430"/>
            <a:ext cx="4827637" cy="6701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rgbClr val="4978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常用库函数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文本框 6"/>
          <p:cNvSpPr txBox="1"/>
          <p:nvPr/>
        </p:nvSpPr>
        <p:spPr>
          <a:xfrm>
            <a:off x="6685010" y="4823304"/>
            <a:ext cx="5125348" cy="6701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的代码规范</a:t>
            </a:r>
          </a:p>
        </p:txBody>
      </p:sp>
      <p:grpSp>
        <p:nvGrpSpPr>
          <p:cNvPr id="73" name="组合 72"/>
          <p:cNvGrpSpPr/>
          <p:nvPr/>
        </p:nvGrpSpPr>
        <p:grpSpPr>
          <a:xfrm>
            <a:off x="5658939" y="974490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76" name="椭圆 75"/>
          <p:cNvSpPr/>
          <p:nvPr/>
        </p:nvSpPr>
        <p:spPr>
          <a:xfrm>
            <a:off x="5754950" y="1067634"/>
            <a:ext cx="533481" cy="54914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6" rIns="184251" bIns="92126" rtlCol="0" anchor="ctr"/>
          <a:lstStyle/>
          <a:p>
            <a:pPr algn="ctr"/>
            <a:endParaRPr lang="zh-CN" altLang="en-US" sz="1200" dirty="0"/>
          </a:p>
        </p:txBody>
      </p:sp>
      <p:grpSp>
        <p:nvGrpSpPr>
          <p:cNvPr id="77" name="组合 76"/>
          <p:cNvGrpSpPr/>
          <p:nvPr/>
        </p:nvGrpSpPr>
        <p:grpSpPr>
          <a:xfrm>
            <a:off x="5658939" y="1921986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78" name="同心圆 77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80" name="椭圆 79"/>
          <p:cNvSpPr/>
          <p:nvPr/>
        </p:nvSpPr>
        <p:spPr>
          <a:xfrm>
            <a:off x="5754950" y="2022066"/>
            <a:ext cx="533481" cy="549145"/>
          </a:xfrm>
          <a:prstGeom prst="ellipse">
            <a:avLst/>
          </a:prstGeom>
          <a:solidFill>
            <a:srgbClr val="FFB3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6" rIns="184251" bIns="92126" rtlCol="0" anchor="ctr"/>
          <a:lstStyle/>
          <a:p>
            <a:pPr algn="ctr"/>
            <a:endParaRPr lang="zh-CN" altLang="en-US" sz="1200"/>
          </a:p>
        </p:txBody>
      </p:sp>
      <p:sp>
        <p:nvSpPr>
          <p:cNvPr id="81" name="TextBox 26"/>
          <p:cNvSpPr txBox="1"/>
          <p:nvPr/>
        </p:nvSpPr>
        <p:spPr>
          <a:xfrm>
            <a:off x="5754950" y="1129567"/>
            <a:ext cx="590705" cy="432276"/>
          </a:xfrm>
          <a:prstGeom prst="rect">
            <a:avLst/>
          </a:prstGeom>
          <a:noFill/>
        </p:spPr>
        <p:txBody>
          <a:bodyPr wrap="square" lIns="184251" tIns="92126" rIns="184251" bIns="9212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82" name="TextBox 27"/>
          <p:cNvSpPr txBox="1"/>
          <p:nvPr/>
        </p:nvSpPr>
        <p:spPr>
          <a:xfrm>
            <a:off x="5754949" y="2065774"/>
            <a:ext cx="619179" cy="432276"/>
          </a:xfrm>
          <a:prstGeom prst="rect">
            <a:avLst/>
          </a:prstGeom>
          <a:noFill/>
        </p:spPr>
        <p:txBody>
          <a:bodyPr wrap="square" lIns="184251" tIns="92126" rIns="184251" bIns="9212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83" name="文本框 6"/>
          <p:cNvSpPr txBox="1"/>
          <p:nvPr/>
        </p:nvSpPr>
        <p:spPr>
          <a:xfrm>
            <a:off x="6664553" y="967559"/>
            <a:ext cx="3936437" cy="6701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sz="3200" b="1" dirty="0">
              <a:solidFill>
                <a:srgbClr val="FFB32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文本框 6"/>
          <p:cNvSpPr txBox="1"/>
          <p:nvPr/>
        </p:nvSpPr>
        <p:spPr>
          <a:xfrm>
            <a:off x="6664553" y="1886601"/>
            <a:ext cx="4827637" cy="6701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rgbClr val="4978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常量与变量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652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58" grpId="0" animBg="1"/>
      <p:bldP spid="62" grpId="0" animBg="1"/>
      <p:bldP spid="63" grpId="0"/>
      <p:bldP spid="64" grpId="0"/>
      <p:bldP spid="68" grpId="0" animBg="1"/>
      <p:bldP spid="69" grpId="0"/>
      <p:bldP spid="76" grpId="0" animBg="1"/>
      <p:bldP spid="80" grpId="0" animBg="1"/>
      <p:bldP spid="81" grpId="0"/>
      <p:bldP spid="82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887755" y="1700808"/>
            <a:ext cx="3744415" cy="37444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889" tIns="60944" rIns="121889" bIns="60944"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4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</a:p>
          <a:p>
            <a:pPr algn="ctr">
              <a:lnSpc>
                <a:spcPct val="150000"/>
              </a:lnSpc>
            </a:pPr>
            <a:r>
              <a:rPr lang="en-US" altLang="zh-CN" sz="6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</a:p>
          <a:p>
            <a:pPr algn="ctr"/>
            <a:r>
              <a:rPr lang="en-US" altLang="zh-CN" sz="6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endParaRPr lang="zh-CN" altLang="en-US" sz="6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023656" y="2948944"/>
            <a:ext cx="5472608" cy="0"/>
          </a:xfrm>
          <a:prstGeom prst="line">
            <a:avLst/>
          </a:prstGeom>
          <a:ln w="762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7"/>
          <p:cNvSpPr txBox="1"/>
          <p:nvPr/>
        </p:nvSpPr>
        <p:spPr>
          <a:xfrm>
            <a:off x="9585944" y="6199121"/>
            <a:ext cx="2173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defRPr/>
            </a:pPr>
            <a:r>
              <a:rPr lang="en-US" altLang="zh-CN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To be continue</a:t>
            </a: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。。。</a:t>
            </a:r>
            <a:endParaRPr lang="en-US" altLang="zh-CN" sz="1400" kern="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6323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62659" y="1876638"/>
            <a:ext cx="95434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 algn="just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练一练：</a:t>
            </a:r>
          </a:p>
          <a:p>
            <a:pPr lvl="1" indent="0" algn="just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&gt;&gt;&gt;z=complex(12,3)</a:t>
            </a:r>
          </a:p>
          <a:p>
            <a:pPr lvl="1" indent="0" algn="just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&gt;&gt;&gt;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type(z)</a:t>
            </a:r>
          </a:p>
          <a:p>
            <a:pPr lvl="1" indent="0" algn="just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&gt;&gt;&gt;type(4.5)</a:t>
            </a:r>
            <a:endParaRPr lang="zh-CN" altLang="en-US" sz="2400" dirty="0"/>
          </a:p>
        </p:txBody>
      </p:sp>
      <p:sp>
        <p:nvSpPr>
          <p:cNvPr id="7" name="椭圆 6"/>
          <p:cNvSpPr/>
          <p:nvPr/>
        </p:nvSpPr>
        <p:spPr>
          <a:xfrm>
            <a:off x="1135599" y="2164875"/>
            <a:ext cx="219075" cy="218440"/>
          </a:xfrm>
          <a:prstGeom prst="ellipse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9259" y="895350"/>
            <a:ext cx="31598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</a:pPr>
            <a:r>
              <a:rPr lang="zh-CN" altLang="en-US" sz="2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数据类型的判断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365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1131309" y="1076348"/>
            <a:ext cx="99155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indent="0" algn="just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）类型转换函数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996950" y="524899"/>
            <a:ext cx="3467616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数据类型相关函数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317648"/>
              </p:ext>
            </p:extLst>
          </p:nvPr>
        </p:nvGraphicFramePr>
        <p:xfrm>
          <a:off x="1605971" y="2222530"/>
          <a:ext cx="8966200" cy="3803605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2903255">
                  <a:extLst>
                    <a:ext uri="{9D8B030D-6E8A-4147-A177-3AD203B41FA5}">
                      <a16:colId xmlns:a16="http://schemas.microsoft.com/office/drawing/2014/main" val="1812021820"/>
                    </a:ext>
                  </a:extLst>
                </a:gridCol>
                <a:gridCol w="6062945">
                  <a:extLst>
                    <a:ext uri="{9D8B030D-6E8A-4147-A177-3AD203B41FA5}">
                      <a16:colId xmlns:a16="http://schemas.microsoft.com/office/drawing/2014/main" val="2869352256"/>
                    </a:ext>
                  </a:extLst>
                </a:gridCol>
              </a:tblGrid>
              <a:tr h="42036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操作符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描述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2921294"/>
                  </a:ext>
                </a:extLst>
              </a:tr>
              <a:tr h="4203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int(x [.base ])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将</a:t>
                      </a:r>
                      <a:r>
                        <a:rPr lang="en-US" sz="2400" kern="100">
                          <a:effectLst/>
                        </a:rPr>
                        <a:t>x</a:t>
                      </a:r>
                      <a:r>
                        <a:rPr lang="zh-CN" sz="2400" kern="100">
                          <a:effectLst/>
                        </a:rPr>
                        <a:t>转换为一个整数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8468485"/>
                  </a:ext>
                </a:extLst>
              </a:tr>
              <a:tr h="4203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float(x 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将</a:t>
                      </a:r>
                      <a:r>
                        <a:rPr lang="en-US" sz="2400" kern="100">
                          <a:effectLst/>
                        </a:rPr>
                        <a:t>x</a:t>
                      </a:r>
                      <a:r>
                        <a:rPr lang="zh-CN" sz="2400" kern="100">
                          <a:effectLst/>
                        </a:rPr>
                        <a:t>转换到一个浮点数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3081060"/>
                  </a:ext>
                </a:extLst>
              </a:tr>
              <a:tr h="4406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complex(real [imag ])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创建一个复数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2514681"/>
                  </a:ext>
                </a:extLst>
              </a:tr>
              <a:tr h="4203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str(x)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将对象</a:t>
                      </a:r>
                      <a:r>
                        <a:rPr lang="en-US" sz="2400" kern="100">
                          <a:effectLst/>
                        </a:rPr>
                        <a:t>x</a:t>
                      </a:r>
                      <a:r>
                        <a:rPr lang="zh-CN" sz="2400" kern="100">
                          <a:effectLst/>
                        </a:rPr>
                        <a:t>转换为字符串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54828"/>
                  </a:ext>
                </a:extLst>
              </a:tr>
              <a:tr h="4203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repr(x)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将对象</a:t>
                      </a:r>
                      <a:r>
                        <a:rPr lang="en-US" sz="2400" kern="100">
                          <a:effectLst/>
                        </a:rPr>
                        <a:t>x</a:t>
                      </a:r>
                      <a:r>
                        <a:rPr lang="zh-CN" sz="2400" kern="100">
                          <a:effectLst/>
                        </a:rPr>
                        <a:t>转换为表达式字符串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35512"/>
                  </a:ext>
                </a:extLst>
              </a:tr>
              <a:tr h="8407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eval(str)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用来计算在字符串中的有效</a:t>
                      </a:r>
                      <a:r>
                        <a:rPr lang="en-US" sz="2400" kern="100">
                          <a:effectLst/>
                        </a:rPr>
                        <a:t>Python</a:t>
                      </a:r>
                      <a:r>
                        <a:rPr lang="zh-CN" sz="2400" kern="100">
                          <a:effectLst/>
                        </a:rPr>
                        <a:t>表达式并返回一个对象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9279906"/>
                  </a:ext>
                </a:extLst>
              </a:tr>
              <a:tr h="4203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tuple( s 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将序列</a:t>
                      </a:r>
                      <a:r>
                        <a:rPr lang="en-US" sz="2400" kern="100" dirty="0">
                          <a:effectLst/>
                        </a:rPr>
                        <a:t>s</a:t>
                      </a:r>
                      <a:r>
                        <a:rPr lang="zh-CN" sz="2400" kern="100" dirty="0">
                          <a:effectLst/>
                        </a:rPr>
                        <a:t>转换为一个元组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5560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112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1131309" y="1076348"/>
            <a:ext cx="99155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indent="0" algn="just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）类型转换函数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996950" y="524899"/>
            <a:ext cx="3467616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数据类型相关函数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354438"/>
              </p:ext>
            </p:extLst>
          </p:nvPr>
        </p:nvGraphicFramePr>
        <p:xfrm>
          <a:off x="1221796" y="2030455"/>
          <a:ext cx="10064750" cy="4267744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2006600">
                  <a:extLst>
                    <a:ext uri="{9D8B030D-6E8A-4147-A177-3AD203B41FA5}">
                      <a16:colId xmlns:a16="http://schemas.microsoft.com/office/drawing/2014/main" val="3968633132"/>
                    </a:ext>
                  </a:extLst>
                </a:gridCol>
                <a:gridCol w="8058150">
                  <a:extLst>
                    <a:ext uri="{9D8B030D-6E8A-4147-A177-3AD203B41FA5}">
                      <a16:colId xmlns:a16="http://schemas.microsoft.com/office/drawing/2014/main" val="1593917927"/>
                    </a:ext>
                  </a:extLst>
                </a:gridCol>
              </a:tblGrid>
              <a:tr h="533468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操作符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描述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9409050"/>
                  </a:ext>
                </a:extLst>
              </a:tr>
              <a:tr h="5334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list(s )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将序列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转换为一个列表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9338875"/>
                  </a:ext>
                </a:extLst>
              </a:tr>
              <a:tr h="5334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chr(x 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将一个</a:t>
                      </a:r>
                      <a:r>
                        <a:rPr lang="en-US" sz="2400" kern="100" dirty="0">
                          <a:effectLst/>
                        </a:rPr>
                        <a:t>ASCII</a:t>
                      </a:r>
                      <a:r>
                        <a:rPr lang="zh-CN" sz="2400" kern="100" dirty="0">
                          <a:effectLst/>
                        </a:rPr>
                        <a:t>整数</a:t>
                      </a:r>
                      <a:r>
                        <a:rPr lang="en-US" sz="2400" kern="100" dirty="0">
                          <a:effectLst/>
                        </a:rPr>
                        <a:t>(Unicode</a:t>
                      </a:r>
                      <a:r>
                        <a:rPr lang="zh-CN" sz="2400" kern="100" dirty="0">
                          <a:effectLst/>
                        </a:rPr>
                        <a:t>编码</a:t>
                      </a:r>
                      <a:r>
                        <a:rPr lang="en-US" sz="2400" kern="100" dirty="0">
                          <a:effectLst/>
                        </a:rPr>
                        <a:t>)</a:t>
                      </a:r>
                      <a:r>
                        <a:rPr lang="zh-CN" sz="2400" kern="100" dirty="0">
                          <a:effectLst/>
                        </a:rPr>
                        <a:t>转换为一个字符</a:t>
                      </a:r>
                      <a:endParaRPr lang="en-US" altLang="zh-CN" sz="2400" kern="1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332073"/>
                  </a:ext>
                </a:extLst>
              </a:tr>
              <a:tr h="5334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ord(x 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将一个字符转换为它的</a:t>
                      </a:r>
                      <a:r>
                        <a:rPr lang="en-US" sz="2400" kern="100">
                          <a:effectLst/>
                        </a:rPr>
                        <a:t>ASCII</a:t>
                      </a:r>
                      <a:r>
                        <a:rPr lang="zh-CN" sz="2400" kern="100">
                          <a:effectLst/>
                        </a:rPr>
                        <a:t>整数值</a:t>
                      </a:r>
                      <a:r>
                        <a:rPr lang="en-US" sz="2400" kern="100">
                          <a:effectLst/>
                        </a:rPr>
                        <a:t>(</a:t>
                      </a:r>
                      <a:r>
                        <a:rPr lang="zh-CN" sz="2400" kern="100">
                          <a:effectLst/>
                        </a:rPr>
                        <a:t>汉字为</a:t>
                      </a:r>
                      <a:r>
                        <a:rPr lang="en-US" sz="2400" kern="100">
                          <a:effectLst/>
                        </a:rPr>
                        <a:t>Unicode</a:t>
                      </a:r>
                      <a:r>
                        <a:rPr lang="zh-CN" sz="2400" kern="100">
                          <a:effectLst/>
                        </a:rPr>
                        <a:t>编码）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815036"/>
                  </a:ext>
                </a:extLst>
              </a:tr>
              <a:tr h="5334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bin(x)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将整数</a:t>
                      </a:r>
                      <a:r>
                        <a:rPr lang="en-US" sz="2400" kern="100">
                          <a:effectLst/>
                        </a:rPr>
                        <a:t>x</a:t>
                      </a:r>
                      <a:r>
                        <a:rPr lang="zh-CN" sz="2400" kern="100">
                          <a:effectLst/>
                        </a:rPr>
                        <a:t>转换为二进制字符串﹐例如</a:t>
                      </a:r>
                      <a:r>
                        <a:rPr lang="en-US" sz="2400" kern="100">
                          <a:effectLst/>
                        </a:rPr>
                        <a:t>bin(24)</a:t>
                      </a:r>
                      <a:r>
                        <a:rPr lang="zh-CN" sz="2400" kern="100">
                          <a:effectLst/>
                        </a:rPr>
                        <a:t>结果是</a:t>
                      </a:r>
                      <a:r>
                        <a:rPr lang="en-US" sz="2400" kern="100">
                          <a:effectLst/>
                        </a:rPr>
                        <a:t>'0b11000'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9426260"/>
                  </a:ext>
                </a:extLst>
              </a:tr>
              <a:tr h="5334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oct(x)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将整数</a:t>
                      </a:r>
                      <a:r>
                        <a:rPr lang="en-US" sz="2400" kern="100">
                          <a:effectLst/>
                        </a:rPr>
                        <a:t>x</a:t>
                      </a:r>
                      <a:r>
                        <a:rPr lang="zh-CN" sz="2400" kern="100">
                          <a:effectLst/>
                        </a:rPr>
                        <a:t>转化为八进制字符串﹐例如</a:t>
                      </a:r>
                      <a:r>
                        <a:rPr lang="en-US" sz="2400" kern="100">
                          <a:effectLst/>
                        </a:rPr>
                        <a:t>oct(24)</a:t>
                      </a:r>
                      <a:r>
                        <a:rPr lang="zh-CN" sz="2400" kern="100">
                          <a:effectLst/>
                        </a:rPr>
                        <a:t>结果是</a:t>
                      </a:r>
                      <a:r>
                        <a:rPr lang="en-US" sz="2400" kern="100">
                          <a:effectLst/>
                        </a:rPr>
                        <a:t>'0o30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172199"/>
                  </a:ext>
                </a:extLst>
              </a:tr>
              <a:tr h="5334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hex(x)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将整数</a:t>
                      </a:r>
                      <a:r>
                        <a:rPr lang="en-US" sz="2400" kern="100">
                          <a:effectLst/>
                        </a:rPr>
                        <a:t>x</a:t>
                      </a:r>
                      <a:r>
                        <a:rPr lang="zh-CN" sz="2400" kern="100">
                          <a:effectLst/>
                        </a:rPr>
                        <a:t>转换为十六进制字符串</a:t>
                      </a:r>
                      <a:r>
                        <a:rPr lang="en-US" sz="2400" kern="100">
                          <a:effectLst/>
                        </a:rPr>
                        <a:t>,</a:t>
                      </a:r>
                      <a:r>
                        <a:rPr lang="zh-CN" sz="2400" kern="100">
                          <a:effectLst/>
                        </a:rPr>
                        <a:t>例如</a:t>
                      </a:r>
                      <a:r>
                        <a:rPr lang="en-US" sz="2400" kern="100">
                          <a:effectLst/>
                        </a:rPr>
                        <a:t>hex(24)</a:t>
                      </a:r>
                      <a:r>
                        <a:rPr lang="zh-CN" sz="2400" kern="100">
                          <a:effectLst/>
                        </a:rPr>
                        <a:t>结果是</a:t>
                      </a:r>
                      <a:r>
                        <a:rPr lang="en-US" sz="2400" kern="100">
                          <a:effectLst/>
                        </a:rPr>
                        <a:t>'0x18'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097492"/>
                  </a:ext>
                </a:extLst>
              </a:tr>
              <a:tr h="5334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chr</a:t>
                      </a: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i</a:t>
                      </a:r>
                      <a:r>
                        <a:rPr lang="en-US" sz="2400" kern="100" dirty="0">
                          <a:effectLst/>
                        </a:rPr>
                        <a:t>)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返回整数</a:t>
                      </a:r>
                      <a:r>
                        <a:rPr lang="en-US" sz="2400" kern="100" dirty="0" err="1">
                          <a:effectLst/>
                        </a:rPr>
                        <a:t>i</a:t>
                      </a:r>
                      <a:r>
                        <a:rPr lang="zh-CN" sz="2400" kern="100" dirty="0">
                          <a:effectLst/>
                        </a:rPr>
                        <a:t>对应的</a:t>
                      </a:r>
                      <a:r>
                        <a:rPr lang="en-US" sz="2400" kern="100" dirty="0">
                          <a:effectLst/>
                        </a:rPr>
                        <a:t>ASCII</a:t>
                      </a:r>
                      <a:r>
                        <a:rPr lang="zh-CN" sz="2400" kern="100" dirty="0">
                          <a:effectLst/>
                        </a:rPr>
                        <a:t>字符</a:t>
                      </a:r>
                      <a:r>
                        <a:rPr lang="en-US" sz="2400" kern="100" dirty="0">
                          <a:effectLst/>
                        </a:rPr>
                        <a:t>,</a:t>
                      </a:r>
                      <a:r>
                        <a:rPr lang="zh-CN" sz="2400" kern="100" dirty="0">
                          <a:effectLst/>
                        </a:rPr>
                        <a:t>例如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r>
                        <a:rPr lang="en-US" sz="2400" kern="100" dirty="0" err="1">
                          <a:effectLst/>
                        </a:rPr>
                        <a:t>chr</a:t>
                      </a:r>
                      <a:r>
                        <a:rPr lang="en-US" sz="2400" kern="100" dirty="0">
                          <a:effectLst/>
                        </a:rPr>
                        <a:t>(65)</a:t>
                      </a:r>
                      <a:r>
                        <a:rPr lang="zh-CN" sz="2400" kern="100" dirty="0">
                          <a:effectLst/>
                        </a:rPr>
                        <a:t>结果是</a:t>
                      </a:r>
                      <a:r>
                        <a:rPr lang="en-US" sz="2400" kern="100" dirty="0">
                          <a:effectLst/>
                        </a:rPr>
                        <a:t>'A'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0584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962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1131309" y="1076348"/>
            <a:ext cx="99155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indent="0" algn="just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）类型转换函数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996950" y="524899"/>
            <a:ext cx="3467616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数据类型相关函数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996950" y="2055885"/>
            <a:ext cx="8737600" cy="4013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【例</a:t>
            </a:r>
            <a:r>
              <a:rPr lang="en-US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2-1</a:t>
            </a:r>
            <a:r>
              <a:rPr lang="zh-CN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】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类型转换函数</a:t>
            </a:r>
            <a:r>
              <a:rPr lang="en-US" altLang="zh-CN" sz="2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(), float(), complex()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的应用。</a:t>
            </a:r>
          </a:p>
          <a:p>
            <a:pPr indent="266700"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(4.5)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float(4)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4.0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complex(4, 3)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(4+3j)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11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981075" y="521201"/>
            <a:ext cx="9915525" cy="540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课堂练习：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下面代码的输出结果是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 = 12.34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print(type(x))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A. &lt;class 'complex'&gt;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B. &lt;class 'bool'&gt;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C. &lt;class '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'&gt;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D. &lt;class 'float'&gt;</a:t>
            </a:r>
          </a:p>
        </p:txBody>
      </p:sp>
    </p:spTree>
    <p:extLst>
      <p:ext uri="{BB962C8B-B14F-4D97-AF65-F5344CB8AC3E}">
        <p14:creationId xmlns:p14="http://schemas.microsoft.com/office/powerpoint/2010/main" val="53169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981075" y="521201"/>
            <a:ext cx="9915525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课堂练习：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、关于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复数类型，以下选项中描述错误的是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A.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复数类型表示数学中的复数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B.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复数的虚数部分通过后缀“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或者“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来表示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C.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对于复数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，可以用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z.real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获得它的实数部分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D.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对于复数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，可以用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z.imag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获得它的实数部分</a:t>
            </a:r>
          </a:p>
        </p:txBody>
      </p:sp>
    </p:spTree>
    <p:extLst>
      <p:ext uri="{BB962C8B-B14F-4D97-AF65-F5344CB8AC3E}">
        <p14:creationId xmlns:p14="http://schemas.microsoft.com/office/powerpoint/2010/main" val="373437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981075" y="287373"/>
            <a:ext cx="9915525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课堂练习：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、关于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数字类型，以下选项中描述错误的是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A. Python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语言提供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complex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等数值类型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B. Python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整数类型提供了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种进制表示：十进制、二进制、八进制和十六进制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C. Python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语言中，复数类型中实数部分和虚数部分的数值都是浮点类型，复数的虚数部分通过后缀“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或者“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来表示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D. Python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语言要求所有浮点数必须带有小数部分</a:t>
            </a:r>
          </a:p>
        </p:txBody>
      </p:sp>
    </p:spTree>
    <p:extLst>
      <p:ext uri="{BB962C8B-B14F-4D97-AF65-F5344CB8AC3E}">
        <p14:creationId xmlns:p14="http://schemas.microsoft.com/office/powerpoint/2010/main" val="212963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9016" y="2890079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5" name="椭圆 4"/>
          <p:cNvSpPr/>
          <p:nvPr/>
        </p:nvSpPr>
        <p:spPr>
          <a:xfrm>
            <a:off x="2735027" y="2983223"/>
            <a:ext cx="533481" cy="54914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6" rIns="184251" bIns="92126" rtlCol="0" anchor="ctr"/>
          <a:lstStyle/>
          <a:p>
            <a:pPr algn="ctr"/>
            <a:endParaRPr lang="zh-CN" altLang="en-US" sz="12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639016" y="3862975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7" name="同心圆 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9" name="椭圆 8"/>
          <p:cNvSpPr/>
          <p:nvPr/>
        </p:nvSpPr>
        <p:spPr>
          <a:xfrm>
            <a:off x="2735027" y="3963055"/>
            <a:ext cx="533481" cy="549145"/>
          </a:xfrm>
          <a:prstGeom prst="ellipse">
            <a:avLst/>
          </a:prstGeom>
          <a:solidFill>
            <a:srgbClr val="FFB3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6" rIns="184251" bIns="92126" rtlCol="0" anchor="ctr"/>
          <a:lstStyle/>
          <a:p>
            <a:pPr algn="ctr"/>
            <a:endParaRPr lang="zh-CN" altLang="en-US" sz="1200"/>
          </a:p>
        </p:txBody>
      </p:sp>
      <p:sp>
        <p:nvSpPr>
          <p:cNvPr id="10" name="TextBox 26"/>
          <p:cNvSpPr txBox="1"/>
          <p:nvPr/>
        </p:nvSpPr>
        <p:spPr>
          <a:xfrm>
            <a:off x="2735027" y="3045156"/>
            <a:ext cx="590705" cy="432276"/>
          </a:xfrm>
          <a:prstGeom prst="rect">
            <a:avLst/>
          </a:prstGeom>
          <a:noFill/>
        </p:spPr>
        <p:txBody>
          <a:bodyPr wrap="square" lIns="184251" tIns="92126" rIns="184251" bIns="9212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11" name="TextBox 27"/>
          <p:cNvSpPr txBox="1"/>
          <p:nvPr/>
        </p:nvSpPr>
        <p:spPr>
          <a:xfrm>
            <a:off x="2735026" y="4006763"/>
            <a:ext cx="619179" cy="432276"/>
          </a:xfrm>
          <a:prstGeom prst="rect">
            <a:avLst/>
          </a:prstGeom>
          <a:noFill/>
        </p:spPr>
        <p:txBody>
          <a:bodyPr wrap="square" lIns="184251" tIns="92126" rIns="184251" bIns="9212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639016" y="4858116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15" name="椭圆 14"/>
          <p:cNvSpPr/>
          <p:nvPr/>
        </p:nvSpPr>
        <p:spPr>
          <a:xfrm>
            <a:off x="2735027" y="4951260"/>
            <a:ext cx="533481" cy="54914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6" rIns="184251" bIns="92126"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0" name="TextBox 26"/>
          <p:cNvSpPr txBox="1"/>
          <p:nvPr/>
        </p:nvSpPr>
        <p:spPr>
          <a:xfrm>
            <a:off x="2735027" y="5013193"/>
            <a:ext cx="590705" cy="432276"/>
          </a:xfrm>
          <a:prstGeom prst="rect">
            <a:avLst/>
          </a:prstGeom>
          <a:noFill/>
        </p:spPr>
        <p:txBody>
          <a:bodyPr wrap="square" lIns="184251" tIns="92126" rIns="184251" bIns="9212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22" name="文本框 6"/>
          <p:cNvSpPr txBox="1"/>
          <p:nvPr/>
        </p:nvSpPr>
        <p:spPr>
          <a:xfrm>
            <a:off x="3657330" y="2883148"/>
            <a:ext cx="4827637" cy="6701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运算符与表达式</a:t>
            </a:r>
            <a:endParaRPr lang="zh-CN" altLang="en-US" sz="3200" b="1" dirty="0">
              <a:solidFill>
                <a:srgbClr val="FFB32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6"/>
          <p:cNvSpPr txBox="1"/>
          <p:nvPr/>
        </p:nvSpPr>
        <p:spPr>
          <a:xfrm>
            <a:off x="3657330" y="3827590"/>
            <a:ext cx="4827637" cy="6701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rgbClr val="4978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常用库函数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6"/>
          <p:cNvSpPr txBox="1"/>
          <p:nvPr/>
        </p:nvSpPr>
        <p:spPr>
          <a:xfrm>
            <a:off x="3657330" y="4833464"/>
            <a:ext cx="5125348" cy="6701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的代码规范</a:t>
            </a:r>
          </a:p>
        </p:txBody>
      </p:sp>
      <p:sp>
        <p:nvSpPr>
          <p:cNvPr id="27" name="矩形 26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2631259" y="984650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33" name="椭圆 32"/>
          <p:cNvSpPr/>
          <p:nvPr/>
        </p:nvSpPr>
        <p:spPr>
          <a:xfrm>
            <a:off x="2727270" y="1077794"/>
            <a:ext cx="533481" cy="54914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6" rIns="184251" bIns="92126" rtlCol="0" anchor="ctr"/>
          <a:lstStyle/>
          <a:p>
            <a:pPr algn="ctr"/>
            <a:endParaRPr lang="zh-CN" altLang="en-US" sz="120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2631259" y="1932146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37" name="椭圆 36"/>
          <p:cNvSpPr/>
          <p:nvPr/>
        </p:nvSpPr>
        <p:spPr>
          <a:xfrm>
            <a:off x="2727270" y="2032226"/>
            <a:ext cx="533481" cy="549145"/>
          </a:xfrm>
          <a:prstGeom prst="ellipse">
            <a:avLst/>
          </a:prstGeom>
          <a:solidFill>
            <a:srgbClr val="FFB3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6" rIns="184251" bIns="92126" rtlCol="0" anchor="ctr"/>
          <a:lstStyle/>
          <a:p>
            <a:pPr algn="ctr"/>
            <a:endParaRPr lang="zh-CN" altLang="en-US" sz="1200"/>
          </a:p>
        </p:txBody>
      </p:sp>
      <p:sp>
        <p:nvSpPr>
          <p:cNvPr id="38" name="TextBox 26"/>
          <p:cNvSpPr txBox="1"/>
          <p:nvPr/>
        </p:nvSpPr>
        <p:spPr>
          <a:xfrm>
            <a:off x="2727270" y="1139727"/>
            <a:ext cx="590705" cy="432276"/>
          </a:xfrm>
          <a:prstGeom prst="rect">
            <a:avLst/>
          </a:prstGeom>
          <a:noFill/>
        </p:spPr>
        <p:txBody>
          <a:bodyPr wrap="square" lIns="184251" tIns="92126" rIns="184251" bIns="9212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9" name="TextBox 27"/>
          <p:cNvSpPr txBox="1"/>
          <p:nvPr/>
        </p:nvSpPr>
        <p:spPr>
          <a:xfrm>
            <a:off x="2727269" y="2075934"/>
            <a:ext cx="619179" cy="432276"/>
          </a:xfrm>
          <a:prstGeom prst="rect">
            <a:avLst/>
          </a:prstGeom>
          <a:noFill/>
        </p:spPr>
        <p:txBody>
          <a:bodyPr wrap="square" lIns="184251" tIns="92126" rIns="184251" bIns="9212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40" name="文本框 6"/>
          <p:cNvSpPr txBox="1"/>
          <p:nvPr/>
        </p:nvSpPr>
        <p:spPr>
          <a:xfrm>
            <a:off x="3636873" y="977719"/>
            <a:ext cx="3936437" cy="6701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sz="3200" b="1" dirty="0">
              <a:solidFill>
                <a:srgbClr val="FFB32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文本框 6"/>
          <p:cNvSpPr txBox="1"/>
          <p:nvPr/>
        </p:nvSpPr>
        <p:spPr>
          <a:xfrm>
            <a:off x="3636873" y="1896761"/>
            <a:ext cx="4827637" cy="6701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rgbClr val="4978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常量与变量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https://img0.baidu.com/it/u=2493197328,3770105629&amp;fm=26&amp;fmt=aut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6042" r="78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21458"/>
          <a:stretch/>
        </p:blipFill>
        <p:spPr bwMode="auto">
          <a:xfrm>
            <a:off x="8896978" y="3810342"/>
            <a:ext cx="3078544" cy="271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13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/>
      <p:bldP spid="11" grpId="0"/>
      <p:bldP spid="15" grpId="0" animBg="1"/>
      <p:bldP spid="20" grpId="0"/>
      <p:bldP spid="33" grpId="0" animBg="1"/>
      <p:bldP spid="37" grpId="0" animBg="1"/>
      <p:bldP spid="38" grpId="0"/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59773" y="419009"/>
            <a:ext cx="1154215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课堂练习：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 -77.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的科学计数法表示是（            ）。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4.3e-3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对应的十进制数是（           ）。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pPr lvl="1" indent="0" algn="just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、请用代码输出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2.3e+3-1.34e-3j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的实部和虚部。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8336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6"/>
          <p:cNvSpPr/>
          <p:nvPr/>
        </p:nvSpPr>
        <p:spPr bwMode="auto">
          <a:xfrm>
            <a:off x="2104816" y="2476364"/>
            <a:ext cx="1249216" cy="1249216"/>
          </a:xfrm>
          <a:prstGeom prst="ellipse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21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Freeform 171"/>
          <p:cNvSpPr/>
          <p:nvPr/>
        </p:nvSpPr>
        <p:spPr bwMode="auto">
          <a:xfrm>
            <a:off x="2503851" y="2877271"/>
            <a:ext cx="451147" cy="433101"/>
          </a:xfrm>
          <a:custGeom>
            <a:avLst/>
            <a:gdLst>
              <a:gd name="T0" fmla="*/ 228 w 308"/>
              <a:gd name="T1" fmla="*/ 218 h 296"/>
              <a:gd name="T2" fmla="*/ 224 w 308"/>
              <a:gd name="T3" fmla="*/ 215 h 296"/>
              <a:gd name="T4" fmla="*/ 228 w 308"/>
              <a:gd name="T5" fmla="*/ 212 h 296"/>
              <a:gd name="T6" fmla="*/ 230 w 308"/>
              <a:gd name="T7" fmla="*/ 212 h 296"/>
              <a:gd name="T8" fmla="*/ 278 w 308"/>
              <a:gd name="T9" fmla="*/ 209 h 296"/>
              <a:gd name="T10" fmla="*/ 288 w 308"/>
              <a:gd name="T11" fmla="*/ 176 h 296"/>
              <a:gd name="T12" fmla="*/ 284 w 308"/>
              <a:gd name="T13" fmla="*/ 176 h 296"/>
              <a:gd name="T14" fmla="*/ 283 w 308"/>
              <a:gd name="T15" fmla="*/ 176 h 296"/>
              <a:gd name="T16" fmla="*/ 283 w 308"/>
              <a:gd name="T17" fmla="*/ 176 h 296"/>
              <a:gd name="T18" fmla="*/ 229 w 308"/>
              <a:gd name="T19" fmla="*/ 174 h 296"/>
              <a:gd name="T20" fmla="*/ 226 w 308"/>
              <a:gd name="T21" fmla="*/ 174 h 296"/>
              <a:gd name="T22" fmla="*/ 222 w 308"/>
              <a:gd name="T23" fmla="*/ 171 h 296"/>
              <a:gd name="T24" fmla="*/ 226 w 308"/>
              <a:gd name="T25" fmla="*/ 168 h 296"/>
              <a:gd name="T26" fmla="*/ 228 w 308"/>
              <a:gd name="T27" fmla="*/ 168 h 296"/>
              <a:gd name="T28" fmla="*/ 284 w 308"/>
              <a:gd name="T29" fmla="*/ 164 h 296"/>
              <a:gd name="T30" fmla="*/ 292 w 308"/>
              <a:gd name="T31" fmla="*/ 164 h 296"/>
              <a:gd name="T32" fmla="*/ 292 w 308"/>
              <a:gd name="T33" fmla="*/ 164 h 296"/>
              <a:gd name="T34" fmla="*/ 296 w 308"/>
              <a:gd name="T35" fmla="*/ 133 h 296"/>
              <a:gd name="T36" fmla="*/ 214 w 308"/>
              <a:gd name="T37" fmla="*/ 124 h 296"/>
              <a:gd name="T38" fmla="*/ 213 w 308"/>
              <a:gd name="T39" fmla="*/ 124 h 296"/>
              <a:gd name="T40" fmla="*/ 212 w 308"/>
              <a:gd name="T41" fmla="*/ 124 h 296"/>
              <a:gd name="T42" fmla="*/ 217 w 308"/>
              <a:gd name="T43" fmla="*/ 124 h 296"/>
              <a:gd name="T44" fmla="*/ 206 w 308"/>
              <a:gd name="T45" fmla="*/ 124 h 296"/>
              <a:gd name="T46" fmla="*/ 165 w 308"/>
              <a:gd name="T47" fmla="*/ 123 h 296"/>
              <a:gd name="T48" fmla="*/ 165 w 308"/>
              <a:gd name="T49" fmla="*/ 123 h 296"/>
              <a:gd name="T50" fmla="*/ 160 w 308"/>
              <a:gd name="T51" fmla="*/ 121 h 296"/>
              <a:gd name="T52" fmla="*/ 165 w 308"/>
              <a:gd name="T53" fmla="*/ 120 h 296"/>
              <a:gd name="T54" fmla="*/ 165 w 308"/>
              <a:gd name="T55" fmla="*/ 120 h 296"/>
              <a:gd name="T56" fmla="*/ 179 w 308"/>
              <a:gd name="T57" fmla="*/ 119 h 296"/>
              <a:gd name="T58" fmla="*/ 192 w 308"/>
              <a:gd name="T59" fmla="*/ 58 h 296"/>
              <a:gd name="T60" fmla="*/ 178 w 308"/>
              <a:gd name="T61" fmla="*/ 0 h 296"/>
              <a:gd name="T62" fmla="*/ 101 w 308"/>
              <a:gd name="T63" fmla="*/ 126 h 296"/>
              <a:gd name="T64" fmla="*/ 58 w 308"/>
              <a:gd name="T65" fmla="*/ 146 h 296"/>
              <a:gd name="T66" fmla="*/ 53 w 308"/>
              <a:gd name="T67" fmla="*/ 275 h 296"/>
              <a:gd name="T68" fmla="*/ 99 w 308"/>
              <a:gd name="T69" fmla="*/ 275 h 296"/>
              <a:gd name="T70" fmla="*/ 232 w 308"/>
              <a:gd name="T71" fmla="*/ 286 h 296"/>
              <a:gd name="T72" fmla="*/ 255 w 308"/>
              <a:gd name="T73" fmla="*/ 256 h 296"/>
              <a:gd name="T74" fmla="*/ 227 w 308"/>
              <a:gd name="T75" fmla="*/ 255 h 296"/>
              <a:gd name="T76" fmla="*/ 225 w 308"/>
              <a:gd name="T77" fmla="*/ 255 h 296"/>
              <a:gd name="T78" fmla="*/ 221 w 308"/>
              <a:gd name="T79" fmla="*/ 252 h 296"/>
              <a:gd name="T80" fmla="*/ 225 w 308"/>
              <a:gd name="T81" fmla="*/ 249 h 296"/>
              <a:gd name="T82" fmla="*/ 227 w 308"/>
              <a:gd name="T83" fmla="*/ 249 h 296"/>
              <a:gd name="T84" fmla="*/ 262 w 308"/>
              <a:gd name="T85" fmla="*/ 247 h 296"/>
              <a:gd name="T86" fmla="*/ 269 w 308"/>
              <a:gd name="T87" fmla="*/ 220 h 296"/>
              <a:gd name="T88" fmla="*/ 230 w 308"/>
              <a:gd name="T89" fmla="*/ 218 h 296"/>
              <a:gd name="T90" fmla="*/ 228 w 308"/>
              <a:gd name="T91" fmla="*/ 21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8" h="296">
                <a:moveTo>
                  <a:pt x="228" y="218"/>
                </a:moveTo>
                <a:cubicBezTo>
                  <a:pt x="224" y="215"/>
                  <a:pt x="224" y="215"/>
                  <a:pt x="224" y="215"/>
                </a:cubicBezTo>
                <a:cubicBezTo>
                  <a:pt x="228" y="212"/>
                  <a:pt x="228" y="212"/>
                  <a:pt x="228" y="212"/>
                </a:cubicBezTo>
                <a:cubicBezTo>
                  <a:pt x="230" y="212"/>
                  <a:pt x="230" y="212"/>
                  <a:pt x="230" y="212"/>
                </a:cubicBezTo>
                <a:cubicBezTo>
                  <a:pt x="232" y="212"/>
                  <a:pt x="263" y="210"/>
                  <a:pt x="278" y="209"/>
                </a:cubicBezTo>
                <a:cubicBezTo>
                  <a:pt x="295" y="197"/>
                  <a:pt x="292" y="183"/>
                  <a:pt x="288" y="176"/>
                </a:cubicBezTo>
                <a:cubicBezTo>
                  <a:pt x="287" y="176"/>
                  <a:pt x="285" y="176"/>
                  <a:pt x="284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78" y="176"/>
                  <a:pt x="231" y="174"/>
                  <a:pt x="229" y="174"/>
                </a:cubicBezTo>
                <a:cubicBezTo>
                  <a:pt x="226" y="174"/>
                  <a:pt x="226" y="174"/>
                  <a:pt x="226" y="174"/>
                </a:cubicBezTo>
                <a:cubicBezTo>
                  <a:pt x="222" y="171"/>
                  <a:pt x="222" y="171"/>
                  <a:pt x="222" y="171"/>
                </a:cubicBezTo>
                <a:cubicBezTo>
                  <a:pt x="226" y="168"/>
                  <a:pt x="226" y="168"/>
                  <a:pt x="226" y="168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31" y="168"/>
                  <a:pt x="280" y="164"/>
                  <a:pt x="284" y="164"/>
                </a:cubicBezTo>
                <a:cubicBezTo>
                  <a:pt x="290" y="164"/>
                  <a:pt x="292" y="164"/>
                  <a:pt x="292" y="164"/>
                </a:cubicBezTo>
                <a:cubicBezTo>
                  <a:pt x="292" y="164"/>
                  <a:pt x="292" y="164"/>
                  <a:pt x="292" y="164"/>
                </a:cubicBezTo>
                <a:cubicBezTo>
                  <a:pt x="302" y="155"/>
                  <a:pt x="308" y="144"/>
                  <a:pt x="296" y="133"/>
                </a:cubicBezTo>
                <a:cubicBezTo>
                  <a:pt x="285" y="123"/>
                  <a:pt x="243" y="125"/>
                  <a:pt x="214" y="124"/>
                </a:cubicBezTo>
                <a:cubicBezTo>
                  <a:pt x="213" y="124"/>
                  <a:pt x="213" y="124"/>
                  <a:pt x="213" y="124"/>
                </a:cubicBezTo>
                <a:cubicBezTo>
                  <a:pt x="212" y="124"/>
                  <a:pt x="212" y="124"/>
                  <a:pt x="212" y="124"/>
                </a:cubicBezTo>
                <a:cubicBezTo>
                  <a:pt x="212" y="124"/>
                  <a:pt x="219" y="124"/>
                  <a:pt x="217" y="124"/>
                </a:cubicBezTo>
                <a:cubicBezTo>
                  <a:pt x="213" y="124"/>
                  <a:pt x="209" y="124"/>
                  <a:pt x="206" y="124"/>
                </a:cubicBezTo>
                <a:cubicBezTo>
                  <a:pt x="192" y="123"/>
                  <a:pt x="167" y="123"/>
                  <a:pt x="165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0" y="121"/>
                  <a:pt x="160" y="121"/>
                  <a:pt x="160" y="121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6" y="120"/>
                  <a:pt x="169" y="120"/>
                  <a:pt x="179" y="119"/>
                </a:cubicBezTo>
                <a:cubicBezTo>
                  <a:pt x="165" y="90"/>
                  <a:pt x="188" y="73"/>
                  <a:pt x="192" y="58"/>
                </a:cubicBezTo>
                <a:cubicBezTo>
                  <a:pt x="206" y="5"/>
                  <a:pt x="178" y="0"/>
                  <a:pt x="178" y="0"/>
                </a:cubicBezTo>
                <a:cubicBezTo>
                  <a:pt x="178" y="0"/>
                  <a:pt x="108" y="96"/>
                  <a:pt x="101" y="126"/>
                </a:cubicBezTo>
                <a:cubicBezTo>
                  <a:pt x="96" y="148"/>
                  <a:pt x="67" y="146"/>
                  <a:pt x="58" y="146"/>
                </a:cubicBezTo>
                <a:cubicBezTo>
                  <a:pt x="10" y="144"/>
                  <a:pt x="0" y="264"/>
                  <a:pt x="53" y="275"/>
                </a:cubicBezTo>
                <a:cubicBezTo>
                  <a:pt x="64" y="277"/>
                  <a:pt x="76" y="265"/>
                  <a:pt x="99" y="275"/>
                </a:cubicBezTo>
                <a:cubicBezTo>
                  <a:pt x="149" y="296"/>
                  <a:pt x="192" y="287"/>
                  <a:pt x="232" y="286"/>
                </a:cubicBezTo>
                <a:cubicBezTo>
                  <a:pt x="259" y="285"/>
                  <a:pt x="257" y="266"/>
                  <a:pt x="255" y="256"/>
                </a:cubicBezTo>
                <a:cubicBezTo>
                  <a:pt x="242" y="256"/>
                  <a:pt x="229" y="255"/>
                  <a:pt x="227" y="255"/>
                </a:cubicBezTo>
                <a:cubicBezTo>
                  <a:pt x="225" y="255"/>
                  <a:pt x="225" y="255"/>
                  <a:pt x="225" y="255"/>
                </a:cubicBezTo>
                <a:cubicBezTo>
                  <a:pt x="221" y="252"/>
                  <a:pt x="221" y="252"/>
                  <a:pt x="221" y="252"/>
                </a:cubicBezTo>
                <a:cubicBezTo>
                  <a:pt x="225" y="249"/>
                  <a:pt x="225" y="249"/>
                  <a:pt x="225" y="249"/>
                </a:cubicBezTo>
                <a:cubicBezTo>
                  <a:pt x="227" y="249"/>
                  <a:pt x="227" y="249"/>
                  <a:pt x="227" y="249"/>
                </a:cubicBezTo>
                <a:cubicBezTo>
                  <a:pt x="229" y="249"/>
                  <a:pt x="247" y="248"/>
                  <a:pt x="262" y="247"/>
                </a:cubicBezTo>
                <a:cubicBezTo>
                  <a:pt x="275" y="237"/>
                  <a:pt x="272" y="227"/>
                  <a:pt x="269" y="220"/>
                </a:cubicBezTo>
                <a:cubicBezTo>
                  <a:pt x="253" y="219"/>
                  <a:pt x="232" y="218"/>
                  <a:pt x="230" y="218"/>
                </a:cubicBezTo>
                <a:lnTo>
                  <a:pt x="228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34960" y="2666268"/>
            <a:ext cx="6870477" cy="9976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请用代码输出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1.23e-4+5.6e+89j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的实部和虚部，保存为学号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-complex.py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。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6496629" y="4309612"/>
            <a:ext cx="2611247" cy="198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4117687" y="836677"/>
            <a:ext cx="3746500" cy="1102995"/>
            <a:chOff x="6206" y="858"/>
            <a:chExt cx="5900" cy="1737"/>
          </a:xfrm>
        </p:grpSpPr>
        <p:sp>
          <p:nvSpPr>
            <p:cNvPr id="20" name="矩形 19"/>
            <p:cNvSpPr/>
            <p:nvPr/>
          </p:nvSpPr>
          <p:spPr>
            <a:xfrm>
              <a:off x="6206" y="858"/>
              <a:ext cx="5900" cy="1737"/>
            </a:xfrm>
            <a:prstGeom prst="rect">
              <a:avLst/>
            </a:pr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943" y="954"/>
              <a:ext cx="466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作业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7255" y="2087"/>
              <a:ext cx="4112" cy="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0434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9016" y="2890079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5" name="椭圆 4"/>
          <p:cNvSpPr/>
          <p:nvPr/>
        </p:nvSpPr>
        <p:spPr>
          <a:xfrm>
            <a:off x="2735027" y="2983223"/>
            <a:ext cx="533481" cy="54914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6" rIns="184251" bIns="92126" rtlCol="0" anchor="ctr"/>
          <a:lstStyle/>
          <a:p>
            <a:pPr algn="ctr"/>
            <a:endParaRPr lang="zh-CN" altLang="en-US" sz="12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639016" y="3862975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7" name="同心圆 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9" name="椭圆 8"/>
          <p:cNvSpPr/>
          <p:nvPr/>
        </p:nvSpPr>
        <p:spPr>
          <a:xfrm>
            <a:off x="2735027" y="3963055"/>
            <a:ext cx="533481" cy="549145"/>
          </a:xfrm>
          <a:prstGeom prst="ellipse">
            <a:avLst/>
          </a:prstGeom>
          <a:solidFill>
            <a:srgbClr val="FFB3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6" rIns="184251" bIns="92126" rtlCol="0" anchor="ctr"/>
          <a:lstStyle/>
          <a:p>
            <a:pPr algn="ctr"/>
            <a:endParaRPr lang="zh-CN" altLang="en-US" sz="1200"/>
          </a:p>
        </p:txBody>
      </p:sp>
      <p:sp>
        <p:nvSpPr>
          <p:cNvPr id="10" name="TextBox 26"/>
          <p:cNvSpPr txBox="1"/>
          <p:nvPr/>
        </p:nvSpPr>
        <p:spPr>
          <a:xfrm>
            <a:off x="2735027" y="3045156"/>
            <a:ext cx="590705" cy="432276"/>
          </a:xfrm>
          <a:prstGeom prst="rect">
            <a:avLst/>
          </a:prstGeom>
          <a:noFill/>
        </p:spPr>
        <p:txBody>
          <a:bodyPr wrap="square" lIns="184251" tIns="92126" rIns="184251" bIns="9212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11" name="TextBox 27"/>
          <p:cNvSpPr txBox="1"/>
          <p:nvPr/>
        </p:nvSpPr>
        <p:spPr>
          <a:xfrm>
            <a:off x="2735026" y="4006763"/>
            <a:ext cx="619179" cy="432276"/>
          </a:xfrm>
          <a:prstGeom prst="rect">
            <a:avLst/>
          </a:prstGeom>
          <a:noFill/>
        </p:spPr>
        <p:txBody>
          <a:bodyPr wrap="square" lIns="184251" tIns="92126" rIns="184251" bIns="9212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639016" y="4858116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15" name="椭圆 14"/>
          <p:cNvSpPr/>
          <p:nvPr/>
        </p:nvSpPr>
        <p:spPr>
          <a:xfrm>
            <a:off x="2735027" y="4951260"/>
            <a:ext cx="533481" cy="54914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6" rIns="184251" bIns="92126"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0" name="TextBox 26"/>
          <p:cNvSpPr txBox="1"/>
          <p:nvPr/>
        </p:nvSpPr>
        <p:spPr>
          <a:xfrm>
            <a:off x="2735027" y="5013193"/>
            <a:ext cx="590705" cy="432276"/>
          </a:xfrm>
          <a:prstGeom prst="rect">
            <a:avLst/>
          </a:prstGeom>
          <a:noFill/>
        </p:spPr>
        <p:txBody>
          <a:bodyPr wrap="square" lIns="184251" tIns="92126" rIns="184251" bIns="9212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22" name="文本框 6"/>
          <p:cNvSpPr txBox="1"/>
          <p:nvPr/>
        </p:nvSpPr>
        <p:spPr>
          <a:xfrm>
            <a:off x="3657330" y="2883148"/>
            <a:ext cx="4827637" cy="6701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运算符与表达式</a:t>
            </a:r>
            <a:endParaRPr lang="zh-CN" altLang="en-US" sz="3200" b="1" dirty="0">
              <a:solidFill>
                <a:srgbClr val="FFB32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6"/>
          <p:cNvSpPr txBox="1"/>
          <p:nvPr/>
        </p:nvSpPr>
        <p:spPr>
          <a:xfrm>
            <a:off x="3657330" y="3827590"/>
            <a:ext cx="4827637" cy="6701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rgbClr val="4978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常用库函数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6"/>
          <p:cNvSpPr txBox="1"/>
          <p:nvPr/>
        </p:nvSpPr>
        <p:spPr>
          <a:xfrm>
            <a:off x="3657330" y="4833464"/>
            <a:ext cx="5125348" cy="6701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的代码规范</a:t>
            </a:r>
          </a:p>
        </p:txBody>
      </p:sp>
      <p:sp>
        <p:nvSpPr>
          <p:cNvPr id="27" name="矩形 26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2631259" y="984650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33" name="椭圆 32"/>
          <p:cNvSpPr/>
          <p:nvPr/>
        </p:nvSpPr>
        <p:spPr>
          <a:xfrm>
            <a:off x="2727270" y="1077794"/>
            <a:ext cx="533481" cy="54914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6" rIns="184251" bIns="92126" rtlCol="0" anchor="ctr"/>
          <a:lstStyle/>
          <a:p>
            <a:pPr algn="ctr"/>
            <a:endParaRPr lang="zh-CN" altLang="en-US" sz="120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2631259" y="1932146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37" name="椭圆 36"/>
          <p:cNvSpPr/>
          <p:nvPr/>
        </p:nvSpPr>
        <p:spPr>
          <a:xfrm>
            <a:off x="2727270" y="2032226"/>
            <a:ext cx="533481" cy="549145"/>
          </a:xfrm>
          <a:prstGeom prst="ellipse">
            <a:avLst/>
          </a:prstGeom>
          <a:solidFill>
            <a:srgbClr val="FFB3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6" rIns="184251" bIns="92126" rtlCol="0" anchor="ctr"/>
          <a:lstStyle/>
          <a:p>
            <a:pPr algn="ctr"/>
            <a:endParaRPr lang="zh-CN" altLang="en-US" sz="1200"/>
          </a:p>
        </p:txBody>
      </p:sp>
      <p:sp>
        <p:nvSpPr>
          <p:cNvPr id="38" name="TextBox 26"/>
          <p:cNvSpPr txBox="1"/>
          <p:nvPr/>
        </p:nvSpPr>
        <p:spPr>
          <a:xfrm>
            <a:off x="2727270" y="1139727"/>
            <a:ext cx="590705" cy="432276"/>
          </a:xfrm>
          <a:prstGeom prst="rect">
            <a:avLst/>
          </a:prstGeom>
          <a:noFill/>
        </p:spPr>
        <p:txBody>
          <a:bodyPr wrap="square" lIns="184251" tIns="92126" rIns="184251" bIns="9212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9" name="TextBox 27"/>
          <p:cNvSpPr txBox="1"/>
          <p:nvPr/>
        </p:nvSpPr>
        <p:spPr>
          <a:xfrm>
            <a:off x="2727269" y="2075934"/>
            <a:ext cx="619179" cy="432276"/>
          </a:xfrm>
          <a:prstGeom prst="rect">
            <a:avLst/>
          </a:prstGeom>
          <a:noFill/>
        </p:spPr>
        <p:txBody>
          <a:bodyPr wrap="square" lIns="184251" tIns="92126" rIns="184251" bIns="9212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40" name="文本框 6"/>
          <p:cNvSpPr txBox="1"/>
          <p:nvPr/>
        </p:nvSpPr>
        <p:spPr>
          <a:xfrm>
            <a:off x="3636873" y="977719"/>
            <a:ext cx="3936437" cy="6701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sz="3200" b="1" dirty="0">
              <a:solidFill>
                <a:srgbClr val="FFB32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文本框 6"/>
          <p:cNvSpPr txBox="1"/>
          <p:nvPr/>
        </p:nvSpPr>
        <p:spPr>
          <a:xfrm>
            <a:off x="3636873" y="1896761"/>
            <a:ext cx="4827637" cy="6701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rgbClr val="4978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常量与变量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https://img0.baidu.com/it/u=2493197328,3770105629&amp;fm=26&amp;fmt=aut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6042" r="78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21458"/>
          <a:stretch/>
        </p:blipFill>
        <p:spPr bwMode="auto">
          <a:xfrm>
            <a:off x="8896978" y="3810342"/>
            <a:ext cx="3078544" cy="271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89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/>
      <p:bldP spid="11" grpId="0"/>
      <p:bldP spid="15" grpId="0" animBg="1"/>
      <p:bldP spid="20" grpId="0"/>
      <p:bldP spid="33" grpId="0" animBg="1"/>
      <p:bldP spid="37" grpId="0" animBg="1"/>
      <p:bldP spid="38" grpId="0"/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6159440" y="2336961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常量</a:t>
            </a: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4465225" y="2420086"/>
            <a:ext cx="1595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5834532" y="2513749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6159440" y="2960966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变量</a:t>
            </a: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4465225" y="3000699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5834532" y="310600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792519" y="1291358"/>
            <a:ext cx="4329871" cy="707886"/>
            <a:chOff x="599082" y="1193730"/>
            <a:chExt cx="1368765" cy="2587467"/>
          </a:xfrm>
        </p:grpSpPr>
        <p:sp>
          <p:nvSpPr>
            <p:cNvPr id="19" name="文本框 4"/>
            <p:cNvSpPr txBox="1"/>
            <p:nvPr/>
          </p:nvSpPr>
          <p:spPr>
            <a:xfrm>
              <a:off x="599082" y="1193730"/>
              <a:ext cx="1368765" cy="2587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40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常量与变量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56" y="759335"/>
            <a:ext cx="2222501" cy="22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>
            <a:off x="4436918" y="2139524"/>
            <a:ext cx="36627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27"/>
          <p:cNvSpPr txBox="1">
            <a:spLocks noChangeArrowheads="1"/>
          </p:cNvSpPr>
          <p:nvPr/>
        </p:nvSpPr>
        <p:spPr bwMode="auto">
          <a:xfrm>
            <a:off x="6156533" y="3553638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标识符与保留字</a:t>
            </a:r>
          </a:p>
        </p:txBody>
      </p:sp>
      <p:sp>
        <p:nvSpPr>
          <p:cNvPr id="30" name="文本框 130"/>
          <p:cNvSpPr txBox="1">
            <a:spLocks noChangeArrowheads="1"/>
          </p:cNvSpPr>
          <p:nvPr/>
        </p:nvSpPr>
        <p:spPr bwMode="auto">
          <a:xfrm>
            <a:off x="4462318" y="3593371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 flipV="1">
            <a:off x="5831625" y="3698676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19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3">
            <a:extLst>
              <a:ext uri="{FF2B5EF4-FFF2-40B4-BE49-F238E27FC236}">
                <a16:creationId xmlns:a16="http://schemas.microsoft.com/office/drawing/2014/main" id="{AB88FA4D-8946-4F9A-891E-322619BA4FC0}"/>
              </a:ext>
            </a:extLst>
          </p:cNvPr>
          <p:cNvSpPr txBox="1"/>
          <p:nvPr/>
        </p:nvSpPr>
        <p:spPr>
          <a:xfrm flipH="1">
            <a:off x="1545621" y="657832"/>
            <a:ext cx="49177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64846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常量：</a:t>
            </a:r>
            <a:endParaRPr lang="en-US" altLang="zh-CN" sz="3200" b="1" dirty="0">
              <a:solidFill>
                <a:srgbClr val="64846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sz="3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文本框 6">
            <a:extLst>
              <a:ext uri="{FF2B5EF4-FFF2-40B4-BE49-F238E27FC236}">
                <a16:creationId xmlns:a16="http://schemas.microsoft.com/office/drawing/2014/main" id="{97F14121-C8CB-473B-8101-7BF435C02E9A}"/>
              </a:ext>
            </a:extLst>
          </p:cNvPr>
          <p:cNvSpPr txBox="1"/>
          <p:nvPr/>
        </p:nvSpPr>
        <p:spPr>
          <a:xfrm flipH="1">
            <a:off x="2266717" y="1347610"/>
            <a:ext cx="74108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E74E0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rgbClr val="E74E0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、本质：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程序执行过程中，不会改变的量。</a:t>
            </a:r>
            <a:endParaRPr lang="zh-CN" altLang="en-US" sz="32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405246" y="3128344"/>
            <a:ext cx="2520279" cy="580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123</a:t>
            </a:r>
            <a:r>
              <a:rPr lang="zh-CN" altLang="en-US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（整型常量）  </a:t>
            </a:r>
            <a:endParaRPr lang="en-US" altLang="zh-CN" sz="2400" b="1" dirty="0">
              <a:solidFill>
                <a:srgbClr val="0033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88733" y="3128344"/>
            <a:ext cx="3815097" cy="580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123.475</a:t>
            </a:r>
            <a:r>
              <a:rPr lang="zh-CN" altLang="en-US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（浮点型常量）  </a:t>
            </a:r>
            <a:endParaRPr lang="en-US" altLang="zh-CN" sz="2400" b="1" dirty="0">
              <a:solidFill>
                <a:srgbClr val="0033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66717" y="4742590"/>
            <a:ext cx="4032448" cy="580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“你好”（字符串型常量）  </a:t>
            </a:r>
            <a:endParaRPr lang="en-US" altLang="zh-CN" sz="2400" b="1" dirty="0">
              <a:solidFill>
                <a:srgbClr val="0033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405246" y="5421823"/>
            <a:ext cx="3672408" cy="580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True/False</a:t>
            </a:r>
            <a:r>
              <a:rPr lang="zh-CN" altLang="en-US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（逻辑型常量）  </a:t>
            </a:r>
            <a:endParaRPr lang="en-US" altLang="zh-CN" sz="2400" b="1" dirty="0">
              <a:solidFill>
                <a:srgbClr val="0033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文本框 26"/>
          <p:cNvSpPr txBox="1"/>
          <p:nvPr/>
        </p:nvSpPr>
        <p:spPr>
          <a:xfrm>
            <a:off x="2421053" y="3952903"/>
            <a:ext cx="519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2+3j</a:t>
            </a:r>
            <a:r>
              <a:rPr lang="zh-CN" altLang="en-US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（复数型常量）  </a:t>
            </a:r>
            <a:endParaRPr lang="en-US" altLang="zh-CN" sz="2400" b="1" dirty="0">
              <a:solidFill>
                <a:srgbClr val="0033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0" name="文本框 6">
            <a:extLst>
              <a:ext uri="{FF2B5EF4-FFF2-40B4-BE49-F238E27FC236}">
                <a16:creationId xmlns:a16="http://schemas.microsoft.com/office/drawing/2014/main" id="{97F14121-C8CB-473B-8101-7BF435C02E9A}"/>
              </a:ext>
            </a:extLst>
          </p:cNvPr>
          <p:cNvSpPr txBox="1"/>
          <p:nvPr/>
        </p:nvSpPr>
        <p:spPr>
          <a:xfrm flipH="1">
            <a:off x="2266717" y="2164745"/>
            <a:ext cx="7410865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E74E0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800" b="1" dirty="0">
                <a:solidFill>
                  <a:srgbClr val="E74E0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、类型：</a:t>
            </a:r>
            <a:endParaRPr lang="zh-CN" altLang="en-US" sz="32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8733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11577" y="1492122"/>
            <a:ext cx="6696062" cy="430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程序中用来保存具体数据的元素。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975542" y="651863"/>
            <a:ext cx="1442192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6484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变量：</a:t>
            </a:r>
          </a:p>
        </p:txBody>
      </p:sp>
      <p:sp>
        <p:nvSpPr>
          <p:cNvPr id="27" name="文本框 17"/>
          <p:cNvSpPr txBox="1"/>
          <p:nvPr/>
        </p:nvSpPr>
        <p:spPr>
          <a:xfrm>
            <a:off x="1558613" y="2011284"/>
            <a:ext cx="84040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74E0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rgbClr val="E74E0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、本质：</a:t>
            </a:r>
            <a:r>
              <a:rPr lang="zh-CN" altLang="en-US" sz="28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内存中的一个存储单元。</a:t>
            </a:r>
            <a:endParaRPr lang="en-US" altLang="zh-CN" sz="2800" b="1" dirty="0">
              <a:solidFill>
                <a:srgbClr val="0033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768656" y="2988817"/>
            <a:ext cx="1080120" cy="79208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32"/>
          <p:cNvSpPr txBox="1"/>
          <p:nvPr/>
        </p:nvSpPr>
        <p:spPr>
          <a:xfrm>
            <a:off x="3773454" y="2878240"/>
            <a:ext cx="1287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变量</a:t>
            </a:r>
            <a:endParaRPr lang="en-US" altLang="zh-CN" sz="3600" b="1" dirty="0">
              <a:solidFill>
                <a:srgbClr val="0033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919264" y="3094397"/>
            <a:ext cx="1107996" cy="45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存储空间</a:t>
            </a:r>
            <a:endParaRPr lang="en-US" altLang="zh-CN" b="1" dirty="0">
              <a:solidFill>
                <a:srgbClr val="0033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4870503" y="3384861"/>
            <a:ext cx="7074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632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11577" y="1492122"/>
            <a:ext cx="6696062" cy="430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程序中用来保存具体数据的元素。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975542" y="651863"/>
            <a:ext cx="1442192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6484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变量：</a:t>
            </a:r>
          </a:p>
        </p:txBody>
      </p:sp>
      <p:sp>
        <p:nvSpPr>
          <p:cNvPr id="20" name="文本框 17"/>
          <p:cNvSpPr txBox="1"/>
          <p:nvPr/>
        </p:nvSpPr>
        <p:spPr>
          <a:xfrm>
            <a:off x="1596838" y="1979539"/>
            <a:ext cx="840409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74E0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800" b="1" dirty="0">
                <a:solidFill>
                  <a:srgbClr val="E74E0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、类型</a:t>
            </a:r>
            <a:endParaRPr lang="en-US" altLang="zh-CN" sz="2800" b="1" dirty="0">
              <a:solidFill>
                <a:srgbClr val="0033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文本框 18"/>
          <p:cNvSpPr txBox="1"/>
          <p:nvPr/>
        </p:nvSpPr>
        <p:spPr>
          <a:xfrm>
            <a:off x="1596838" y="2769105"/>
            <a:ext cx="5367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a=123</a:t>
            </a:r>
            <a:r>
              <a:rPr lang="zh-CN" altLang="en-US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（整型变量）</a:t>
            </a:r>
            <a:endParaRPr lang="en-US" altLang="zh-CN" sz="2400" b="1" dirty="0">
              <a:solidFill>
                <a:srgbClr val="0033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a=‘</a:t>
            </a:r>
            <a:r>
              <a:rPr lang="zh-CN" altLang="en-US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你好</a:t>
            </a: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’</a:t>
            </a:r>
            <a:r>
              <a:rPr lang="zh-CN" altLang="en-US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（字符型变量）</a:t>
            </a:r>
            <a:endParaRPr lang="en-US" altLang="zh-CN" sz="2400" b="1" dirty="0">
              <a:solidFill>
                <a:srgbClr val="0033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print(type(a))</a:t>
            </a:r>
          </a:p>
        </p:txBody>
      </p:sp>
    </p:spTree>
    <p:extLst>
      <p:ext uri="{BB962C8B-B14F-4D97-AF65-F5344CB8AC3E}">
        <p14:creationId xmlns:p14="http://schemas.microsoft.com/office/powerpoint/2010/main" val="2033947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11577" y="1492122"/>
            <a:ext cx="6696062" cy="430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程序中用来保存具体数据的元素。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975542" y="651863"/>
            <a:ext cx="1442192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6484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变量：</a:t>
            </a:r>
          </a:p>
        </p:txBody>
      </p:sp>
      <p:sp>
        <p:nvSpPr>
          <p:cNvPr id="20" name="文本框 17"/>
          <p:cNvSpPr txBox="1"/>
          <p:nvPr/>
        </p:nvSpPr>
        <p:spPr>
          <a:xfrm>
            <a:off x="1596838" y="1979539"/>
            <a:ext cx="840409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74E0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800" b="1" dirty="0">
                <a:solidFill>
                  <a:srgbClr val="E74E0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、赋值</a:t>
            </a:r>
            <a:endParaRPr lang="en-US" altLang="zh-CN" sz="2800" b="1" dirty="0">
              <a:solidFill>
                <a:srgbClr val="0033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文本框 18"/>
          <p:cNvSpPr txBox="1"/>
          <p:nvPr/>
        </p:nvSpPr>
        <p:spPr>
          <a:xfrm>
            <a:off x="1596838" y="2769105"/>
            <a:ext cx="5367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a=123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b=a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a=567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print(a)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print(b)</a:t>
            </a:r>
          </a:p>
        </p:txBody>
      </p:sp>
      <p:sp>
        <p:nvSpPr>
          <p:cNvPr id="10" name="矩形 9"/>
          <p:cNvSpPr/>
          <p:nvPr/>
        </p:nvSpPr>
        <p:spPr>
          <a:xfrm>
            <a:off x="7374173" y="2968620"/>
            <a:ext cx="1080120" cy="79208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544101" y="3068216"/>
            <a:ext cx="756938" cy="5809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123</a:t>
            </a:r>
          </a:p>
        </p:txBody>
      </p:sp>
      <p:sp>
        <p:nvSpPr>
          <p:cNvPr id="5" name="矩形 4"/>
          <p:cNvSpPr/>
          <p:nvPr/>
        </p:nvSpPr>
        <p:spPr>
          <a:xfrm>
            <a:off x="6153868" y="3004418"/>
            <a:ext cx="364202" cy="5809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</a:p>
        </p:txBody>
      </p:sp>
      <p:cxnSp>
        <p:nvCxnSpPr>
          <p:cNvPr id="7" name="直接箭头连接符 6"/>
          <p:cNvCxnSpPr>
            <a:endCxn id="10" idx="1"/>
          </p:cNvCxnSpPr>
          <p:nvPr/>
        </p:nvCxnSpPr>
        <p:spPr>
          <a:xfrm>
            <a:off x="6518070" y="3358680"/>
            <a:ext cx="856103" cy="598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153868" y="4025143"/>
            <a:ext cx="375424" cy="5809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6518069" y="3415436"/>
            <a:ext cx="743968" cy="985235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374172" y="4025143"/>
            <a:ext cx="1080120" cy="79208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544100" y="4124739"/>
            <a:ext cx="756938" cy="5809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567</a:t>
            </a:r>
          </a:p>
        </p:txBody>
      </p:sp>
    </p:spTree>
    <p:extLst>
      <p:ext uri="{BB962C8B-B14F-4D97-AF65-F5344CB8AC3E}">
        <p14:creationId xmlns:p14="http://schemas.microsoft.com/office/powerpoint/2010/main" val="723560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11577" y="1492122"/>
            <a:ext cx="6696062" cy="430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程序中用来保存具体数据的元素。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975542" y="651863"/>
            <a:ext cx="1442192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6484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变量：</a:t>
            </a:r>
          </a:p>
        </p:txBody>
      </p:sp>
      <p:sp>
        <p:nvSpPr>
          <p:cNvPr id="20" name="文本框 17"/>
          <p:cNvSpPr txBox="1"/>
          <p:nvPr/>
        </p:nvSpPr>
        <p:spPr>
          <a:xfrm>
            <a:off x="1596838" y="1979539"/>
            <a:ext cx="840409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74E0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800" b="1" dirty="0">
                <a:solidFill>
                  <a:srgbClr val="E74E0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、赋值</a:t>
            </a:r>
            <a:endParaRPr lang="en-US" altLang="zh-CN" sz="2800" b="1" dirty="0">
              <a:solidFill>
                <a:srgbClr val="0033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文本框 18"/>
          <p:cNvSpPr txBox="1"/>
          <p:nvPr/>
        </p:nvSpPr>
        <p:spPr>
          <a:xfrm>
            <a:off x="1596838" y="2769105"/>
            <a:ext cx="5367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a=123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b=a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a=567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print(a)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print(b)</a:t>
            </a:r>
          </a:p>
        </p:txBody>
      </p:sp>
      <p:sp>
        <p:nvSpPr>
          <p:cNvPr id="10" name="矩形 9"/>
          <p:cNvSpPr/>
          <p:nvPr/>
        </p:nvSpPr>
        <p:spPr>
          <a:xfrm>
            <a:off x="7374173" y="2968620"/>
            <a:ext cx="1080120" cy="79208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544101" y="3068216"/>
            <a:ext cx="756938" cy="5809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123</a:t>
            </a:r>
          </a:p>
        </p:txBody>
      </p:sp>
      <p:sp>
        <p:nvSpPr>
          <p:cNvPr id="5" name="矩形 4"/>
          <p:cNvSpPr/>
          <p:nvPr/>
        </p:nvSpPr>
        <p:spPr>
          <a:xfrm>
            <a:off x="6153868" y="3004418"/>
            <a:ext cx="364202" cy="5809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</a:p>
        </p:txBody>
      </p:sp>
      <p:cxnSp>
        <p:nvCxnSpPr>
          <p:cNvPr id="7" name="直接箭头连接符 6"/>
          <p:cNvCxnSpPr>
            <a:endCxn id="16" idx="1"/>
          </p:cNvCxnSpPr>
          <p:nvPr/>
        </p:nvCxnSpPr>
        <p:spPr>
          <a:xfrm>
            <a:off x="6518070" y="3358680"/>
            <a:ext cx="856102" cy="1062507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153868" y="4025143"/>
            <a:ext cx="375424" cy="5809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6518069" y="3415436"/>
            <a:ext cx="743968" cy="985235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374172" y="4025143"/>
            <a:ext cx="1080120" cy="79208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544100" y="4124739"/>
            <a:ext cx="756938" cy="5809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567</a:t>
            </a:r>
          </a:p>
        </p:txBody>
      </p:sp>
    </p:spTree>
    <p:extLst>
      <p:ext uri="{BB962C8B-B14F-4D97-AF65-F5344CB8AC3E}">
        <p14:creationId xmlns:p14="http://schemas.microsoft.com/office/powerpoint/2010/main" val="3819379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11577" y="1492122"/>
            <a:ext cx="6696062" cy="430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程序中用来保存具体数据的元素。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975542" y="651863"/>
            <a:ext cx="1442192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6484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变量：</a:t>
            </a:r>
          </a:p>
        </p:txBody>
      </p:sp>
      <p:sp>
        <p:nvSpPr>
          <p:cNvPr id="20" name="文本框 17"/>
          <p:cNvSpPr txBox="1"/>
          <p:nvPr/>
        </p:nvSpPr>
        <p:spPr>
          <a:xfrm>
            <a:off x="1596838" y="1979539"/>
            <a:ext cx="8404094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74E0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800" b="1" dirty="0">
                <a:solidFill>
                  <a:srgbClr val="E74E0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、删除（</a:t>
            </a:r>
            <a:r>
              <a:rPr lang="en-US" altLang="zh-CN" sz="2800" b="1" dirty="0">
                <a:solidFill>
                  <a:srgbClr val="E74E0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del</a:t>
            </a:r>
            <a:r>
              <a:rPr lang="zh-CN" altLang="en-US" sz="2800" b="1" dirty="0">
                <a:solidFill>
                  <a:srgbClr val="E74E0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sz="2800" b="1" dirty="0">
              <a:solidFill>
                <a:srgbClr val="0033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文本框 18"/>
          <p:cNvSpPr txBox="1"/>
          <p:nvPr/>
        </p:nvSpPr>
        <p:spPr>
          <a:xfrm>
            <a:off x="1596838" y="2769105"/>
            <a:ext cx="5367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a=123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b=a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del </a:t>
            </a:r>
            <a:r>
              <a:rPr lang="en-US" altLang="zh-CN" sz="2400" b="1" dirty="0" err="1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a,b</a:t>
            </a:r>
            <a:endParaRPr lang="en-US" altLang="zh-CN" sz="2400" b="1" dirty="0">
              <a:solidFill>
                <a:srgbClr val="0033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print(a)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print(b)</a:t>
            </a:r>
          </a:p>
        </p:txBody>
      </p:sp>
    </p:spTree>
    <p:extLst>
      <p:ext uri="{BB962C8B-B14F-4D97-AF65-F5344CB8AC3E}">
        <p14:creationId xmlns:p14="http://schemas.microsoft.com/office/powerpoint/2010/main" val="233790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8400257" y="2852937"/>
            <a:ext cx="3636265" cy="3659177"/>
            <a:chOff x="7603072" y="2116690"/>
            <a:chExt cx="4533510" cy="4484245"/>
          </a:xfrm>
        </p:grpSpPr>
        <p:sp>
          <p:nvSpPr>
            <p:cNvPr id="20" name="直角三角形 19"/>
            <p:cNvSpPr/>
            <p:nvPr/>
          </p:nvSpPr>
          <p:spPr>
            <a:xfrm flipH="1">
              <a:off x="7603072" y="4003852"/>
              <a:ext cx="4336402" cy="2571750"/>
            </a:xfrm>
            <a:prstGeom prst="rtTriangl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21" name="矩形 9"/>
            <p:cNvSpPr/>
            <p:nvPr/>
          </p:nvSpPr>
          <p:spPr>
            <a:xfrm>
              <a:off x="9022894" y="2116690"/>
              <a:ext cx="1173325" cy="883493"/>
            </a:xfrm>
            <a:custGeom>
              <a:avLst/>
              <a:gdLst>
                <a:gd name="connsiteX0" fmla="*/ 0 w 1564433"/>
                <a:gd name="connsiteY0" fmla="*/ 0 h 1168661"/>
                <a:gd name="connsiteX1" fmla="*/ 1564433 w 1564433"/>
                <a:gd name="connsiteY1" fmla="*/ 0 h 1168661"/>
                <a:gd name="connsiteX2" fmla="*/ 1564433 w 1564433"/>
                <a:gd name="connsiteY2" fmla="*/ 1168661 h 1168661"/>
                <a:gd name="connsiteX3" fmla="*/ 0 w 1564433"/>
                <a:gd name="connsiteY3" fmla="*/ 1168661 h 1168661"/>
                <a:gd name="connsiteX4" fmla="*/ 0 w 1564433"/>
                <a:gd name="connsiteY4" fmla="*/ 0 h 1168661"/>
                <a:gd name="connsiteX0-1" fmla="*/ 0 w 1564433"/>
                <a:gd name="connsiteY0-2" fmla="*/ 0 h 1177991"/>
                <a:gd name="connsiteX1-3" fmla="*/ 1564433 w 1564433"/>
                <a:gd name="connsiteY1-4" fmla="*/ 0 h 1177991"/>
                <a:gd name="connsiteX2-5" fmla="*/ 1555102 w 1564433"/>
                <a:gd name="connsiteY2-6" fmla="*/ 1177991 h 1177991"/>
                <a:gd name="connsiteX3-7" fmla="*/ 0 w 1564433"/>
                <a:gd name="connsiteY3-8" fmla="*/ 1168661 h 1177991"/>
                <a:gd name="connsiteX4-9" fmla="*/ 0 w 1564433"/>
                <a:gd name="connsiteY4-10" fmla="*/ 0 h 11779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64433" h="1177991">
                  <a:moveTo>
                    <a:pt x="0" y="0"/>
                  </a:moveTo>
                  <a:lnTo>
                    <a:pt x="1564433" y="0"/>
                  </a:lnTo>
                  <a:cubicBezTo>
                    <a:pt x="1561323" y="392664"/>
                    <a:pt x="1558212" y="785327"/>
                    <a:pt x="1555102" y="1177991"/>
                  </a:cubicBezTo>
                  <a:lnTo>
                    <a:pt x="0" y="1168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C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22" name="矩形 10"/>
            <p:cNvSpPr/>
            <p:nvPr/>
          </p:nvSpPr>
          <p:spPr>
            <a:xfrm>
              <a:off x="10183099" y="2116690"/>
              <a:ext cx="851418" cy="1401343"/>
            </a:xfrm>
            <a:custGeom>
              <a:avLst/>
              <a:gdLst>
                <a:gd name="connsiteX0" fmla="*/ 0 w 1564433"/>
                <a:gd name="connsiteY0" fmla="*/ 0 h 1168661"/>
                <a:gd name="connsiteX1" fmla="*/ 1564433 w 1564433"/>
                <a:gd name="connsiteY1" fmla="*/ 0 h 1168661"/>
                <a:gd name="connsiteX2" fmla="*/ 1564433 w 1564433"/>
                <a:gd name="connsiteY2" fmla="*/ 1168661 h 1168661"/>
                <a:gd name="connsiteX3" fmla="*/ 0 w 1564433"/>
                <a:gd name="connsiteY3" fmla="*/ 1168661 h 1168661"/>
                <a:gd name="connsiteX4" fmla="*/ 0 w 1564433"/>
                <a:gd name="connsiteY4" fmla="*/ 0 h 1168661"/>
                <a:gd name="connsiteX0-1" fmla="*/ 9330 w 1573763"/>
                <a:gd name="connsiteY0-2" fmla="*/ 0 h 1868457"/>
                <a:gd name="connsiteX1-3" fmla="*/ 1573763 w 1573763"/>
                <a:gd name="connsiteY1-4" fmla="*/ 0 h 1868457"/>
                <a:gd name="connsiteX2-5" fmla="*/ 1573763 w 1573763"/>
                <a:gd name="connsiteY2-6" fmla="*/ 1168661 h 1868457"/>
                <a:gd name="connsiteX3-7" fmla="*/ 0 w 1573763"/>
                <a:gd name="connsiteY3-8" fmla="*/ 1868457 h 1868457"/>
                <a:gd name="connsiteX4-9" fmla="*/ 9330 w 1573763"/>
                <a:gd name="connsiteY4-10" fmla="*/ 0 h 1868457"/>
                <a:gd name="connsiteX0-11" fmla="*/ 9330 w 1573763"/>
                <a:gd name="connsiteY0-12" fmla="*/ 0 h 1868457"/>
                <a:gd name="connsiteX1-13" fmla="*/ 1573763 w 1573763"/>
                <a:gd name="connsiteY1-14" fmla="*/ 0 h 1868457"/>
                <a:gd name="connsiteX2-15" fmla="*/ 1135224 w 1573763"/>
                <a:gd name="connsiteY2-16" fmla="*/ 1840465 h 1868457"/>
                <a:gd name="connsiteX3-17" fmla="*/ 0 w 1573763"/>
                <a:gd name="connsiteY3-18" fmla="*/ 1868457 h 1868457"/>
                <a:gd name="connsiteX4-19" fmla="*/ 9330 w 1573763"/>
                <a:gd name="connsiteY4-20" fmla="*/ 0 h 1868457"/>
                <a:gd name="connsiteX0-21" fmla="*/ 9330 w 1135224"/>
                <a:gd name="connsiteY0-22" fmla="*/ 0 h 1868457"/>
                <a:gd name="connsiteX1-23" fmla="*/ 1125894 w 1135224"/>
                <a:gd name="connsiteY1-24" fmla="*/ 1101012 h 1868457"/>
                <a:gd name="connsiteX2-25" fmla="*/ 1135224 w 1135224"/>
                <a:gd name="connsiteY2-26" fmla="*/ 1840465 h 1868457"/>
                <a:gd name="connsiteX3-27" fmla="*/ 0 w 1135224"/>
                <a:gd name="connsiteY3-28" fmla="*/ 1868457 h 1868457"/>
                <a:gd name="connsiteX4-29" fmla="*/ 9330 w 1135224"/>
                <a:gd name="connsiteY4-30" fmla="*/ 0 h 18684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135224" h="1868457">
                  <a:moveTo>
                    <a:pt x="9330" y="0"/>
                  </a:moveTo>
                  <a:lnTo>
                    <a:pt x="1125894" y="1101012"/>
                  </a:lnTo>
                  <a:lnTo>
                    <a:pt x="1135224" y="1840465"/>
                  </a:lnTo>
                  <a:lnTo>
                    <a:pt x="0" y="1868457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23" name="矩形 10"/>
            <p:cNvSpPr/>
            <p:nvPr/>
          </p:nvSpPr>
          <p:spPr>
            <a:xfrm rot="5400000">
              <a:off x="9878567" y="3181426"/>
              <a:ext cx="845096" cy="1480801"/>
            </a:xfrm>
            <a:custGeom>
              <a:avLst/>
              <a:gdLst>
                <a:gd name="connsiteX0" fmla="*/ 0 w 1564433"/>
                <a:gd name="connsiteY0" fmla="*/ 0 h 1168661"/>
                <a:gd name="connsiteX1" fmla="*/ 1564433 w 1564433"/>
                <a:gd name="connsiteY1" fmla="*/ 0 h 1168661"/>
                <a:gd name="connsiteX2" fmla="*/ 1564433 w 1564433"/>
                <a:gd name="connsiteY2" fmla="*/ 1168661 h 1168661"/>
                <a:gd name="connsiteX3" fmla="*/ 0 w 1564433"/>
                <a:gd name="connsiteY3" fmla="*/ 1168661 h 1168661"/>
                <a:gd name="connsiteX4" fmla="*/ 0 w 1564433"/>
                <a:gd name="connsiteY4" fmla="*/ 0 h 1168661"/>
                <a:gd name="connsiteX0-1" fmla="*/ 9330 w 1573763"/>
                <a:gd name="connsiteY0-2" fmla="*/ 0 h 1868457"/>
                <a:gd name="connsiteX1-3" fmla="*/ 1573763 w 1573763"/>
                <a:gd name="connsiteY1-4" fmla="*/ 0 h 1868457"/>
                <a:gd name="connsiteX2-5" fmla="*/ 1573763 w 1573763"/>
                <a:gd name="connsiteY2-6" fmla="*/ 1168661 h 1868457"/>
                <a:gd name="connsiteX3-7" fmla="*/ 0 w 1573763"/>
                <a:gd name="connsiteY3-8" fmla="*/ 1868457 h 1868457"/>
                <a:gd name="connsiteX4-9" fmla="*/ 9330 w 1573763"/>
                <a:gd name="connsiteY4-10" fmla="*/ 0 h 1868457"/>
                <a:gd name="connsiteX0-11" fmla="*/ 9330 w 1573763"/>
                <a:gd name="connsiteY0-12" fmla="*/ 0 h 1868457"/>
                <a:gd name="connsiteX1-13" fmla="*/ 1573763 w 1573763"/>
                <a:gd name="connsiteY1-14" fmla="*/ 0 h 1868457"/>
                <a:gd name="connsiteX2-15" fmla="*/ 1135224 w 1573763"/>
                <a:gd name="connsiteY2-16" fmla="*/ 1840465 h 1868457"/>
                <a:gd name="connsiteX3-17" fmla="*/ 0 w 1573763"/>
                <a:gd name="connsiteY3-18" fmla="*/ 1868457 h 1868457"/>
                <a:gd name="connsiteX4-19" fmla="*/ 9330 w 1573763"/>
                <a:gd name="connsiteY4-20" fmla="*/ 0 h 1868457"/>
                <a:gd name="connsiteX0-21" fmla="*/ 9330 w 1135224"/>
                <a:gd name="connsiteY0-22" fmla="*/ 0 h 1868457"/>
                <a:gd name="connsiteX1-23" fmla="*/ 1125894 w 1135224"/>
                <a:gd name="connsiteY1-24" fmla="*/ 1101012 h 1868457"/>
                <a:gd name="connsiteX2-25" fmla="*/ 1135224 w 1135224"/>
                <a:gd name="connsiteY2-26" fmla="*/ 1840465 h 1868457"/>
                <a:gd name="connsiteX3-27" fmla="*/ 0 w 1135224"/>
                <a:gd name="connsiteY3-28" fmla="*/ 1868457 h 1868457"/>
                <a:gd name="connsiteX4-29" fmla="*/ 9330 w 1135224"/>
                <a:gd name="connsiteY4-30" fmla="*/ 0 h 1868457"/>
                <a:gd name="connsiteX0-31" fmla="*/ 0 w 1144553"/>
                <a:gd name="connsiteY0-32" fmla="*/ 0 h 1896259"/>
                <a:gd name="connsiteX1-33" fmla="*/ 1135223 w 1144553"/>
                <a:gd name="connsiteY1-34" fmla="*/ 1128814 h 1896259"/>
                <a:gd name="connsiteX2-35" fmla="*/ 1144553 w 1144553"/>
                <a:gd name="connsiteY2-36" fmla="*/ 1868267 h 1896259"/>
                <a:gd name="connsiteX3-37" fmla="*/ 9329 w 1144553"/>
                <a:gd name="connsiteY3-38" fmla="*/ 1896259 h 1896259"/>
                <a:gd name="connsiteX4-39" fmla="*/ 0 w 1144553"/>
                <a:gd name="connsiteY4-40" fmla="*/ 0 h 1896259"/>
                <a:gd name="connsiteX0-41" fmla="*/ 0 w 1135225"/>
                <a:gd name="connsiteY0-42" fmla="*/ 0 h 1960936"/>
                <a:gd name="connsiteX1-43" fmla="*/ 1135223 w 1135225"/>
                <a:gd name="connsiteY1-44" fmla="*/ 1128814 h 1960936"/>
                <a:gd name="connsiteX2-45" fmla="*/ 1135225 w 1135225"/>
                <a:gd name="connsiteY2-46" fmla="*/ 1960936 h 1960936"/>
                <a:gd name="connsiteX3-47" fmla="*/ 9329 w 1135225"/>
                <a:gd name="connsiteY3-48" fmla="*/ 1896259 h 1960936"/>
                <a:gd name="connsiteX4-49" fmla="*/ 0 w 1135225"/>
                <a:gd name="connsiteY4-50" fmla="*/ 0 h 1960936"/>
                <a:gd name="connsiteX0-51" fmla="*/ 0 w 1135225"/>
                <a:gd name="connsiteY0-52" fmla="*/ 0 h 1960936"/>
                <a:gd name="connsiteX1-53" fmla="*/ 1135223 w 1135225"/>
                <a:gd name="connsiteY1-54" fmla="*/ 1128814 h 1960936"/>
                <a:gd name="connsiteX2-55" fmla="*/ 1135225 w 1135225"/>
                <a:gd name="connsiteY2-56" fmla="*/ 1960936 h 1960936"/>
                <a:gd name="connsiteX3-57" fmla="*/ 9329 w 1135225"/>
                <a:gd name="connsiteY3-58" fmla="*/ 1933327 h 1960936"/>
                <a:gd name="connsiteX4-59" fmla="*/ 0 w 1135225"/>
                <a:gd name="connsiteY4-60" fmla="*/ 0 h 1960936"/>
                <a:gd name="connsiteX0-61" fmla="*/ 900 w 1126794"/>
                <a:gd name="connsiteY0-62" fmla="*/ 0 h 1960936"/>
                <a:gd name="connsiteX1-63" fmla="*/ 1126792 w 1126794"/>
                <a:gd name="connsiteY1-64" fmla="*/ 1128814 h 1960936"/>
                <a:gd name="connsiteX2-65" fmla="*/ 1126794 w 1126794"/>
                <a:gd name="connsiteY2-66" fmla="*/ 1960936 h 1960936"/>
                <a:gd name="connsiteX3-67" fmla="*/ 898 w 1126794"/>
                <a:gd name="connsiteY3-68" fmla="*/ 1933327 h 1960936"/>
                <a:gd name="connsiteX4-69" fmla="*/ 900 w 1126794"/>
                <a:gd name="connsiteY4-70" fmla="*/ 0 h 19609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126794" h="1960936">
                  <a:moveTo>
                    <a:pt x="900" y="0"/>
                  </a:moveTo>
                  <a:lnTo>
                    <a:pt x="1126792" y="1128814"/>
                  </a:lnTo>
                  <a:cubicBezTo>
                    <a:pt x="1126793" y="1406188"/>
                    <a:pt x="1126793" y="1683562"/>
                    <a:pt x="1126794" y="1960936"/>
                  </a:cubicBezTo>
                  <a:lnTo>
                    <a:pt x="898" y="1933327"/>
                  </a:lnTo>
                  <a:cubicBezTo>
                    <a:pt x="-2212" y="1301241"/>
                    <a:pt x="4010" y="632086"/>
                    <a:pt x="900" y="0"/>
                  </a:cubicBezTo>
                  <a:close/>
                </a:path>
              </a:pathLst>
            </a:custGeom>
            <a:solidFill>
              <a:srgbClr val="A2C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24" name="矩形 10"/>
            <p:cNvSpPr/>
            <p:nvPr/>
          </p:nvSpPr>
          <p:spPr>
            <a:xfrm flipH="1">
              <a:off x="8757310" y="3506277"/>
              <a:ext cx="824399" cy="1480801"/>
            </a:xfrm>
            <a:custGeom>
              <a:avLst/>
              <a:gdLst>
                <a:gd name="connsiteX0" fmla="*/ 0 w 1564433"/>
                <a:gd name="connsiteY0" fmla="*/ 0 h 1168661"/>
                <a:gd name="connsiteX1" fmla="*/ 1564433 w 1564433"/>
                <a:gd name="connsiteY1" fmla="*/ 0 h 1168661"/>
                <a:gd name="connsiteX2" fmla="*/ 1564433 w 1564433"/>
                <a:gd name="connsiteY2" fmla="*/ 1168661 h 1168661"/>
                <a:gd name="connsiteX3" fmla="*/ 0 w 1564433"/>
                <a:gd name="connsiteY3" fmla="*/ 1168661 h 1168661"/>
                <a:gd name="connsiteX4" fmla="*/ 0 w 1564433"/>
                <a:gd name="connsiteY4" fmla="*/ 0 h 1168661"/>
                <a:gd name="connsiteX0-1" fmla="*/ 9330 w 1573763"/>
                <a:gd name="connsiteY0-2" fmla="*/ 0 h 1868457"/>
                <a:gd name="connsiteX1-3" fmla="*/ 1573763 w 1573763"/>
                <a:gd name="connsiteY1-4" fmla="*/ 0 h 1868457"/>
                <a:gd name="connsiteX2-5" fmla="*/ 1573763 w 1573763"/>
                <a:gd name="connsiteY2-6" fmla="*/ 1168661 h 1868457"/>
                <a:gd name="connsiteX3-7" fmla="*/ 0 w 1573763"/>
                <a:gd name="connsiteY3-8" fmla="*/ 1868457 h 1868457"/>
                <a:gd name="connsiteX4-9" fmla="*/ 9330 w 1573763"/>
                <a:gd name="connsiteY4-10" fmla="*/ 0 h 1868457"/>
                <a:gd name="connsiteX0-11" fmla="*/ 9330 w 1573763"/>
                <a:gd name="connsiteY0-12" fmla="*/ 0 h 1868457"/>
                <a:gd name="connsiteX1-13" fmla="*/ 1573763 w 1573763"/>
                <a:gd name="connsiteY1-14" fmla="*/ 0 h 1868457"/>
                <a:gd name="connsiteX2-15" fmla="*/ 1135224 w 1573763"/>
                <a:gd name="connsiteY2-16" fmla="*/ 1840465 h 1868457"/>
                <a:gd name="connsiteX3-17" fmla="*/ 0 w 1573763"/>
                <a:gd name="connsiteY3-18" fmla="*/ 1868457 h 1868457"/>
                <a:gd name="connsiteX4-19" fmla="*/ 9330 w 1573763"/>
                <a:gd name="connsiteY4-20" fmla="*/ 0 h 1868457"/>
                <a:gd name="connsiteX0-21" fmla="*/ 9330 w 1135224"/>
                <a:gd name="connsiteY0-22" fmla="*/ 0 h 1868457"/>
                <a:gd name="connsiteX1-23" fmla="*/ 1125894 w 1135224"/>
                <a:gd name="connsiteY1-24" fmla="*/ 1101012 h 1868457"/>
                <a:gd name="connsiteX2-25" fmla="*/ 1135224 w 1135224"/>
                <a:gd name="connsiteY2-26" fmla="*/ 1840465 h 1868457"/>
                <a:gd name="connsiteX3-27" fmla="*/ 0 w 1135224"/>
                <a:gd name="connsiteY3-28" fmla="*/ 1868457 h 1868457"/>
                <a:gd name="connsiteX4-29" fmla="*/ 9330 w 1135224"/>
                <a:gd name="connsiteY4-30" fmla="*/ 0 h 1868457"/>
                <a:gd name="connsiteX0-31" fmla="*/ 0 w 1144553"/>
                <a:gd name="connsiteY0-32" fmla="*/ 0 h 1896259"/>
                <a:gd name="connsiteX1-33" fmla="*/ 1135223 w 1144553"/>
                <a:gd name="connsiteY1-34" fmla="*/ 1128814 h 1896259"/>
                <a:gd name="connsiteX2-35" fmla="*/ 1144553 w 1144553"/>
                <a:gd name="connsiteY2-36" fmla="*/ 1868267 h 1896259"/>
                <a:gd name="connsiteX3-37" fmla="*/ 9329 w 1144553"/>
                <a:gd name="connsiteY3-38" fmla="*/ 1896259 h 1896259"/>
                <a:gd name="connsiteX4-39" fmla="*/ 0 w 1144553"/>
                <a:gd name="connsiteY4-40" fmla="*/ 0 h 1896259"/>
                <a:gd name="connsiteX0-41" fmla="*/ 0 w 1135225"/>
                <a:gd name="connsiteY0-42" fmla="*/ 0 h 1960936"/>
                <a:gd name="connsiteX1-43" fmla="*/ 1135223 w 1135225"/>
                <a:gd name="connsiteY1-44" fmla="*/ 1128814 h 1960936"/>
                <a:gd name="connsiteX2-45" fmla="*/ 1135225 w 1135225"/>
                <a:gd name="connsiteY2-46" fmla="*/ 1960936 h 1960936"/>
                <a:gd name="connsiteX3-47" fmla="*/ 9329 w 1135225"/>
                <a:gd name="connsiteY3-48" fmla="*/ 1896259 h 1960936"/>
                <a:gd name="connsiteX4-49" fmla="*/ 0 w 1135225"/>
                <a:gd name="connsiteY4-50" fmla="*/ 0 h 1960936"/>
                <a:gd name="connsiteX0-51" fmla="*/ 0 w 1135225"/>
                <a:gd name="connsiteY0-52" fmla="*/ 0 h 1960936"/>
                <a:gd name="connsiteX1-53" fmla="*/ 1135223 w 1135225"/>
                <a:gd name="connsiteY1-54" fmla="*/ 1128814 h 1960936"/>
                <a:gd name="connsiteX2-55" fmla="*/ 1135225 w 1135225"/>
                <a:gd name="connsiteY2-56" fmla="*/ 1960936 h 1960936"/>
                <a:gd name="connsiteX3-57" fmla="*/ 9329 w 1135225"/>
                <a:gd name="connsiteY3-58" fmla="*/ 1933327 h 1960936"/>
                <a:gd name="connsiteX4-59" fmla="*/ 0 w 1135225"/>
                <a:gd name="connsiteY4-60" fmla="*/ 0 h 1960936"/>
                <a:gd name="connsiteX0-61" fmla="*/ 900 w 1126794"/>
                <a:gd name="connsiteY0-62" fmla="*/ 0 h 1960936"/>
                <a:gd name="connsiteX1-63" fmla="*/ 1126792 w 1126794"/>
                <a:gd name="connsiteY1-64" fmla="*/ 1128814 h 1960936"/>
                <a:gd name="connsiteX2-65" fmla="*/ 1126794 w 1126794"/>
                <a:gd name="connsiteY2-66" fmla="*/ 1960936 h 1960936"/>
                <a:gd name="connsiteX3-67" fmla="*/ 898 w 1126794"/>
                <a:gd name="connsiteY3-68" fmla="*/ 1933327 h 1960936"/>
                <a:gd name="connsiteX4-69" fmla="*/ 900 w 1126794"/>
                <a:gd name="connsiteY4-70" fmla="*/ 0 h 19609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126794" h="1960936">
                  <a:moveTo>
                    <a:pt x="900" y="0"/>
                  </a:moveTo>
                  <a:lnTo>
                    <a:pt x="1126792" y="1128814"/>
                  </a:lnTo>
                  <a:cubicBezTo>
                    <a:pt x="1126793" y="1406188"/>
                    <a:pt x="1126793" y="1683562"/>
                    <a:pt x="1126794" y="1960936"/>
                  </a:cubicBezTo>
                  <a:lnTo>
                    <a:pt x="898" y="1933327"/>
                  </a:lnTo>
                  <a:cubicBezTo>
                    <a:pt x="-2212" y="1301241"/>
                    <a:pt x="4010" y="632086"/>
                    <a:pt x="900" y="0"/>
                  </a:cubicBezTo>
                  <a:close/>
                </a:path>
              </a:pathLst>
            </a:cu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20751420">
              <a:off x="9351995" y="4802316"/>
              <a:ext cx="853847" cy="846790"/>
            </a:xfrm>
            <a:prstGeom prst="rect">
              <a:avLst/>
            </a:prstGeom>
            <a:solidFill>
              <a:srgbClr val="A2C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26" name="文本框 9"/>
            <p:cNvSpPr txBox="1"/>
            <p:nvPr/>
          </p:nvSpPr>
          <p:spPr>
            <a:xfrm>
              <a:off x="9339732" y="5790011"/>
              <a:ext cx="2796850" cy="810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defRPr/>
              </a:pPr>
              <a:r>
                <a:rPr lang="en-US" altLang="zh-CN" sz="37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WHY?</a:t>
              </a:r>
              <a:endParaRPr lang="zh-CN" altLang="en-US" sz="37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130063" y="938906"/>
            <a:ext cx="9537279" cy="4001091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请解答以下问题：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有哪些数据类型？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、数值类型包含哪几种？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、整数的四个表示方式分别是？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、浮点数是什么数？科学计数法如何表示？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、如何获得复数的实部和虚部？</a:t>
            </a:r>
          </a:p>
        </p:txBody>
      </p:sp>
    </p:spTree>
    <p:extLst>
      <p:ext uri="{BB962C8B-B14F-4D97-AF65-F5344CB8AC3E}">
        <p14:creationId xmlns:p14="http://schemas.microsoft.com/office/powerpoint/2010/main" val="339514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3"/>
          <p:cNvSpPr txBox="1"/>
          <p:nvPr/>
        </p:nvSpPr>
        <p:spPr>
          <a:xfrm>
            <a:off x="975542" y="651863"/>
            <a:ext cx="1442192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6484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变量：</a:t>
            </a:r>
          </a:p>
        </p:txBody>
      </p:sp>
      <p:sp>
        <p:nvSpPr>
          <p:cNvPr id="10" name="矩形 9"/>
          <p:cNvSpPr/>
          <p:nvPr/>
        </p:nvSpPr>
        <p:spPr>
          <a:xfrm>
            <a:off x="2560502" y="1408732"/>
            <a:ext cx="5821498" cy="4013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【例</a:t>
            </a:r>
            <a:r>
              <a:rPr lang="en-US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2-2</a:t>
            </a:r>
            <a:r>
              <a:rPr lang="zh-CN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】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del</a:t>
            </a:r>
            <a:r>
              <a:rPr lang="zh-CN" altLang="en-US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的使用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</a:p>
          <a:p>
            <a:pPr indent="266700"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r=5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s=r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del r </a:t>
            </a:r>
          </a:p>
          <a:p>
            <a:pPr indent="266700" algn="just">
              <a:lnSpc>
                <a:spcPct val="130000"/>
              </a:lnSpc>
              <a:spcAft>
                <a:spcPts val="0"/>
              </a:spcAft>
            </a:pPr>
            <a:r>
              <a:rPr lang="zh-CN" altLang="en-US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或</a:t>
            </a:r>
            <a:endParaRPr lang="en-US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30000"/>
              </a:lnSpc>
            </a:pP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del 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r,s</a:t>
            </a:r>
            <a:endParaRPr lang="en-US" altLang="zh-CN" sz="2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30000"/>
              </a:lnSpc>
              <a:spcAft>
                <a:spcPts val="0"/>
              </a:spcAft>
            </a:pP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117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3">
            <a:extLst>
              <a:ext uri="{FF2B5EF4-FFF2-40B4-BE49-F238E27FC236}">
                <a16:creationId xmlns:a16="http://schemas.microsoft.com/office/drawing/2014/main" id="{AB88FA4D-8946-4F9A-891E-322619BA4FC0}"/>
              </a:ext>
            </a:extLst>
          </p:cNvPr>
          <p:cNvSpPr txBox="1"/>
          <p:nvPr/>
        </p:nvSpPr>
        <p:spPr>
          <a:xfrm flipH="1">
            <a:off x="524095" y="437092"/>
            <a:ext cx="49177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64846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标识符</a:t>
            </a:r>
            <a:r>
              <a:rPr lang="zh-CN" altLang="en-US" sz="3200" b="1" dirty="0"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：</a:t>
            </a:r>
            <a:endParaRPr lang="en-US" altLang="zh-CN" sz="3200" b="1" dirty="0">
              <a:latin typeface="方正正大黑简体" pitchFamily="2" charset="-122"/>
              <a:ea typeface="方正正大黑简体" pitchFamily="2" charset="-122"/>
              <a:cs typeface="微软雅黑" panose="020B0503020204020204" charset="-122"/>
            </a:endParaRPr>
          </a:p>
          <a:p>
            <a:endParaRPr sz="3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文本框 6">
            <a:extLst>
              <a:ext uri="{FF2B5EF4-FFF2-40B4-BE49-F238E27FC236}">
                <a16:creationId xmlns:a16="http://schemas.microsoft.com/office/drawing/2014/main" id="{97F14121-C8CB-473B-8101-7BF435C02E9A}"/>
              </a:ext>
            </a:extLst>
          </p:cNvPr>
          <p:cNvSpPr txBox="1"/>
          <p:nvPr/>
        </p:nvSpPr>
        <p:spPr>
          <a:xfrm flipH="1">
            <a:off x="1239437" y="1126870"/>
            <a:ext cx="7410865" cy="58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标识符是自己定义的，如变量名 、函数名等。</a:t>
            </a:r>
            <a:endParaRPr lang="zh-CN" altLang="en-US" sz="32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460438" y="2436885"/>
            <a:ext cx="5367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=123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</a:t>
            </a:r>
            <a:r>
              <a:rPr lang="en-US" altLang="zh-CN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=567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print(</a:t>
            </a:r>
            <a:r>
              <a:rPr lang="en-US" altLang="zh-CN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print(</a:t>
            </a:r>
            <a:r>
              <a:rPr lang="en-US" altLang="zh-CN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623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7">
            <a:extLst>
              <a:ext uri="{FF2B5EF4-FFF2-40B4-BE49-F238E27FC236}">
                <a16:creationId xmlns:a16="http://schemas.microsoft.com/office/drawing/2014/main" id="{4C9982E5-C04A-4BD9-8F39-716457049C42}"/>
              </a:ext>
            </a:extLst>
          </p:cNvPr>
          <p:cNvSpPr txBox="1"/>
          <p:nvPr/>
        </p:nvSpPr>
        <p:spPr>
          <a:xfrm flipH="1">
            <a:off x="1183313" y="901359"/>
            <a:ext cx="9651263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" panose="020B0503020204020204" charset="-122"/>
              </a:rPr>
              <a:t>标识符命名规则：</a:t>
            </a:r>
            <a:endParaRPr lang="en-US" altLang="zh-CN" sz="24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zh-CN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只能包含字母、数字和下划线。变量名可以以字母或者下划线开头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但是不能以数字开头。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zh-CN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不能包含空格，但可以使用下划线来分隔其中的单词。</a:t>
            </a: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zh-CN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不能使用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中的关键字作为变量名</a:t>
            </a: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zh-CN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建议使用驼峰命名法，驼峰式命名分为大驼峰（</a:t>
            </a:r>
            <a:r>
              <a:rPr lang="en-US" altLang="zh-CN" sz="20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UserName</a:t>
            </a:r>
            <a:r>
              <a:rPr lang="zh-CN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和小驼峰（</a:t>
            </a:r>
            <a:r>
              <a:rPr lang="en-US" altLang="zh-CN" sz="20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userName</a:t>
            </a:r>
            <a:r>
              <a:rPr lang="zh-CN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）。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endParaRPr lang="zh-CN" alt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538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339731" y="5790011"/>
            <a:ext cx="27968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5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WHAT ?</a:t>
            </a:r>
            <a:endParaRPr kumimoji="0" lang="zh-CN" altLang="en-US" sz="45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3">
            <a:extLst>
              <a:ext uri="{FF2B5EF4-FFF2-40B4-BE49-F238E27FC236}">
                <a16:creationId xmlns:a16="http://schemas.microsoft.com/office/drawing/2014/main" id="{D815DEAD-ED7B-421B-8AC1-E5BC98488A1F}"/>
              </a:ext>
            </a:extLst>
          </p:cNvPr>
          <p:cNvSpPr txBox="1"/>
          <p:nvPr/>
        </p:nvSpPr>
        <p:spPr>
          <a:xfrm flipH="1">
            <a:off x="531715" y="396452"/>
            <a:ext cx="4917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保留字：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21" name="文本框 6">
            <a:extLst>
              <a:ext uri="{FF2B5EF4-FFF2-40B4-BE49-F238E27FC236}">
                <a16:creationId xmlns:a16="http://schemas.microsoft.com/office/drawing/2014/main" id="{16202A59-46C1-41FC-8A2C-C6CB76A4FFDC}"/>
              </a:ext>
            </a:extLst>
          </p:cNvPr>
          <p:cNvSpPr txBox="1"/>
          <p:nvPr/>
        </p:nvSpPr>
        <p:spPr>
          <a:xfrm flipH="1">
            <a:off x="757775" y="1226642"/>
            <a:ext cx="677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系统有一些保留字是不可以用来当做标识符。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289037"/>
              </p:ext>
            </p:extLst>
          </p:nvPr>
        </p:nvGraphicFramePr>
        <p:xfrm>
          <a:off x="449428" y="1874613"/>
          <a:ext cx="11279288" cy="4293858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983132">
                  <a:extLst>
                    <a:ext uri="{9D8B030D-6E8A-4147-A177-3AD203B41FA5}">
                      <a16:colId xmlns:a16="http://schemas.microsoft.com/office/drawing/2014/main" val="697120264"/>
                    </a:ext>
                  </a:extLst>
                </a:gridCol>
                <a:gridCol w="1284005">
                  <a:extLst>
                    <a:ext uri="{9D8B030D-6E8A-4147-A177-3AD203B41FA5}">
                      <a16:colId xmlns:a16="http://schemas.microsoft.com/office/drawing/2014/main" val="628950666"/>
                    </a:ext>
                  </a:extLst>
                </a:gridCol>
                <a:gridCol w="1125673">
                  <a:extLst>
                    <a:ext uri="{9D8B030D-6E8A-4147-A177-3AD203B41FA5}">
                      <a16:colId xmlns:a16="http://schemas.microsoft.com/office/drawing/2014/main" val="685913176"/>
                    </a:ext>
                  </a:extLst>
                </a:gridCol>
                <a:gridCol w="1125673">
                  <a:extLst>
                    <a:ext uri="{9D8B030D-6E8A-4147-A177-3AD203B41FA5}">
                      <a16:colId xmlns:a16="http://schemas.microsoft.com/office/drawing/2014/main" val="198768407"/>
                    </a:ext>
                  </a:extLst>
                </a:gridCol>
                <a:gridCol w="1125673">
                  <a:extLst>
                    <a:ext uri="{9D8B030D-6E8A-4147-A177-3AD203B41FA5}">
                      <a16:colId xmlns:a16="http://schemas.microsoft.com/office/drawing/2014/main" val="3004075840"/>
                    </a:ext>
                  </a:extLst>
                </a:gridCol>
                <a:gridCol w="1125673">
                  <a:extLst>
                    <a:ext uri="{9D8B030D-6E8A-4147-A177-3AD203B41FA5}">
                      <a16:colId xmlns:a16="http://schemas.microsoft.com/office/drawing/2014/main" val="3562957226"/>
                    </a:ext>
                  </a:extLst>
                </a:gridCol>
                <a:gridCol w="1030663">
                  <a:extLst>
                    <a:ext uri="{9D8B030D-6E8A-4147-A177-3AD203B41FA5}">
                      <a16:colId xmlns:a16="http://schemas.microsoft.com/office/drawing/2014/main" val="329096928"/>
                    </a:ext>
                  </a:extLst>
                </a:gridCol>
                <a:gridCol w="1236474">
                  <a:extLst>
                    <a:ext uri="{9D8B030D-6E8A-4147-A177-3AD203B41FA5}">
                      <a16:colId xmlns:a16="http://schemas.microsoft.com/office/drawing/2014/main" val="3030024683"/>
                    </a:ext>
                  </a:extLst>
                </a:gridCol>
                <a:gridCol w="1125673">
                  <a:extLst>
                    <a:ext uri="{9D8B030D-6E8A-4147-A177-3AD203B41FA5}">
                      <a16:colId xmlns:a16="http://schemas.microsoft.com/office/drawing/2014/main" val="3525809861"/>
                    </a:ext>
                  </a:extLst>
                </a:gridCol>
                <a:gridCol w="1116649">
                  <a:extLst>
                    <a:ext uri="{9D8B030D-6E8A-4147-A177-3AD203B41FA5}">
                      <a16:colId xmlns:a16="http://schemas.microsoft.com/office/drawing/2014/main" val="2547573779"/>
                    </a:ext>
                  </a:extLst>
                </a:gridCol>
              </a:tblGrid>
              <a:tr h="4293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序号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保留字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序号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保留字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序号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保留字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序号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保留字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序号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保留字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2680926"/>
                  </a:ext>
                </a:extLst>
              </a:tr>
              <a:tr h="4293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and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del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15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from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22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None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29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T</a:t>
                      </a:r>
                      <a:r>
                        <a:rPr lang="en-US" altLang="zh-CN" sz="2400" kern="0" dirty="0">
                          <a:effectLst/>
                        </a:rPr>
                        <a:t>rue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3765041"/>
                  </a:ext>
                </a:extLst>
              </a:tr>
              <a:tr h="8587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as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elif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16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global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23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nonlocal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30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try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7163568"/>
                  </a:ext>
                </a:extLst>
              </a:tr>
              <a:tr h="4293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assert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else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17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if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24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not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31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while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0698412"/>
                  </a:ext>
                </a:extLst>
              </a:tr>
              <a:tr h="4293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4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break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except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18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import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25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or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32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with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0210424"/>
                  </a:ext>
                </a:extLst>
              </a:tr>
              <a:tr h="4293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5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class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12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F</a:t>
                      </a:r>
                      <a:r>
                        <a:rPr lang="en-US" altLang="zh-CN" sz="2400" kern="0" dirty="0">
                          <a:effectLst/>
                        </a:rPr>
                        <a:t>alse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19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in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26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pass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33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yield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5830141"/>
                  </a:ext>
                </a:extLst>
              </a:tr>
              <a:tr h="8587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6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continue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13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finally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is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27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raise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zh-CN" sz="24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zh-CN" sz="24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9345956"/>
                  </a:ext>
                </a:extLst>
              </a:tr>
              <a:tr h="4293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def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14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for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lambda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28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return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zh-CN" sz="24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zh-CN" sz="24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946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817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0BEB7012-DAF0-4793-B1B3-6F7BB478E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428748"/>
              </p:ext>
            </p:extLst>
          </p:nvPr>
        </p:nvGraphicFramePr>
        <p:xfrm>
          <a:off x="2277363" y="1703149"/>
          <a:ext cx="6946085" cy="31465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185">
                  <a:extLst>
                    <a:ext uri="{9D8B030D-6E8A-4147-A177-3AD203B41FA5}">
                      <a16:colId xmlns:a16="http://schemas.microsoft.com/office/drawing/2014/main" val="854796626"/>
                    </a:ext>
                  </a:extLst>
                </a:gridCol>
                <a:gridCol w="6455900">
                  <a:extLst>
                    <a:ext uri="{9D8B030D-6E8A-4147-A177-3AD203B41FA5}">
                      <a16:colId xmlns:a16="http://schemas.microsoft.com/office/drawing/2014/main" val="2055156536"/>
                    </a:ext>
                  </a:extLst>
                </a:gridCol>
              </a:tblGrid>
              <a:tr h="897963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+mj-ea"/>
                          <a:ea typeface="+mj-ea"/>
                        </a:rPr>
                        <a:t>下面哪</a:t>
                      </a:r>
                      <a:r>
                        <a:rPr lang="zh-CN" altLang="en-US" sz="2400" kern="100" dirty="0">
                          <a:effectLst/>
                          <a:latin typeface="+mj-ea"/>
                          <a:ea typeface="+mj-ea"/>
                        </a:rPr>
                        <a:t>写</a:t>
                      </a:r>
                      <a:r>
                        <a:rPr lang="zh-CN" sz="2400" kern="100" dirty="0">
                          <a:effectLst/>
                          <a:latin typeface="+mj-ea"/>
                          <a:ea typeface="+mj-ea"/>
                        </a:rPr>
                        <a:t>不是</a:t>
                      </a:r>
                      <a:r>
                        <a:rPr lang="en-US" sz="2400" kern="100" dirty="0">
                          <a:effectLst/>
                          <a:latin typeface="+mj-ea"/>
                          <a:ea typeface="+mj-ea"/>
                        </a:rPr>
                        <a:t>Python</a:t>
                      </a:r>
                      <a:r>
                        <a:rPr lang="zh-CN" sz="2400" kern="100" dirty="0">
                          <a:effectLst/>
                          <a:latin typeface="+mj-ea"/>
                          <a:ea typeface="+mj-ea"/>
                        </a:rPr>
                        <a:t>合法的标识符？（</a:t>
                      </a:r>
                      <a:r>
                        <a:rPr lang="en-US" altLang="zh-CN" sz="2400" kern="100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zh-CN" sz="2400" kern="100" dirty="0">
                          <a:effectLst/>
                          <a:latin typeface="+mj-ea"/>
                          <a:ea typeface="+mj-ea"/>
                        </a:rPr>
                        <a:t>）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28281"/>
                  </a:ext>
                </a:extLst>
              </a:tr>
              <a:tr h="5601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j-ea"/>
                          <a:ea typeface="+mj-ea"/>
                        </a:rPr>
                        <a:t>A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Int44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4712802"/>
                  </a:ext>
                </a:extLst>
              </a:tr>
              <a:tr h="5601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j-ea"/>
                          <a:ea typeface="+mj-ea"/>
                        </a:rPr>
                        <a:t>B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ea"/>
                          <a:ea typeface="+mn-ea"/>
                        </a:rPr>
                        <a:t>40pp</a:t>
                      </a:r>
                      <a:endParaRPr lang="zh-CN" sz="24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712038"/>
                  </a:ext>
                </a:extLst>
              </a:tr>
              <a:tr h="5680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j-ea"/>
                          <a:ea typeface="+mj-ea"/>
                        </a:rPr>
                        <a:t>C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elf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2188962"/>
                  </a:ext>
                </a:extLst>
              </a:tr>
              <a:tr h="5601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j-ea"/>
                          <a:ea typeface="+mj-ea"/>
                        </a:rPr>
                        <a:t>D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ield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7141443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59C4C96D-5264-4874-AD0A-9A3AE2E45EF9}"/>
              </a:ext>
            </a:extLst>
          </p:cNvPr>
          <p:cNvSpPr txBox="1"/>
          <p:nvPr/>
        </p:nvSpPr>
        <p:spPr>
          <a:xfrm>
            <a:off x="7641687" y="1599972"/>
            <a:ext cx="85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BD</a:t>
            </a:r>
            <a:endParaRPr lang="zh-CN" altLang="en-US" sz="2800" dirty="0"/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id="{D815DEAD-ED7B-421B-8AC1-E5BC98488A1F}"/>
              </a:ext>
            </a:extLst>
          </p:cNvPr>
          <p:cNvSpPr txBox="1"/>
          <p:nvPr/>
        </p:nvSpPr>
        <p:spPr>
          <a:xfrm flipH="1">
            <a:off x="1031446" y="658062"/>
            <a:ext cx="4917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课堂练习：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605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9016" y="2890079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5" name="椭圆 4"/>
          <p:cNvSpPr/>
          <p:nvPr/>
        </p:nvSpPr>
        <p:spPr>
          <a:xfrm>
            <a:off x="2735027" y="2983223"/>
            <a:ext cx="533481" cy="54914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6" rIns="184251" bIns="92126" rtlCol="0" anchor="ctr"/>
          <a:lstStyle/>
          <a:p>
            <a:pPr algn="ctr"/>
            <a:endParaRPr lang="zh-CN" altLang="en-US" sz="12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639016" y="3862975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7" name="同心圆 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9" name="椭圆 8"/>
          <p:cNvSpPr/>
          <p:nvPr/>
        </p:nvSpPr>
        <p:spPr>
          <a:xfrm>
            <a:off x="2735027" y="3963055"/>
            <a:ext cx="533481" cy="549145"/>
          </a:xfrm>
          <a:prstGeom prst="ellipse">
            <a:avLst/>
          </a:prstGeom>
          <a:solidFill>
            <a:srgbClr val="FFB3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6" rIns="184251" bIns="92126" rtlCol="0" anchor="ctr"/>
          <a:lstStyle/>
          <a:p>
            <a:pPr algn="ctr"/>
            <a:endParaRPr lang="zh-CN" altLang="en-US" sz="1200"/>
          </a:p>
        </p:txBody>
      </p:sp>
      <p:sp>
        <p:nvSpPr>
          <p:cNvPr id="10" name="TextBox 26"/>
          <p:cNvSpPr txBox="1"/>
          <p:nvPr/>
        </p:nvSpPr>
        <p:spPr>
          <a:xfrm>
            <a:off x="2735027" y="3045156"/>
            <a:ext cx="590705" cy="432276"/>
          </a:xfrm>
          <a:prstGeom prst="rect">
            <a:avLst/>
          </a:prstGeom>
          <a:noFill/>
        </p:spPr>
        <p:txBody>
          <a:bodyPr wrap="square" lIns="184251" tIns="92126" rIns="184251" bIns="9212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11" name="TextBox 27"/>
          <p:cNvSpPr txBox="1"/>
          <p:nvPr/>
        </p:nvSpPr>
        <p:spPr>
          <a:xfrm>
            <a:off x="2735026" y="4006763"/>
            <a:ext cx="619179" cy="432276"/>
          </a:xfrm>
          <a:prstGeom prst="rect">
            <a:avLst/>
          </a:prstGeom>
          <a:noFill/>
        </p:spPr>
        <p:txBody>
          <a:bodyPr wrap="square" lIns="184251" tIns="92126" rIns="184251" bIns="9212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639016" y="4858116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15" name="椭圆 14"/>
          <p:cNvSpPr/>
          <p:nvPr/>
        </p:nvSpPr>
        <p:spPr>
          <a:xfrm>
            <a:off x="2735027" y="4951260"/>
            <a:ext cx="533481" cy="54914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6" rIns="184251" bIns="92126"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0" name="TextBox 26"/>
          <p:cNvSpPr txBox="1"/>
          <p:nvPr/>
        </p:nvSpPr>
        <p:spPr>
          <a:xfrm>
            <a:off x="2735027" y="5013193"/>
            <a:ext cx="590705" cy="432276"/>
          </a:xfrm>
          <a:prstGeom prst="rect">
            <a:avLst/>
          </a:prstGeom>
          <a:noFill/>
        </p:spPr>
        <p:txBody>
          <a:bodyPr wrap="square" lIns="184251" tIns="92126" rIns="184251" bIns="9212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22" name="文本框 6"/>
          <p:cNvSpPr txBox="1"/>
          <p:nvPr/>
        </p:nvSpPr>
        <p:spPr>
          <a:xfrm>
            <a:off x="3657330" y="2883148"/>
            <a:ext cx="4827637" cy="6701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运算符与表达式</a:t>
            </a:r>
            <a:endParaRPr lang="zh-CN" altLang="en-US" sz="3200" b="1" dirty="0">
              <a:solidFill>
                <a:srgbClr val="FFB32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6"/>
          <p:cNvSpPr txBox="1"/>
          <p:nvPr/>
        </p:nvSpPr>
        <p:spPr>
          <a:xfrm>
            <a:off x="3657330" y="3827590"/>
            <a:ext cx="4827637" cy="6701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rgbClr val="4978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常用库函数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6"/>
          <p:cNvSpPr txBox="1"/>
          <p:nvPr/>
        </p:nvSpPr>
        <p:spPr>
          <a:xfrm>
            <a:off x="3657330" y="4833464"/>
            <a:ext cx="5125348" cy="6701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的代码规范</a:t>
            </a:r>
          </a:p>
        </p:txBody>
      </p:sp>
      <p:sp>
        <p:nvSpPr>
          <p:cNvPr id="27" name="矩形 26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2631259" y="984650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33" name="椭圆 32"/>
          <p:cNvSpPr/>
          <p:nvPr/>
        </p:nvSpPr>
        <p:spPr>
          <a:xfrm>
            <a:off x="2727270" y="1077794"/>
            <a:ext cx="533481" cy="54914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6" rIns="184251" bIns="92126" rtlCol="0" anchor="ctr"/>
          <a:lstStyle/>
          <a:p>
            <a:pPr algn="ctr"/>
            <a:endParaRPr lang="zh-CN" altLang="en-US" sz="120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2631259" y="1932146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37" name="椭圆 36"/>
          <p:cNvSpPr/>
          <p:nvPr/>
        </p:nvSpPr>
        <p:spPr>
          <a:xfrm>
            <a:off x="2727270" y="2032226"/>
            <a:ext cx="533481" cy="549145"/>
          </a:xfrm>
          <a:prstGeom prst="ellipse">
            <a:avLst/>
          </a:prstGeom>
          <a:solidFill>
            <a:srgbClr val="FFB3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6" rIns="184251" bIns="92126" rtlCol="0" anchor="ctr"/>
          <a:lstStyle/>
          <a:p>
            <a:pPr algn="ctr"/>
            <a:endParaRPr lang="zh-CN" altLang="en-US" sz="1200"/>
          </a:p>
        </p:txBody>
      </p:sp>
      <p:sp>
        <p:nvSpPr>
          <p:cNvPr id="38" name="TextBox 26"/>
          <p:cNvSpPr txBox="1"/>
          <p:nvPr/>
        </p:nvSpPr>
        <p:spPr>
          <a:xfrm>
            <a:off x="2727270" y="1139727"/>
            <a:ext cx="590705" cy="432276"/>
          </a:xfrm>
          <a:prstGeom prst="rect">
            <a:avLst/>
          </a:prstGeom>
          <a:noFill/>
        </p:spPr>
        <p:txBody>
          <a:bodyPr wrap="square" lIns="184251" tIns="92126" rIns="184251" bIns="9212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9" name="TextBox 27"/>
          <p:cNvSpPr txBox="1"/>
          <p:nvPr/>
        </p:nvSpPr>
        <p:spPr>
          <a:xfrm>
            <a:off x="2727269" y="2075934"/>
            <a:ext cx="619179" cy="432276"/>
          </a:xfrm>
          <a:prstGeom prst="rect">
            <a:avLst/>
          </a:prstGeom>
          <a:noFill/>
        </p:spPr>
        <p:txBody>
          <a:bodyPr wrap="square" lIns="184251" tIns="92126" rIns="184251" bIns="9212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40" name="文本框 6"/>
          <p:cNvSpPr txBox="1"/>
          <p:nvPr/>
        </p:nvSpPr>
        <p:spPr>
          <a:xfrm>
            <a:off x="3636873" y="977719"/>
            <a:ext cx="3936437" cy="6701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sz="3200" b="1" dirty="0">
              <a:solidFill>
                <a:srgbClr val="FFB32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文本框 6"/>
          <p:cNvSpPr txBox="1"/>
          <p:nvPr/>
        </p:nvSpPr>
        <p:spPr>
          <a:xfrm>
            <a:off x="3636873" y="1896761"/>
            <a:ext cx="4827637" cy="6701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rgbClr val="4978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常量与变量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https://img0.baidu.com/it/u=2493197328,3770105629&amp;fm=26&amp;fmt=aut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6042" r="78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21458"/>
          <a:stretch/>
        </p:blipFill>
        <p:spPr bwMode="auto">
          <a:xfrm>
            <a:off x="8896978" y="3810342"/>
            <a:ext cx="3078544" cy="271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96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/>
      <p:bldP spid="11" grpId="0"/>
      <p:bldP spid="15" grpId="0" animBg="1"/>
      <p:bldP spid="20" grpId="0"/>
      <p:bldP spid="33" grpId="0" animBg="1"/>
      <p:bldP spid="37" grpId="0" animBg="1"/>
      <p:bldP spid="38" grpId="0"/>
      <p:bldP spid="3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6129158" y="2398983"/>
            <a:ext cx="38481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算术运算符与算术表达式</a:t>
            </a: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4465225" y="2420086"/>
            <a:ext cx="1595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5831625" y="2513749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6129158" y="2999066"/>
            <a:ext cx="3817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关系运算符与关系表达式</a:t>
            </a: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4465225" y="3000699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5831625" y="310600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424768" y="1291358"/>
            <a:ext cx="4329871" cy="707886"/>
            <a:chOff x="482828" y="1193730"/>
            <a:chExt cx="1368765" cy="2587467"/>
          </a:xfrm>
        </p:grpSpPr>
        <p:sp>
          <p:nvSpPr>
            <p:cNvPr id="19" name="文本框 4"/>
            <p:cNvSpPr txBox="1"/>
            <p:nvPr/>
          </p:nvSpPr>
          <p:spPr>
            <a:xfrm>
              <a:off x="482828" y="1193730"/>
              <a:ext cx="1368765" cy="2587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40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运算符与表达式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56" y="759335"/>
            <a:ext cx="2222501" cy="22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>
            <a:off x="4436918" y="2139524"/>
            <a:ext cx="36627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27"/>
          <p:cNvSpPr txBox="1">
            <a:spLocks noChangeArrowheads="1"/>
          </p:cNvSpPr>
          <p:nvPr/>
        </p:nvSpPr>
        <p:spPr bwMode="auto">
          <a:xfrm>
            <a:off x="6129158" y="3629838"/>
            <a:ext cx="38207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逻辑运算符与逻辑表达式</a:t>
            </a:r>
          </a:p>
        </p:txBody>
      </p:sp>
      <p:sp>
        <p:nvSpPr>
          <p:cNvPr id="30" name="文本框 130"/>
          <p:cNvSpPr txBox="1">
            <a:spLocks noChangeArrowheads="1"/>
          </p:cNvSpPr>
          <p:nvPr/>
        </p:nvSpPr>
        <p:spPr bwMode="auto">
          <a:xfrm>
            <a:off x="4462318" y="3631471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 flipV="1">
            <a:off x="5831625" y="3736776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127"/>
          <p:cNvSpPr txBox="1">
            <a:spLocks noChangeArrowheads="1"/>
          </p:cNvSpPr>
          <p:nvPr/>
        </p:nvSpPr>
        <p:spPr bwMode="auto">
          <a:xfrm>
            <a:off x="6129158" y="4252463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位运算符</a:t>
            </a:r>
          </a:p>
        </p:txBody>
      </p:sp>
      <p:sp>
        <p:nvSpPr>
          <p:cNvPr id="27" name="文本框 130"/>
          <p:cNvSpPr txBox="1">
            <a:spLocks noChangeArrowheads="1"/>
          </p:cNvSpPr>
          <p:nvPr/>
        </p:nvSpPr>
        <p:spPr bwMode="auto">
          <a:xfrm>
            <a:off x="4465225" y="4254096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 flipV="1">
            <a:off x="5831625" y="4359401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128"/>
          <p:cNvSpPr txBox="1">
            <a:spLocks noChangeArrowheads="1"/>
          </p:cNvSpPr>
          <p:nvPr/>
        </p:nvSpPr>
        <p:spPr bwMode="auto">
          <a:xfrm>
            <a:off x="6129158" y="4906096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赋值运算符</a:t>
            </a:r>
          </a:p>
        </p:txBody>
      </p:sp>
      <p:sp>
        <p:nvSpPr>
          <p:cNvPr id="32" name="文本框 129"/>
          <p:cNvSpPr txBox="1">
            <a:spLocks noChangeArrowheads="1"/>
          </p:cNvSpPr>
          <p:nvPr/>
        </p:nvSpPr>
        <p:spPr bwMode="auto">
          <a:xfrm>
            <a:off x="4465225" y="4938421"/>
            <a:ext cx="1595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05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 flipV="1">
            <a:off x="5831625" y="503208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128"/>
          <p:cNvSpPr txBox="1">
            <a:spLocks noChangeArrowheads="1"/>
          </p:cNvSpPr>
          <p:nvPr/>
        </p:nvSpPr>
        <p:spPr bwMode="auto">
          <a:xfrm>
            <a:off x="6129158" y="5533899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运算符的优先级</a:t>
            </a:r>
          </a:p>
        </p:txBody>
      </p:sp>
      <p:sp>
        <p:nvSpPr>
          <p:cNvPr id="35" name="文本框 129"/>
          <p:cNvSpPr txBox="1">
            <a:spLocks noChangeArrowheads="1"/>
          </p:cNvSpPr>
          <p:nvPr/>
        </p:nvSpPr>
        <p:spPr bwMode="auto">
          <a:xfrm>
            <a:off x="4465225" y="5553524"/>
            <a:ext cx="1595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06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 bwMode="auto">
          <a:xfrm flipV="1">
            <a:off x="5831625" y="5647187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708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6129158" y="2398983"/>
            <a:ext cx="38481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算术运算符与算术表达式</a:t>
            </a: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4465225" y="2420086"/>
            <a:ext cx="1595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5831625" y="2513749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6129158" y="2999066"/>
            <a:ext cx="3817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关系运算符与关系表达式</a:t>
            </a: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4465225" y="3000699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5831625" y="310600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424768" y="1291358"/>
            <a:ext cx="4329871" cy="707886"/>
            <a:chOff x="482828" y="1193730"/>
            <a:chExt cx="1368765" cy="2587467"/>
          </a:xfrm>
        </p:grpSpPr>
        <p:sp>
          <p:nvSpPr>
            <p:cNvPr id="19" name="文本框 4"/>
            <p:cNvSpPr txBox="1"/>
            <p:nvPr/>
          </p:nvSpPr>
          <p:spPr>
            <a:xfrm>
              <a:off x="482828" y="1193730"/>
              <a:ext cx="1368765" cy="2587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40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运算符与表达式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56" y="759335"/>
            <a:ext cx="2222501" cy="22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>
            <a:off x="4436918" y="2139524"/>
            <a:ext cx="36627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27"/>
          <p:cNvSpPr txBox="1">
            <a:spLocks noChangeArrowheads="1"/>
          </p:cNvSpPr>
          <p:nvPr/>
        </p:nvSpPr>
        <p:spPr bwMode="auto">
          <a:xfrm>
            <a:off x="6129158" y="3629838"/>
            <a:ext cx="38207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逻辑运算符与逻辑表达式</a:t>
            </a:r>
          </a:p>
        </p:txBody>
      </p:sp>
      <p:sp>
        <p:nvSpPr>
          <p:cNvPr id="30" name="文本框 130"/>
          <p:cNvSpPr txBox="1">
            <a:spLocks noChangeArrowheads="1"/>
          </p:cNvSpPr>
          <p:nvPr/>
        </p:nvSpPr>
        <p:spPr bwMode="auto">
          <a:xfrm>
            <a:off x="4462318" y="3631471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 flipV="1">
            <a:off x="5831625" y="3736776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127"/>
          <p:cNvSpPr txBox="1">
            <a:spLocks noChangeArrowheads="1"/>
          </p:cNvSpPr>
          <p:nvPr/>
        </p:nvSpPr>
        <p:spPr bwMode="auto">
          <a:xfrm>
            <a:off x="6129158" y="4252463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位运算符</a:t>
            </a:r>
          </a:p>
        </p:txBody>
      </p:sp>
      <p:sp>
        <p:nvSpPr>
          <p:cNvPr id="27" name="文本框 130"/>
          <p:cNvSpPr txBox="1">
            <a:spLocks noChangeArrowheads="1"/>
          </p:cNvSpPr>
          <p:nvPr/>
        </p:nvSpPr>
        <p:spPr bwMode="auto">
          <a:xfrm>
            <a:off x="4465225" y="4254096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 flipV="1">
            <a:off x="5831625" y="4359401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128"/>
          <p:cNvSpPr txBox="1">
            <a:spLocks noChangeArrowheads="1"/>
          </p:cNvSpPr>
          <p:nvPr/>
        </p:nvSpPr>
        <p:spPr bwMode="auto">
          <a:xfrm>
            <a:off x="6129158" y="4906096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赋值运算符</a:t>
            </a:r>
          </a:p>
        </p:txBody>
      </p:sp>
      <p:sp>
        <p:nvSpPr>
          <p:cNvPr id="32" name="文本框 129"/>
          <p:cNvSpPr txBox="1">
            <a:spLocks noChangeArrowheads="1"/>
          </p:cNvSpPr>
          <p:nvPr/>
        </p:nvSpPr>
        <p:spPr bwMode="auto">
          <a:xfrm>
            <a:off x="4465225" y="4938421"/>
            <a:ext cx="1595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05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 flipV="1">
            <a:off x="5831625" y="503208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128"/>
          <p:cNvSpPr txBox="1">
            <a:spLocks noChangeArrowheads="1"/>
          </p:cNvSpPr>
          <p:nvPr/>
        </p:nvSpPr>
        <p:spPr bwMode="auto">
          <a:xfrm>
            <a:off x="6129158" y="5533899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运算符的优先级</a:t>
            </a:r>
          </a:p>
        </p:txBody>
      </p:sp>
      <p:sp>
        <p:nvSpPr>
          <p:cNvPr id="35" name="文本框 129"/>
          <p:cNvSpPr txBox="1">
            <a:spLocks noChangeArrowheads="1"/>
          </p:cNvSpPr>
          <p:nvPr/>
        </p:nvSpPr>
        <p:spPr bwMode="auto">
          <a:xfrm>
            <a:off x="4465225" y="5553524"/>
            <a:ext cx="1595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06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 bwMode="auto">
          <a:xfrm flipV="1">
            <a:off x="5831625" y="5647187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90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06780" y="666633"/>
            <a:ext cx="658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算术运算符与算术表达式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858299"/>
              </p:ext>
            </p:extLst>
          </p:nvPr>
        </p:nvGraphicFramePr>
        <p:xfrm>
          <a:off x="1945697" y="1856105"/>
          <a:ext cx="8286750" cy="4109085"/>
        </p:xfrm>
        <a:graphic>
          <a:graphicData uri="http://schemas.openxmlformats.org/drawingml/2006/table">
            <a:tbl>
              <a:tblPr/>
              <a:tblGrid>
                <a:gridCol w="207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操作符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8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+ y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之和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8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- y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之差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8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* y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之积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8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/ y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之商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8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// y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不大于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之商的最大整数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9//5=1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-9//5=-2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8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% y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之商的余数，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9%5=4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-9%5=1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8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-x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的负值，即：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x*(-1)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08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+x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本身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08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x**y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次幂，即：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9" t="15167" b="48912"/>
          <a:stretch/>
        </p:blipFill>
        <p:spPr bwMode="auto">
          <a:xfrm>
            <a:off x="1329320" y="2775537"/>
            <a:ext cx="4327202" cy="248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9" t="52585" b="5880"/>
          <a:stretch/>
        </p:blipFill>
        <p:spPr bwMode="auto">
          <a:xfrm>
            <a:off x="6514465" y="2958296"/>
            <a:ext cx="31908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9"/>
          <p:cNvSpPr txBox="1"/>
          <p:nvPr/>
        </p:nvSpPr>
        <p:spPr>
          <a:xfrm>
            <a:off x="1744551" y="2104648"/>
            <a:ext cx="3420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特殊符号说明：</a:t>
            </a:r>
          </a:p>
        </p:txBody>
      </p:sp>
      <p:sp>
        <p:nvSpPr>
          <p:cNvPr id="13" name="文本框 9"/>
          <p:cNvSpPr txBox="1"/>
          <p:nvPr/>
        </p:nvSpPr>
        <p:spPr>
          <a:xfrm>
            <a:off x="6284595" y="2104647"/>
            <a:ext cx="3420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数值运算符的优先级：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06780" y="666633"/>
            <a:ext cx="658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算术运算符与算术表达式</a:t>
            </a:r>
          </a:p>
        </p:txBody>
      </p:sp>
    </p:spTree>
    <p:extLst>
      <p:ext uri="{BB962C8B-B14F-4D97-AF65-F5344CB8AC3E}">
        <p14:creationId xmlns:p14="http://schemas.microsoft.com/office/powerpoint/2010/main" val="58768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6159440" y="2336961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整型</a:t>
            </a: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4465225" y="2420086"/>
            <a:ext cx="1595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5834532" y="2513749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6159440" y="2960966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浮点型</a:t>
            </a: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4465225" y="3000699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5834532" y="310600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436918" y="1316335"/>
            <a:ext cx="4329871" cy="707886"/>
            <a:chOff x="486669" y="1285026"/>
            <a:chExt cx="1368765" cy="2587467"/>
          </a:xfrm>
        </p:grpSpPr>
        <p:sp>
          <p:nvSpPr>
            <p:cNvPr id="19" name="文本框 4"/>
            <p:cNvSpPr txBox="1"/>
            <p:nvPr/>
          </p:nvSpPr>
          <p:spPr>
            <a:xfrm>
              <a:off x="486669" y="1285026"/>
              <a:ext cx="1368765" cy="2587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0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Python</a:t>
              </a:r>
              <a:r>
                <a:rPr lang="zh-CN" altLang="en-US" sz="40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数据类型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56" y="759335"/>
            <a:ext cx="2222501" cy="22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>
            <a:off x="4436918" y="2139524"/>
            <a:ext cx="3843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28"/>
          <p:cNvSpPr txBox="1">
            <a:spLocks noChangeArrowheads="1"/>
          </p:cNvSpPr>
          <p:nvPr/>
        </p:nvSpPr>
        <p:spPr bwMode="auto">
          <a:xfrm>
            <a:off x="6159440" y="3548625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复数型</a:t>
            </a:r>
          </a:p>
        </p:txBody>
      </p:sp>
      <p:sp>
        <p:nvSpPr>
          <p:cNvPr id="17" name="文本框 129"/>
          <p:cNvSpPr txBox="1">
            <a:spLocks noChangeArrowheads="1"/>
          </p:cNvSpPr>
          <p:nvPr/>
        </p:nvSpPr>
        <p:spPr bwMode="auto">
          <a:xfrm>
            <a:off x="4465225" y="3631750"/>
            <a:ext cx="1595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 flipV="1">
            <a:off x="5834532" y="3750813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127"/>
          <p:cNvSpPr txBox="1">
            <a:spLocks noChangeArrowheads="1"/>
          </p:cNvSpPr>
          <p:nvPr/>
        </p:nvSpPr>
        <p:spPr bwMode="auto">
          <a:xfrm>
            <a:off x="6159440" y="4176263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布尔型</a:t>
            </a:r>
          </a:p>
        </p:txBody>
      </p:sp>
      <p:sp>
        <p:nvSpPr>
          <p:cNvPr id="24" name="文本框 130"/>
          <p:cNvSpPr txBox="1">
            <a:spLocks noChangeArrowheads="1"/>
          </p:cNvSpPr>
          <p:nvPr/>
        </p:nvSpPr>
        <p:spPr bwMode="auto">
          <a:xfrm>
            <a:off x="4465225" y="4215996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 flipV="1">
            <a:off x="5834532" y="4321301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128"/>
          <p:cNvSpPr txBox="1">
            <a:spLocks noChangeArrowheads="1"/>
          </p:cNvSpPr>
          <p:nvPr/>
        </p:nvSpPr>
        <p:spPr bwMode="auto">
          <a:xfrm>
            <a:off x="6159440" y="4791796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数据类型相关函数</a:t>
            </a:r>
          </a:p>
        </p:txBody>
      </p:sp>
      <p:sp>
        <p:nvSpPr>
          <p:cNvPr id="28" name="文本框 129"/>
          <p:cNvSpPr txBox="1">
            <a:spLocks noChangeArrowheads="1"/>
          </p:cNvSpPr>
          <p:nvPr/>
        </p:nvSpPr>
        <p:spPr bwMode="auto">
          <a:xfrm>
            <a:off x="4465225" y="4874921"/>
            <a:ext cx="1595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05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 bwMode="auto">
          <a:xfrm flipV="1">
            <a:off x="5834532" y="496858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0562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9"/>
          <p:cNvSpPr txBox="1"/>
          <p:nvPr/>
        </p:nvSpPr>
        <p:spPr>
          <a:xfrm>
            <a:off x="974379" y="1514016"/>
            <a:ext cx="10713085" cy="58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</a:rPr>
              <a:t>2-4】</a:t>
            </a:r>
            <a:r>
              <a:rPr lang="zh-CN" altLang="en-US" sz="2400" b="1" dirty="0"/>
              <a:t>用</a:t>
            </a:r>
            <a:r>
              <a:rPr lang="en-US" altLang="zh-CN" sz="2400" b="1" dirty="0"/>
              <a:t>Python </a:t>
            </a:r>
            <a:r>
              <a:rPr lang="zh-CN" altLang="en-US" sz="2400" b="1" dirty="0"/>
              <a:t>算术表达式表示以下数学表达式   。</a:t>
            </a:r>
            <a:endParaRPr lang="en-US" altLang="zh-CN" sz="24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906780" y="666633"/>
            <a:ext cx="658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算术运算符与算术表达式</a:t>
            </a:r>
          </a:p>
        </p:txBody>
      </p:sp>
      <p:pic>
        <p:nvPicPr>
          <p:cNvPr id="6" name="图片 5" descr="IMG_256"/>
          <p:cNvPicPr/>
          <p:nvPr/>
        </p:nvPicPr>
        <p:blipFill rotWithShape="1">
          <a:blip r:embed="rId2"/>
          <a:srcRect b="12031"/>
          <a:stretch/>
        </p:blipFill>
        <p:spPr bwMode="auto">
          <a:xfrm>
            <a:off x="3987223" y="2440265"/>
            <a:ext cx="3508318" cy="13570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392298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52921" y="1721700"/>
            <a:ext cx="8872301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在运算过程中，三种数字类型存在一种逐渐“扩展”的关系：</a:t>
            </a:r>
            <a:endParaRPr lang="en-US" altLang="zh-CN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整数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-&gt;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浮点数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-&gt;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复数   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（整数是浮点数特例，浮点数是复数特例）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例如：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indent="0" algn="just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123 + 4.0 = 127.0  (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整数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浮点数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浮点数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/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06780" y="666633"/>
            <a:ext cx="658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算术运算符与算术表达式</a:t>
            </a:r>
          </a:p>
        </p:txBody>
      </p:sp>
    </p:spTree>
    <p:extLst>
      <p:ext uri="{BB962C8B-B14F-4D97-AF65-F5344CB8AC3E}">
        <p14:creationId xmlns:p14="http://schemas.microsoft.com/office/powerpoint/2010/main" val="4289181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09601" y="419821"/>
            <a:ext cx="102870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课堂练习：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、求下列表达式的值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30-3**2+8//3**2*10</a:t>
            </a:r>
          </a:p>
          <a:p>
            <a:pPr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3*4**2/8%5</a:t>
            </a:r>
          </a:p>
          <a:p>
            <a:pPr lvl="1" indent="0" algn="just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、用代码输出上题中两个式子的值，假定第一个赋值给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，第二个赋值给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，然后输出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的值。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94850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09601" y="419821"/>
            <a:ext cx="10287000" cy="3409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课堂练习：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indent="0" algn="just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、输入秒数，转化成“小时：分：秒”的形式显示，如下图所示，保存为：学号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-time.py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779" y="3458377"/>
            <a:ext cx="3254525" cy="1091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053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09601" y="419821"/>
            <a:ext cx="9682715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课堂练习：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indent="0" algn="just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、化整为零，功能要求：编写程序，输入一个三位数放入变量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中，求出该数的个位数、十位数和百位数，分别放入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中并输出。</a:t>
            </a:r>
          </a:p>
          <a:p>
            <a:pPr lvl="1" indent="0" algn="just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78247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6"/>
          <p:cNvSpPr/>
          <p:nvPr/>
        </p:nvSpPr>
        <p:spPr bwMode="auto">
          <a:xfrm>
            <a:off x="2104816" y="2476364"/>
            <a:ext cx="1249216" cy="1249216"/>
          </a:xfrm>
          <a:prstGeom prst="ellipse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21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Freeform 171"/>
          <p:cNvSpPr/>
          <p:nvPr/>
        </p:nvSpPr>
        <p:spPr bwMode="auto">
          <a:xfrm>
            <a:off x="2503851" y="2877271"/>
            <a:ext cx="451147" cy="433101"/>
          </a:xfrm>
          <a:custGeom>
            <a:avLst/>
            <a:gdLst>
              <a:gd name="T0" fmla="*/ 228 w 308"/>
              <a:gd name="T1" fmla="*/ 218 h 296"/>
              <a:gd name="T2" fmla="*/ 224 w 308"/>
              <a:gd name="T3" fmla="*/ 215 h 296"/>
              <a:gd name="T4" fmla="*/ 228 w 308"/>
              <a:gd name="T5" fmla="*/ 212 h 296"/>
              <a:gd name="T6" fmla="*/ 230 w 308"/>
              <a:gd name="T7" fmla="*/ 212 h 296"/>
              <a:gd name="T8" fmla="*/ 278 w 308"/>
              <a:gd name="T9" fmla="*/ 209 h 296"/>
              <a:gd name="T10" fmla="*/ 288 w 308"/>
              <a:gd name="T11" fmla="*/ 176 h 296"/>
              <a:gd name="T12" fmla="*/ 284 w 308"/>
              <a:gd name="T13" fmla="*/ 176 h 296"/>
              <a:gd name="T14" fmla="*/ 283 w 308"/>
              <a:gd name="T15" fmla="*/ 176 h 296"/>
              <a:gd name="T16" fmla="*/ 283 w 308"/>
              <a:gd name="T17" fmla="*/ 176 h 296"/>
              <a:gd name="T18" fmla="*/ 229 w 308"/>
              <a:gd name="T19" fmla="*/ 174 h 296"/>
              <a:gd name="T20" fmla="*/ 226 w 308"/>
              <a:gd name="T21" fmla="*/ 174 h 296"/>
              <a:gd name="T22" fmla="*/ 222 w 308"/>
              <a:gd name="T23" fmla="*/ 171 h 296"/>
              <a:gd name="T24" fmla="*/ 226 w 308"/>
              <a:gd name="T25" fmla="*/ 168 h 296"/>
              <a:gd name="T26" fmla="*/ 228 w 308"/>
              <a:gd name="T27" fmla="*/ 168 h 296"/>
              <a:gd name="T28" fmla="*/ 284 w 308"/>
              <a:gd name="T29" fmla="*/ 164 h 296"/>
              <a:gd name="T30" fmla="*/ 292 w 308"/>
              <a:gd name="T31" fmla="*/ 164 h 296"/>
              <a:gd name="T32" fmla="*/ 292 w 308"/>
              <a:gd name="T33" fmla="*/ 164 h 296"/>
              <a:gd name="T34" fmla="*/ 296 w 308"/>
              <a:gd name="T35" fmla="*/ 133 h 296"/>
              <a:gd name="T36" fmla="*/ 214 w 308"/>
              <a:gd name="T37" fmla="*/ 124 h 296"/>
              <a:gd name="T38" fmla="*/ 213 w 308"/>
              <a:gd name="T39" fmla="*/ 124 h 296"/>
              <a:gd name="T40" fmla="*/ 212 w 308"/>
              <a:gd name="T41" fmla="*/ 124 h 296"/>
              <a:gd name="T42" fmla="*/ 217 w 308"/>
              <a:gd name="T43" fmla="*/ 124 h 296"/>
              <a:gd name="T44" fmla="*/ 206 w 308"/>
              <a:gd name="T45" fmla="*/ 124 h 296"/>
              <a:gd name="T46" fmla="*/ 165 w 308"/>
              <a:gd name="T47" fmla="*/ 123 h 296"/>
              <a:gd name="T48" fmla="*/ 165 w 308"/>
              <a:gd name="T49" fmla="*/ 123 h 296"/>
              <a:gd name="T50" fmla="*/ 160 w 308"/>
              <a:gd name="T51" fmla="*/ 121 h 296"/>
              <a:gd name="T52" fmla="*/ 165 w 308"/>
              <a:gd name="T53" fmla="*/ 120 h 296"/>
              <a:gd name="T54" fmla="*/ 165 w 308"/>
              <a:gd name="T55" fmla="*/ 120 h 296"/>
              <a:gd name="T56" fmla="*/ 179 w 308"/>
              <a:gd name="T57" fmla="*/ 119 h 296"/>
              <a:gd name="T58" fmla="*/ 192 w 308"/>
              <a:gd name="T59" fmla="*/ 58 h 296"/>
              <a:gd name="T60" fmla="*/ 178 w 308"/>
              <a:gd name="T61" fmla="*/ 0 h 296"/>
              <a:gd name="T62" fmla="*/ 101 w 308"/>
              <a:gd name="T63" fmla="*/ 126 h 296"/>
              <a:gd name="T64" fmla="*/ 58 w 308"/>
              <a:gd name="T65" fmla="*/ 146 h 296"/>
              <a:gd name="T66" fmla="*/ 53 w 308"/>
              <a:gd name="T67" fmla="*/ 275 h 296"/>
              <a:gd name="T68" fmla="*/ 99 w 308"/>
              <a:gd name="T69" fmla="*/ 275 h 296"/>
              <a:gd name="T70" fmla="*/ 232 w 308"/>
              <a:gd name="T71" fmla="*/ 286 h 296"/>
              <a:gd name="T72" fmla="*/ 255 w 308"/>
              <a:gd name="T73" fmla="*/ 256 h 296"/>
              <a:gd name="T74" fmla="*/ 227 w 308"/>
              <a:gd name="T75" fmla="*/ 255 h 296"/>
              <a:gd name="T76" fmla="*/ 225 w 308"/>
              <a:gd name="T77" fmla="*/ 255 h 296"/>
              <a:gd name="T78" fmla="*/ 221 w 308"/>
              <a:gd name="T79" fmla="*/ 252 h 296"/>
              <a:gd name="T80" fmla="*/ 225 w 308"/>
              <a:gd name="T81" fmla="*/ 249 h 296"/>
              <a:gd name="T82" fmla="*/ 227 w 308"/>
              <a:gd name="T83" fmla="*/ 249 h 296"/>
              <a:gd name="T84" fmla="*/ 262 w 308"/>
              <a:gd name="T85" fmla="*/ 247 h 296"/>
              <a:gd name="T86" fmla="*/ 269 w 308"/>
              <a:gd name="T87" fmla="*/ 220 h 296"/>
              <a:gd name="T88" fmla="*/ 230 w 308"/>
              <a:gd name="T89" fmla="*/ 218 h 296"/>
              <a:gd name="T90" fmla="*/ 228 w 308"/>
              <a:gd name="T91" fmla="*/ 21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8" h="296">
                <a:moveTo>
                  <a:pt x="228" y="218"/>
                </a:moveTo>
                <a:cubicBezTo>
                  <a:pt x="224" y="215"/>
                  <a:pt x="224" y="215"/>
                  <a:pt x="224" y="215"/>
                </a:cubicBezTo>
                <a:cubicBezTo>
                  <a:pt x="228" y="212"/>
                  <a:pt x="228" y="212"/>
                  <a:pt x="228" y="212"/>
                </a:cubicBezTo>
                <a:cubicBezTo>
                  <a:pt x="230" y="212"/>
                  <a:pt x="230" y="212"/>
                  <a:pt x="230" y="212"/>
                </a:cubicBezTo>
                <a:cubicBezTo>
                  <a:pt x="232" y="212"/>
                  <a:pt x="263" y="210"/>
                  <a:pt x="278" y="209"/>
                </a:cubicBezTo>
                <a:cubicBezTo>
                  <a:pt x="295" y="197"/>
                  <a:pt x="292" y="183"/>
                  <a:pt x="288" y="176"/>
                </a:cubicBezTo>
                <a:cubicBezTo>
                  <a:pt x="287" y="176"/>
                  <a:pt x="285" y="176"/>
                  <a:pt x="284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78" y="176"/>
                  <a:pt x="231" y="174"/>
                  <a:pt x="229" y="174"/>
                </a:cubicBezTo>
                <a:cubicBezTo>
                  <a:pt x="226" y="174"/>
                  <a:pt x="226" y="174"/>
                  <a:pt x="226" y="174"/>
                </a:cubicBezTo>
                <a:cubicBezTo>
                  <a:pt x="222" y="171"/>
                  <a:pt x="222" y="171"/>
                  <a:pt x="222" y="171"/>
                </a:cubicBezTo>
                <a:cubicBezTo>
                  <a:pt x="226" y="168"/>
                  <a:pt x="226" y="168"/>
                  <a:pt x="226" y="168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31" y="168"/>
                  <a:pt x="280" y="164"/>
                  <a:pt x="284" y="164"/>
                </a:cubicBezTo>
                <a:cubicBezTo>
                  <a:pt x="290" y="164"/>
                  <a:pt x="292" y="164"/>
                  <a:pt x="292" y="164"/>
                </a:cubicBezTo>
                <a:cubicBezTo>
                  <a:pt x="292" y="164"/>
                  <a:pt x="292" y="164"/>
                  <a:pt x="292" y="164"/>
                </a:cubicBezTo>
                <a:cubicBezTo>
                  <a:pt x="302" y="155"/>
                  <a:pt x="308" y="144"/>
                  <a:pt x="296" y="133"/>
                </a:cubicBezTo>
                <a:cubicBezTo>
                  <a:pt x="285" y="123"/>
                  <a:pt x="243" y="125"/>
                  <a:pt x="214" y="124"/>
                </a:cubicBezTo>
                <a:cubicBezTo>
                  <a:pt x="213" y="124"/>
                  <a:pt x="213" y="124"/>
                  <a:pt x="213" y="124"/>
                </a:cubicBezTo>
                <a:cubicBezTo>
                  <a:pt x="212" y="124"/>
                  <a:pt x="212" y="124"/>
                  <a:pt x="212" y="124"/>
                </a:cubicBezTo>
                <a:cubicBezTo>
                  <a:pt x="212" y="124"/>
                  <a:pt x="219" y="124"/>
                  <a:pt x="217" y="124"/>
                </a:cubicBezTo>
                <a:cubicBezTo>
                  <a:pt x="213" y="124"/>
                  <a:pt x="209" y="124"/>
                  <a:pt x="206" y="124"/>
                </a:cubicBezTo>
                <a:cubicBezTo>
                  <a:pt x="192" y="123"/>
                  <a:pt x="167" y="123"/>
                  <a:pt x="165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0" y="121"/>
                  <a:pt x="160" y="121"/>
                  <a:pt x="160" y="121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6" y="120"/>
                  <a:pt x="169" y="120"/>
                  <a:pt x="179" y="119"/>
                </a:cubicBezTo>
                <a:cubicBezTo>
                  <a:pt x="165" y="90"/>
                  <a:pt x="188" y="73"/>
                  <a:pt x="192" y="58"/>
                </a:cubicBezTo>
                <a:cubicBezTo>
                  <a:pt x="206" y="5"/>
                  <a:pt x="178" y="0"/>
                  <a:pt x="178" y="0"/>
                </a:cubicBezTo>
                <a:cubicBezTo>
                  <a:pt x="178" y="0"/>
                  <a:pt x="108" y="96"/>
                  <a:pt x="101" y="126"/>
                </a:cubicBezTo>
                <a:cubicBezTo>
                  <a:pt x="96" y="148"/>
                  <a:pt x="67" y="146"/>
                  <a:pt x="58" y="146"/>
                </a:cubicBezTo>
                <a:cubicBezTo>
                  <a:pt x="10" y="144"/>
                  <a:pt x="0" y="264"/>
                  <a:pt x="53" y="275"/>
                </a:cubicBezTo>
                <a:cubicBezTo>
                  <a:pt x="64" y="277"/>
                  <a:pt x="76" y="265"/>
                  <a:pt x="99" y="275"/>
                </a:cubicBezTo>
                <a:cubicBezTo>
                  <a:pt x="149" y="296"/>
                  <a:pt x="192" y="287"/>
                  <a:pt x="232" y="286"/>
                </a:cubicBezTo>
                <a:cubicBezTo>
                  <a:pt x="259" y="285"/>
                  <a:pt x="257" y="266"/>
                  <a:pt x="255" y="256"/>
                </a:cubicBezTo>
                <a:cubicBezTo>
                  <a:pt x="242" y="256"/>
                  <a:pt x="229" y="255"/>
                  <a:pt x="227" y="255"/>
                </a:cubicBezTo>
                <a:cubicBezTo>
                  <a:pt x="225" y="255"/>
                  <a:pt x="225" y="255"/>
                  <a:pt x="225" y="255"/>
                </a:cubicBezTo>
                <a:cubicBezTo>
                  <a:pt x="221" y="252"/>
                  <a:pt x="221" y="252"/>
                  <a:pt x="221" y="252"/>
                </a:cubicBezTo>
                <a:cubicBezTo>
                  <a:pt x="225" y="249"/>
                  <a:pt x="225" y="249"/>
                  <a:pt x="225" y="249"/>
                </a:cubicBezTo>
                <a:cubicBezTo>
                  <a:pt x="227" y="249"/>
                  <a:pt x="227" y="249"/>
                  <a:pt x="227" y="249"/>
                </a:cubicBezTo>
                <a:cubicBezTo>
                  <a:pt x="229" y="249"/>
                  <a:pt x="247" y="248"/>
                  <a:pt x="262" y="247"/>
                </a:cubicBezTo>
                <a:cubicBezTo>
                  <a:pt x="275" y="237"/>
                  <a:pt x="272" y="227"/>
                  <a:pt x="269" y="220"/>
                </a:cubicBezTo>
                <a:cubicBezTo>
                  <a:pt x="253" y="219"/>
                  <a:pt x="232" y="218"/>
                  <a:pt x="230" y="218"/>
                </a:cubicBezTo>
                <a:lnTo>
                  <a:pt x="228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34959" y="2536280"/>
            <a:ext cx="7507961" cy="237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用代码输出两个式子计算的值，式子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  <a:p>
            <a:pPr defTabSz="912495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30-3**2+8//3**2*10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）赋值给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，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  <a:p>
            <a:pPr defTabSz="912495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式子（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3*4**2/8%5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）赋值给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  <a:p>
            <a:pPr defTabSz="912495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保存为：学号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-calculate.py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。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6496629" y="4309612"/>
            <a:ext cx="2611247" cy="198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4117687" y="836677"/>
            <a:ext cx="3746500" cy="1102995"/>
            <a:chOff x="6206" y="858"/>
            <a:chExt cx="5900" cy="1737"/>
          </a:xfrm>
        </p:grpSpPr>
        <p:sp>
          <p:nvSpPr>
            <p:cNvPr id="20" name="矩形 19"/>
            <p:cNvSpPr/>
            <p:nvPr/>
          </p:nvSpPr>
          <p:spPr>
            <a:xfrm>
              <a:off x="6206" y="858"/>
              <a:ext cx="5900" cy="1737"/>
            </a:xfrm>
            <a:prstGeom prst="rect">
              <a:avLst/>
            </a:pr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943" y="954"/>
              <a:ext cx="466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作业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7255" y="2087"/>
              <a:ext cx="4112" cy="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53629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6"/>
          <p:cNvSpPr/>
          <p:nvPr/>
        </p:nvSpPr>
        <p:spPr bwMode="auto">
          <a:xfrm>
            <a:off x="2104816" y="2476364"/>
            <a:ext cx="1249216" cy="1249216"/>
          </a:xfrm>
          <a:prstGeom prst="ellipse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21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Freeform 171"/>
          <p:cNvSpPr/>
          <p:nvPr/>
        </p:nvSpPr>
        <p:spPr bwMode="auto">
          <a:xfrm>
            <a:off x="2503851" y="2877271"/>
            <a:ext cx="451147" cy="433101"/>
          </a:xfrm>
          <a:custGeom>
            <a:avLst/>
            <a:gdLst>
              <a:gd name="T0" fmla="*/ 228 w 308"/>
              <a:gd name="T1" fmla="*/ 218 h 296"/>
              <a:gd name="T2" fmla="*/ 224 w 308"/>
              <a:gd name="T3" fmla="*/ 215 h 296"/>
              <a:gd name="T4" fmla="*/ 228 w 308"/>
              <a:gd name="T5" fmla="*/ 212 h 296"/>
              <a:gd name="T6" fmla="*/ 230 w 308"/>
              <a:gd name="T7" fmla="*/ 212 h 296"/>
              <a:gd name="T8" fmla="*/ 278 w 308"/>
              <a:gd name="T9" fmla="*/ 209 h 296"/>
              <a:gd name="T10" fmla="*/ 288 w 308"/>
              <a:gd name="T11" fmla="*/ 176 h 296"/>
              <a:gd name="T12" fmla="*/ 284 w 308"/>
              <a:gd name="T13" fmla="*/ 176 h 296"/>
              <a:gd name="T14" fmla="*/ 283 w 308"/>
              <a:gd name="T15" fmla="*/ 176 h 296"/>
              <a:gd name="T16" fmla="*/ 283 w 308"/>
              <a:gd name="T17" fmla="*/ 176 h 296"/>
              <a:gd name="T18" fmla="*/ 229 w 308"/>
              <a:gd name="T19" fmla="*/ 174 h 296"/>
              <a:gd name="T20" fmla="*/ 226 w 308"/>
              <a:gd name="T21" fmla="*/ 174 h 296"/>
              <a:gd name="T22" fmla="*/ 222 w 308"/>
              <a:gd name="T23" fmla="*/ 171 h 296"/>
              <a:gd name="T24" fmla="*/ 226 w 308"/>
              <a:gd name="T25" fmla="*/ 168 h 296"/>
              <a:gd name="T26" fmla="*/ 228 w 308"/>
              <a:gd name="T27" fmla="*/ 168 h 296"/>
              <a:gd name="T28" fmla="*/ 284 w 308"/>
              <a:gd name="T29" fmla="*/ 164 h 296"/>
              <a:gd name="T30" fmla="*/ 292 w 308"/>
              <a:gd name="T31" fmla="*/ 164 h 296"/>
              <a:gd name="T32" fmla="*/ 292 w 308"/>
              <a:gd name="T33" fmla="*/ 164 h 296"/>
              <a:gd name="T34" fmla="*/ 296 w 308"/>
              <a:gd name="T35" fmla="*/ 133 h 296"/>
              <a:gd name="T36" fmla="*/ 214 w 308"/>
              <a:gd name="T37" fmla="*/ 124 h 296"/>
              <a:gd name="T38" fmla="*/ 213 w 308"/>
              <a:gd name="T39" fmla="*/ 124 h 296"/>
              <a:gd name="T40" fmla="*/ 212 w 308"/>
              <a:gd name="T41" fmla="*/ 124 h 296"/>
              <a:gd name="T42" fmla="*/ 217 w 308"/>
              <a:gd name="T43" fmla="*/ 124 h 296"/>
              <a:gd name="T44" fmla="*/ 206 w 308"/>
              <a:gd name="T45" fmla="*/ 124 h 296"/>
              <a:gd name="T46" fmla="*/ 165 w 308"/>
              <a:gd name="T47" fmla="*/ 123 h 296"/>
              <a:gd name="T48" fmla="*/ 165 w 308"/>
              <a:gd name="T49" fmla="*/ 123 h 296"/>
              <a:gd name="T50" fmla="*/ 160 w 308"/>
              <a:gd name="T51" fmla="*/ 121 h 296"/>
              <a:gd name="T52" fmla="*/ 165 w 308"/>
              <a:gd name="T53" fmla="*/ 120 h 296"/>
              <a:gd name="T54" fmla="*/ 165 w 308"/>
              <a:gd name="T55" fmla="*/ 120 h 296"/>
              <a:gd name="T56" fmla="*/ 179 w 308"/>
              <a:gd name="T57" fmla="*/ 119 h 296"/>
              <a:gd name="T58" fmla="*/ 192 w 308"/>
              <a:gd name="T59" fmla="*/ 58 h 296"/>
              <a:gd name="T60" fmla="*/ 178 w 308"/>
              <a:gd name="T61" fmla="*/ 0 h 296"/>
              <a:gd name="T62" fmla="*/ 101 w 308"/>
              <a:gd name="T63" fmla="*/ 126 h 296"/>
              <a:gd name="T64" fmla="*/ 58 w 308"/>
              <a:gd name="T65" fmla="*/ 146 h 296"/>
              <a:gd name="T66" fmla="*/ 53 w 308"/>
              <a:gd name="T67" fmla="*/ 275 h 296"/>
              <a:gd name="T68" fmla="*/ 99 w 308"/>
              <a:gd name="T69" fmla="*/ 275 h 296"/>
              <a:gd name="T70" fmla="*/ 232 w 308"/>
              <a:gd name="T71" fmla="*/ 286 h 296"/>
              <a:gd name="T72" fmla="*/ 255 w 308"/>
              <a:gd name="T73" fmla="*/ 256 h 296"/>
              <a:gd name="T74" fmla="*/ 227 w 308"/>
              <a:gd name="T75" fmla="*/ 255 h 296"/>
              <a:gd name="T76" fmla="*/ 225 w 308"/>
              <a:gd name="T77" fmla="*/ 255 h 296"/>
              <a:gd name="T78" fmla="*/ 221 w 308"/>
              <a:gd name="T79" fmla="*/ 252 h 296"/>
              <a:gd name="T80" fmla="*/ 225 w 308"/>
              <a:gd name="T81" fmla="*/ 249 h 296"/>
              <a:gd name="T82" fmla="*/ 227 w 308"/>
              <a:gd name="T83" fmla="*/ 249 h 296"/>
              <a:gd name="T84" fmla="*/ 262 w 308"/>
              <a:gd name="T85" fmla="*/ 247 h 296"/>
              <a:gd name="T86" fmla="*/ 269 w 308"/>
              <a:gd name="T87" fmla="*/ 220 h 296"/>
              <a:gd name="T88" fmla="*/ 230 w 308"/>
              <a:gd name="T89" fmla="*/ 218 h 296"/>
              <a:gd name="T90" fmla="*/ 228 w 308"/>
              <a:gd name="T91" fmla="*/ 21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8" h="296">
                <a:moveTo>
                  <a:pt x="228" y="218"/>
                </a:moveTo>
                <a:cubicBezTo>
                  <a:pt x="224" y="215"/>
                  <a:pt x="224" y="215"/>
                  <a:pt x="224" y="215"/>
                </a:cubicBezTo>
                <a:cubicBezTo>
                  <a:pt x="228" y="212"/>
                  <a:pt x="228" y="212"/>
                  <a:pt x="228" y="212"/>
                </a:cubicBezTo>
                <a:cubicBezTo>
                  <a:pt x="230" y="212"/>
                  <a:pt x="230" y="212"/>
                  <a:pt x="230" y="212"/>
                </a:cubicBezTo>
                <a:cubicBezTo>
                  <a:pt x="232" y="212"/>
                  <a:pt x="263" y="210"/>
                  <a:pt x="278" y="209"/>
                </a:cubicBezTo>
                <a:cubicBezTo>
                  <a:pt x="295" y="197"/>
                  <a:pt x="292" y="183"/>
                  <a:pt x="288" y="176"/>
                </a:cubicBezTo>
                <a:cubicBezTo>
                  <a:pt x="287" y="176"/>
                  <a:pt x="285" y="176"/>
                  <a:pt x="284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78" y="176"/>
                  <a:pt x="231" y="174"/>
                  <a:pt x="229" y="174"/>
                </a:cubicBezTo>
                <a:cubicBezTo>
                  <a:pt x="226" y="174"/>
                  <a:pt x="226" y="174"/>
                  <a:pt x="226" y="174"/>
                </a:cubicBezTo>
                <a:cubicBezTo>
                  <a:pt x="222" y="171"/>
                  <a:pt x="222" y="171"/>
                  <a:pt x="222" y="171"/>
                </a:cubicBezTo>
                <a:cubicBezTo>
                  <a:pt x="226" y="168"/>
                  <a:pt x="226" y="168"/>
                  <a:pt x="226" y="168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31" y="168"/>
                  <a:pt x="280" y="164"/>
                  <a:pt x="284" y="164"/>
                </a:cubicBezTo>
                <a:cubicBezTo>
                  <a:pt x="290" y="164"/>
                  <a:pt x="292" y="164"/>
                  <a:pt x="292" y="164"/>
                </a:cubicBezTo>
                <a:cubicBezTo>
                  <a:pt x="292" y="164"/>
                  <a:pt x="292" y="164"/>
                  <a:pt x="292" y="164"/>
                </a:cubicBezTo>
                <a:cubicBezTo>
                  <a:pt x="302" y="155"/>
                  <a:pt x="308" y="144"/>
                  <a:pt x="296" y="133"/>
                </a:cubicBezTo>
                <a:cubicBezTo>
                  <a:pt x="285" y="123"/>
                  <a:pt x="243" y="125"/>
                  <a:pt x="214" y="124"/>
                </a:cubicBezTo>
                <a:cubicBezTo>
                  <a:pt x="213" y="124"/>
                  <a:pt x="213" y="124"/>
                  <a:pt x="213" y="124"/>
                </a:cubicBezTo>
                <a:cubicBezTo>
                  <a:pt x="212" y="124"/>
                  <a:pt x="212" y="124"/>
                  <a:pt x="212" y="124"/>
                </a:cubicBezTo>
                <a:cubicBezTo>
                  <a:pt x="212" y="124"/>
                  <a:pt x="219" y="124"/>
                  <a:pt x="217" y="124"/>
                </a:cubicBezTo>
                <a:cubicBezTo>
                  <a:pt x="213" y="124"/>
                  <a:pt x="209" y="124"/>
                  <a:pt x="206" y="124"/>
                </a:cubicBezTo>
                <a:cubicBezTo>
                  <a:pt x="192" y="123"/>
                  <a:pt x="167" y="123"/>
                  <a:pt x="165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0" y="121"/>
                  <a:pt x="160" y="121"/>
                  <a:pt x="160" y="121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6" y="120"/>
                  <a:pt x="169" y="120"/>
                  <a:pt x="179" y="119"/>
                </a:cubicBezTo>
                <a:cubicBezTo>
                  <a:pt x="165" y="90"/>
                  <a:pt x="188" y="73"/>
                  <a:pt x="192" y="58"/>
                </a:cubicBezTo>
                <a:cubicBezTo>
                  <a:pt x="206" y="5"/>
                  <a:pt x="178" y="0"/>
                  <a:pt x="178" y="0"/>
                </a:cubicBezTo>
                <a:cubicBezTo>
                  <a:pt x="178" y="0"/>
                  <a:pt x="108" y="96"/>
                  <a:pt x="101" y="126"/>
                </a:cubicBezTo>
                <a:cubicBezTo>
                  <a:pt x="96" y="148"/>
                  <a:pt x="67" y="146"/>
                  <a:pt x="58" y="146"/>
                </a:cubicBezTo>
                <a:cubicBezTo>
                  <a:pt x="10" y="144"/>
                  <a:pt x="0" y="264"/>
                  <a:pt x="53" y="275"/>
                </a:cubicBezTo>
                <a:cubicBezTo>
                  <a:pt x="64" y="277"/>
                  <a:pt x="76" y="265"/>
                  <a:pt x="99" y="275"/>
                </a:cubicBezTo>
                <a:cubicBezTo>
                  <a:pt x="149" y="296"/>
                  <a:pt x="192" y="287"/>
                  <a:pt x="232" y="286"/>
                </a:cubicBezTo>
                <a:cubicBezTo>
                  <a:pt x="259" y="285"/>
                  <a:pt x="257" y="266"/>
                  <a:pt x="255" y="256"/>
                </a:cubicBezTo>
                <a:cubicBezTo>
                  <a:pt x="242" y="256"/>
                  <a:pt x="229" y="255"/>
                  <a:pt x="227" y="255"/>
                </a:cubicBezTo>
                <a:cubicBezTo>
                  <a:pt x="225" y="255"/>
                  <a:pt x="225" y="255"/>
                  <a:pt x="225" y="255"/>
                </a:cubicBezTo>
                <a:cubicBezTo>
                  <a:pt x="221" y="252"/>
                  <a:pt x="221" y="252"/>
                  <a:pt x="221" y="252"/>
                </a:cubicBezTo>
                <a:cubicBezTo>
                  <a:pt x="225" y="249"/>
                  <a:pt x="225" y="249"/>
                  <a:pt x="225" y="249"/>
                </a:cubicBezTo>
                <a:cubicBezTo>
                  <a:pt x="227" y="249"/>
                  <a:pt x="227" y="249"/>
                  <a:pt x="227" y="249"/>
                </a:cubicBezTo>
                <a:cubicBezTo>
                  <a:pt x="229" y="249"/>
                  <a:pt x="247" y="248"/>
                  <a:pt x="262" y="247"/>
                </a:cubicBezTo>
                <a:cubicBezTo>
                  <a:pt x="275" y="237"/>
                  <a:pt x="272" y="227"/>
                  <a:pt x="269" y="220"/>
                </a:cubicBezTo>
                <a:cubicBezTo>
                  <a:pt x="253" y="219"/>
                  <a:pt x="232" y="218"/>
                  <a:pt x="230" y="218"/>
                </a:cubicBezTo>
                <a:lnTo>
                  <a:pt x="228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34960" y="2666268"/>
            <a:ext cx="6870477" cy="8863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输入秒数，转化成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“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小时：分：秒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的形式显示，如下图所示，保存为：学号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-time.py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。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6496629" y="4309612"/>
            <a:ext cx="2611247" cy="198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4117687" y="836677"/>
            <a:ext cx="3746500" cy="1102995"/>
            <a:chOff x="6206" y="858"/>
            <a:chExt cx="5900" cy="1737"/>
          </a:xfrm>
        </p:grpSpPr>
        <p:sp>
          <p:nvSpPr>
            <p:cNvPr id="20" name="矩形 19"/>
            <p:cNvSpPr/>
            <p:nvPr/>
          </p:nvSpPr>
          <p:spPr>
            <a:xfrm>
              <a:off x="6206" y="858"/>
              <a:ext cx="5900" cy="1737"/>
            </a:xfrm>
            <a:prstGeom prst="rect">
              <a:avLst/>
            </a:pr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943" y="954"/>
              <a:ext cx="466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作业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7255" y="2087"/>
              <a:ext cx="4112" cy="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960" y="3783884"/>
            <a:ext cx="3254525" cy="1091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23379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6"/>
          <p:cNvSpPr/>
          <p:nvPr/>
        </p:nvSpPr>
        <p:spPr bwMode="auto">
          <a:xfrm>
            <a:off x="2104816" y="2476364"/>
            <a:ext cx="1249216" cy="1249216"/>
          </a:xfrm>
          <a:prstGeom prst="ellipse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21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Freeform 171"/>
          <p:cNvSpPr/>
          <p:nvPr/>
        </p:nvSpPr>
        <p:spPr bwMode="auto">
          <a:xfrm>
            <a:off x="2503851" y="2877271"/>
            <a:ext cx="451147" cy="433101"/>
          </a:xfrm>
          <a:custGeom>
            <a:avLst/>
            <a:gdLst>
              <a:gd name="T0" fmla="*/ 228 w 308"/>
              <a:gd name="T1" fmla="*/ 218 h 296"/>
              <a:gd name="T2" fmla="*/ 224 w 308"/>
              <a:gd name="T3" fmla="*/ 215 h 296"/>
              <a:gd name="T4" fmla="*/ 228 w 308"/>
              <a:gd name="T5" fmla="*/ 212 h 296"/>
              <a:gd name="T6" fmla="*/ 230 w 308"/>
              <a:gd name="T7" fmla="*/ 212 h 296"/>
              <a:gd name="T8" fmla="*/ 278 w 308"/>
              <a:gd name="T9" fmla="*/ 209 h 296"/>
              <a:gd name="T10" fmla="*/ 288 w 308"/>
              <a:gd name="T11" fmla="*/ 176 h 296"/>
              <a:gd name="T12" fmla="*/ 284 w 308"/>
              <a:gd name="T13" fmla="*/ 176 h 296"/>
              <a:gd name="T14" fmla="*/ 283 w 308"/>
              <a:gd name="T15" fmla="*/ 176 h 296"/>
              <a:gd name="T16" fmla="*/ 283 w 308"/>
              <a:gd name="T17" fmla="*/ 176 h 296"/>
              <a:gd name="T18" fmla="*/ 229 w 308"/>
              <a:gd name="T19" fmla="*/ 174 h 296"/>
              <a:gd name="T20" fmla="*/ 226 w 308"/>
              <a:gd name="T21" fmla="*/ 174 h 296"/>
              <a:gd name="T22" fmla="*/ 222 w 308"/>
              <a:gd name="T23" fmla="*/ 171 h 296"/>
              <a:gd name="T24" fmla="*/ 226 w 308"/>
              <a:gd name="T25" fmla="*/ 168 h 296"/>
              <a:gd name="T26" fmla="*/ 228 w 308"/>
              <a:gd name="T27" fmla="*/ 168 h 296"/>
              <a:gd name="T28" fmla="*/ 284 w 308"/>
              <a:gd name="T29" fmla="*/ 164 h 296"/>
              <a:gd name="T30" fmla="*/ 292 w 308"/>
              <a:gd name="T31" fmla="*/ 164 h 296"/>
              <a:gd name="T32" fmla="*/ 292 w 308"/>
              <a:gd name="T33" fmla="*/ 164 h 296"/>
              <a:gd name="T34" fmla="*/ 296 w 308"/>
              <a:gd name="T35" fmla="*/ 133 h 296"/>
              <a:gd name="T36" fmla="*/ 214 w 308"/>
              <a:gd name="T37" fmla="*/ 124 h 296"/>
              <a:gd name="T38" fmla="*/ 213 w 308"/>
              <a:gd name="T39" fmla="*/ 124 h 296"/>
              <a:gd name="T40" fmla="*/ 212 w 308"/>
              <a:gd name="T41" fmla="*/ 124 h 296"/>
              <a:gd name="T42" fmla="*/ 217 w 308"/>
              <a:gd name="T43" fmla="*/ 124 h 296"/>
              <a:gd name="T44" fmla="*/ 206 w 308"/>
              <a:gd name="T45" fmla="*/ 124 h 296"/>
              <a:gd name="T46" fmla="*/ 165 w 308"/>
              <a:gd name="T47" fmla="*/ 123 h 296"/>
              <a:gd name="T48" fmla="*/ 165 w 308"/>
              <a:gd name="T49" fmla="*/ 123 h 296"/>
              <a:gd name="T50" fmla="*/ 160 w 308"/>
              <a:gd name="T51" fmla="*/ 121 h 296"/>
              <a:gd name="T52" fmla="*/ 165 w 308"/>
              <a:gd name="T53" fmla="*/ 120 h 296"/>
              <a:gd name="T54" fmla="*/ 165 w 308"/>
              <a:gd name="T55" fmla="*/ 120 h 296"/>
              <a:gd name="T56" fmla="*/ 179 w 308"/>
              <a:gd name="T57" fmla="*/ 119 h 296"/>
              <a:gd name="T58" fmla="*/ 192 w 308"/>
              <a:gd name="T59" fmla="*/ 58 h 296"/>
              <a:gd name="T60" fmla="*/ 178 w 308"/>
              <a:gd name="T61" fmla="*/ 0 h 296"/>
              <a:gd name="T62" fmla="*/ 101 w 308"/>
              <a:gd name="T63" fmla="*/ 126 h 296"/>
              <a:gd name="T64" fmla="*/ 58 w 308"/>
              <a:gd name="T65" fmla="*/ 146 h 296"/>
              <a:gd name="T66" fmla="*/ 53 w 308"/>
              <a:gd name="T67" fmla="*/ 275 h 296"/>
              <a:gd name="T68" fmla="*/ 99 w 308"/>
              <a:gd name="T69" fmla="*/ 275 h 296"/>
              <a:gd name="T70" fmla="*/ 232 w 308"/>
              <a:gd name="T71" fmla="*/ 286 h 296"/>
              <a:gd name="T72" fmla="*/ 255 w 308"/>
              <a:gd name="T73" fmla="*/ 256 h 296"/>
              <a:gd name="T74" fmla="*/ 227 w 308"/>
              <a:gd name="T75" fmla="*/ 255 h 296"/>
              <a:gd name="T76" fmla="*/ 225 w 308"/>
              <a:gd name="T77" fmla="*/ 255 h 296"/>
              <a:gd name="T78" fmla="*/ 221 w 308"/>
              <a:gd name="T79" fmla="*/ 252 h 296"/>
              <a:gd name="T80" fmla="*/ 225 w 308"/>
              <a:gd name="T81" fmla="*/ 249 h 296"/>
              <a:gd name="T82" fmla="*/ 227 w 308"/>
              <a:gd name="T83" fmla="*/ 249 h 296"/>
              <a:gd name="T84" fmla="*/ 262 w 308"/>
              <a:gd name="T85" fmla="*/ 247 h 296"/>
              <a:gd name="T86" fmla="*/ 269 w 308"/>
              <a:gd name="T87" fmla="*/ 220 h 296"/>
              <a:gd name="T88" fmla="*/ 230 w 308"/>
              <a:gd name="T89" fmla="*/ 218 h 296"/>
              <a:gd name="T90" fmla="*/ 228 w 308"/>
              <a:gd name="T91" fmla="*/ 21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8" h="296">
                <a:moveTo>
                  <a:pt x="228" y="218"/>
                </a:moveTo>
                <a:cubicBezTo>
                  <a:pt x="224" y="215"/>
                  <a:pt x="224" y="215"/>
                  <a:pt x="224" y="215"/>
                </a:cubicBezTo>
                <a:cubicBezTo>
                  <a:pt x="228" y="212"/>
                  <a:pt x="228" y="212"/>
                  <a:pt x="228" y="212"/>
                </a:cubicBezTo>
                <a:cubicBezTo>
                  <a:pt x="230" y="212"/>
                  <a:pt x="230" y="212"/>
                  <a:pt x="230" y="212"/>
                </a:cubicBezTo>
                <a:cubicBezTo>
                  <a:pt x="232" y="212"/>
                  <a:pt x="263" y="210"/>
                  <a:pt x="278" y="209"/>
                </a:cubicBezTo>
                <a:cubicBezTo>
                  <a:pt x="295" y="197"/>
                  <a:pt x="292" y="183"/>
                  <a:pt x="288" y="176"/>
                </a:cubicBezTo>
                <a:cubicBezTo>
                  <a:pt x="287" y="176"/>
                  <a:pt x="285" y="176"/>
                  <a:pt x="284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78" y="176"/>
                  <a:pt x="231" y="174"/>
                  <a:pt x="229" y="174"/>
                </a:cubicBezTo>
                <a:cubicBezTo>
                  <a:pt x="226" y="174"/>
                  <a:pt x="226" y="174"/>
                  <a:pt x="226" y="174"/>
                </a:cubicBezTo>
                <a:cubicBezTo>
                  <a:pt x="222" y="171"/>
                  <a:pt x="222" y="171"/>
                  <a:pt x="222" y="171"/>
                </a:cubicBezTo>
                <a:cubicBezTo>
                  <a:pt x="226" y="168"/>
                  <a:pt x="226" y="168"/>
                  <a:pt x="226" y="168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31" y="168"/>
                  <a:pt x="280" y="164"/>
                  <a:pt x="284" y="164"/>
                </a:cubicBezTo>
                <a:cubicBezTo>
                  <a:pt x="290" y="164"/>
                  <a:pt x="292" y="164"/>
                  <a:pt x="292" y="164"/>
                </a:cubicBezTo>
                <a:cubicBezTo>
                  <a:pt x="292" y="164"/>
                  <a:pt x="292" y="164"/>
                  <a:pt x="292" y="164"/>
                </a:cubicBezTo>
                <a:cubicBezTo>
                  <a:pt x="302" y="155"/>
                  <a:pt x="308" y="144"/>
                  <a:pt x="296" y="133"/>
                </a:cubicBezTo>
                <a:cubicBezTo>
                  <a:pt x="285" y="123"/>
                  <a:pt x="243" y="125"/>
                  <a:pt x="214" y="124"/>
                </a:cubicBezTo>
                <a:cubicBezTo>
                  <a:pt x="213" y="124"/>
                  <a:pt x="213" y="124"/>
                  <a:pt x="213" y="124"/>
                </a:cubicBezTo>
                <a:cubicBezTo>
                  <a:pt x="212" y="124"/>
                  <a:pt x="212" y="124"/>
                  <a:pt x="212" y="124"/>
                </a:cubicBezTo>
                <a:cubicBezTo>
                  <a:pt x="212" y="124"/>
                  <a:pt x="219" y="124"/>
                  <a:pt x="217" y="124"/>
                </a:cubicBezTo>
                <a:cubicBezTo>
                  <a:pt x="213" y="124"/>
                  <a:pt x="209" y="124"/>
                  <a:pt x="206" y="124"/>
                </a:cubicBezTo>
                <a:cubicBezTo>
                  <a:pt x="192" y="123"/>
                  <a:pt x="167" y="123"/>
                  <a:pt x="165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0" y="121"/>
                  <a:pt x="160" y="121"/>
                  <a:pt x="160" y="121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6" y="120"/>
                  <a:pt x="169" y="120"/>
                  <a:pt x="179" y="119"/>
                </a:cubicBezTo>
                <a:cubicBezTo>
                  <a:pt x="165" y="90"/>
                  <a:pt x="188" y="73"/>
                  <a:pt x="192" y="58"/>
                </a:cubicBezTo>
                <a:cubicBezTo>
                  <a:pt x="206" y="5"/>
                  <a:pt x="178" y="0"/>
                  <a:pt x="178" y="0"/>
                </a:cubicBezTo>
                <a:cubicBezTo>
                  <a:pt x="178" y="0"/>
                  <a:pt x="108" y="96"/>
                  <a:pt x="101" y="126"/>
                </a:cubicBezTo>
                <a:cubicBezTo>
                  <a:pt x="96" y="148"/>
                  <a:pt x="67" y="146"/>
                  <a:pt x="58" y="146"/>
                </a:cubicBezTo>
                <a:cubicBezTo>
                  <a:pt x="10" y="144"/>
                  <a:pt x="0" y="264"/>
                  <a:pt x="53" y="275"/>
                </a:cubicBezTo>
                <a:cubicBezTo>
                  <a:pt x="64" y="277"/>
                  <a:pt x="76" y="265"/>
                  <a:pt x="99" y="275"/>
                </a:cubicBezTo>
                <a:cubicBezTo>
                  <a:pt x="149" y="296"/>
                  <a:pt x="192" y="287"/>
                  <a:pt x="232" y="286"/>
                </a:cubicBezTo>
                <a:cubicBezTo>
                  <a:pt x="259" y="285"/>
                  <a:pt x="257" y="266"/>
                  <a:pt x="255" y="256"/>
                </a:cubicBezTo>
                <a:cubicBezTo>
                  <a:pt x="242" y="256"/>
                  <a:pt x="229" y="255"/>
                  <a:pt x="227" y="255"/>
                </a:cubicBezTo>
                <a:cubicBezTo>
                  <a:pt x="225" y="255"/>
                  <a:pt x="225" y="255"/>
                  <a:pt x="225" y="255"/>
                </a:cubicBezTo>
                <a:cubicBezTo>
                  <a:pt x="221" y="252"/>
                  <a:pt x="221" y="252"/>
                  <a:pt x="221" y="252"/>
                </a:cubicBezTo>
                <a:cubicBezTo>
                  <a:pt x="225" y="249"/>
                  <a:pt x="225" y="249"/>
                  <a:pt x="225" y="249"/>
                </a:cubicBezTo>
                <a:cubicBezTo>
                  <a:pt x="227" y="249"/>
                  <a:pt x="227" y="249"/>
                  <a:pt x="227" y="249"/>
                </a:cubicBezTo>
                <a:cubicBezTo>
                  <a:pt x="229" y="249"/>
                  <a:pt x="247" y="248"/>
                  <a:pt x="262" y="247"/>
                </a:cubicBezTo>
                <a:cubicBezTo>
                  <a:pt x="275" y="237"/>
                  <a:pt x="272" y="227"/>
                  <a:pt x="269" y="220"/>
                </a:cubicBezTo>
                <a:cubicBezTo>
                  <a:pt x="253" y="219"/>
                  <a:pt x="232" y="218"/>
                  <a:pt x="230" y="218"/>
                </a:cubicBezTo>
                <a:lnTo>
                  <a:pt x="228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34960" y="2666268"/>
            <a:ext cx="6870477" cy="13295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化整为零，功能要求：编写程序，输入一个三位数放入变量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中，求出该数的个位数、十位数和百位数，分别放入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中并输出，保存为：学号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-kz-1.py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。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6496629" y="4309612"/>
            <a:ext cx="2611247" cy="198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4117687" y="836677"/>
            <a:ext cx="3746500" cy="1102995"/>
            <a:chOff x="6206" y="858"/>
            <a:chExt cx="5900" cy="1737"/>
          </a:xfrm>
        </p:grpSpPr>
        <p:sp>
          <p:nvSpPr>
            <p:cNvPr id="20" name="矩形 19"/>
            <p:cNvSpPr/>
            <p:nvPr/>
          </p:nvSpPr>
          <p:spPr>
            <a:xfrm>
              <a:off x="6206" y="858"/>
              <a:ext cx="5900" cy="1737"/>
            </a:xfrm>
            <a:prstGeom prst="rect">
              <a:avLst/>
            </a:pr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943" y="954"/>
              <a:ext cx="466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作业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7255" y="2087"/>
              <a:ext cx="4112" cy="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23733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6129158" y="2398983"/>
            <a:ext cx="38481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算术运算符与算术表达式</a:t>
            </a: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4465225" y="2420086"/>
            <a:ext cx="1595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5831625" y="2513749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6129158" y="2999066"/>
            <a:ext cx="3817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关系运算符与关系表达式</a:t>
            </a: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4465225" y="3000699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5831625" y="310600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424768" y="1291358"/>
            <a:ext cx="4329871" cy="707886"/>
            <a:chOff x="482828" y="1193730"/>
            <a:chExt cx="1368765" cy="2587467"/>
          </a:xfrm>
        </p:grpSpPr>
        <p:sp>
          <p:nvSpPr>
            <p:cNvPr id="19" name="文本框 4"/>
            <p:cNvSpPr txBox="1"/>
            <p:nvPr/>
          </p:nvSpPr>
          <p:spPr>
            <a:xfrm>
              <a:off x="482828" y="1193730"/>
              <a:ext cx="1368765" cy="2587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40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运算符与表达式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56" y="759335"/>
            <a:ext cx="2222501" cy="22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>
            <a:off x="4436918" y="2139524"/>
            <a:ext cx="36627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27"/>
          <p:cNvSpPr txBox="1">
            <a:spLocks noChangeArrowheads="1"/>
          </p:cNvSpPr>
          <p:nvPr/>
        </p:nvSpPr>
        <p:spPr bwMode="auto">
          <a:xfrm>
            <a:off x="6129158" y="3629838"/>
            <a:ext cx="38207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逻辑运算符与逻辑表达式</a:t>
            </a:r>
          </a:p>
        </p:txBody>
      </p:sp>
      <p:sp>
        <p:nvSpPr>
          <p:cNvPr id="30" name="文本框 130"/>
          <p:cNvSpPr txBox="1">
            <a:spLocks noChangeArrowheads="1"/>
          </p:cNvSpPr>
          <p:nvPr/>
        </p:nvSpPr>
        <p:spPr bwMode="auto">
          <a:xfrm>
            <a:off x="4462318" y="3631471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 flipV="1">
            <a:off x="5831625" y="3736776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127"/>
          <p:cNvSpPr txBox="1">
            <a:spLocks noChangeArrowheads="1"/>
          </p:cNvSpPr>
          <p:nvPr/>
        </p:nvSpPr>
        <p:spPr bwMode="auto">
          <a:xfrm>
            <a:off x="6129158" y="4252463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位运算符</a:t>
            </a:r>
          </a:p>
        </p:txBody>
      </p:sp>
      <p:sp>
        <p:nvSpPr>
          <p:cNvPr id="27" name="文本框 130"/>
          <p:cNvSpPr txBox="1">
            <a:spLocks noChangeArrowheads="1"/>
          </p:cNvSpPr>
          <p:nvPr/>
        </p:nvSpPr>
        <p:spPr bwMode="auto">
          <a:xfrm>
            <a:off x="4465225" y="4254096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 flipV="1">
            <a:off x="5831625" y="4359401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128"/>
          <p:cNvSpPr txBox="1">
            <a:spLocks noChangeArrowheads="1"/>
          </p:cNvSpPr>
          <p:nvPr/>
        </p:nvSpPr>
        <p:spPr bwMode="auto">
          <a:xfrm>
            <a:off x="6129158" y="4906096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赋值运算符</a:t>
            </a:r>
          </a:p>
        </p:txBody>
      </p:sp>
      <p:sp>
        <p:nvSpPr>
          <p:cNvPr id="32" name="文本框 129"/>
          <p:cNvSpPr txBox="1">
            <a:spLocks noChangeArrowheads="1"/>
          </p:cNvSpPr>
          <p:nvPr/>
        </p:nvSpPr>
        <p:spPr bwMode="auto">
          <a:xfrm>
            <a:off x="4465225" y="4938421"/>
            <a:ext cx="1595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05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 flipV="1">
            <a:off x="5831625" y="503208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128"/>
          <p:cNvSpPr txBox="1">
            <a:spLocks noChangeArrowheads="1"/>
          </p:cNvSpPr>
          <p:nvPr/>
        </p:nvSpPr>
        <p:spPr bwMode="auto">
          <a:xfrm>
            <a:off x="6129158" y="5533899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运算符的优先级</a:t>
            </a:r>
          </a:p>
        </p:txBody>
      </p:sp>
      <p:sp>
        <p:nvSpPr>
          <p:cNvPr id="35" name="文本框 129"/>
          <p:cNvSpPr txBox="1">
            <a:spLocks noChangeArrowheads="1"/>
          </p:cNvSpPr>
          <p:nvPr/>
        </p:nvSpPr>
        <p:spPr bwMode="auto">
          <a:xfrm>
            <a:off x="4465225" y="5553524"/>
            <a:ext cx="1595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06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 bwMode="auto">
          <a:xfrm flipV="1">
            <a:off x="5831625" y="5647187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5017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文本框 16"/>
          <p:cNvSpPr txBox="1"/>
          <p:nvPr/>
        </p:nvSpPr>
        <p:spPr>
          <a:xfrm>
            <a:off x="1235486" y="1404145"/>
            <a:ext cx="2076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作用：</a:t>
            </a:r>
            <a:endParaRPr lang="en-US" altLang="zh-CN" sz="2400" b="1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17"/>
          <p:cNvSpPr txBox="1"/>
          <p:nvPr/>
        </p:nvSpPr>
        <p:spPr>
          <a:xfrm>
            <a:off x="2447595" y="1419277"/>
            <a:ext cx="9217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对两个操作数进行大小比较，</a:t>
            </a:r>
            <a:r>
              <a:rPr lang="zh-CN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若关系成立，则比较的结果为</a:t>
            </a:r>
            <a:r>
              <a:rPr lang="en-US" altLang="zh-CN" sz="24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True</a:t>
            </a:r>
            <a:r>
              <a:rPr lang="zh-CN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，否则为</a:t>
            </a:r>
            <a:r>
              <a:rPr lang="en-US" altLang="zh-CN" sz="24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False</a:t>
            </a:r>
            <a:r>
              <a:rPr lang="zh-CN" altLang="en-US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2400" b="1" dirty="0">
              <a:solidFill>
                <a:srgbClr val="0033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31"/>
          <p:cNvSpPr txBox="1"/>
          <p:nvPr/>
        </p:nvSpPr>
        <p:spPr>
          <a:xfrm>
            <a:off x="1276548" y="3332189"/>
            <a:ext cx="457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字符串比较规则：</a:t>
            </a:r>
            <a:endParaRPr lang="en-US" altLang="zh-CN" sz="2400" b="1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文本框 32"/>
          <p:cNvSpPr txBox="1"/>
          <p:nvPr/>
        </p:nvSpPr>
        <p:spPr>
          <a:xfrm>
            <a:off x="3887757" y="3228347"/>
            <a:ext cx="5472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从左到右一对一对按字符编码值比较，只要有一对不同比较结束。</a:t>
            </a:r>
            <a:endParaRPr lang="en-US" altLang="zh-CN" sz="2400" b="1" dirty="0">
              <a:solidFill>
                <a:srgbClr val="0033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文本框 18"/>
          <p:cNvSpPr txBox="1"/>
          <p:nvPr/>
        </p:nvSpPr>
        <p:spPr>
          <a:xfrm>
            <a:off x="1276550" y="2491886"/>
            <a:ext cx="2076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运算符：</a:t>
            </a:r>
            <a:endParaRPr lang="en-US" altLang="zh-CN" sz="2400" b="1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文本框 19"/>
          <p:cNvSpPr txBox="1"/>
          <p:nvPr/>
        </p:nvSpPr>
        <p:spPr>
          <a:xfrm>
            <a:off x="2831638" y="2505329"/>
            <a:ext cx="5088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&gt;</a:t>
            </a:r>
            <a:r>
              <a:rPr lang="zh-CN" altLang="en-US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&gt;=</a:t>
            </a:r>
            <a:r>
              <a:rPr lang="zh-CN" altLang="en-US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&lt;</a:t>
            </a:r>
            <a:r>
              <a:rPr lang="zh-CN" altLang="en-US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&lt;=</a:t>
            </a:r>
            <a:r>
              <a:rPr lang="zh-CN" altLang="en-US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==</a:t>
            </a:r>
            <a:r>
              <a:rPr lang="zh-CN" altLang="en-US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!=</a:t>
            </a:r>
          </a:p>
        </p:txBody>
      </p:sp>
      <p:sp>
        <p:nvSpPr>
          <p:cNvPr id="12" name="文本框 20"/>
          <p:cNvSpPr txBox="1"/>
          <p:nvPr/>
        </p:nvSpPr>
        <p:spPr>
          <a:xfrm>
            <a:off x="7056107" y="2388061"/>
            <a:ext cx="2504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优先级相同</a:t>
            </a:r>
            <a:endParaRPr lang="en-US" altLang="zh-CN" sz="3200" b="1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738" y="4668507"/>
            <a:ext cx="2667249" cy="150909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7" y="4976597"/>
            <a:ext cx="7107663" cy="892913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906780" y="666633"/>
            <a:ext cx="658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关系运算符与关系表达式</a:t>
            </a:r>
          </a:p>
        </p:txBody>
      </p:sp>
    </p:spTree>
    <p:extLst>
      <p:ext uri="{BB962C8B-B14F-4D97-AF65-F5344CB8AC3E}">
        <p14:creationId xmlns:p14="http://schemas.microsoft.com/office/powerpoint/2010/main" val="203278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B23A00-138C-4CDC-823C-578F5F19C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786" y="609601"/>
            <a:ext cx="5212897" cy="596600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08D3C4C-05A5-44AE-9352-A49E7980DBF4}"/>
              </a:ext>
            </a:extLst>
          </p:cNvPr>
          <p:cNvSpPr/>
          <p:nvPr/>
        </p:nvSpPr>
        <p:spPr>
          <a:xfrm>
            <a:off x="4826207" y="694311"/>
            <a:ext cx="3326692" cy="1566289"/>
          </a:xfrm>
          <a:prstGeom prst="rect">
            <a:avLst/>
          </a:prstGeom>
          <a:noFill/>
          <a:ln w="76200">
            <a:solidFill>
              <a:srgbClr val="FF0000"/>
            </a:solidFill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endParaRPr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55735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graphicFrame>
        <p:nvGraphicFramePr>
          <p:cNvPr id="6" name="表格 5"/>
          <p:cNvGraphicFramePr/>
          <p:nvPr/>
        </p:nvGraphicFramePr>
        <p:xfrm>
          <a:off x="1980212" y="1684537"/>
          <a:ext cx="8217721" cy="3834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4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700" b="1" dirty="0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关系</a:t>
                      </a:r>
                      <a:r>
                        <a:rPr lang="zh-CN" sz="2700" b="1" dirty="0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运算符</a:t>
                      </a:r>
                      <a:endParaRPr lang="zh-CN" altLang="en-US" sz="2700" b="1" dirty="0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2700" b="1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描述</a:t>
                      </a:r>
                      <a:endParaRPr lang="zh-CN" altLang="en-US" sz="27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2700" b="1">
                          <a:solidFill>
                            <a:srgbClr val="FFFFFF"/>
                          </a:solidFill>
                          <a:ea typeface="宋体" panose="02010600030101010101" pitchFamily="2" charset="-122"/>
                        </a:rPr>
                        <a:t>实例</a:t>
                      </a:r>
                      <a:endParaRPr lang="zh-CN" altLang="en-US" sz="27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700" b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</a:rPr>
                        <a:t>==</a:t>
                      </a:r>
                      <a:endParaRPr lang="en-US" altLang="en-US" sz="2700" b="0">
                        <a:solidFill>
                          <a:srgbClr val="333333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2700" b="0">
                          <a:solidFill>
                            <a:srgbClr val="333333"/>
                          </a:solidFill>
                          <a:ea typeface="宋体" panose="02010600030101010101" pitchFamily="2" charset="-122"/>
                        </a:rPr>
                        <a:t>等于</a:t>
                      </a:r>
                      <a:endParaRPr lang="zh-CN" altLang="en-US" sz="2700" b="0">
                        <a:solidFill>
                          <a:srgbClr val="3333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700" b="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sz="2700" b="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5==3</a:t>
                      </a:r>
                      <a:r>
                        <a:rPr lang="en-US" altLang="zh-CN" sz="2700" b="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)</a:t>
                      </a:r>
                      <a:r>
                        <a:rPr lang="zh-CN" altLang="en-US" sz="2700" b="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2700" b="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返回False</a:t>
                      </a:r>
                      <a:endParaRPr lang="zh-CN" altLang="en-US" sz="27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700" b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</a:rPr>
                        <a:t>!=</a:t>
                      </a:r>
                      <a:endParaRPr lang="en-US" altLang="en-US" sz="2700" b="0">
                        <a:solidFill>
                          <a:srgbClr val="333333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2700" b="0">
                          <a:solidFill>
                            <a:srgbClr val="333333"/>
                          </a:solidFill>
                          <a:ea typeface="宋体" panose="02010600030101010101" pitchFamily="2" charset="-122"/>
                        </a:rPr>
                        <a:t>不等于</a:t>
                      </a:r>
                      <a:r>
                        <a:rPr lang="en-US" sz="2700" b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endParaRPr lang="en-US" altLang="en-US" sz="2700" b="0">
                        <a:solidFill>
                          <a:srgbClr val="333333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700" b="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sz="2700" b="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5!=3</a:t>
                      </a:r>
                      <a:r>
                        <a:rPr lang="en-US" altLang="zh-CN" sz="2700" b="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)</a:t>
                      </a:r>
                      <a:r>
                        <a:rPr lang="zh-CN" altLang="en-US" sz="2700" b="0" baseline="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2700" b="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返回True</a:t>
                      </a:r>
                      <a:endParaRPr lang="zh-CN" altLang="en-US" sz="27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700" b="0" dirty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</a:rPr>
                        <a:t>&gt;</a:t>
                      </a:r>
                      <a:endParaRPr lang="en-US" altLang="en-US" sz="2700" b="0" dirty="0">
                        <a:solidFill>
                          <a:srgbClr val="333333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2700" b="0">
                          <a:solidFill>
                            <a:srgbClr val="333333"/>
                          </a:solidFill>
                          <a:ea typeface="宋体" panose="02010600030101010101" pitchFamily="2" charset="-122"/>
                        </a:rPr>
                        <a:t>大于</a:t>
                      </a:r>
                      <a:endParaRPr lang="zh-CN" altLang="en-US" sz="2700" b="0">
                        <a:solidFill>
                          <a:srgbClr val="3333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524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2700" b="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(5&gt;8)</a:t>
                      </a:r>
                      <a:r>
                        <a:rPr lang="zh-CN" altLang="en-US" sz="2700" b="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2700" b="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返回False</a:t>
                      </a:r>
                      <a:endParaRPr lang="zh-CN" altLang="en-US" sz="27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524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700" b="0" dirty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</a:rPr>
                        <a:t>&lt;</a:t>
                      </a:r>
                      <a:endParaRPr lang="en-US" altLang="en-US" sz="2700" b="0" dirty="0">
                        <a:solidFill>
                          <a:srgbClr val="333333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2700" b="0">
                          <a:solidFill>
                            <a:srgbClr val="333333"/>
                          </a:solidFill>
                          <a:ea typeface="宋体" panose="02010600030101010101" pitchFamily="2" charset="-122"/>
                        </a:rPr>
                        <a:t>小于</a:t>
                      </a:r>
                      <a:endParaRPr lang="zh-CN" altLang="en-US" sz="2700" b="0">
                        <a:solidFill>
                          <a:srgbClr val="3333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2700" b="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(5&lt;8)</a:t>
                      </a:r>
                      <a:r>
                        <a:rPr lang="zh-CN" altLang="en-US" sz="2700" b="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2700" b="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返回True</a:t>
                      </a:r>
                      <a:endParaRPr lang="zh-CN" altLang="en-US" sz="27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11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700" b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</a:rPr>
                        <a:t>&gt;=</a:t>
                      </a:r>
                      <a:endParaRPr lang="en-US" altLang="en-US" sz="2700" b="0">
                        <a:solidFill>
                          <a:srgbClr val="333333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2700" b="0">
                          <a:solidFill>
                            <a:srgbClr val="333333"/>
                          </a:solidFill>
                          <a:ea typeface="宋体" panose="02010600030101010101" pitchFamily="2" charset="-122"/>
                        </a:rPr>
                        <a:t>大于等于</a:t>
                      </a:r>
                      <a:r>
                        <a:rPr lang="en-US" sz="2700" b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endParaRPr lang="en-US" altLang="en-US" sz="2700" b="0">
                        <a:solidFill>
                          <a:srgbClr val="333333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2700" b="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(5&gt;=8)</a:t>
                      </a:r>
                      <a:r>
                        <a:rPr lang="zh-CN" altLang="en-US" sz="2700" b="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2700" b="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返回False</a:t>
                      </a:r>
                      <a:endParaRPr lang="zh-CN" altLang="en-US" sz="27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11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700" b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</a:rPr>
                        <a:t>&lt;=</a:t>
                      </a:r>
                      <a:endParaRPr lang="en-US" altLang="en-US" sz="2700" b="0">
                        <a:solidFill>
                          <a:srgbClr val="333333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2700" b="0">
                          <a:solidFill>
                            <a:srgbClr val="333333"/>
                          </a:solidFill>
                          <a:ea typeface="宋体" panose="02010600030101010101" pitchFamily="2" charset="-122"/>
                        </a:rPr>
                        <a:t>小于等于</a:t>
                      </a:r>
                      <a:endParaRPr lang="zh-CN" altLang="en-US" sz="2700" b="0">
                        <a:solidFill>
                          <a:srgbClr val="3333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2700" b="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(5&lt;=8)</a:t>
                      </a:r>
                      <a:r>
                        <a:rPr lang="zh-CN" altLang="en-US" sz="2700" b="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2700" b="0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返回True</a:t>
                      </a:r>
                      <a:endParaRPr lang="zh-CN" altLang="en-US" sz="27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06780" y="666633"/>
            <a:ext cx="658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关系运算符与关系表达式</a:t>
            </a:r>
          </a:p>
        </p:txBody>
      </p:sp>
    </p:spTree>
    <p:extLst>
      <p:ext uri="{BB962C8B-B14F-4D97-AF65-F5344CB8AC3E}">
        <p14:creationId xmlns:p14="http://schemas.microsoft.com/office/powerpoint/2010/main" val="30167410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06780" y="666633"/>
            <a:ext cx="658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关系运算符与关系表达式</a:t>
            </a:r>
          </a:p>
        </p:txBody>
      </p:sp>
      <p:sp>
        <p:nvSpPr>
          <p:cNvPr id="7" name="矩形 6"/>
          <p:cNvSpPr/>
          <p:nvPr/>
        </p:nvSpPr>
        <p:spPr>
          <a:xfrm>
            <a:off x="906780" y="1269914"/>
            <a:ext cx="6096000" cy="5598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2-5】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计算以下关系表达式的值。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61358" y="209571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"</a:t>
            </a:r>
            <a:r>
              <a:rPr lang="en-US" altLang="zh-CN" sz="24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abcde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"=="</a:t>
            </a:r>
            <a:r>
              <a:rPr lang="en-US" altLang="zh-CN" sz="24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zh-CN" altLang="zh-CN" sz="24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"</a:t>
            </a:r>
            <a:r>
              <a:rPr lang="en-US" altLang="zh-CN" sz="24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abcde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&gt; "aba"</a:t>
            </a:r>
            <a:endParaRPr lang="zh-CN" altLang="zh-CN" sz="24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"BC" &gt;= "ABCFF"</a:t>
            </a:r>
            <a:endParaRPr lang="zh-CN" altLang="zh-CN" sz="24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31 &gt; 4</a:t>
            </a:r>
            <a:endParaRPr lang="zh-CN" altLang="zh-CN" sz="24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"31" &gt; "4"</a:t>
            </a:r>
            <a:endParaRPr lang="zh-CN" altLang="zh-CN" sz="24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"</a:t>
            </a:r>
            <a:r>
              <a:rPr lang="en-US" altLang="zh-CN" sz="24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!= "ABC"</a:t>
            </a:r>
            <a:endParaRPr lang="zh-CN" altLang="zh-CN" sz="24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55644" y="2095719"/>
            <a:ext cx="35750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zh-CN" sz="24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CN" altLang="zh-CN" sz="24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CN" altLang="zh-CN" sz="24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CN" altLang="zh-CN" sz="24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CN" altLang="zh-CN" sz="24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CN" altLang="zh-CN" sz="24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5398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981075" y="521201"/>
            <a:ext cx="9915525" cy="460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indent="0" algn="just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sz="2667" dirty="0">
                <a:latin typeface="微软雅黑" pitchFamily="34" charset="-122"/>
                <a:ea typeface="微软雅黑" pitchFamily="34" charset="-122"/>
              </a:rPr>
              <a:t>课堂练习：</a:t>
            </a:r>
            <a:endParaRPr lang="en-US" altLang="zh-CN" sz="2667" dirty="0">
              <a:latin typeface="微软雅黑" pitchFamily="34" charset="-122"/>
              <a:ea typeface="微软雅黑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667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667" dirty="0">
                <a:latin typeface="微软雅黑" pitchFamily="34" charset="-122"/>
                <a:ea typeface="微软雅黑" pitchFamily="34" charset="-122"/>
              </a:rPr>
              <a:t>、以下选项中，输出结果是</a:t>
            </a:r>
            <a:r>
              <a:rPr lang="en-US" altLang="zh-CN" sz="2667" dirty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2667" dirty="0">
                <a:latin typeface="微软雅黑" pitchFamily="34" charset="-122"/>
                <a:ea typeface="微软雅黑" pitchFamily="34" charset="-122"/>
              </a:rPr>
              <a:t>的是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667" dirty="0">
                <a:latin typeface="微软雅黑" pitchFamily="34" charset="-122"/>
                <a:ea typeface="微软雅黑" pitchFamily="34" charset="-122"/>
              </a:rPr>
              <a:t>A. &gt;&gt;&gt; 5 is 5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667" dirty="0">
                <a:latin typeface="微软雅黑" pitchFamily="34" charset="-122"/>
                <a:ea typeface="微软雅黑" pitchFamily="34" charset="-122"/>
              </a:rPr>
              <a:t>B. &gt;&gt;&gt; 5 != 4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667" dirty="0">
                <a:latin typeface="微软雅黑" pitchFamily="34" charset="-122"/>
                <a:ea typeface="微软雅黑" pitchFamily="34" charset="-122"/>
              </a:rPr>
              <a:t>C. &gt;&gt;&gt; False != 0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667" dirty="0">
                <a:latin typeface="微软雅黑" pitchFamily="34" charset="-122"/>
                <a:ea typeface="微软雅黑" pitchFamily="34" charset="-122"/>
              </a:rPr>
              <a:t>D. &gt;&gt;&gt; 5 is not 4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endParaRPr lang="zh-CN" altLang="en-US" sz="2667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238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981075" y="521201"/>
            <a:ext cx="9915525" cy="399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indent="0" algn="just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sz="2667" dirty="0">
                <a:latin typeface="微软雅黑" pitchFamily="34" charset="-122"/>
                <a:ea typeface="微软雅黑" pitchFamily="34" charset="-122"/>
              </a:rPr>
              <a:t>课堂练习：</a:t>
            </a:r>
            <a:endParaRPr lang="en-US" altLang="zh-CN" sz="2667" dirty="0">
              <a:latin typeface="微软雅黑" pitchFamily="34" charset="-122"/>
              <a:ea typeface="微软雅黑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667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667" dirty="0">
                <a:latin typeface="微软雅黑" pitchFamily="34" charset="-122"/>
                <a:ea typeface="微软雅黑" pitchFamily="34" charset="-122"/>
              </a:rPr>
              <a:t>、以下选项中值为</a:t>
            </a:r>
            <a:r>
              <a:rPr lang="en-US" altLang="zh-CN" sz="2667" dirty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2667" dirty="0">
                <a:latin typeface="微软雅黑" pitchFamily="34" charset="-122"/>
                <a:ea typeface="微软雅黑" pitchFamily="34" charset="-122"/>
              </a:rPr>
              <a:t>的是‬‬‬‬‬‬‬‬‬‬‬‬‬‬‬‬‬‬‬‬‬‬‬‬‬‬‬‬‬‬‬‬‬‬‬‬‬‬‬‬‬‬‬‬‬‬‬‬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667" dirty="0">
                <a:latin typeface="微软雅黑" pitchFamily="34" charset="-122"/>
                <a:ea typeface="微软雅黑" pitchFamily="34" charset="-122"/>
              </a:rPr>
              <a:t>A. '</a:t>
            </a:r>
            <a:r>
              <a:rPr lang="en-US" altLang="zh-CN" sz="2667" dirty="0" err="1">
                <a:latin typeface="微软雅黑" pitchFamily="34" charset="-122"/>
                <a:ea typeface="微软雅黑" pitchFamily="34" charset="-122"/>
              </a:rPr>
              <a:t>abcd</a:t>
            </a:r>
            <a:r>
              <a:rPr lang="en-US" altLang="zh-CN" sz="2667" dirty="0">
                <a:latin typeface="微软雅黑" pitchFamily="34" charset="-122"/>
                <a:ea typeface="微软雅黑" pitchFamily="34" charset="-122"/>
              </a:rPr>
              <a:t>' &lt;'ad'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667" dirty="0">
                <a:latin typeface="微软雅黑" pitchFamily="34" charset="-122"/>
                <a:ea typeface="微软雅黑" pitchFamily="34" charset="-122"/>
              </a:rPr>
              <a:t>B. 'Hello' &gt;'hello'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667" dirty="0">
                <a:latin typeface="微软雅黑" pitchFamily="34" charset="-122"/>
                <a:ea typeface="微软雅黑" pitchFamily="34" charset="-122"/>
              </a:rPr>
              <a:t>C. '</a:t>
            </a:r>
            <a:r>
              <a:rPr lang="en-US" altLang="zh-CN" sz="2667" dirty="0" err="1">
                <a:latin typeface="微软雅黑" pitchFamily="34" charset="-122"/>
                <a:ea typeface="微软雅黑" pitchFamily="34" charset="-122"/>
              </a:rPr>
              <a:t>abc</a:t>
            </a:r>
            <a:r>
              <a:rPr lang="en-US" altLang="zh-CN" sz="2667" dirty="0">
                <a:latin typeface="微软雅黑" pitchFamily="34" charset="-122"/>
                <a:ea typeface="微软雅黑" pitchFamily="34" charset="-122"/>
              </a:rPr>
              <a:t>' &lt;'</a:t>
            </a:r>
            <a:r>
              <a:rPr lang="en-US" altLang="zh-CN" sz="2667" dirty="0" err="1">
                <a:latin typeface="微软雅黑" pitchFamily="34" charset="-122"/>
                <a:ea typeface="微软雅黑" pitchFamily="34" charset="-122"/>
              </a:rPr>
              <a:t>abcd</a:t>
            </a:r>
            <a:r>
              <a:rPr lang="en-US" altLang="zh-CN" sz="2667" dirty="0">
                <a:latin typeface="微软雅黑" pitchFamily="34" charset="-122"/>
                <a:ea typeface="微软雅黑" pitchFamily="34" charset="-122"/>
              </a:rPr>
              <a:t>'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667" dirty="0">
                <a:latin typeface="微软雅黑" pitchFamily="34" charset="-122"/>
                <a:ea typeface="微软雅黑" pitchFamily="34" charset="-122"/>
              </a:rPr>
              <a:t>D. ' ' &lt;'a'</a:t>
            </a:r>
          </a:p>
        </p:txBody>
      </p:sp>
    </p:spTree>
    <p:extLst>
      <p:ext uri="{BB962C8B-B14F-4D97-AF65-F5344CB8AC3E}">
        <p14:creationId xmlns:p14="http://schemas.microsoft.com/office/powerpoint/2010/main" val="231163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981075" y="521201"/>
            <a:ext cx="9915525" cy="399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indent="0" algn="just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sz="2667" dirty="0">
                <a:latin typeface="微软雅黑" pitchFamily="34" charset="-122"/>
                <a:ea typeface="微软雅黑" pitchFamily="34" charset="-122"/>
              </a:rPr>
              <a:t>课堂练习：</a:t>
            </a:r>
            <a:endParaRPr lang="en-US" altLang="zh-CN" sz="2667" dirty="0">
              <a:latin typeface="微软雅黑" pitchFamily="34" charset="-122"/>
              <a:ea typeface="微软雅黑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667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667" dirty="0">
                <a:latin typeface="微软雅黑" pitchFamily="34" charset="-122"/>
                <a:ea typeface="微软雅黑" pitchFamily="34" charset="-122"/>
              </a:rPr>
              <a:t>、表达式</a:t>
            </a:r>
            <a:r>
              <a:rPr lang="en-US" altLang="zh-CN" sz="2667" dirty="0">
                <a:latin typeface="微软雅黑" pitchFamily="34" charset="-122"/>
                <a:ea typeface="微软雅黑" pitchFamily="34" charset="-122"/>
              </a:rPr>
              <a:t>"34" &lt; "315"</a:t>
            </a:r>
            <a:r>
              <a:rPr lang="zh-CN" altLang="en-US" sz="2667" dirty="0">
                <a:latin typeface="微软雅黑" pitchFamily="34" charset="-122"/>
                <a:ea typeface="微软雅黑" pitchFamily="34" charset="-122"/>
              </a:rPr>
              <a:t>的结果是：‬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667" dirty="0">
                <a:latin typeface="微软雅黑" pitchFamily="34" charset="-122"/>
                <a:ea typeface="微软雅黑" pitchFamily="34" charset="-122"/>
              </a:rPr>
              <a:t>A. None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667" dirty="0">
                <a:latin typeface="微软雅黑" pitchFamily="34" charset="-122"/>
                <a:ea typeface="微软雅黑" pitchFamily="34" charset="-122"/>
              </a:rPr>
              <a:t>B. True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667" dirty="0">
                <a:latin typeface="微软雅黑" pitchFamily="34" charset="-122"/>
                <a:ea typeface="微软雅黑" pitchFamily="34" charset="-122"/>
              </a:rPr>
              <a:t>C. Error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667" dirty="0">
                <a:latin typeface="微软雅黑" pitchFamily="34" charset="-122"/>
                <a:ea typeface="微软雅黑" pitchFamily="34" charset="-122"/>
              </a:rPr>
              <a:t>D. False</a:t>
            </a:r>
          </a:p>
        </p:txBody>
      </p:sp>
    </p:spTree>
    <p:extLst>
      <p:ext uri="{BB962C8B-B14F-4D97-AF65-F5344CB8AC3E}">
        <p14:creationId xmlns:p14="http://schemas.microsoft.com/office/powerpoint/2010/main" val="372098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6129158" y="2398983"/>
            <a:ext cx="38481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算术运算符与算术表达式</a:t>
            </a: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4465225" y="2420086"/>
            <a:ext cx="1595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5831625" y="2513749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6129158" y="2999066"/>
            <a:ext cx="3817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关系运算符与关系表达式</a:t>
            </a: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4465225" y="3000699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5831625" y="310600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424768" y="1291358"/>
            <a:ext cx="4329871" cy="707886"/>
            <a:chOff x="482828" y="1193730"/>
            <a:chExt cx="1368765" cy="2587467"/>
          </a:xfrm>
        </p:grpSpPr>
        <p:sp>
          <p:nvSpPr>
            <p:cNvPr id="19" name="文本框 4"/>
            <p:cNvSpPr txBox="1"/>
            <p:nvPr/>
          </p:nvSpPr>
          <p:spPr>
            <a:xfrm>
              <a:off x="482828" y="1193730"/>
              <a:ext cx="1368765" cy="2587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40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运算符与表达式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56" y="759335"/>
            <a:ext cx="2222501" cy="22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>
            <a:off x="4436918" y="2139524"/>
            <a:ext cx="36627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27"/>
          <p:cNvSpPr txBox="1">
            <a:spLocks noChangeArrowheads="1"/>
          </p:cNvSpPr>
          <p:nvPr/>
        </p:nvSpPr>
        <p:spPr bwMode="auto">
          <a:xfrm>
            <a:off x="6129158" y="3629838"/>
            <a:ext cx="38207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逻辑运算符与逻辑表达式</a:t>
            </a:r>
          </a:p>
        </p:txBody>
      </p:sp>
      <p:sp>
        <p:nvSpPr>
          <p:cNvPr id="30" name="文本框 130"/>
          <p:cNvSpPr txBox="1">
            <a:spLocks noChangeArrowheads="1"/>
          </p:cNvSpPr>
          <p:nvPr/>
        </p:nvSpPr>
        <p:spPr bwMode="auto">
          <a:xfrm>
            <a:off x="4462318" y="3631471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 flipV="1">
            <a:off x="5831625" y="3736776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127"/>
          <p:cNvSpPr txBox="1">
            <a:spLocks noChangeArrowheads="1"/>
          </p:cNvSpPr>
          <p:nvPr/>
        </p:nvSpPr>
        <p:spPr bwMode="auto">
          <a:xfrm>
            <a:off x="6129158" y="4252463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位运算符</a:t>
            </a:r>
          </a:p>
        </p:txBody>
      </p:sp>
      <p:sp>
        <p:nvSpPr>
          <p:cNvPr id="27" name="文本框 130"/>
          <p:cNvSpPr txBox="1">
            <a:spLocks noChangeArrowheads="1"/>
          </p:cNvSpPr>
          <p:nvPr/>
        </p:nvSpPr>
        <p:spPr bwMode="auto">
          <a:xfrm>
            <a:off x="4465225" y="4254096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 flipV="1">
            <a:off x="5831625" y="4359401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128"/>
          <p:cNvSpPr txBox="1">
            <a:spLocks noChangeArrowheads="1"/>
          </p:cNvSpPr>
          <p:nvPr/>
        </p:nvSpPr>
        <p:spPr bwMode="auto">
          <a:xfrm>
            <a:off x="6129158" y="4906096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赋值运算符</a:t>
            </a:r>
          </a:p>
        </p:txBody>
      </p:sp>
      <p:sp>
        <p:nvSpPr>
          <p:cNvPr id="32" name="文本框 129"/>
          <p:cNvSpPr txBox="1">
            <a:spLocks noChangeArrowheads="1"/>
          </p:cNvSpPr>
          <p:nvPr/>
        </p:nvSpPr>
        <p:spPr bwMode="auto">
          <a:xfrm>
            <a:off x="4465225" y="4938421"/>
            <a:ext cx="1595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05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 flipV="1">
            <a:off x="5831625" y="503208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128"/>
          <p:cNvSpPr txBox="1">
            <a:spLocks noChangeArrowheads="1"/>
          </p:cNvSpPr>
          <p:nvPr/>
        </p:nvSpPr>
        <p:spPr bwMode="auto">
          <a:xfrm>
            <a:off x="6129158" y="5533899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运算符的优先级</a:t>
            </a:r>
          </a:p>
        </p:txBody>
      </p:sp>
      <p:sp>
        <p:nvSpPr>
          <p:cNvPr id="35" name="文本框 129"/>
          <p:cNvSpPr txBox="1">
            <a:spLocks noChangeArrowheads="1"/>
          </p:cNvSpPr>
          <p:nvPr/>
        </p:nvSpPr>
        <p:spPr bwMode="auto">
          <a:xfrm>
            <a:off x="4465225" y="5553524"/>
            <a:ext cx="1595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06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 bwMode="auto">
          <a:xfrm flipV="1">
            <a:off x="5831625" y="5647187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760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文本框 41"/>
          <p:cNvSpPr txBox="1"/>
          <p:nvPr/>
        </p:nvSpPr>
        <p:spPr>
          <a:xfrm>
            <a:off x="928805" y="715191"/>
            <a:ext cx="7045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逻辑运算符与逻辑表达式</a:t>
            </a:r>
          </a:p>
        </p:txBody>
      </p:sp>
      <p:sp>
        <p:nvSpPr>
          <p:cNvPr id="6" name="文本框 16"/>
          <p:cNvSpPr txBox="1"/>
          <p:nvPr/>
        </p:nvSpPr>
        <p:spPr>
          <a:xfrm>
            <a:off x="1748079" y="1800030"/>
            <a:ext cx="2076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作用：</a:t>
            </a:r>
            <a:endParaRPr lang="en-US" altLang="zh-CN" sz="2400" b="1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17"/>
          <p:cNvSpPr txBox="1"/>
          <p:nvPr/>
        </p:nvSpPr>
        <p:spPr>
          <a:xfrm>
            <a:off x="3168452" y="1779958"/>
            <a:ext cx="724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对两个操作数进行逻辑运算，结果为</a:t>
            </a:r>
            <a:r>
              <a:rPr lang="en-US" altLang="zh-CN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True</a:t>
            </a:r>
            <a:r>
              <a:rPr lang="zh-CN" altLang="en-US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或</a:t>
            </a:r>
            <a:r>
              <a:rPr lang="en-US" altLang="zh-CN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False</a:t>
            </a:r>
          </a:p>
        </p:txBody>
      </p:sp>
      <p:sp>
        <p:nvSpPr>
          <p:cNvPr id="9" name="文本框 18"/>
          <p:cNvSpPr txBox="1"/>
          <p:nvPr/>
        </p:nvSpPr>
        <p:spPr>
          <a:xfrm>
            <a:off x="1748079" y="3263405"/>
            <a:ext cx="2076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运算符：</a:t>
            </a:r>
            <a:endParaRPr lang="en-US" altLang="zh-CN" sz="2400" b="1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文本框 19"/>
          <p:cNvSpPr txBox="1"/>
          <p:nvPr/>
        </p:nvSpPr>
        <p:spPr>
          <a:xfrm>
            <a:off x="4075161" y="3306279"/>
            <a:ext cx="6582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not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（非）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（与）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or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（或）  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21"/>
          <p:cNvSpPr txBox="1"/>
          <p:nvPr/>
        </p:nvSpPr>
        <p:spPr>
          <a:xfrm>
            <a:off x="3168452" y="2438015"/>
            <a:ext cx="724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操作数可以是数值、字符、关系表达式</a:t>
            </a:r>
            <a:endParaRPr lang="en-US" altLang="zh-CN" sz="2400" b="1" dirty="0">
              <a:solidFill>
                <a:srgbClr val="0033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文本框 23"/>
          <p:cNvSpPr txBox="1"/>
          <p:nvPr/>
        </p:nvSpPr>
        <p:spPr>
          <a:xfrm>
            <a:off x="1748079" y="3844090"/>
            <a:ext cx="2076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优先级：</a:t>
            </a:r>
            <a:endParaRPr lang="en-US" altLang="zh-CN" sz="2400" b="1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文本框 24"/>
          <p:cNvSpPr txBox="1"/>
          <p:nvPr/>
        </p:nvSpPr>
        <p:spPr>
          <a:xfrm>
            <a:off x="4584512" y="3857941"/>
            <a:ext cx="1152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高</a:t>
            </a:r>
            <a:endParaRPr lang="en-US" altLang="zh-CN" sz="2400" b="1" dirty="0">
              <a:solidFill>
                <a:srgbClr val="0033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文本框 25"/>
          <p:cNvSpPr txBox="1"/>
          <p:nvPr/>
        </p:nvSpPr>
        <p:spPr>
          <a:xfrm>
            <a:off x="6048772" y="3857941"/>
            <a:ext cx="1152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</a:t>
            </a:r>
            <a:endParaRPr lang="en-US" altLang="zh-CN" sz="2400" b="1" dirty="0">
              <a:solidFill>
                <a:srgbClr val="0033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" name="文本框 26"/>
          <p:cNvSpPr txBox="1"/>
          <p:nvPr/>
        </p:nvSpPr>
        <p:spPr>
          <a:xfrm>
            <a:off x="7974228" y="3857941"/>
            <a:ext cx="1152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低</a:t>
            </a:r>
            <a:endParaRPr lang="en-US" altLang="zh-CN" sz="2400" b="1" dirty="0">
              <a:solidFill>
                <a:srgbClr val="0033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6789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11"/>
          <a:stretch/>
        </p:blipFill>
        <p:spPr bwMode="auto">
          <a:xfrm>
            <a:off x="830852" y="1407333"/>
            <a:ext cx="10338644" cy="401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文本框 41"/>
          <p:cNvSpPr txBox="1"/>
          <p:nvPr/>
        </p:nvSpPr>
        <p:spPr>
          <a:xfrm>
            <a:off x="616282" y="648541"/>
            <a:ext cx="7045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逻辑运算符与逻辑表达式</a:t>
            </a:r>
          </a:p>
        </p:txBody>
      </p:sp>
    </p:spTree>
    <p:extLst>
      <p:ext uri="{BB962C8B-B14F-4D97-AF65-F5344CB8AC3E}">
        <p14:creationId xmlns:p14="http://schemas.microsoft.com/office/powerpoint/2010/main" val="42625999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70"/>
          <a:stretch/>
        </p:blipFill>
        <p:spPr bwMode="auto">
          <a:xfrm>
            <a:off x="647815" y="1652505"/>
            <a:ext cx="10896369" cy="42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文本框 41"/>
          <p:cNvSpPr txBox="1"/>
          <p:nvPr/>
        </p:nvSpPr>
        <p:spPr>
          <a:xfrm>
            <a:off x="647815" y="661501"/>
            <a:ext cx="7045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逻辑运算符与逻辑表达式</a:t>
            </a:r>
          </a:p>
        </p:txBody>
      </p:sp>
    </p:spTree>
    <p:extLst>
      <p:ext uri="{BB962C8B-B14F-4D97-AF65-F5344CB8AC3E}">
        <p14:creationId xmlns:p14="http://schemas.microsoft.com/office/powerpoint/2010/main" val="25906888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44"/>
          <a:stretch/>
        </p:blipFill>
        <p:spPr bwMode="auto">
          <a:xfrm>
            <a:off x="1257367" y="1709089"/>
            <a:ext cx="9378951" cy="341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文本框 41"/>
          <p:cNvSpPr txBox="1"/>
          <p:nvPr/>
        </p:nvSpPr>
        <p:spPr>
          <a:xfrm>
            <a:off x="730582" y="689793"/>
            <a:ext cx="7045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逻辑运算符与逻辑表达式</a:t>
            </a:r>
          </a:p>
        </p:txBody>
      </p:sp>
    </p:spTree>
    <p:extLst>
      <p:ext uri="{BB962C8B-B14F-4D97-AF65-F5344CB8AC3E}">
        <p14:creationId xmlns:p14="http://schemas.microsoft.com/office/powerpoint/2010/main" val="2245073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7595" y="165657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7" name="文本框 3">
            <a:extLst>
              <a:ext uri="{FF2B5EF4-FFF2-40B4-BE49-F238E27FC236}">
                <a16:creationId xmlns:a16="http://schemas.microsoft.com/office/drawing/2014/main" id="{651754AE-3130-4139-8144-87D3D6E636C0}"/>
              </a:ext>
            </a:extLst>
          </p:cNvPr>
          <p:cNvSpPr txBox="1"/>
          <p:nvPr/>
        </p:nvSpPr>
        <p:spPr>
          <a:xfrm flipH="1">
            <a:off x="625693" y="334859"/>
            <a:ext cx="9851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数值类型：用于存储数值数据。</a:t>
            </a:r>
          </a:p>
          <a:p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  <a:cs typeface="微软雅黑" panose="020B0503020204020204" charset="-122"/>
            </a:endParaRPr>
          </a:p>
          <a:p>
            <a:endParaRPr sz="3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83F073-2E89-4587-A33B-56151DA1A696}"/>
              </a:ext>
            </a:extLst>
          </p:cNvPr>
          <p:cNvSpPr txBox="1"/>
          <p:nvPr/>
        </p:nvSpPr>
        <p:spPr>
          <a:xfrm flipH="1">
            <a:off x="737812" y="1358601"/>
            <a:ext cx="522587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Python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可以处理任意大小的整数，当然包括负整数，在程序中的表示方法和数学上的写法一模一样。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418553-57D5-4084-BCDD-03E8D9F71ACB}"/>
              </a:ext>
            </a:extLst>
          </p:cNvPr>
          <p:cNvSpPr txBox="1"/>
          <p:nvPr/>
        </p:nvSpPr>
        <p:spPr>
          <a:xfrm flipH="1">
            <a:off x="779273" y="3638616"/>
            <a:ext cx="5259294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float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浮点数也就是小数，之所以称为浮点数，是因为按照科学记数法表示时，一个浮点数的小数点位置是可变的。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A00A1F-CDD2-4352-B5DC-E02F41A96CD3}"/>
              </a:ext>
            </a:extLst>
          </p:cNvPr>
          <p:cNvSpPr txBox="1"/>
          <p:nvPr/>
        </p:nvSpPr>
        <p:spPr>
          <a:xfrm flipH="1">
            <a:off x="6469426" y="3728580"/>
            <a:ext cx="5018087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bool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bool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值是特殊的整型，取值范围只有两个值，也就是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True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和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False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。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	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51347D-8E87-4BCA-B87B-9B02FDB9EF24}"/>
              </a:ext>
            </a:extLst>
          </p:cNvPr>
          <p:cNvSpPr txBox="1"/>
          <p:nvPr/>
        </p:nvSpPr>
        <p:spPr>
          <a:xfrm flipH="1">
            <a:off x="6469426" y="1503289"/>
            <a:ext cx="516099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complex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一个实数和一个虚数的组合构成一个复数。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	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90D6E21-915D-4BFF-B14E-E0521BF110A9}"/>
              </a:ext>
            </a:extLst>
          </p:cNvPr>
          <p:cNvCxnSpPr>
            <a:cxnSpLocks/>
          </p:cNvCxnSpPr>
          <p:nvPr/>
        </p:nvCxnSpPr>
        <p:spPr>
          <a:xfrm>
            <a:off x="6089462" y="1262314"/>
            <a:ext cx="0" cy="531328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5905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640717" y="1536701"/>
            <a:ext cx="719455" cy="34163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逻</a:t>
            </a:r>
          </a:p>
          <a:p>
            <a:r>
              <a:rPr lang="zh-CN" altLang="en-US" sz="2400" b="1">
                <a:solidFill>
                  <a:srgbClr val="FF0000"/>
                </a:solidFill>
              </a:rPr>
              <a:t>辑</a:t>
            </a:r>
          </a:p>
          <a:p>
            <a:r>
              <a:rPr lang="zh-CN" altLang="en-US" sz="2400" b="1">
                <a:solidFill>
                  <a:srgbClr val="FF0000"/>
                </a:solidFill>
              </a:rPr>
              <a:t>运</a:t>
            </a:r>
          </a:p>
          <a:p>
            <a:r>
              <a:rPr lang="zh-CN" altLang="en-US" sz="2400" b="1">
                <a:solidFill>
                  <a:srgbClr val="FF0000"/>
                </a:solidFill>
              </a:rPr>
              <a:t>算</a:t>
            </a:r>
          </a:p>
          <a:p>
            <a:r>
              <a:rPr lang="zh-CN" altLang="en-US" sz="2400" b="1">
                <a:solidFill>
                  <a:srgbClr val="FF0000"/>
                </a:solidFill>
              </a:rPr>
              <a:t>符</a:t>
            </a:r>
          </a:p>
          <a:p>
            <a:r>
              <a:rPr lang="zh-CN" altLang="en-US" sz="2400" b="1">
                <a:solidFill>
                  <a:srgbClr val="FF0000"/>
                </a:solidFill>
              </a:rPr>
              <a:t>和</a:t>
            </a:r>
          </a:p>
          <a:p>
            <a:r>
              <a:rPr lang="zh-CN" altLang="en-US" sz="2400" b="1">
                <a:solidFill>
                  <a:srgbClr val="FF0000"/>
                </a:solidFill>
              </a:rPr>
              <a:t>表</a:t>
            </a:r>
          </a:p>
          <a:p>
            <a:r>
              <a:rPr lang="zh-CN" altLang="en-US" sz="2400" b="1">
                <a:solidFill>
                  <a:srgbClr val="FF0000"/>
                </a:solidFill>
              </a:rPr>
              <a:t>达</a:t>
            </a:r>
          </a:p>
          <a:p>
            <a:r>
              <a:rPr lang="zh-CN" altLang="en-US" sz="2400" b="1">
                <a:solidFill>
                  <a:srgbClr val="FF0000"/>
                </a:solidFill>
              </a:rPr>
              <a:t>式</a:t>
            </a:r>
          </a:p>
        </p:txBody>
      </p:sp>
      <p:graphicFrame>
        <p:nvGraphicFramePr>
          <p:cNvPr id="10" name="表格 9"/>
          <p:cNvGraphicFramePr/>
          <p:nvPr>
            <p:extLst>
              <p:ext uri="{D42A27DB-BD31-4B8C-83A1-F6EECF244321}">
                <p14:modId xmlns:p14="http://schemas.microsoft.com/office/powerpoint/2010/main" val="3668246933"/>
              </p:ext>
            </p:extLst>
          </p:nvPr>
        </p:nvGraphicFramePr>
        <p:xfrm>
          <a:off x="1917065" y="356659"/>
          <a:ext cx="8343267" cy="5842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811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sz="1900" b="1" dirty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逻辑运算符</a:t>
                      </a:r>
                      <a:endParaRPr lang="zh-CN" altLang="en-US" sz="19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sz="19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逻辑表达式</a:t>
                      </a:r>
                      <a:endParaRPr lang="zh-CN" altLang="en-US" sz="19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sz="19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描述</a:t>
                      </a:r>
                      <a:endParaRPr lang="zh-CN" altLang="en-US" sz="19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sz="1900" b="1">
                          <a:solidFill>
                            <a:srgbClr val="000000"/>
                          </a:solidFill>
                          <a:ea typeface="等线" panose="02010600030101010101" charset="-122"/>
                        </a:rPr>
                        <a:t>举例</a:t>
                      </a:r>
                      <a:endParaRPr lang="zh-CN" altLang="en-US" sz="1900" b="1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anchor="b"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360">
                <a:tc row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900" b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</a:rPr>
                        <a:t>and</a:t>
                      </a:r>
                      <a:endParaRPr lang="en-US" altLang="en-US" sz="1900" b="0">
                        <a:solidFill>
                          <a:srgbClr val="333333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900" b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</a:rPr>
                        <a:t>x and y</a:t>
                      </a:r>
                      <a:endParaRPr lang="en-US" altLang="en-US" sz="1900" b="0">
                        <a:solidFill>
                          <a:srgbClr val="333333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900" b="0">
                          <a:solidFill>
                            <a:srgbClr val="333333"/>
                          </a:solidFill>
                          <a:ea typeface="宋体" panose="02010600030101010101" pitchFamily="2" charset="-122"/>
                        </a:rPr>
                        <a:t>布尔"与"</a:t>
                      </a:r>
                      <a:r>
                        <a:rPr lang="en-US" sz="1900" b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</a:rPr>
                        <a:t> - </a:t>
                      </a:r>
                      <a:r>
                        <a:rPr lang="zh-CN" sz="1900" b="0">
                          <a:solidFill>
                            <a:srgbClr val="333333"/>
                          </a:solidFill>
                          <a:ea typeface="宋体" panose="02010600030101010101" pitchFamily="2" charset="-122"/>
                        </a:rPr>
                        <a:t>如果</a:t>
                      </a:r>
                      <a:r>
                        <a:rPr lang="en-US" sz="1900" b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</a:rPr>
                        <a:t> x </a:t>
                      </a:r>
                      <a:r>
                        <a:rPr lang="zh-CN" sz="1900" b="0">
                          <a:solidFill>
                            <a:srgbClr val="333333"/>
                          </a:solidFill>
                          <a:ea typeface="宋体" panose="02010600030101010101" pitchFamily="2" charset="-122"/>
                        </a:rPr>
                        <a:t>为</a:t>
                      </a:r>
                      <a:r>
                        <a:rPr lang="en-US" sz="1900" b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r>
                        <a:rPr lang="zh-CN" sz="1900" b="0">
                          <a:solidFill>
                            <a:srgbClr val="333333"/>
                          </a:solidFill>
                          <a:ea typeface="宋体" panose="02010600030101010101" pitchFamily="2" charset="-122"/>
                        </a:rPr>
                        <a:t>False，x</a:t>
                      </a:r>
                      <a:r>
                        <a:rPr lang="en-US" sz="1900" b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</a:rPr>
                        <a:t> and y </a:t>
                      </a:r>
                      <a:r>
                        <a:rPr lang="zh-CN" sz="1900" b="0">
                          <a:solidFill>
                            <a:srgbClr val="333333"/>
                          </a:solidFill>
                          <a:ea typeface="宋体" panose="02010600030101010101" pitchFamily="2" charset="-122"/>
                        </a:rPr>
                        <a:t>返回</a:t>
                      </a:r>
                      <a:r>
                        <a:rPr lang="en-US" sz="1900" b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r>
                        <a:rPr lang="zh-CN" sz="1900" b="0">
                          <a:solidFill>
                            <a:srgbClr val="333333"/>
                          </a:solidFill>
                          <a:ea typeface="宋体" panose="02010600030101010101" pitchFamily="2" charset="-122"/>
                        </a:rPr>
                        <a:t>False，否则它返回</a:t>
                      </a:r>
                      <a:r>
                        <a:rPr lang="en-US" sz="1900" b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</a:rPr>
                        <a:t> y </a:t>
                      </a:r>
                      <a:r>
                        <a:rPr lang="zh-CN" sz="1900" b="0">
                          <a:solidFill>
                            <a:srgbClr val="333333"/>
                          </a:solidFill>
                          <a:ea typeface="宋体" panose="02010600030101010101" pitchFamily="2" charset="-122"/>
                        </a:rPr>
                        <a:t>的计算值。</a:t>
                      </a:r>
                      <a:endParaRPr lang="en-US" altLang="en-US" sz="1900" b="0">
                        <a:solidFill>
                          <a:srgbClr val="333333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9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&gt;&gt;&gt; a = 0  </a:t>
                      </a:r>
                    </a:p>
                    <a:p>
                      <a:pPr indent="0">
                        <a:buNone/>
                      </a:pPr>
                      <a:r>
                        <a:rPr lang="en-US" sz="19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&gt;&gt;&gt; b = 1</a:t>
                      </a:r>
                    </a:p>
                    <a:p>
                      <a:pPr indent="0">
                        <a:buNone/>
                      </a:pPr>
                      <a:r>
                        <a:rPr lang="en-US" sz="19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&gt;&gt;&gt; a and b</a:t>
                      </a:r>
                    </a:p>
                    <a:p>
                      <a:pPr indent="0">
                        <a:buNone/>
                      </a:pPr>
                      <a:r>
                        <a:rPr lang="en-US" sz="19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en-US" sz="19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&gt;&gt;&gt; a = 'a'</a:t>
                      </a:r>
                      <a:endParaRPr lang="en-US" altLang="en-US" sz="1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7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&gt;&gt;&gt; a and b</a:t>
                      </a:r>
                      <a:endParaRPr lang="en-US" altLang="en-US" sz="1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9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en-US" sz="19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9360">
                <a:tc row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900" b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</a:rPr>
                        <a:t>or</a:t>
                      </a:r>
                      <a:endParaRPr lang="en-US" altLang="en-US" sz="1900" b="0">
                        <a:solidFill>
                          <a:srgbClr val="333333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900" b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</a:rPr>
                        <a:t>x or y</a:t>
                      </a:r>
                      <a:endParaRPr lang="en-US" altLang="en-US" sz="1900" b="0">
                        <a:solidFill>
                          <a:srgbClr val="333333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900" b="0">
                          <a:solidFill>
                            <a:srgbClr val="333333"/>
                          </a:solidFill>
                          <a:ea typeface="宋体" panose="02010600030101010101" pitchFamily="2" charset="-122"/>
                        </a:rPr>
                        <a:t>布尔"或"</a:t>
                      </a:r>
                      <a:r>
                        <a:rPr lang="en-US" sz="1900" b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</a:rPr>
                        <a:t> - </a:t>
                      </a:r>
                      <a:r>
                        <a:rPr lang="zh-CN" sz="1900" b="0">
                          <a:solidFill>
                            <a:srgbClr val="333333"/>
                          </a:solidFill>
                          <a:ea typeface="宋体" panose="02010600030101010101" pitchFamily="2" charset="-122"/>
                        </a:rPr>
                        <a:t>如果</a:t>
                      </a:r>
                      <a:r>
                        <a:rPr lang="en-US" sz="1900" b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</a:rPr>
                        <a:t> x </a:t>
                      </a:r>
                      <a:r>
                        <a:rPr lang="zh-CN" sz="1900" b="0">
                          <a:solidFill>
                            <a:srgbClr val="333333"/>
                          </a:solidFill>
                          <a:ea typeface="宋体" panose="02010600030101010101" pitchFamily="2" charset="-122"/>
                        </a:rPr>
                        <a:t>是非</a:t>
                      </a:r>
                      <a:r>
                        <a:rPr lang="en-US" sz="1900" b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r>
                        <a:rPr lang="zh-CN" sz="1900" b="0">
                          <a:solidFill>
                            <a:srgbClr val="333333"/>
                          </a:solidFill>
                          <a:ea typeface="宋体" panose="02010600030101010101" pitchFamily="2" charset="-122"/>
                        </a:rPr>
                        <a:t>0，它返回</a:t>
                      </a:r>
                      <a:r>
                        <a:rPr lang="en-US" sz="1900" b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</a:rPr>
                        <a:t> x </a:t>
                      </a:r>
                      <a:r>
                        <a:rPr lang="zh-CN" sz="1900" b="0">
                          <a:solidFill>
                            <a:srgbClr val="333333"/>
                          </a:solidFill>
                          <a:ea typeface="宋体" panose="02010600030101010101" pitchFamily="2" charset="-122"/>
                        </a:rPr>
                        <a:t>的值，否则它返回</a:t>
                      </a:r>
                      <a:r>
                        <a:rPr lang="en-US" sz="1900" b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</a:rPr>
                        <a:t> y </a:t>
                      </a:r>
                      <a:r>
                        <a:rPr lang="zh-CN" sz="1900" b="0">
                          <a:solidFill>
                            <a:srgbClr val="333333"/>
                          </a:solidFill>
                          <a:ea typeface="宋体" panose="02010600030101010101" pitchFamily="2" charset="-122"/>
                        </a:rPr>
                        <a:t>的计算值。</a:t>
                      </a:r>
                      <a:endParaRPr lang="en-US" altLang="en-US" sz="1900" b="0">
                        <a:solidFill>
                          <a:srgbClr val="333333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9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&gt;&gt;&gt; a = 0</a:t>
                      </a:r>
                    </a:p>
                    <a:p>
                      <a:pPr indent="0">
                        <a:buNone/>
                      </a:pPr>
                      <a:r>
                        <a:rPr lang="en-US" sz="19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&gt;&gt;&gt; b = 1</a:t>
                      </a:r>
                    </a:p>
                    <a:p>
                      <a:pPr indent="0">
                        <a:buNone/>
                      </a:pPr>
                      <a:r>
                        <a:rPr lang="en-US" sz="19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&gt;&gt;&gt; a and b</a:t>
                      </a:r>
                    </a:p>
                    <a:p>
                      <a:pPr indent="0">
                        <a:buNone/>
                      </a:pPr>
                      <a:r>
                        <a:rPr lang="en-US" sz="19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en-US" sz="19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4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9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&gt;&gt;&gt; a or b</a:t>
                      </a:r>
                      <a:endParaRPr lang="en-US" altLang="en-US" sz="19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9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en-US" sz="19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900" b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</a:rPr>
                        <a:t>not</a:t>
                      </a:r>
                      <a:endParaRPr lang="en-US" altLang="en-US" sz="1900" b="0">
                        <a:solidFill>
                          <a:srgbClr val="333333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900" b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</a:rPr>
                        <a:t>not x</a:t>
                      </a:r>
                      <a:endParaRPr lang="en-US" altLang="en-US" sz="1900" b="0">
                        <a:solidFill>
                          <a:srgbClr val="333333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900" b="0">
                          <a:solidFill>
                            <a:srgbClr val="333333"/>
                          </a:solidFill>
                          <a:ea typeface="宋体" panose="02010600030101010101" pitchFamily="2" charset="-122"/>
                        </a:rPr>
                        <a:t>布尔"非"</a:t>
                      </a:r>
                      <a:r>
                        <a:rPr lang="en-US" sz="1900" b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</a:rPr>
                        <a:t> - </a:t>
                      </a:r>
                      <a:r>
                        <a:rPr lang="zh-CN" sz="1900" b="0">
                          <a:solidFill>
                            <a:srgbClr val="333333"/>
                          </a:solidFill>
                          <a:ea typeface="宋体" panose="02010600030101010101" pitchFamily="2" charset="-122"/>
                        </a:rPr>
                        <a:t>如果</a:t>
                      </a:r>
                      <a:r>
                        <a:rPr lang="en-US" sz="1900" b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</a:rPr>
                        <a:t> x </a:t>
                      </a:r>
                      <a:r>
                        <a:rPr lang="zh-CN" sz="1900" b="0">
                          <a:solidFill>
                            <a:srgbClr val="333333"/>
                          </a:solidFill>
                          <a:ea typeface="宋体" panose="02010600030101010101" pitchFamily="2" charset="-122"/>
                        </a:rPr>
                        <a:t>为</a:t>
                      </a:r>
                      <a:r>
                        <a:rPr lang="en-US" sz="1900" b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r>
                        <a:rPr lang="zh-CN" sz="1900" b="0">
                          <a:solidFill>
                            <a:srgbClr val="333333"/>
                          </a:solidFill>
                          <a:ea typeface="宋体" panose="02010600030101010101" pitchFamily="2" charset="-122"/>
                        </a:rPr>
                        <a:t>True，返回</a:t>
                      </a:r>
                      <a:r>
                        <a:rPr lang="en-US" sz="1900" b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</a:rPr>
                        <a:t> False </a:t>
                      </a:r>
                      <a:r>
                        <a:rPr lang="zh-CN" sz="1900" b="0">
                          <a:solidFill>
                            <a:srgbClr val="333333"/>
                          </a:solidFill>
                          <a:ea typeface="宋体" panose="02010600030101010101" pitchFamily="2" charset="-122"/>
                        </a:rPr>
                        <a:t>。如果</a:t>
                      </a:r>
                      <a:r>
                        <a:rPr lang="en-US" sz="1900" b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</a:rPr>
                        <a:t> x </a:t>
                      </a:r>
                      <a:r>
                        <a:rPr lang="zh-CN" sz="1900" b="0">
                          <a:solidFill>
                            <a:srgbClr val="333333"/>
                          </a:solidFill>
                          <a:ea typeface="宋体" panose="02010600030101010101" pitchFamily="2" charset="-122"/>
                        </a:rPr>
                        <a:t>为</a:t>
                      </a:r>
                      <a:r>
                        <a:rPr lang="en-US" sz="1900" b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r>
                        <a:rPr lang="zh-CN" sz="1900" b="0">
                          <a:solidFill>
                            <a:srgbClr val="333333"/>
                          </a:solidFill>
                          <a:ea typeface="宋体" panose="02010600030101010101" pitchFamily="2" charset="-122"/>
                        </a:rPr>
                        <a:t>False，它返回</a:t>
                      </a:r>
                      <a:r>
                        <a:rPr lang="en-US" sz="1900" b="0">
                          <a:solidFill>
                            <a:srgbClr val="333333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r>
                        <a:rPr lang="zh-CN" sz="1900" b="0">
                          <a:solidFill>
                            <a:srgbClr val="333333"/>
                          </a:solidFill>
                          <a:ea typeface="宋体" panose="02010600030101010101" pitchFamily="2" charset="-122"/>
                        </a:rPr>
                        <a:t>True。</a:t>
                      </a:r>
                      <a:endParaRPr lang="en-US" altLang="en-US" sz="1900" b="0">
                        <a:solidFill>
                          <a:srgbClr val="333333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9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&gt;&gt;&gt; a = 0</a:t>
                      </a:r>
                    </a:p>
                    <a:p>
                      <a:pPr indent="0">
                        <a:buNone/>
                      </a:pPr>
                      <a:r>
                        <a:rPr lang="en-US" sz="19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&gt;&gt;&gt; not a</a:t>
                      </a:r>
                    </a:p>
                    <a:p>
                      <a:pPr indent="0">
                        <a:buNone/>
                      </a:pPr>
                      <a:r>
                        <a:rPr lang="en-US" sz="19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>
                    <a:lnL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A3A3A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1957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文本框 17"/>
          <p:cNvSpPr txBox="1"/>
          <p:nvPr/>
        </p:nvSpPr>
        <p:spPr>
          <a:xfrm>
            <a:off x="1199457" y="1291855"/>
            <a:ext cx="9484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如果表达式的结果为数值类型（</a:t>
            </a: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）、空字符串（</a:t>
            </a: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“”</a:t>
            </a:r>
            <a:r>
              <a:rPr lang="zh-CN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）、空元组（</a:t>
            </a: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()</a:t>
            </a:r>
            <a:r>
              <a:rPr lang="zh-CN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）、空列表（</a:t>
            </a: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[]</a:t>
            </a:r>
            <a:r>
              <a:rPr lang="zh-CN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）、空字典（</a:t>
            </a: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{}</a:t>
            </a:r>
            <a:r>
              <a:rPr lang="zh-CN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），则其</a:t>
            </a: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bool</a:t>
            </a:r>
            <a:r>
              <a:rPr lang="zh-CN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值为</a:t>
            </a: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False</a:t>
            </a:r>
            <a:r>
              <a:rPr lang="zh-CN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（假）；否则其</a:t>
            </a: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bool</a:t>
            </a:r>
            <a:r>
              <a:rPr lang="zh-CN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值为</a:t>
            </a: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True</a:t>
            </a:r>
            <a:r>
              <a:rPr lang="zh-CN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（真）。</a:t>
            </a:r>
            <a:endParaRPr lang="en-US" altLang="zh-CN" sz="2400" b="1" dirty="0">
              <a:solidFill>
                <a:srgbClr val="0033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2-6】</a:t>
            </a:r>
            <a:r>
              <a:rPr lang="zh-CN" altLang="en-US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计算表达式   </a:t>
            </a:r>
            <a:r>
              <a:rPr lang="en-US" altLang="zh-CN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 and "" or not(False)   </a:t>
            </a:r>
            <a:r>
              <a:rPr lang="zh-CN" altLang="en-US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值。</a:t>
            </a:r>
            <a:endParaRPr lang="en-US" altLang="zh-CN" sz="24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8" name="文本框 41"/>
          <p:cNvSpPr txBox="1"/>
          <p:nvPr/>
        </p:nvSpPr>
        <p:spPr>
          <a:xfrm>
            <a:off x="641682" y="554494"/>
            <a:ext cx="7045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逻辑运算符与逻辑表达式</a:t>
            </a:r>
          </a:p>
        </p:txBody>
      </p:sp>
    </p:spTree>
    <p:extLst>
      <p:ext uri="{BB962C8B-B14F-4D97-AF65-F5344CB8AC3E}">
        <p14:creationId xmlns:p14="http://schemas.microsoft.com/office/powerpoint/2010/main" val="22723605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6129158" y="2398983"/>
            <a:ext cx="38481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算术运算符与算术表达式</a:t>
            </a: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4465225" y="2420086"/>
            <a:ext cx="1595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5831625" y="2513749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6129158" y="2999066"/>
            <a:ext cx="3817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关系运算符与关系表达式</a:t>
            </a: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4465225" y="3000699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5831625" y="310600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424768" y="1291358"/>
            <a:ext cx="4329871" cy="707886"/>
            <a:chOff x="482828" y="1193730"/>
            <a:chExt cx="1368765" cy="2587467"/>
          </a:xfrm>
        </p:grpSpPr>
        <p:sp>
          <p:nvSpPr>
            <p:cNvPr id="19" name="文本框 4"/>
            <p:cNvSpPr txBox="1"/>
            <p:nvPr/>
          </p:nvSpPr>
          <p:spPr>
            <a:xfrm>
              <a:off x="482828" y="1193730"/>
              <a:ext cx="1368765" cy="2587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40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运算符与表达式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56" y="759335"/>
            <a:ext cx="2222501" cy="22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>
            <a:off x="4436918" y="2139524"/>
            <a:ext cx="36627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27"/>
          <p:cNvSpPr txBox="1">
            <a:spLocks noChangeArrowheads="1"/>
          </p:cNvSpPr>
          <p:nvPr/>
        </p:nvSpPr>
        <p:spPr bwMode="auto">
          <a:xfrm>
            <a:off x="6129158" y="3629838"/>
            <a:ext cx="38207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逻辑运算符与逻辑表达式</a:t>
            </a:r>
          </a:p>
        </p:txBody>
      </p:sp>
      <p:sp>
        <p:nvSpPr>
          <p:cNvPr id="30" name="文本框 130"/>
          <p:cNvSpPr txBox="1">
            <a:spLocks noChangeArrowheads="1"/>
          </p:cNvSpPr>
          <p:nvPr/>
        </p:nvSpPr>
        <p:spPr bwMode="auto">
          <a:xfrm>
            <a:off x="4462318" y="3631471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 flipV="1">
            <a:off x="5831625" y="3736776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127"/>
          <p:cNvSpPr txBox="1">
            <a:spLocks noChangeArrowheads="1"/>
          </p:cNvSpPr>
          <p:nvPr/>
        </p:nvSpPr>
        <p:spPr bwMode="auto">
          <a:xfrm>
            <a:off x="6129158" y="4252463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位运算符</a:t>
            </a:r>
          </a:p>
        </p:txBody>
      </p:sp>
      <p:sp>
        <p:nvSpPr>
          <p:cNvPr id="27" name="文本框 130"/>
          <p:cNvSpPr txBox="1">
            <a:spLocks noChangeArrowheads="1"/>
          </p:cNvSpPr>
          <p:nvPr/>
        </p:nvSpPr>
        <p:spPr bwMode="auto">
          <a:xfrm>
            <a:off x="4465225" y="4254096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 flipV="1">
            <a:off x="5831625" y="4359401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128"/>
          <p:cNvSpPr txBox="1">
            <a:spLocks noChangeArrowheads="1"/>
          </p:cNvSpPr>
          <p:nvPr/>
        </p:nvSpPr>
        <p:spPr bwMode="auto">
          <a:xfrm>
            <a:off x="6129158" y="4906096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赋值运算符</a:t>
            </a:r>
          </a:p>
        </p:txBody>
      </p:sp>
      <p:sp>
        <p:nvSpPr>
          <p:cNvPr id="32" name="文本框 129"/>
          <p:cNvSpPr txBox="1">
            <a:spLocks noChangeArrowheads="1"/>
          </p:cNvSpPr>
          <p:nvPr/>
        </p:nvSpPr>
        <p:spPr bwMode="auto">
          <a:xfrm>
            <a:off x="4465225" y="4938421"/>
            <a:ext cx="1595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05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 flipV="1">
            <a:off x="5831625" y="503208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128"/>
          <p:cNvSpPr txBox="1">
            <a:spLocks noChangeArrowheads="1"/>
          </p:cNvSpPr>
          <p:nvPr/>
        </p:nvSpPr>
        <p:spPr bwMode="auto">
          <a:xfrm>
            <a:off x="6129158" y="5533899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运算符的优先级</a:t>
            </a:r>
          </a:p>
        </p:txBody>
      </p:sp>
      <p:sp>
        <p:nvSpPr>
          <p:cNvPr id="35" name="文本框 129"/>
          <p:cNvSpPr txBox="1">
            <a:spLocks noChangeArrowheads="1"/>
          </p:cNvSpPr>
          <p:nvPr/>
        </p:nvSpPr>
        <p:spPr bwMode="auto">
          <a:xfrm>
            <a:off x="4465225" y="5553524"/>
            <a:ext cx="1595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06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 bwMode="auto">
          <a:xfrm flipV="1">
            <a:off x="5831625" y="5647187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7001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文本框 17"/>
          <p:cNvSpPr txBox="1"/>
          <p:nvPr/>
        </p:nvSpPr>
        <p:spPr>
          <a:xfrm>
            <a:off x="1199457" y="1158467"/>
            <a:ext cx="9484364" cy="580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位运算是指进行二进制位的运算。</a:t>
            </a:r>
            <a:endParaRPr lang="en-US" altLang="zh-CN" sz="24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8" name="文本框 41"/>
          <p:cNvSpPr txBox="1"/>
          <p:nvPr/>
        </p:nvSpPr>
        <p:spPr>
          <a:xfrm>
            <a:off x="641682" y="554494"/>
            <a:ext cx="7045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位运算符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170276"/>
              </p:ext>
            </p:extLst>
          </p:nvPr>
        </p:nvGraphicFramePr>
        <p:xfrm>
          <a:off x="333662" y="1967938"/>
          <a:ext cx="11584711" cy="407875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2810396">
                  <a:extLst>
                    <a:ext uri="{9D8B030D-6E8A-4147-A177-3AD203B41FA5}">
                      <a16:colId xmlns:a16="http://schemas.microsoft.com/office/drawing/2014/main" val="641998915"/>
                    </a:ext>
                  </a:extLst>
                </a:gridCol>
                <a:gridCol w="8774315">
                  <a:extLst>
                    <a:ext uri="{9D8B030D-6E8A-4147-A177-3AD203B41FA5}">
                      <a16:colId xmlns:a16="http://schemas.microsoft.com/office/drawing/2014/main" val="2865150817"/>
                    </a:ext>
                  </a:extLst>
                </a:gridCol>
              </a:tblGrid>
              <a:tr h="407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运算符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实例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718132"/>
                  </a:ext>
                </a:extLst>
              </a:tr>
              <a:tr h="8157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按位与</a:t>
                      </a:r>
                      <a:r>
                        <a:rPr lang="en-US" sz="2400" kern="100">
                          <a:effectLst/>
                        </a:rPr>
                        <a:t>&amp; 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</a:t>
                      </a:r>
                      <a:r>
                        <a:rPr lang="zh-CN" sz="2400" kern="100">
                          <a:effectLst/>
                        </a:rPr>
                        <a:t>的值为</a:t>
                      </a:r>
                      <a:r>
                        <a:rPr lang="en-US" sz="2400" kern="100">
                          <a:effectLst/>
                        </a:rPr>
                        <a:t>0011 1100</a:t>
                      </a:r>
                      <a:r>
                        <a:rPr lang="zh-CN" sz="2400" kern="100">
                          <a:effectLst/>
                        </a:rPr>
                        <a:t>，</a:t>
                      </a:r>
                      <a:r>
                        <a:rPr lang="en-US" sz="2400" kern="100">
                          <a:effectLst/>
                        </a:rPr>
                        <a:t>b</a:t>
                      </a:r>
                      <a:r>
                        <a:rPr lang="zh-CN" sz="2400" kern="100">
                          <a:effectLst/>
                        </a:rPr>
                        <a:t>的值为</a:t>
                      </a:r>
                      <a:r>
                        <a:rPr lang="en-US" sz="2400" kern="100">
                          <a:effectLst/>
                        </a:rPr>
                        <a:t>0000 1101</a:t>
                      </a:r>
                      <a:r>
                        <a:rPr lang="zh-CN" sz="2400" kern="100">
                          <a:effectLst/>
                        </a:rPr>
                        <a:t>，</a:t>
                      </a:r>
                      <a:r>
                        <a:rPr lang="en-US" sz="2400" kern="100">
                          <a:effectLst/>
                        </a:rPr>
                        <a:t>(a &amp; b) </a:t>
                      </a:r>
                      <a:r>
                        <a:rPr lang="zh-CN" sz="2400" kern="100">
                          <a:effectLst/>
                        </a:rPr>
                        <a:t>输出结果</a:t>
                      </a:r>
                      <a:r>
                        <a:rPr lang="en-US" sz="2400" kern="100">
                          <a:effectLst/>
                        </a:rPr>
                        <a:t> 12 </a:t>
                      </a:r>
                      <a:r>
                        <a:rPr lang="zh-CN" sz="2400" kern="100">
                          <a:effectLst/>
                        </a:rPr>
                        <a:t>，二进制结果</a:t>
                      </a:r>
                      <a:r>
                        <a:rPr lang="en-US" sz="2400" kern="100">
                          <a:effectLst/>
                        </a:rPr>
                        <a:t> 0000 1100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3781848"/>
                  </a:ext>
                </a:extLst>
              </a:tr>
              <a:tr h="8157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按位或</a:t>
                      </a:r>
                      <a:r>
                        <a:rPr lang="en-US" sz="2400" kern="100">
                          <a:effectLst/>
                        </a:rPr>
                        <a:t>|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</a:t>
                      </a:r>
                      <a:r>
                        <a:rPr lang="zh-CN" sz="2400" kern="100">
                          <a:effectLst/>
                        </a:rPr>
                        <a:t>的值为</a:t>
                      </a:r>
                      <a:r>
                        <a:rPr lang="en-US" sz="2400" kern="100">
                          <a:effectLst/>
                        </a:rPr>
                        <a:t>0011 1100</a:t>
                      </a:r>
                      <a:r>
                        <a:rPr lang="zh-CN" sz="2400" kern="100">
                          <a:effectLst/>
                        </a:rPr>
                        <a:t>，</a:t>
                      </a:r>
                      <a:r>
                        <a:rPr lang="en-US" sz="2400" kern="100">
                          <a:effectLst/>
                        </a:rPr>
                        <a:t>b</a:t>
                      </a:r>
                      <a:r>
                        <a:rPr lang="zh-CN" sz="2400" kern="100">
                          <a:effectLst/>
                        </a:rPr>
                        <a:t>的值为</a:t>
                      </a:r>
                      <a:r>
                        <a:rPr lang="en-US" sz="2400" kern="100">
                          <a:effectLst/>
                        </a:rPr>
                        <a:t>0000 1101</a:t>
                      </a:r>
                      <a:r>
                        <a:rPr lang="zh-CN" sz="2400" kern="100">
                          <a:effectLst/>
                        </a:rPr>
                        <a:t>，</a:t>
                      </a:r>
                      <a:r>
                        <a:rPr lang="en-US" sz="2400" kern="100">
                          <a:effectLst/>
                        </a:rPr>
                        <a:t>(a | b) </a:t>
                      </a:r>
                      <a:r>
                        <a:rPr lang="zh-CN" sz="2400" kern="100">
                          <a:effectLst/>
                        </a:rPr>
                        <a:t>输出结果</a:t>
                      </a:r>
                      <a:r>
                        <a:rPr lang="en-US" sz="2400" kern="100">
                          <a:effectLst/>
                        </a:rPr>
                        <a:t> 61 </a:t>
                      </a:r>
                      <a:r>
                        <a:rPr lang="zh-CN" sz="2400" kern="100">
                          <a:effectLst/>
                        </a:rPr>
                        <a:t>，二进制结果</a:t>
                      </a:r>
                      <a:r>
                        <a:rPr lang="en-US" sz="2400" kern="100">
                          <a:effectLst/>
                        </a:rPr>
                        <a:t>0011 1101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8188591"/>
                  </a:ext>
                </a:extLst>
              </a:tr>
              <a:tr h="8157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按位异或</a:t>
                      </a:r>
                      <a:r>
                        <a:rPr lang="en-US" sz="2400" kern="100">
                          <a:effectLst/>
                        </a:rPr>
                        <a:t>^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</a:t>
                      </a:r>
                      <a:r>
                        <a:rPr lang="zh-CN" sz="2400" kern="100">
                          <a:effectLst/>
                        </a:rPr>
                        <a:t>的值为</a:t>
                      </a:r>
                      <a:r>
                        <a:rPr lang="en-US" sz="2400" kern="100">
                          <a:effectLst/>
                        </a:rPr>
                        <a:t>0011 1100</a:t>
                      </a:r>
                      <a:r>
                        <a:rPr lang="zh-CN" sz="2400" kern="100">
                          <a:effectLst/>
                        </a:rPr>
                        <a:t>，</a:t>
                      </a:r>
                      <a:r>
                        <a:rPr lang="en-US" sz="2400" kern="100">
                          <a:effectLst/>
                        </a:rPr>
                        <a:t>b</a:t>
                      </a:r>
                      <a:r>
                        <a:rPr lang="zh-CN" sz="2400" kern="100">
                          <a:effectLst/>
                        </a:rPr>
                        <a:t>的值为</a:t>
                      </a:r>
                      <a:r>
                        <a:rPr lang="en-US" sz="2400" kern="100">
                          <a:effectLst/>
                        </a:rPr>
                        <a:t>0000 1101</a:t>
                      </a:r>
                      <a:r>
                        <a:rPr lang="zh-CN" sz="2400" kern="100">
                          <a:effectLst/>
                        </a:rPr>
                        <a:t>，</a:t>
                      </a:r>
                      <a:r>
                        <a:rPr lang="en-US" sz="2400" kern="100">
                          <a:effectLst/>
                        </a:rPr>
                        <a:t>(a ^ b) </a:t>
                      </a:r>
                      <a:r>
                        <a:rPr lang="zh-CN" sz="2400" kern="100">
                          <a:effectLst/>
                        </a:rPr>
                        <a:t>输出结果</a:t>
                      </a:r>
                      <a:r>
                        <a:rPr lang="en-US" sz="2400" kern="100">
                          <a:effectLst/>
                        </a:rPr>
                        <a:t> 49 </a:t>
                      </a:r>
                      <a:r>
                        <a:rPr lang="zh-CN" sz="2400" kern="100">
                          <a:effectLst/>
                        </a:rPr>
                        <a:t>，二进制结果</a:t>
                      </a:r>
                      <a:r>
                        <a:rPr lang="en-US" sz="2400" kern="100">
                          <a:effectLst/>
                        </a:rPr>
                        <a:t>0011 0001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2885854"/>
                  </a:ext>
                </a:extLst>
              </a:tr>
              <a:tr h="407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按位取反</a:t>
                      </a:r>
                      <a:r>
                        <a:rPr lang="en-US" sz="2400" kern="100">
                          <a:effectLst/>
                        </a:rPr>
                        <a:t>~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</a:t>
                      </a:r>
                      <a:r>
                        <a:rPr lang="zh-CN" sz="2400" kern="100" dirty="0">
                          <a:effectLst/>
                        </a:rPr>
                        <a:t>的值为</a:t>
                      </a:r>
                      <a:r>
                        <a:rPr lang="en-US" sz="2400" kern="100" dirty="0">
                          <a:effectLst/>
                        </a:rPr>
                        <a:t>0011 1100</a:t>
                      </a:r>
                      <a:r>
                        <a:rPr lang="zh-CN" sz="2400" kern="100" dirty="0">
                          <a:effectLst/>
                        </a:rPr>
                        <a:t>，</a:t>
                      </a:r>
                      <a:r>
                        <a:rPr lang="en-US" sz="2400" kern="100" dirty="0">
                          <a:effectLst/>
                        </a:rPr>
                        <a:t>(~a ) </a:t>
                      </a:r>
                      <a:r>
                        <a:rPr lang="zh-CN" sz="2400" kern="100" dirty="0">
                          <a:effectLst/>
                        </a:rPr>
                        <a:t>输出结果</a:t>
                      </a:r>
                      <a:r>
                        <a:rPr lang="en-US" sz="2400" kern="100" dirty="0">
                          <a:effectLst/>
                        </a:rPr>
                        <a:t> -61 </a:t>
                      </a:r>
                      <a:r>
                        <a:rPr lang="zh-CN" sz="2400" kern="100" dirty="0">
                          <a:effectLst/>
                        </a:rPr>
                        <a:t>，二进制结果</a:t>
                      </a:r>
                      <a:r>
                        <a:rPr lang="en-US" sz="2400" kern="100" dirty="0">
                          <a:effectLst/>
                        </a:rPr>
                        <a:t>1100 0011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1411182"/>
                  </a:ext>
                </a:extLst>
              </a:tr>
              <a:tr h="407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左移</a:t>
                      </a:r>
                      <a:r>
                        <a:rPr lang="en-US" sz="2400" kern="100">
                          <a:effectLst/>
                        </a:rPr>
                        <a:t>&lt;&lt;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</a:t>
                      </a:r>
                      <a:r>
                        <a:rPr lang="zh-CN" sz="2400" kern="100">
                          <a:effectLst/>
                        </a:rPr>
                        <a:t>的值为</a:t>
                      </a:r>
                      <a:r>
                        <a:rPr lang="en-US" sz="2400" kern="100">
                          <a:effectLst/>
                        </a:rPr>
                        <a:t>0011 1100</a:t>
                      </a:r>
                      <a:r>
                        <a:rPr lang="zh-CN" sz="2400" kern="100">
                          <a:effectLst/>
                        </a:rPr>
                        <a:t>，</a:t>
                      </a:r>
                      <a:r>
                        <a:rPr lang="en-US" sz="2400" kern="100">
                          <a:effectLst/>
                        </a:rPr>
                        <a:t>a &lt;&lt; 2 </a:t>
                      </a:r>
                      <a:r>
                        <a:rPr lang="zh-CN" sz="2400" kern="100">
                          <a:effectLst/>
                        </a:rPr>
                        <a:t>输出结果</a:t>
                      </a:r>
                      <a:r>
                        <a:rPr lang="en-US" sz="2400" kern="100">
                          <a:effectLst/>
                        </a:rPr>
                        <a:t> 240 </a:t>
                      </a:r>
                      <a:r>
                        <a:rPr lang="zh-CN" sz="2400" kern="100">
                          <a:effectLst/>
                        </a:rPr>
                        <a:t>，二进制结果</a:t>
                      </a:r>
                      <a:r>
                        <a:rPr lang="en-US" sz="2400" kern="100">
                          <a:effectLst/>
                        </a:rPr>
                        <a:t>1111 0000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1437328"/>
                  </a:ext>
                </a:extLst>
              </a:tr>
              <a:tr h="407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右移</a:t>
                      </a:r>
                      <a:r>
                        <a:rPr lang="en-US" sz="2400" kern="100">
                          <a:effectLst/>
                        </a:rPr>
                        <a:t>&gt;&gt;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</a:t>
                      </a:r>
                      <a:r>
                        <a:rPr lang="zh-CN" sz="2400" kern="100" dirty="0">
                          <a:effectLst/>
                        </a:rPr>
                        <a:t>的值为</a:t>
                      </a:r>
                      <a:r>
                        <a:rPr lang="en-US" sz="2400" kern="100" dirty="0">
                          <a:effectLst/>
                        </a:rPr>
                        <a:t>0011 1100</a:t>
                      </a:r>
                      <a:r>
                        <a:rPr lang="zh-CN" sz="2400" kern="100" dirty="0">
                          <a:effectLst/>
                        </a:rPr>
                        <a:t>，</a:t>
                      </a:r>
                      <a:r>
                        <a:rPr lang="en-US" sz="2400" kern="100" dirty="0">
                          <a:effectLst/>
                        </a:rPr>
                        <a:t>a &gt;&gt; 2 </a:t>
                      </a:r>
                      <a:r>
                        <a:rPr lang="zh-CN" sz="2400" kern="100" dirty="0">
                          <a:effectLst/>
                        </a:rPr>
                        <a:t>输出结果</a:t>
                      </a:r>
                      <a:r>
                        <a:rPr lang="en-US" sz="2400" kern="100" dirty="0">
                          <a:effectLst/>
                        </a:rPr>
                        <a:t> 15 </a:t>
                      </a:r>
                      <a:r>
                        <a:rPr lang="zh-CN" sz="2400" kern="100" dirty="0">
                          <a:effectLst/>
                        </a:rPr>
                        <a:t>，二进制结果</a:t>
                      </a:r>
                      <a:r>
                        <a:rPr lang="en-US" sz="2400" kern="100" dirty="0">
                          <a:effectLst/>
                        </a:rPr>
                        <a:t>0000 1111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2604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2979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6129158" y="2398983"/>
            <a:ext cx="38481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算术运算符与算术表达式</a:t>
            </a: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4465225" y="2420086"/>
            <a:ext cx="1595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5831625" y="2513749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6129158" y="2999066"/>
            <a:ext cx="3817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关系运算符与关系表达式</a:t>
            </a: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4465225" y="3000699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5831625" y="310600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424768" y="1291358"/>
            <a:ext cx="4329871" cy="707886"/>
            <a:chOff x="482828" y="1193730"/>
            <a:chExt cx="1368765" cy="2587467"/>
          </a:xfrm>
        </p:grpSpPr>
        <p:sp>
          <p:nvSpPr>
            <p:cNvPr id="19" name="文本框 4"/>
            <p:cNvSpPr txBox="1"/>
            <p:nvPr/>
          </p:nvSpPr>
          <p:spPr>
            <a:xfrm>
              <a:off x="482828" y="1193730"/>
              <a:ext cx="1368765" cy="2587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40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运算符与表达式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56" y="759335"/>
            <a:ext cx="2222501" cy="22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>
            <a:off x="4436918" y="2139524"/>
            <a:ext cx="36627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27"/>
          <p:cNvSpPr txBox="1">
            <a:spLocks noChangeArrowheads="1"/>
          </p:cNvSpPr>
          <p:nvPr/>
        </p:nvSpPr>
        <p:spPr bwMode="auto">
          <a:xfrm>
            <a:off x="6129158" y="3629838"/>
            <a:ext cx="38207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逻辑运算符与逻辑表达式</a:t>
            </a:r>
          </a:p>
        </p:txBody>
      </p:sp>
      <p:sp>
        <p:nvSpPr>
          <p:cNvPr id="30" name="文本框 130"/>
          <p:cNvSpPr txBox="1">
            <a:spLocks noChangeArrowheads="1"/>
          </p:cNvSpPr>
          <p:nvPr/>
        </p:nvSpPr>
        <p:spPr bwMode="auto">
          <a:xfrm>
            <a:off x="4462318" y="3631471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 flipV="1">
            <a:off x="5831625" y="3736776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127"/>
          <p:cNvSpPr txBox="1">
            <a:spLocks noChangeArrowheads="1"/>
          </p:cNvSpPr>
          <p:nvPr/>
        </p:nvSpPr>
        <p:spPr bwMode="auto">
          <a:xfrm>
            <a:off x="6129158" y="4252463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位运算符</a:t>
            </a:r>
          </a:p>
        </p:txBody>
      </p:sp>
      <p:sp>
        <p:nvSpPr>
          <p:cNvPr id="27" name="文本框 130"/>
          <p:cNvSpPr txBox="1">
            <a:spLocks noChangeArrowheads="1"/>
          </p:cNvSpPr>
          <p:nvPr/>
        </p:nvSpPr>
        <p:spPr bwMode="auto">
          <a:xfrm>
            <a:off x="4465225" y="4254096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 flipV="1">
            <a:off x="5831625" y="4359401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128"/>
          <p:cNvSpPr txBox="1">
            <a:spLocks noChangeArrowheads="1"/>
          </p:cNvSpPr>
          <p:nvPr/>
        </p:nvSpPr>
        <p:spPr bwMode="auto">
          <a:xfrm>
            <a:off x="6129158" y="4906096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赋值运算符</a:t>
            </a:r>
          </a:p>
        </p:txBody>
      </p:sp>
      <p:sp>
        <p:nvSpPr>
          <p:cNvPr id="32" name="文本框 129"/>
          <p:cNvSpPr txBox="1">
            <a:spLocks noChangeArrowheads="1"/>
          </p:cNvSpPr>
          <p:nvPr/>
        </p:nvSpPr>
        <p:spPr bwMode="auto">
          <a:xfrm>
            <a:off x="4465225" y="4938421"/>
            <a:ext cx="1595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05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 flipV="1">
            <a:off x="5831625" y="503208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128"/>
          <p:cNvSpPr txBox="1">
            <a:spLocks noChangeArrowheads="1"/>
          </p:cNvSpPr>
          <p:nvPr/>
        </p:nvSpPr>
        <p:spPr bwMode="auto">
          <a:xfrm>
            <a:off x="6129158" y="5533899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运算符的优先级</a:t>
            </a:r>
          </a:p>
        </p:txBody>
      </p:sp>
      <p:sp>
        <p:nvSpPr>
          <p:cNvPr id="35" name="文本框 129"/>
          <p:cNvSpPr txBox="1">
            <a:spLocks noChangeArrowheads="1"/>
          </p:cNvSpPr>
          <p:nvPr/>
        </p:nvSpPr>
        <p:spPr bwMode="auto">
          <a:xfrm>
            <a:off x="4465225" y="5553524"/>
            <a:ext cx="1595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06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 bwMode="auto">
          <a:xfrm flipV="1">
            <a:off x="5831625" y="5647187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4407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723123" y="1452618"/>
            <a:ext cx="8296289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50000"/>
              </a:lnSpc>
              <a:spcBef>
                <a:spcPct val="20000"/>
              </a:spcBef>
            </a:pPr>
            <a:r>
              <a:rPr lang="en-US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Python</a:t>
            </a:r>
            <a:r>
              <a:rPr lang="zh-CN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语言中，</a:t>
            </a:r>
            <a:r>
              <a:rPr lang="zh-CN" altLang="en-US" sz="22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“</a:t>
            </a:r>
            <a:r>
              <a:rPr lang="en-US" altLang="zh-CN" sz="22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=</a:t>
            </a:r>
            <a:r>
              <a:rPr lang="zh-CN" altLang="en-US" sz="22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”</a:t>
            </a:r>
            <a:r>
              <a:rPr lang="en-US" altLang="zh-CN" sz="22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zh-CN" altLang="zh-CN" sz="22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表示“赋值”</a:t>
            </a:r>
            <a:r>
              <a:rPr lang="zh-CN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，即将等号右侧的值计算后将结果值赋给左侧变量，包含等号（</a:t>
            </a:r>
            <a:r>
              <a:rPr lang="en-US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=</a:t>
            </a:r>
            <a:r>
              <a:rPr lang="zh-CN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）的语句称为</a:t>
            </a:r>
            <a:r>
              <a:rPr lang="en-US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“</a:t>
            </a:r>
            <a:r>
              <a:rPr lang="zh-CN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赋值语句</a:t>
            </a:r>
            <a:r>
              <a:rPr lang="en-US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”.</a:t>
            </a:r>
            <a:endParaRPr lang="zh-CN" altLang="en-US" sz="2200" b="1" dirty="0"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80591" y="2701253"/>
            <a:ext cx="3413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格式：变量名 </a:t>
            </a:r>
            <a:r>
              <a:rPr lang="en-US" altLang="zh-CN" sz="2800" b="1" dirty="0">
                <a:solidFill>
                  <a:srgbClr val="FF0000"/>
                </a:solidFill>
              </a:rPr>
              <a:t>= </a:t>
            </a:r>
            <a:r>
              <a:rPr lang="zh-CN" altLang="en-US" sz="2800" b="1" dirty="0">
                <a:solidFill>
                  <a:srgbClr val="FF0000"/>
                </a:solidFill>
              </a:rPr>
              <a:t>数据</a:t>
            </a:r>
          </a:p>
        </p:txBody>
      </p:sp>
      <p:sp>
        <p:nvSpPr>
          <p:cNvPr id="14" name="文本框 41"/>
          <p:cNvSpPr txBox="1"/>
          <p:nvPr/>
        </p:nvSpPr>
        <p:spPr>
          <a:xfrm>
            <a:off x="641682" y="554494"/>
            <a:ext cx="7045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赋值运算符</a:t>
            </a:r>
          </a:p>
        </p:txBody>
      </p:sp>
      <p:sp>
        <p:nvSpPr>
          <p:cNvPr id="4" name="矩形 3"/>
          <p:cNvSpPr/>
          <p:nvPr/>
        </p:nvSpPr>
        <p:spPr>
          <a:xfrm>
            <a:off x="1300272" y="3419800"/>
            <a:ext cx="5197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【例</a:t>
            </a:r>
            <a:r>
              <a:rPr lang="en-US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2-7</a:t>
            </a:r>
            <a:r>
              <a:rPr lang="zh-CN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】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交换变量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的值。</a:t>
            </a:r>
          </a:p>
        </p:txBody>
      </p:sp>
      <p:sp>
        <p:nvSpPr>
          <p:cNvPr id="6" name="矩形 5"/>
          <p:cNvSpPr/>
          <p:nvPr/>
        </p:nvSpPr>
        <p:spPr>
          <a:xfrm>
            <a:off x="4013200" y="413592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x=5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y=8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t=x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x=y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y=t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7331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42673" y="2221143"/>
            <a:ext cx="7889889" cy="88024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同时给多个变量赋值</a:t>
            </a:r>
          </a:p>
          <a:p>
            <a:pPr algn="l" defTabSz="1216660">
              <a:lnSpc>
                <a:spcPct val="120000"/>
              </a:lnSpc>
              <a:spcBef>
                <a:spcPct val="20000"/>
              </a:spcBef>
            </a:pPr>
            <a:r>
              <a:rPr lang="en-US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     &lt;</a:t>
            </a:r>
            <a:r>
              <a:rPr lang="zh-CN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变量</a:t>
            </a:r>
            <a:r>
              <a:rPr lang="en-US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1&gt;, …, &lt;</a:t>
            </a:r>
            <a:r>
              <a:rPr lang="zh-CN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变量</a:t>
            </a:r>
            <a:r>
              <a:rPr lang="en-US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N&gt; = &lt;</a:t>
            </a:r>
            <a:r>
              <a:rPr lang="zh-CN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表达式</a:t>
            </a:r>
            <a:r>
              <a:rPr lang="en-US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1&gt;, …, &lt;</a:t>
            </a:r>
            <a:r>
              <a:rPr lang="zh-CN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表达式</a:t>
            </a:r>
            <a:r>
              <a:rPr lang="en-US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N&gt;</a:t>
            </a:r>
            <a:endParaRPr lang="zh-CN" altLang="en-US" sz="2200" b="1" dirty="0"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1682" y="1589281"/>
            <a:ext cx="2402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同步赋值语句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41"/>
          <p:cNvSpPr txBox="1"/>
          <p:nvPr/>
        </p:nvSpPr>
        <p:spPr>
          <a:xfrm>
            <a:off x="641682" y="554494"/>
            <a:ext cx="7045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赋值运算符</a:t>
            </a:r>
          </a:p>
        </p:txBody>
      </p:sp>
      <p:sp>
        <p:nvSpPr>
          <p:cNvPr id="4" name="矩形 3"/>
          <p:cNvSpPr/>
          <p:nvPr/>
        </p:nvSpPr>
        <p:spPr>
          <a:xfrm>
            <a:off x="3044522" y="4135967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x=5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y=8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x, y=y, x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79468" y="3264835"/>
            <a:ext cx="8428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【例</a:t>
            </a:r>
            <a:r>
              <a:rPr lang="en-US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2-7</a:t>
            </a:r>
            <a:r>
              <a:rPr lang="zh-CN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】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交换变量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的值。</a:t>
            </a:r>
            <a:r>
              <a:rPr lang="zh-CN" altLang="en-US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使用同步赋值语句。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128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6"/>
          <p:cNvSpPr/>
          <p:nvPr/>
        </p:nvSpPr>
        <p:spPr bwMode="auto">
          <a:xfrm>
            <a:off x="1129456" y="1789317"/>
            <a:ext cx="1249216" cy="1249216"/>
          </a:xfrm>
          <a:prstGeom prst="ellipse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21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Oval 30"/>
          <p:cNvSpPr/>
          <p:nvPr/>
        </p:nvSpPr>
        <p:spPr bwMode="auto">
          <a:xfrm>
            <a:off x="1137627" y="3963728"/>
            <a:ext cx="1245884" cy="1247331"/>
          </a:xfrm>
          <a:prstGeom prst="ellipse">
            <a:avLst/>
          </a:prstGeom>
          <a:solidFill>
            <a:srgbClr val="A2CA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latin typeface="Arial" panose="020B0604020202020204" pitchFamily="34" charset="0"/>
              <a:ea typeface="微软雅黑" panose="020B0503020204020204" pitchFamily="34" charset="-122"/>
              <a:cs typeface="Roboto Regular"/>
              <a:sym typeface="Arial" panose="020B0604020202020204" pitchFamily="34" charset="0"/>
            </a:endParaRPr>
          </a:p>
        </p:txBody>
      </p:sp>
      <p:cxnSp>
        <p:nvCxnSpPr>
          <p:cNvPr id="6" name="Straight Connector 38"/>
          <p:cNvCxnSpPr/>
          <p:nvPr/>
        </p:nvCxnSpPr>
        <p:spPr bwMode="auto">
          <a:xfrm>
            <a:off x="1137627" y="3638867"/>
            <a:ext cx="7999740" cy="0"/>
          </a:xfrm>
          <a:prstGeom prst="line">
            <a:avLst/>
          </a:prstGeom>
          <a:ln w="12700">
            <a:solidFill>
              <a:srgbClr val="18341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reeform 171"/>
          <p:cNvSpPr/>
          <p:nvPr/>
        </p:nvSpPr>
        <p:spPr bwMode="auto">
          <a:xfrm>
            <a:off x="1528491" y="2190224"/>
            <a:ext cx="451147" cy="433101"/>
          </a:xfrm>
          <a:custGeom>
            <a:avLst/>
            <a:gdLst>
              <a:gd name="T0" fmla="*/ 228 w 308"/>
              <a:gd name="T1" fmla="*/ 218 h 296"/>
              <a:gd name="T2" fmla="*/ 224 w 308"/>
              <a:gd name="T3" fmla="*/ 215 h 296"/>
              <a:gd name="T4" fmla="*/ 228 w 308"/>
              <a:gd name="T5" fmla="*/ 212 h 296"/>
              <a:gd name="T6" fmla="*/ 230 w 308"/>
              <a:gd name="T7" fmla="*/ 212 h 296"/>
              <a:gd name="T8" fmla="*/ 278 w 308"/>
              <a:gd name="T9" fmla="*/ 209 h 296"/>
              <a:gd name="T10" fmla="*/ 288 w 308"/>
              <a:gd name="T11" fmla="*/ 176 h 296"/>
              <a:gd name="T12" fmla="*/ 284 w 308"/>
              <a:gd name="T13" fmla="*/ 176 h 296"/>
              <a:gd name="T14" fmla="*/ 283 w 308"/>
              <a:gd name="T15" fmla="*/ 176 h 296"/>
              <a:gd name="T16" fmla="*/ 283 w 308"/>
              <a:gd name="T17" fmla="*/ 176 h 296"/>
              <a:gd name="T18" fmla="*/ 229 w 308"/>
              <a:gd name="T19" fmla="*/ 174 h 296"/>
              <a:gd name="T20" fmla="*/ 226 w 308"/>
              <a:gd name="T21" fmla="*/ 174 h 296"/>
              <a:gd name="T22" fmla="*/ 222 w 308"/>
              <a:gd name="T23" fmla="*/ 171 h 296"/>
              <a:gd name="T24" fmla="*/ 226 w 308"/>
              <a:gd name="T25" fmla="*/ 168 h 296"/>
              <a:gd name="T26" fmla="*/ 228 w 308"/>
              <a:gd name="T27" fmla="*/ 168 h 296"/>
              <a:gd name="T28" fmla="*/ 284 w 308"/>
              <a:gd name="T29" fmla="*/ 164 h 296"/>
              <a:gd name="T30" fmla="*/ 292 w 308"/>
              <a:gd name="T31" fmla="*/ 164 h 296"/>
              <a:gd name="T32" fmla="*/ 292 w 308"/>
              <a:gd name="T33" fmla="*/ 164 h 296"/>
              <a:gd name="T34" fmla="*/ 296 w 308"/>
              <a:gd name="T35" fmla="*/ 133 h 296"/>
              <a:gd name="T36" fmla="*/ 214 w 308"/>
              <a:gd name="T37" fmla="*/ 124 h 296"/>
              <a:gd name="T38" fmla="*/ 213 w 308"/>
              <a:gd name="T39" fmla="*/ 124 h 296"/>
              <a:gd name="T40" fmla="*/ 212 w 308"/>
              <a:gd name="T41" fmla="*/ 124 h 296"/>
              <a:gd name="T42" fmla="*/ 217 w 308"/>
              <a:gd name="T43" fmla="*/ 124 h 296"/>
              <a:gd name="T44" fmla="*/ 206 w 308"/>
              <a:gd name="T45" fmla="*/ 124 h 296"/>
              <a:gd name="T46" fmla="*/ 165 w 308"/>
              <a:gd name="T47" fmla="*/ 123 h 296"/>
              <a:gd name="T48" fmla="*/ 165 w 308"/>
              <a:gd name="T49" fmla="*/ 123 h 296"/>
              <a:gd name="T50" fmla="*/ 160 w 308"/>
              <a:gd name="T51" fmla="*/ 121 h 296"/>
              <a:gd name="T52" fmla="*/ 165 w 308"/>
              <a:gd name="T53" fmla="*/ 120 h 296"/>
              <a:gd name="T54" fmla="*/ 165 w 308"/>
              <a:gd name="T55" fmla="*/ 120 h 296"/>
              <a:gd name="T56" fmla="*/ 179 w 308"/>
              <a:gd name="T57" fmla="*/ 119 h 296"/>
              <a:gd name="T58" fmla="*/ 192 w 308"/>
              <a:gd name="T59" fmla="*/ 58 h 296"/>
              <a:gd name="T60" fmla="*/ 178 w 308"/>
              <a:gd name="T61" fmla="*/ 0 h 296"/>
              <a:gd name="T62" fmla="*/ 101 w 308"/>
              <a:gd name="T63" fmla="*/ 126 h 296"/>
              <a:gd name="T64" fmla="*/ 58 w 308"/>
              <a:gd name="T65" fmla="*/ 146 h 296"/>
              <a:gd name="T66" fmla="*/ 53 w 308"/>
              <a:gd name="T67" fmla="*/ 275 h 296"/>
              <a:gd name="T68" fmla="*/ 99 w 308"/>
              <a:gd name="T69" fmla="*/ 275 h 296"/>
              <a:gd name="T70" fmla="*/ 232 w 308"/>
              <a:gd name="T71" fmla="*/ 286 h 296"/>
              <a:gd name="T72" fmla="*/ 255 w 308"/>
              <a:gd name="T73" fmla="*/ 256 h 296"/>
              <a:gd name="T74" fmla="*/ 227 w 308"/>
              <a:gd name="T75" fmla="*/ 255 h 296"/>
              <a:gd name="T76" fmla="*/ 225 w 308"/>
              <a:gd name="T77" fmla="*/ 255 h 296"/>
              <a:gd name="T78" fmla="*/ 221 w 308"/>
              <a:gd name="T79" fmla="*/ 252 h 296"/>
              <a:gd name="T80" fmla="*/ 225 w 308"/>
              <a:gd name="T81" fmla="*/ 249 h 296"/>
              <a:gd name="T82" fmla="*/ 227 w 308"/>
              <a:gd name="T83" fmla="*/ 249 h 296"/>
              <a:gd name="T84" fmla="*/ 262 w 308"/>
              <a:gd name="T85" fmla="*/ 247 h 296"/>
              <a:gd name="T86" fmla="*/ 269 w 308"/>
              <a:gd name="T87" fmla="*/ 220 h 296"/>
              <a:gd name="T88" fmla="*/ 230 w 308"/>
              <a:gd name="T89" fmla="*/ 218 h 296"/>
              <a:gd name="T90" fmla="*/ 228 w 308"/>
              <a:gd name="T91" fmla="*/ 21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8" h="296">
                <a:moveTo>
                  <a:pt x="228" y="218"/>
                </a:moveTo>
                <a:cubicBezTo>
                  <a:pt x="224" y="215"/>
                  <a:pt x="224" y="215"/>
                  <a:pt x="224" y="215"/>
                </a:cubicBezTo>
                <a:cubicBezTo>
                  <a:pt x="228" y="212"/>
                  <a:pt x="228" y="212"/>
                  <a:pt x="228" y="212"/>
                </a:cubicBezTo>
                <a:cubicBezTo>
                  <a:pt x="230" y="212"/>
                  <a:pt x="230" y="212"/>
                  <a:pt x="230" y="212"/>
                </a:cubicBezTo>
                <a:cubicBezTo>
                  <a:pt x="232" y="212"/>
                  <a:pt x="263" y="210"/>
                  <a:pt x="278" y="209"/>
                </a:cubicBezTo>
                <a:cubicBezTo>
                  <a:pt x="295" y="197"/>
                  <a:pt x="292" y="183"/>
                  <a:pt x="288" y="176"/>
                </a:cubicBezTo>
                <a:cubicBezTo>
                  <a:pt x="287" y="176"/>
                  <a:pt x="285" y="176"/>
                  <a:pt x="284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78" y="176"/>
                  <a:pt x="231" y="174"/>
                  <a:pt x="229" y="174"/>
                </a:cubicBezTo>
                <a:cubicBezTo>
                  <a:pt x="226" y="174"/>
                  <a:pt x="226" y="174"/>
                  <a:pt x="226" y="174"/>
                </a:cubicBezTo>
                <a:cubicBezTo>
                  <a:pt x="222" y="171"/>
                  <a:pt x="222" y="171"/>
                  <a:pt x="222" y="171"/>
                </a:cubicBezTo>
                <a:cubicBezTo>
                  <a:pt x="226" y="168"/>
                  <a:pt x="226" y="168"/>
                  <a:pt x="226" y="168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31" y="168"/>
                  <a:pt x="280" y="164"/>
                  <a:pt x="284" y="164"/>
                </a:cubicBezTo>
                <a:cubicBezTo>
                  <a:pt x="290" y="164"/>
                  <a:pt x="292" y="164"/>
                  <a:pt x="292" y="164"/>
                </a:cubicBezTo>
                <a:cubicBezTo>
                  <a:pt x="292" y="164"/>
                  <a:pt x="292" y="164"/>
                  <a:pt x="292" y="164"/>
                </a:cubicBezTo>
                <a:cubicBezTo>
                  <a:pt x="302" y="155"/>
                  <a:pt x="308" y="144"/>
                  <a:pt x="296" y="133"/>
                </a:cubicBezTo>
                <a:cubicBezTo>
                  <a:pt x="285" y="123"/>
                  <a:pt x="243" y="125"/>
                  <a:pt x="214" y="124"/>
                </a:cubicBezTo>
                <a:cubicBezTo>
                  <a:pt x="213" y="124"/>
                  <a:pt x="213" y="124"/>
                  <a:pt x="213" y="124"/>
                </a:cubicBezTo>
                <a:cubicBezTo>
                  <a:pt x="212" y="124"/>
                  <a:pt x="212" y="124"/>
                  <a:pt x="212" y="124"/>
                </a:cubicBezTo>
                <a:cubicBezTo>
                  <a:pt x="212" y="124"/>
                  <a:pt x="219" y="124"/>
                  <a:pt x="217" y="124"/>
                </a:cubicBezTo>
                <a:cubicBezTo>
                  <a:pt x="213" y="124"/>
                  <a:pt x="209" y="124"/>
                  <a:pt x="206" y="124"/>
                </a:cubicBezTo>
                <a:cubicBezTo>
                  <a:pt x="192" y="123"/>
                  <a:pt x="167" y="123"/>
                  <a:pt x="165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0" y="121"/>
                  <a:pt x="160" y="121"/>
                  <a:pt x="160" y="121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6" y="120"/>
                  <a:pt x="169" y="120"/>
                  <a:pt x="179" y="119"/>
                </a:cubicBezTo>
                <a:cubicBezTo>
                  <a:pt x="165" y="90"/>
                  <a:pt x="188" y="73"/>
                  <a:pt x="192" y="58"/>
                </a:cubicBezTo>
                <a:cubicBezTo>
                  <a:pt x="206" y="5"/>
                  <a:pt x="178" y="0"/>
                  <a:pt x="178" y="0"/>
                </a:cubicBezTo>
                <a:cubicBezTo>
                  <a:pt x="178" y="0"/>
                  <a:pt x="108" y="96"/>
                  <a:pt x="101" y="126"/>
                </a:cubicBezTo>
                <a:cubicBezTo>
                  <a:pt x="96" y="148"/>
                  <a:pt x="67" y="146"/>
                  <a:pt x="58" y="146"/>
                </a:cubicBezTo>
                <a:cubicBezTo>
                  <a:pt x="10" y="144"/>
                  <a:pt x="0" y="264"/>
                  <a:pt x="53" y="275"/>
                </a:cubicBezTo>
                <a:cubicBezTo>
                  <a:pt x="64" y="277"/>
                  <a:pt x="76" y="265"/>
                  <a:pt x="99" y="275"/>
                </a:cubicBezTo>
                <a:cubicBezTo>
                  <a:pt x="149" y="296"/>
                  <a:pt x="192" y="287"/>
                  <a:pt x="232" y="286"/>
                </a:cubicBezTo>
                <a:cubicBezTo>
                  <a:pt x="259" y="285"/>
                  <a:pt x="257" y="266"/>
                  <a:pt x="255" y="256"/>
                </a:cubicBezTo>
                <a:cubicBezTo>
                  <a:pt x="242" y="256"/>
                  <a:pt x="229" y="255"/>
                  <a:pt x="227" y="255"/>
                </a:cubicBezTo>
                <a:cubicBezTo>
                  <a:pt x="225" y="255"/>
                  <a:pt x="225" y="255"/>
                  <a:pt x="225" y="255"/>
                </a:cubicBezTo>
                <a:cubicBezTo>
                  <a:pt x="221" y="252"/>
                  <a:pt x="221" y="252"/>
                  <a:pt x="221" y="252"/>
                </a:cubicBezTo>
                <a:cubicBezTo>
                  <a:pt x="225" y="249"/>
                  <a:pt x="225" y="249"/>
                  <a:pt x="225" y="249"/>
                </a:cubicBezTo>
                <a:cubicBezTo>
                  <a:pt x="227" y="249"/>
                  <a:pt x="227" y="249"/>
                  <a:pt x="227" y="249"/>
                </a:cubicBezTo>
                <a:cubicBezTo>
                  <a:pt x="229" y="249"/>
                  <a:pt x="247" y="248"/>
                  <a:pt x="262" y="247"/>
                </a:cubicBezTo>
                <a:cubicBezTo>
                  <a:pt x="275" y="237"/>
                  <a:pt x="272" y="227"/>
                  <a:pt x="269" y="220"/>
                </a:cubicBezTo>
                <a:cubicBezTo>
                  <a:pt x="253" y="219"/>
                  <a:pt x="232" y="218"/>
                  <a:pt x="230" y="218"/>
                </a:cubicBezTo>
                <a:lnTo>
                  <a:pt x="228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59380" y="1874798"/>
            <a:ext cx="6439535" cy="146944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采用单个赋值语句，需要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3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行语句：</a:t>
            </a:r>
          </a:p>
          <a:p>
            <a:pPr marL="228600" indent="-228600" defTabSz="912495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即通过一个临时变量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t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缓存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x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的原始值，</a:t>
            </a:r>
          </a:p>
          <a:p>
            <a:pPr marL="228600" indent="-228600" defTabSz="912495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然后将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y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值赋给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x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，</a:t>
            </a:r>
          </a:p>
          <a:p>
            <a:pPr marL="228600" indent="-228600" defTabSz="912495">
              <a:lnSpc>
                <a:spcPct val="120000"/>
              </a:lnSpc>
              <a:spcBef>
                <a:spcPct val="20000"/>
              </a:spcBef>
              <a:buAutoNum type="arabicPeriod"/>
            </a:pP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再将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x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的原始值通过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t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赋值给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y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2585084" y="1414923"/>
            <a:ext cx="2362835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rgbClr val="6484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单个赋值语句</a:t>
            </a:r>
          </a:p>
        </p:txBody>
      </p:sp>
      <p:sp>
        <p:nvSpPr>
          <p:cNvPr id="11" name="矩形 10"/>
          <p:cNvSpPr/>
          <p:nvPr/>
        </p:nvSpPr>
        <p:spPr>
          <a:xfrm>
            <a:off x="2487421" y="4694884"/>
            <a:ext cx="3838951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zh-CN" altLang="en-US" b="1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采用同步赋值语句，仅需要一行代码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2487421" y="4098902"/>
            <a:ext cx="1723123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rgbClr val="6484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同步赋值语句</a:t>
            </a:r>
          </a:p>
        </p:txBody>
      </p:sp>
      <p:sp>
        <p:nvSpPr>
          <p:cNvPr id="17" name="TextBox 13"/>
          <p:cNvSpPr txBox="1"/>
          <p:nvPr/>
        </p:nvSpPr>
        <p:spPr>
          <a:xfrm>
            <a:off x="902535" y="701346"/>
            <a:ext cx="4637028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dist" defTabSz="912495">
              <a:spcBef>
                <a:spcPct val="20000"/>
              </a:spcBef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例：将变量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进行交换</a:t>
            </a:r>
            <a:endParaRPr lang="zh-CN" altLang="en-US" sz="2400" b="1" dirty="0">
              <a:solidFill>
                <a:srgbClr val="18341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1509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372" y="3926324"/>
            <a:ext cx="5184775" cy="1558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Freeform 171"/>
          <p:cNvSpPr/>
          <p:nvPr/>
        </p:nvSpPr>
        <p:spPr bwMode="auto">
          <a:xfrm>
            <a:off x="1534995" y="4370842"/>
            <a:ext cx="451147" cy="433101"/>
          </a:xfrm>
          <a:custGeom>
            <a:avLst/>
            <a:gdLst>
              <a:gd name="T0" fmla="*/ 228 w 308"/>
              <a:gd name="T1" fmla="*/ 218 h 296"/>
              <a:gd name="T2" fmla="*/ 224 w 308"/>
              <a:gd name="T3" fmla="*/ 215 h 296"/>
              <a:gd name="T4" fmla="*/ 228 w 308"/>
              <a:gd name="T5" fmla="*/ 212 h 296"/>
              <a:gd name="T6" fmla="*/ 230 w 308"/>
              <a:gd name="T7" fmla="*/ 212 h 296"/>
              <a:gd name="T8" fmla="*/ 278 w 308"/>
              <a:gd name="T9" fmla="*/ 209 h 296"/>
              <a:gd name="T10" fmla="*/ 288 w 308"/>
              <a:gd name="T11" fmla="*/ 176 h 296"/>
              <a:gd name="T12" fmla="*/ 284 w 308"/>
              <a:gd name="T13" fmla="*/ 176 h 296"/>
              <a:gd name="T14" fmla="*/ 283 w 308"/>
              <a:gd name="T15" fmla="*/ 176 h 296"/>
              <a:gd name="T16" fmla="*/ 283 w 308"/>
              <a:gd name="T17" fmla="*/ 176 h 296"/>
              <a:gd name="T18" fmla="*/ 229 w 308"/>
              <a:gd name="T19" fmla="*/ 174 h 296"/>
              <a:gd name="T20" fmla="*/ 226 w 308"/>
              <a:gd name="T21" fmla="*/ 174 h 296"/>
              <a:gd name="T22" fmla="*/ 222 w 308"/>
              <a:gd name="T23" fmla="*/ 171 h 296"/>
              <a:gd name="T24" fmla="*/ 226 w 308"/>
              <a:gd name="T25" fmla="*/ 168 h 296"/>
              <a:gd name="T26" fmla="*/ 228 w 308"/>
              <a:gd name="T27" fmla="*/ 168 h 296"/>
              <a:gd name="T28" fmla="*/ 284 w 308"/>
              <a:gd name="T29" fmla="*/ 164 h 296"/>
              <a:gd name="T30" fmla="*/ 292 w 308"/>
              <a:gd name="T31" fmla="*/ 164 h 296"/>
              <a:gd name="T32" fmla="*/ 292 w 308"/>
              <a:gd name="T33" fmla="*/ 164 h 296"/>
              <a:gd name="T34" fmla="*/ 296 w 308"/>
              <a:gd name="T35" fmla="*/ 133 h 296"/>
              <a:gd name="T36" fmla="*/ 214 w 308"/>
              <a:gd name="T37" fmla="*/ 124 h 296"/>
              <a:gd name="T38" fmla="*/ 213 w 308"/>
              <a:gd name="T39" fmla="*/ 124 h 296"/>
              <a:gd name="T40" fmla="*/ 212 w 308"/>
              <a:gd name="T41" fmla="*/ 124 h 296"/>
              <a:gd name="T42" fmla="*/ 217 w 308"/>
              <a:gd name="T43" fmla="*/ 124 h 296"/>
              <a:gd name="T44" fmla="*/ 206 w 308"/>
              <a:gd name="T45" fmla="*/ 124 h 296"/>
              <a:gd name="T46" fmla="*/ 165 w 308"/>
              <a:gd name="T47" fmla="*/ 123 h 296"/>
              <a:gd name="T48" fmla="*/ 165 w 308"/>
              <a:gd name="T49" fmla="*/ 123 h 296"/>
              <a:gd name="T50" fmla="*/ 160 w 308"/>
              <a:gd name="T51" fmla="*/ 121 h 296"/>
              <a:gd name="T52" fmla="*/ 165 w 308"/>
              <a:gd name="T53" fmla="*/ 120 h 296"/>
              <a:gd name="T54" fmla="*/ 165 w 308"/>
              <a:gd name="T55" fmla="*/ 120 h 296"/>
              <a:gd name="T56" fmla="*/ 179 w 308"/>
              <a:gd name="T57" fmla="*/ 119 h 296"/>
              <a:gd name="T58" fmla="*/ 192 w 308"/>
              <a:gd name="T59" fmla="*/ 58 h 296"/>
              <a:gd name="T60" fmla="*/ 178 w 308"/>
              <a:gd name="T61" fmla="*/ 0 h 296"/>
              <a:gd name="T62" fmla="*/ 101 w 308"/>
              <a:gd name="T63" fmla="*/ 126 h 296"/>
              <a:gd name="T64" fmla="*/ 58 w 308"/>
              <a:gd name="T65" fmla="*/ 146 h 296"/>
              <a:gd name="T66" fmla="*/ 53 w 308"/>
              <a:gd name="T67" fmla="*/ 275 h 296"/>
              <a:gd name="T68" fmla="*/ 99 w 308"/>
              <a:gd name="T69" fmla="*/ 275 h 296"/>
              <a:gd name="T70" fmla="*/ 232 w 308"/>
              <a:gd name="T71" fmla="*/ 286 h 296"/>
              <a:gd name="T72" fmla="*/ 255 w 308"/>
              <a:gd name="T73" fmla="*/ 256 h 296"/>
              <a:gd name="T74" fmla="*/ 227 w 308"/>
              <a:gd name="T75" fmla="*/ 255 h 296"/>
              <a:gd name="T76" fmla="*/ 225 w 308"/>
              <a:gd name="T77" fmla="*/ 255 h 296"/>
              <a:gd name="T78" fmla="*/ 221 w 308"/>
              <a:gd name="T79" fmla="*/ 252 h 296"/>
              <a:gd name="T80" fmla="*/ 225 w 308"/>
              <a:gd name="T81" fmla="*/ 249 h 296"/>
              <a:gd name="T82" fmla="*/ 227 w 308"/>
              <a:gd name="T83" fmla="*/ 249 h 296"/>
              <a:gd name="T84" fmla="*/ 262 w 308"/>
              <a:gd name="T85" fmla="*/ 247 h 296"/>
              <a:gd name="T86" fmla="*/ 269 w 308"/>
              <a:gd name="T87" fmla="*/ 220 h 296"/>
              <a:gd name="T88" fmla="*/ 230 w 308"/>
              <a:gd name="T89" fmla="*/ 218 h 296"/>
              <a:gd name="T90" fmla="*/ 228 w 308"/>
              <a:gd name="T91" fmla="*/ 21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8" h="296">
                <a:moveTo>
                  <a:pt x="228" y="218"/>
                </a:moveTo>
                <a:cubicBezTo>
                  <a:pt x="224" y="215"/>
                  <a:pt x="224" y="215"/>
                  <a:pt x="224" y="215"/>
                </a:cubicBezTo>
                <a:cubicBezTo>
                  <a:pt x="228" y="212"/>
                  <a:pt x="228" y="212"/>
                  <a:pt x="228" y="212"/>
                </a:cubicBezTo>
                <a:cubicBezTo>
                  <a:pt x="230" y="212"/>
                  <a:pt x="230" y="212"/>
                  <a:pt x="230" y="212"/>
                </a:cubicBezTo>
                <a:cubicBezTo>
                  <a:pt x="232" y="212"/>
                  <a:pt x="263" y="210"/>
                  <a:pt x="278" y="209"/>
                </a:cubicBezTo>
                <a:cubicBezTo>
                  <a:pt x="295" y="197"/>
                  <a:pt x="292" y="183"/>
                  <a:pt x="288" y="176"/>
                </a:cubicBezTo>
                <a:cubicBezTo>
                  <a:pt x="287" y="176"/>
                  <a:pt x="285" y="176"/>
                  <a:pt x="284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78" y="176"/>
                  <a:pt x="231" y="174"/>
                  <a:pt x="229" y="174"/>
                </a:cubicBezTo>
                <a:cubicBezTo>
                  <a:pt x="226" y="174"/>
                  <a:pt x="226" y="174"/>
                  <a:pt x="226" y="174"/>
                </a:cubicBezTo>
                <a:cubicBezTo>
                  <a:pt x="222" y="171"/>
                  <a:pt x="222" y="171"/>
                  <a:pt x="222" y="171"/>
                </a:cubicBezTo>
                <a:cubicBezTo>
                  <a:pt x="226" y="168"/>
                  <a:pt x="226" y="168"/>
                  <a:pt x="226" y="168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31" y="168"/>
                  <a:pt x="280" y="164"/>
                  <a:pt x="284" y="164"/>
                </a:cubicBezTo>
                <a:cubicBezTo>
                  <a:pt x="290" y="164"/>
                  <a:pt x="292" y="164"/>
                  <a:pt x="292" y="164"/>
                </a:cubicBezTo>
                <a:cubicBezTo>
                  <a:pt x="292" y="164"/>
                  <a:pt x="292" y="164"/>
                  <a:pt x="292" y="164"/>
                </a:cubicBezTo>
                <a:cubicBezTo>
                  <a:pt x="302" y="155"/>
                  <a:pt x="308" y="144"/>
                  <a:pt x="296" y="133"/>
                </a:cubicBezTo>
                <a:cubicBezTo>
                  <a:pt x="285" y="123"/>
                  <a:pt x="243" y="125"/>
                  <a:pt x="214" y="124"/>
                </a:cubicBezTo>
                <a:cubicBezTo>
                  <a:pt x="213" y="124"/>
                  <a:pt x="213" y="124"/>
                  <a:pt x="213" y="124"/>
                </a:cubicBezTo>
                <a:cubicBezTo>
                  <a:pt x="212" y="124"/>
                  <a:pt x="212" y="124"/>
                  <a:pt x="212" y="124"/>
                </a:cubicBezTo>
                <a:cubicBezTo>
                  <a:pt x="212" y="124"/>
                  <a:pt x="219" y="124"/>
                  <a:pt x="217" y="124"/>
                </a:cubicBezTo>
                <a:cubicBezTo>
                  <a:pt x="213" y="124"/>
                  <a:pt x="209" y="124"/>
                  <a:pt x="206" y="124"/>
                </a:cubicBezTo>
                <a:cubicBezTo>
                  <a:pt x="192" y="123"/>
                  <a:pt x="167" y="123"/>
                  <a:pt x="165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0" y="121"/>
                  <a:pt x="160" y="121"/>
                  <a:pt x="160" y="121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6" y="120"/>
                  <a:pt x="169" y="120"/>
                  <a:pt x="179" y="119"/>
                </a:cubicBezTo>
                <a:cubicBezTo>
                  <a:pt x="165" y="90"/>
                  <a:pt x="188" y="73"/>
                  <a:pt x="192" y="58"/>
                </a:cubicBezTo>
                <a:cubicBezTo>
                  <a:pt x="206" y="5"/>
                  <a:pt x="178" y="0"/>
                  <a:pt x="178" y="0"/>
                </a:cubicBezTo>
                <a:cubicBezTo>
                  <a:pt x="178" y="0"/>
                  <a:pt x="108" y="96"/>
                  <a:pt x="101" y="126"/>
                </a:cubicBezTo>
                <a:cubicBezTo>
                  <a:pt x="96" y="148"/>
                  <a:pt x="67" y="146"/>
                  <a:pt x="58" y="146"/>
                </a:cubicBezTo>
                <a:cubicBezTo>
                  <a:pt x="10" y="144"/>
                  <a:pt x="0" y="264"/>
                  <a:pt x="53" y="275"/>
                </a:cubicBezTo>
                <a:cubicBezTo>
                  <a:pt x="64" y="277"/>
                  <a:pt x="76" y="265"/>
                  <a:pt x="99" y="275"/>
                </a:cubicBezTo>
                <a:cubicBezTo>
                  <a:pt x="149" y="296"/>
                  <a:pt x="192" y="287"/>
                  <a:pt x="232" y="286"/>
                </a:cubicBezTo>
                <a:cubicBezTo>
                  <a:pt x="259" y="285"/>
                  <a:pt x="257" y="266"/>
                  <a:pt x="255" y="256"/>
                </a:cubicBezTo>
                <a:cubicBezTo>
                  <a:pt x="242" y="256"/>
                  <a:pt x="229" y="255"/>
                  <a:pt x="227" y="255"/>
                </a:cubicBezTo>
                <a:cubicBezTo>
                  <a:pt x="225" y="255"/>
                  <a:pt x="225" y="255"/>
                  <a:pt x="225" y="255"/>
                </a:cubicBezTo>
                <a:cubicBezTo>
                  <a:pt x="221" y="252"/>
                  <a:pt x="221" y="252"/>
                  <a:pt x="221" y="252"/>
                </a:cubicBezTo>
                <a:cubicBezTo>
                  <a:pt x="225" y="249"/>
                  <a:pt x="225" y="249"/>
                  <a:pt x="225" y="249"/>
                </a:cubicBezTo>
                <a:cubicBezTo>
                  <a:pt x="227" y="249"/>
                  <a:pt x="227" y="249"/>
                  <a:pt x="227" y="249"/>
                </a:cubicBezTo>
                <a:cubicBezTo>
                  <a:pt x="229" y="249"/>
                  <a:pt x="247" y="248"/>
                  <a:pt x="262" y="247"/>
                </a:cubicBezTo>
                <a:cubicBezTo>
                  <a:pt x="275" y="237"/>
                  <a:pt x="272" y="227"/>
                  <a:pt x="269" y="220"/>
                </a:cubicBezTo>
                <a:cubicBezTo>
                  <a:pt x="253" y="219"/>
                  <a:pt x="232" y="218"/>
                  <a:pt x="230" y="218"/>
                </a:cubicBezTo>
                <a:lnTo>
                  <a:pt x="228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7125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719218" y="445391"/>
            <a:ext cx="10287000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课堂练习：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关于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 = –P,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以下选项中描述正确的是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A. P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的负数相等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B. P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的绝对值相等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C. P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的值为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D.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给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赋值为它的负数</a:t>
            </a:r>
          </a:p>
        </p:txBody>
      </p:sp>
    </p:spTree>
    <p:extLst>
      <p:ext uri="{BB962C8B-B14F-4D97-AF65-F5344CB8AC3E}">
        <p14:creationId xmlns:p14="http://schemas.microsoft.com/office/powerpoint/2010/main" val="18330481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723123" y="1452618"/>
            <a:ext cx="8296289" cy="95808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50000"/>
              </a:lnSpc>
              <a:spcBef>
                <a:spcPct val="20000"/>
              </a:spcBef>
            </a:pPr>
            <a:r>
              <a:rPr lang="zh-CN" altLang="en-US" sz="2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在赋值符“</a:t>
            </a:r>
            <a:r>
              <a:rPr lang="en-US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=”</a:t>
            </a:r>
            <a:r>
              <a:rPr lang="zh-CN" altLang="en-US" sz="2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之前加上其他的运算符</a:t>
            </a:r>
            <a:r>
              <a:rPr lang="en-US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,</a:t>
            </a:r>
            <a:r>
              <a:rPr lang="zh-CN" altLang="en-US" sz="2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可以构成复合的运算符</a:t>
            </a:r>
            <a:r>
              <a:rPr lang="en-US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,</a:t>
            </a:r>
            <a:r>
              <a:rPr lang="zh-CN" altLang="en-US" sz="2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或者称为复合赋值运算符。</a:t>
            </a:r>
            <a:endParaRPr lang="zh-CN" altLang="en-US" sz="2200" b="1" dirty="0"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41"/>
          <p:cNvSpPr txBox="1"/>
          <p:nvPr/>
        </p:nvSpPr>
        <p:spPr>
          <a:xfrm>
            <a:off x="641682" y="554494"/>
            <a:ext cx="7045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复合赋值运算符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385191"/>
              </p:ext>
            </p:extLst>
          </p:nvPr>
        </p:nvGraphicFramePr>
        <p:xfrm>
          <a:off x="831272" y="2680077"/>
          <a:ext cx="10515600" cy="3613248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2427000">
                  <a:extLst>
                    <a:ext uri="{9D8B030D-6E8A-4147-A177-3AD203B41FA5}">
                      <a16:colId xmlns:a16="http://schemas.microsoft.com/office/drawing/2014/main" val="533358641"/>
                    </a:ext>
                  </a:extLst>
                </a:gridCol>
                <a:gridCol w="2830800">
                  <a:extLst>
                    <a:ext uri="{9D8B030D-6E8A-4147-A177-3AD203B41FA5}">
                      <a16:colId xmlns:a16="http://schemas.microsoft.com/office/drawing/2014/main" val="752395519"/>
                    </a:ext>
                  </a:extLst>
                </a:gridCol>
                <a:gridCol w="2561600">
                  <a:extLst>
                    <a:ext uri="{9D8B030D-6E8A-4147-A177-3AD203B41FA5}">
                      <a16:colId xmlns:a16="http://schemas.microsoft.com/office/drawing/2014/main" val="2693802665"/>
                    </a:ext>
                  </a:extLst>
                </a:gridCol>
                <a:gridCol w="2696200">
                  <a:extLst>
                    <a:ext uri="{9D8B030D-6E8A-4147-A177-3AD203B41FA5}">
                      <a16:colId xmlns:a16="http://schemas.microsoft.com/office/drawing/2014/main" val="2680255026"/>
                    </a:ext>
                  </a:extLst>
                </a:gridCol>
              </a:tblGrid>
              <a:tr h="45165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运算符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描述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实例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展开形式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6952374"/>
                  </a:ext>
                </a:extLst>
              </a:tr>
              <a:tr h="45165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+=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加赋值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x+=y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x=x+y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6477852"/>
                  </a:ext>
                </a:extLst>
              </a:tr>
              <a:tr h="45165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-=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减赋值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x-=y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x=x-y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8326128"/>
                  </a:ext>
                </a:extLst>
              </a:tr>
              <a:tr h="45165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*=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乘赋值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*=y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x=x*y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8676341"/>
                  </a:ext>
                </a:extLst>
              </a:tr>
              <a:tr h="45165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/=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除赋值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x/=y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x=x/y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3380578"/>
                  </a:ext>
                </a:extLst>
              </a:tr>
              <a:tr h="45165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%=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取余数赋值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x%=y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x=x%y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79315"/>
                  </a:ext>
                </a:extLst>
              </a:tr>
              <a:tr h="45165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**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幂赋值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x**=y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x=x**y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4143388"/>
                  </a:ext>
                </a:extLst>
              </a:tr>
              <a:tr h="45165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//=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取整除赋值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x//=y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x=x//y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9821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35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4230" y="526415"/>
            <a:ext cx="93776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整数类型</a:t>
            </a:r>
            <a:endParaRPr lang="en-US" altLang="zh-CN" sz="3200" b="1" dirty="0"/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概念：与数学中的整数概念一致，没有取值范围限制。  </a:t>
            </a:r>
            <a:endParaRPr lang="zh-CN" altLang="en-US" sz="2800" dirty="0"/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1382713" y="2368550"/>
            <a:ext cx="8605837" cy="35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示例：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1010, 99, -217 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0x9a, -0X89   (0x, 0X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开头表示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进制数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) 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0b010, -0B101  (0b, 0B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开头表示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进制数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) 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0o123, -0O456  (0o, 0O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开头表示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进制数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59055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6"/>
          <p:cNvSpPr/>
          <p:nvPr/>
        </p:nvSpPr>
        <p:spPr bwMode="auto">
          <a:xfrm>
            <a:off x="1049480" y="2311681"/>
            <a:ext cx="1249216" cy="1249216"/>
          </a:xfrm>
          <a:prstGeom prst="ellipse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21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Freeform 171"/>
          <p:cNvSpPr/>
          <p:nvPr/>
        </p:nvSpPr>
        <p:spPr bwMode="auto">
          <a:xfrm>
            <a:off x="1448515" y="2712588"/>
            <a:ext cx="451147" cy="433101"/>
          </a:xfrm>
          <a:custGeom>
            <a:avLst/>
            <a:gdLst>
              <a:gd name="T0" fmla="*/ 228 w 308"/>
              <a:gd name="T1" fmla="*/ 218 h 296"/>
              <a:gd name="T2" fmla="*/ 224 w 308"/>
              <a:gd name="T3" fmla="*/ 215 h 296"/>
              <a:gd name="T4" fmla="*/ 228 w 308"/>
              <a:gd name="T5" fmla="*/ 212 h 296"/>
              <a:gd name="T6" fmla="*/ 230 w 308"/>
              <a:gd name="T7" fmla="*/ 212 h 296"/>
              <a:gd name="T8" fmla="*/ 278 w 308"/>
              <a:gd name="T9" fmla="*/ 209 h 296"/>
              <a:gd name="T10" fmla="*/ 288 w 308"/>
              <a:gd name="T11" fmla="*/ 176 h 296"/>
              <a:gd name="T12" fmla="*/ 284 w 308"/>
              <a:gd name="T13" fmla="*/ 176 h 296"/>
              <a:gd name="T14" fmla="*/ 283 w 308"/>
              <a:gd name="T15" fmla="*/ 176 h 296"/>
              <a:gd name="T16" fmla="*/ 283 w 308"/>
              <a:gd name="T17" fmla="*/ 176 h 296"/>
              <a:gd name="T18" fmla="*/ 229 w 308"/>
              <a:gd name="T19" fmla="*/ 174 h 296"/>
              <a:gd name="T20" fmla="*/ 226 w 308"/>
              <a:gd name="T21" fmla="*/ 174 h 296"/>
              <a:gd name="T22" fmla="*/ 222 w 308"/>
              <a:gd name="T23" fmla="*/ 171 h 296"/>
              <a:gd name="T24" fmla="*/ 226 w 308"/>
              <a:gd name="T25" fmla="*/ 168 h 296"/>
              <a:gd name="T26" fmla="*/ 228 w 308"/>
              <a:gd name="T27" fmla="*/ 168 h 296"/>
              <a:gd name="T28" fmla="*/ 284 w 308"/>
              <a:gd name="T29" fmla="*/ 164 h 296"/>
              <a:gd name="T30" fmla="*/ 292 w 308"/>
              <a:gd name="T31" fmla="*/ 164 h 296"/>
              <a:gd name="T32" fmla="*/ 292 w 308"/>
              <a:gd name="T33" fmla="*/ 164 h 296"/>
              <a:gd name="T34" fmla="*/ 296 w 308"/>
              <a:gd name="T35" fmla="*/ 133 h 296"/>
              <a:gd name="T36" fmla="*/ 214 w 308"/>
              <a:gd name="T37" fmla="*/ 124 h 296"/>
              <a:gd name="T38" fmla="*/ 213 w 308"/>
              <a:gd name="T39" fmla="*/ 124 h 296"/>
              <a:gd name="T40" fmla="*/ 212 w 308"/>
              <a:gd name="T41" fmla="*/ 124 h 296"/>
              <a:gd name="T42" fmla="*/ 217 w 308"/>
              <a:gd name="T43" fmla="*/ 124 h 296"/>
              <a:gd name="T44" fmla="*/ 206 w 308"/>
              <a:gd name="T45" fmla="*/ 124 h 296"/>
              <a:gd name="T46" fmla="*/ 165 w 308"/>
              <a:gd name="T47" fmla="*/ 123 h 296"/>
              <a:gd name="T48" fmla="*/ 165 w 308"/>
              <a:gd name="T49" fmla="*/ 123 h 296"/>
              <a:gd name="T50" fmla="*/ 160 w 308"/>
              <a:gd name="T51" fmla="*/ 121 h 296"/>
              <a:gd name="T52" fmla="*/ 165 w 308"/>
              <a:gd name="T53" fmla="*/ 120 h 296"/>
              <a:gd name="T54" fmla="*/ 165 w 308"/>
              <a:gd name="T55" fmla="*/ 120 h 296"/>
              <a:gd name="T56" fmla="*/ 179 w 308"/>
              <a:gd name="T57" fmla="*/ 119 h 296"/>
              <a:gd name="T58" fmla="*/ 192 w 308"/>
              <a:gd name="T59" fmla="*/ 58 h 296"/>
              <a:gd name="T60" fmla="*/ 178 w 308"/>
              <a:gd name="T61" fmla="*/ 0 h 296"/>
              <a:gd name="T62" fmla="*/ 101 w 308"/>
              <a:gd name="T63" fmla="*/ 126 h 296"/>
              <a:gd name="T64" fmla="*/ 58 w 308"/>
              <a:gd name="T65" fmla="*/ 146 h 296"/>
              <a:gd name="T66" fmla="*/ 53 w 308"/>
              <a:gd name="T67" fmla="*/ 275 h 296"/>
              <a:gd name="T68" fmla="*/ 99 w 308"/>
              <a:gd name="T69" fmla="*/ 275 h 296"/>
              <a:gd name="T70" fmla="*/ 232 w 308"/>
              <a:gd name="T71" fmla="*/ 286 h 296"/>
              <a:gd name="T72" fmla="*/ 255 w 308"/>
              <a:gd name="T73" fmla="*/ 256 h 296"/>
              <a:gd name="T74" fmla="*/ 227 w 308"/>
              <a:gd name="T75" fmla="*/ 255 h 296"/>
              <a:gd name="T76" fmla="*/ 225 w 308"/>
              <a:gd name="T77" fmla="*/ 255 h 296"/>
              <a:gd name="T78" fmla="*/ 221 w 308"/>
              <a:gd name="T79" fmla="*/ 252 h 296"/>
              <a:gd name="T80" fmla="*/ 225 w 308"/>
              <a:gd name="T81" fmla="*/ 249 h 296"/>
              <a:gd name="T82" fmla="*/ 227 w 308"/>
              <a:gd name="T83" fmla="*/ 249 h 296"/>
              <a:gd name="T84" fmla="*/ 262 w 308"/>
              <a:gd name="T85" fmla="*/ 247 h 296"/>
              <a:gd name="T86" fmla="*/ 269 w 308"/>
              <a:gd name="T87" fmla="*/ 220 h 296"/>
              <a:gd name="T88" fmla="*/ 230 w 308"/>
              <a:gd name="T89" fmla="*/ 218 h 296"/>
              <a:gd name="T90" fmla="*/ 228 w 308"/>
              <a:gd name="T91" fmla="*/ 21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8" h="296">
                <a:moveTo>
                  <a:pt x="228" y="218"/>
                </a:moveTo>
                <a:cubicBezTo>
                  <a:pt x="224" y="215"/>
                  <a:pt x="224" y="215"/>
                  <a:pt x="224" y="215"/>
                </a:cubicBezTo>
                <a:cubicBezTo>
                  <a:pt x="228" y="212"/>
                  <a:pt x="228" y="212"/>
                  <a:pt x="228" y="212"/>
                </a:cubicBezTo>
                <a:cubicBezTo>
                  <a:pt x="230" y="212"/>
                  <a:pt x="230" y="212"/>
                  <a:pt x="230" y="212"/>
                </a:cubicBezTo>
                <a:cubicBezTo>
                  <a:pt x="232" y="212"/>
                  <a:pt x="263" y="210"/>
                  <a:pt x="278" y="209"/>
                </a:cubicBezTo>
                <a:cubicBezTo>
                  <a:pt x="295" y="197"/>
                  <a:pt x="292" y="183"/>
                  <a:pt x="288" y="176"/>
                </a:cubicBezTo>
                <a:cubicBezTo>
                  <a:pt x="287" y="176"/>
                  <a:pt x="285" y="176"/>
                  <a:pt x="284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78" y="176"/>
                  <a:pt x="231" y="174"/>
                  <a:pt x="229" y="174"/>
                </a:cubicBezTo>
                <a:cubicBezTo>
                  <a:pt x="226" y="174"/>
                  <a:pt x="226" y="174"/>
                  <a:pt x="226" y="174"/>
                </a:cubicBezTo>
                <a:cubicBezTo>
                  <a:pt x="222" y="171"/>
                  <a:pt x="222" y="171"/>
                  <a:pt x="222" y="171"/>
                </a:cubicBezTo>
                <a:cubicBezTo>
                  <a:pt x="226" y="168"/>
                  <a:pt x="226" y="168"/>
                  <a:pt x="226" y="168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31" y="168"/>
                  <a:pt x="280" y="164"/>
                  <a:pt x="284" y="164"/>
                </a:cubicBezTo>
                <a:cubicBezTo>
                  <a:pt x="290" y="164"/>
                  <a:pt x="292" y="164"/>
                  <a:pt x="292" y="164"/>
                </a:cubicBezTo>
                <a:cubicBezTo>
                  <a:pt x="292" y="164"/>
                  <a:pt x="292" y="164"/>
                  <a:pt x="292" y="164"/>
                </a:cubicBezTo>
                <a:cubicBezTo>
                  <a:pt x="302" y="155"/>
                  <a:pt x="308" y="144"/>
                  <a:pt x="296" y="133"/>
                </a:cubicBezTo>
                <a:cubicBezTo>
                  <a:pt x="285" y="123"/>
                  <a:pt x="243" y="125"/>
                  <a:pt x="214" y="124"/>
                </a:cubicBezTo>
                <a:cubicBezTo>
                  <a:pt x="213" y="124"/>
                  <a:pt x="213" y="124"/>
                  <a:pt x="213" y="124"/>
                </a:cubicBezTo>
                <a:cubicBezTo>
                  <a:pt x="212" y="124"/>
                  <a:pt x="212" y="124"/>
                  <a:pt x="212" y="124"/>
                </a:cubicBezTo>
                <a:cubicBezTo>
                  <a:pt x="212" y="124"/>
                  <a:pt x="219" y="124"/>
                  <a:pt x="217" y="124"/>
                </a:cubicBezTo>
                <a:cubicBezTo>
                  <a:pt x="213" y="124"/>
                  <a:pt x="209" y="124"/>
                  <a:pt x="206" y="124"/>
                </a:cubicBezTo>
                <a:cubicBezTo>
                  <a:pt x="192" y="123"/>
                  <a:pt x="167" y="123"/>
                  <a:pt x="165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0" y="121"/>
                  <a:pt x="160" y="121"/>
                  <a:pt x="160" y="121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6" y="120"/>
                  <a:pt x="169" y="120"/>
                  <a:pt x="179" y="119"/>
                </a:cubicBezTo>
                <a:cubicBezTo>
                  <a:pt x="165" y="90"/>
                  <a:pt x="188" y="73"/>
                  <a:pt x="192" y="58"/>
                </a:cubicBezTo>
                <a:cubicBezTo>
                  <a:pt x="206" y="5"/>
                  <a:pt x="178" y="0"/>
                  <a:pt x="178" y="0"/>
                </a:cubicBezTo>
                <a:cubicBezTo>
                  <a:pt x="178" y="0"/>
                  <a:pt x="108" y="96"/>
                  <a:pt x="101" y="126"/>
                </a:cubicBezTo>
                <a:cubicBezTo>
                  <a:pt x="96" y="148"/>
                  <a:pt x="67" y="146"/>
                  <a:pt x="58" y="146"/>
                </a:cubicBezTo>
                <a:cubicBezTo>
                  <a:pt x="10" y="144"/>
                  <a:pt x="0" y="264"/>
                  <a:pt x="53" y="275"/>
                </a:cubicBezTo>
                <a:cubicBezTo>
                  <a:pt x="64" y="277"/>
                  <a:pt x="76" y="265"/>
                  <a:pt x="99" y="275"/>
                </a:cubicBezTo>
                <a:cubicBezTo>
                  <a:pt x="149" y="296"/>
                  <a:pt x="192" y="287"/>
                  <a:pt x="232" y="286"/>
                </a:cubicBezTo>
                <a:cubicBezTo>
                  <a:pt x="259" y="285"/>
                  <a:pt x="257" y="266"/>
                  <a:pt x="255" y="256"/>
                </a:cubicBezTo>
                <a:cubicBezTo>
                  <a:pt x="242" y="256"/>
                  <a:pt x="229" y="255"/>
                  <a:pt x="227" y="255"/>
                </a:cubicBezTo>
                <a:cubicBezTo>
                  <a:pt x="225" y="255"/>
                  <a:pt x="225" y="255"/>
                  <a:pt x="225" y="255"/>
                </a:cubicBezTo>
                <a:cubicBezTo>
                  <a:pt x="221" y="252"/>
                  <a:pt x="221" y="252"/>
                  <a:pt x="221" y="252"/>
                </a:cubicBezTo>
                <a:cubicBezTo>
                  <a:pt x="225" y="249"/>
                  <a:pt x="225" y="249"/>
                  <a:pt x="225" y="249"/>
                </a:cubicBezTo>
                <a:cubicBezTo>
                  <a:pt x="227" y="249"/>
                  <a:pt x="227" y="249"/>
                  <a:pt x="227" y="249"/>
                </a:cubicBezTo>
                <a:cubicBezTo>
                  <a:pt x="229" y="249"/>
                  <a:pt x="247" y="248"/>
                  <a:pt x="262" y="247"/>
                </a:cubicBezTo>
                <a:cubicBezTo>
                  <a:pt x="275" y="237"/>
                  <a:pt x="272" y="227"/>
                  <a:pt x="269" y="220"/>
                </a:cubicBezTo>
                <a:cubicBezTo>
                  <a:pt x="253" y="219"/>
                  <a:pt x="232" y="218"/>
                  <a:pt x="230" y="218"/>
                </a:cubicBezTo>
                <a:lnTo>
                  <a:pt x="228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496629" y="4309612"/>
            <a:ext cx="2611247" cy="198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4112349" y="897636"/>
            <a:ext cx="3746500" cy="1102995"/>
            <a:chOff x="6206" y="858"/>
            <a:chExt cx="5900" cy="1737"/>
          </a:xfrm>
        </p:grpSpPr>
        <p:sp>
          <p:nvSpPr>
            <p:cNvPr id="20" name="矩形 19"/>
            <p:cNvSpPr/>
            <p:nvPr/>
          </p:nvSpPr>
          <p:spPr>
            <a:xfrm>
              <a:off x="6206" y="858"/>
              <a:ext cx="5900" cy="1737"/>
            </a:xfrm>
            <a:prstGeom prst="rect">
              <a:avLst/>
            </a:pr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943" y="954"/>
              <a:ext cx="466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作业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7255" y="2087"/>
              <a:ext cx="4112" cy="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7"/>
          <p:cNvSpPr txBox="1"/>
          <p:nvPr/>
        </p:nvSpPr>
        <p:spPr>
          <a:xfrm>
            <a:off x="9585944" y="6199121"/>
            <a:ext cx="2173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defRPr/>
            </a:pPr>
            <a:r>
              <a:rPr lang="en-US" altLang="zh-CN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To be continue</a:t>
            </a: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。。。</a:t>
            </a:r>
            <a:endParaRPr lang="en-US" altLang="zh-CN" sz="1400" kern="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1E29ABEC-ABF4-40F2-879D-609F039F1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140" y="2438181"/>
            <a:ext cx="9072757" cy="195450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开发环境，请给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变量分别赋值，然后编写代码交互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的值并输出结果。保存为“学号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-exchange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.py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793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6129158" y="2398983"/>
            <a:ext cx="38481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算术运算符与算术表达式</a:t>
            </a: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4465225" y="2420086"/>
            <a:ext cx="1595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5831625" y="2513749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6129158" y="2999066"/>
            <a:ext cx="3817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关系运算符与关系表达式</a:t>
            </a: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4465225" y="3000699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5831625" y="310600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424768" y="1291358"/>
            <a:ext cx="4329871" cy="707886"/>
            <a:chOff x="482828" y="1193730"/>
            <a:chExt cx="1368765" cy="2587467"/>
          </a:xfrm>
        </p:grpSpPr>
        <p:sp>
          <p:nvSpPr>
            <p:cNvPr id="19" name="文本框 4"/>
            <p:cNvSpPr txBox="1"/>
            <p:nvPr/>
          </p:nvSpPr>
          <p:spPr>
            <a:xfrm>
              <a:off x="482828" y="1193730"/>
              <a:ext cx="1368765" cy="2587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40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运算符与表达式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56" y="759335"/>
            <a:ext cx="2222501" cy="22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>
            <a:off x="4436918" y="2139524"/>
            <a:ext cx="36627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27"/>
          <p:cNvSpPr txBox="1">
            <a:spLocks noChangeArrowheads="1"/>
          </p:cNvSpPr>
          <p:nvPr/>
        </p:nvSpPr>
        <p:spPr bwMode="auto">
          <a:xfrm>
            <a:off x="6129158" y="3629838"/>
            <a:ext cx="38207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逻辑运算符与逻辑表达式</a:t>
            </a:r>
          </a:p>
        </p:txBody>
      </p:sp>
      <p:sp>
        <p:nvSpPr>
          <p:cNvPr id="30" name="文本框 130"/>
          <p:cNvSpPr txBox="1">
            <a:spLocks noChangeArrowheads="1"/>
          </p:cNvSpPr>
          <p:nvPr/>
        </p:nvSpPr>
        <p:spPr bwMode="auto">
          <a:xfrm>
            <a:off x="4462318" y="3631471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 flipV="1">
            <a:off x="5831625" y="3736776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127"/>
          <p:cNvSpPr txBox="1">
            <a:spLocks noChangeArrowheads="1"/>
          </p:cNvSpPr>
          <p:nvPr/>
        </p:nvSpPr>
        <p:spPr bwMode="auto">
          <a:xfrm>
            <a:off x="6129158" y="4252463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位运算符</a:t>
            </a:r>
          </a:p>
        </p:txBody>
      </p:sp>
      <p:sp>
        <p:nvSpPr>
          <p:cNvPr id="27" name="文本框 130"/>
          <p:cNvSpPr txBox="1">
            <a:spLocks noChangeArrowheads="1"/>
          </p:cNvSpPr>
          <p:nvPr/>
        </p:nvSpPr>
        <p:spPr bwMode="auto">
          <a:xfrm>
            <a:off x="4465225" y="4254096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 flipV="1">
            <a:off x="5831625" y="4359401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128"/>
          <p:cNvSpPr txBox="1">
            <a:spLocks noChangeArrowheads="1"/>
          </p:cNvSpPr>
          <p:nvPr/>
        </p:nvSpPr>
        <p:spPr bwMode="auto">
          <a:xfrm>
            <a:off x="6129158" y="4906096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赋值运算符</a:t>
            </a:r>
          </a:p>
        </p:txBody>
      </p:sp>
      <p:sp>
        <p:nvSpPr>
          <p:cNvPr id="32" name="文本框 129"/>
          <p:cNvSpPr txBox="1">
            <a:spLocks noChangeArrowheads="1"/>
          </p:cNvSpPr>
          <p:nvPr/>
        </p:nvSpPr>
        <p:spPr bwMode="auto">
          <a:xfrm>
            <a:off x="4465225" y="4938421"/>
            <a:ext cx="1595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05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 flipV="1">
            <a:off x="5831625" y="503208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128"/>
          <p:cNvSpPr txBox="1">
            <a:spLocks noChangeArrowheads="1"/>
          </p:cNvSpPr>
          <p:nvPr/>
        </p:nvSpPr>
        <p:spPr bwMode="auto">
          <a:xfrm>
            <a:off x="6129158" y="5533899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运算符的优先级</a:t>
            </a:r>
          </a:p>
        </p:txBody>
      </p:sp>
      <p:sp>
        <p:nvSpPr>
          <p:cNvPr id="35" name="文本框 129"/>
          <p:cNvSpPr txBox="1">
            <a:spLocks noChangeArrowheads="1"/>
          </p:cNvSpPr>
          <p:nvPr/>
        </p:nvSpPr>
        <p:spPr bwMode="auto">
          <a:xfrm>
            <a:off x="4465225" y="5553524"/>
            <a:ext cx="1595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06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 bwMode="auto">
          <a:xfrm flipV="1">
            <a:off x="5831625" y="5647187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9886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文本框 10"/>
          <p:cNvSpPr txBox="1"/>
          <p:nvPr/>
        </p:nvSpPr>
        <p:spPr>
          <a:xfrm>
            <a:off x="1105175" y="3165109"/>
            <a:ext cx="6410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多个运算符的优先级</a:t>
            </a:r>
          </a:p>
        </p:txBody>
      </p:sp>
      <p:sp>
        <p:nvSpPr>
          <p:cNvPr id="7" name="文本框 13"/>
          <p:cNvSpPr txBox="1"/>
          <p:nvPr/>
        </p:nvSpPr>
        <p:spPr>
          <a:xfrm>
            <a:off x="1620231" y="4139118"/>
            <a:ext cx="85212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算术运算符 </a:t>
            </a:r>
            <a:r>
              <a:rPr lang="en-US" altLang="zh-CN" sz="28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&gt; </a:t>
            </a:r>
            <a:r>
              <a:rPr lang="zh-CN" altLang="en-US" sz="28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位运算符 </a:t>
            </a:r>
            <a:r>
              <a:rPr lang="en-US" altLang="zh-CN" sz="28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&gt; </a:t>
            </a:r>
            <a:r>
              <a:rPr lang="zh-CN" altLang="en-US" sz="28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关系运算符 </a:t>
            </a:r>
            <a:r>
              <a:rPr lang="en-US" altLang="zh-CN" sz="28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&gt; </a:t>
            </a:r>
            <a:r>
              <a:rPr lang="zh-CN" altLang="en-US" sz="28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逻辑运算符</a:t>
            </a:r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7900" y="1748096"/>
            <a:ext cx="1046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pc="200" dirty="0"/>
              <a:t>result = </a:t>
            </a:r>
            <a:r>
              <a:rPr lang="en-US" altLang="zh-CN" sz="2800" spc="200" dirty="0"/>
              <a:t>(</a:t>
            </a:r>
            <a:r>
              <a:rPr lang="en-US" altLang="zh-CN" sz="2800" spc="200" dirty="0">
                <a:solidFill>
                  <a:srgbClr val="FF0000"/>
                </a:solidFill>
              </a:rPr>
              <a:t>(</a:t>
            </a:r>
            <a:r>
              <a:rPr lang="zh-CN" altLang="en-US" sz="2800" spc="200" dirty="0"/>
              <a:t>1 + 2 ** 2 * 3 </a:t>
            </a:r>
            <a:r>
              <a:rPr lang="en-US" altLang="zh-CN" sz="2800" spc="200" dirty="0">
                <a:solidFill>
                  <a:srgbClr val="FF0000"/>
                </a:solidFill>
              </a:rPr>
              <a:t>)</a:t>
            </a:r>
            <a:r>
              <a:rPr lang="zh-CN" altLang="en-US" sz="2800" spc="200" dirty="0"/>
              <a:t>&gt;= </a:t>
            </a:r>
            <a:r>
              <a:rPr lang="en-US" altLang="zh-CN" sz="2800" spc="200" dirty="0">
                <a:solidFill>
                  <a:srgbClr val="FF0000"/>
                </a:solidFill>
              </a:rPr>
              <a:t>(</a:t>
            </a:r>
            <a:r>
              <a:rPr lang="zh-CN" altLang="en-US" sz="2800" spc="200" dirty="0"/>
              <a:t>12 - 4 / 2</a:t>
            </a:r>
            <a:r>
              <a:rPr lang="en-US" altLang="zh-CN" sz="2800" spc="200" dirty="0">
                <a:solidFill>
                  <a:srgbClr val="FF0000"/>
                </a:solidFill>
              </a:rPr>
              <a:t>)</a:t>
            </a:r>
            <a:r>
              <a:rPr lang="en-US" altLang="zh-CN" sz="2800" spc="200" dirty="0"/>
              <a:t>)</a:t>
            </a:r>
            <a:r>
              <a:rPr lang="zh-CN" altLang="en-US" sz="2800" spc="200" dirty="0"/>
              <a:t> and </a:t>
            </a:r>
            <a:r>
              <a:rPr lang="en-US" altLang="zh-CN" sz="2800" spc="200" dirty="0"/>
              <a:t>(</a:t>
            </a:r>
            <a:r>
              <a:rPr lang="zh-CN" altLang="en-US" sz="2800" spc="200" dirty="0"/>
              <a:t>'Apple' &gt;= 'Car'</a:t>
            </a:r>
            <a:r>
              <a:rPr lang="en-US" altLang="zh-CN" sz="2800" spc="200" dirty="0"/>
              <a:t>)</a:t>
            </a:r>
            <a:endParaRPr lang="zh-CN" altLang="en-US" sz="2800" spc="20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10" name="文本框 41"/>
          <p:cNvSpPr txBox="1"/>
          <p:nvPr/>
        </p:nvSpPr>
        <p:spPr>
          <a:xfrm>
            <a:off x="641682" y="554494"/>
            <a:ext cx="7045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运算符的优先级</a:t>
            </a:r>
          </a:p>
        </p:txBody>
      </p:sp>
    </p:spTree>
    <p:extLst>
      <p:ext uri="{BB962C8B-B14F-4D97-AF65-F5344CB8AC3E}">
        <p14:creationId xmlns:p14="http://schemas.microsoft.com/office/powerpoint/2010/main" val="3752591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1026970" y="452670"/>
            <a:ext cx="5062103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zh-CN" altLang="en-US" sz="3200" b="1" dirty="0"/>
              <a:t>Python运算符的优先级：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715784"/>
              </p:ext>
            </p:extLst>
          </p:nvPr>
        </p:nvGraphicFramePr>
        <p:xfrm>
          <a:off x="2304473" y="1136577"/>
          <a:ext cx="7569200" cy="51206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2933700">
                  <a:extLst>
                    <a:ext uri="{9D8B030D-6E8A-4147-A177-3AD203B41FA5}">
                      <a16:colId xmlns:a16="http://schemas.microsoft.com/office/drawing/2014/main" val="2455530460"/>
                    </a:ext>
                  </a:extLst>
                </a:gridCol>
                <a:gridCol w="4635500">
                  <a:extLst>
                    <a:ext uri="{9D8B030D-6E8A-4147-A177-3AD203B41FA5}">
                      <a16:colId xmlns:a16="http://schemas.microsoft.com/office/drawing/2014/main" val="2737419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运算符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描述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975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**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指数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3795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～</a:t>
                      </a:r>
                      <a:r>
                        <a:rPr lang="en-US" sz="2400" kern="100">
                          <a:effectLst/>
                        </a:rPr>
                        <a:t>x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按位取反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171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+x</a:t>
                      </a:r>
                      <a:r>
                        <a:rPr lang="zh-CN" sz="2400" kern="100">
                          <a:effectLst/>
                        </a:rPr>
                        <a:t>，</a:t>
                      </a:r>
                      <a:r>
                        <a:rPr lang="en-US" sz="2400" kern="100">
                          <a:effectLst/>
                        </a:rPr>
                        <a:t>-x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取正、取负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8601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* ,/,//,%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乘法</a:t>
                      </a:r>
                      <a:r>
                        <a:rPr lang="en-US" sz="2400" kern="100">
                          <a:effectLst/>
                        </a:rPr>
                        <a:t>,</a:t>
                      </a:r>
                      <a:r>
                        <a:rPr lang="zh-CN" sz="2400" kern="100">
                          <a:effectLst/>
                        </a:rPr>
                        <a:t>除法、整数除与取余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5278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+,-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加法与减法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042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&lt;&lt;,&gt;&gt;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移位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3307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&amp;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按位与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7729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^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按位异或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092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|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按位或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4548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&lt;,&lt;=,&gt;,&gt;=,!=,&lt;&gt;,==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关系</a:t>
                      </a:r>
                      <a:r>
                        <a:rPr lang="en-US" sz="2400" kern="100">
                          <a:effectLst/>
                        </a:rPr>
                        <a:t>(</a:t>
                      </a:r>
                      <a:r>
                        <a:rPr lang="zh-CN" sz="2400" kern="100">
                          <a:effectLst/>
                        </a:rPr>
                        <a:t>比较</a:t>
                      </a:r>
                      <a:r>
                        <a:rPr lang="en-US" sz="2400" kern="100">
                          <a:effectLst/>
                        </a:rPr>
                        <a:t>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1397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逻辑“非”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not x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5127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逻辑“与”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and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2221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逻辑“或”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or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6153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12936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2" name="组合 1"/>
          <p:cNvGrpSpPr/>
          <p:nvPr/>
        </p:nvGrpSpPr>
        <p:grpSpPr>
          <a:xfrm>
            <a:off x="8400257" y="2852936"/>
            <a:ext cx="3636265" cy="3664243"/>
            <a:chOff x="7603072" y="2116690"/>
            <a:chExt cx="4533510" cy="4490453"/>
          </a:xfrm>
        </p:grpSpPr>
        <p:sp>
          <p:nvSpPr>
            <p:cNvPr id="20" name="直角三角形 19"/>
            <p:cNvSpPr/>
            <p:nvPr/>
          </p:nvSpPr>
          <p:spPr>
            <a:xfrm flipH="1">
              <a:off x="7603072" y="4003852"/>
              <a:ext cx="4336402" cy="2571750"/>
            </a:xfrm>
            <a:prstGeom prst="rtTriangl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21" name="矩形 9"/>
            <p:cNvSpPr/>
            <p:nvPr/>
          </p:nvSpPr>
          <p:spPr>
            <a:xfrm>
              <a:off x="9022894" y="2116690"/>
              <a:ext cx="1173325" cy="883493"/>
            </a:xfrm>
            <a:custGeom>
              <a:avLst/>
              <a:gdLst>
                <a:gd name="connsiteX0" fmla="*/ 0 w 1564433"/>
                <a:gd name="connsiteY0" fmla="*/ 0 h 1168661"/>
                <a:gd name="connsiteX1" fmla="*/ 1564433 w 1564433"/>
                <a:gd name="connsiteY1" fmla="*/ 0 h 1168661"/>
                <a:gd name="connsiteX2" fmla="*/ 1564433 w 1564433"/>
                <a:gd name="connsiteY2" fmla="*/ 1168661 h 1168661"/>
                <a:gd name="connsiteX3" fmla="*/ 0 w 1564433"/>
                <a:gd name="connsiteY3" fmla="*/ 1168661 h 1168661"/>
                <a:gd name="connsiteX4" fmla="*/ 0 w 1564433"/>
                <a:gd name="connsiteY4" fmla="*/ 0 h 1168661"/>
                <a:gd name="connsiteX0-1" fmla="*/ 0 w 1564433"/>
                <a:gd name="connsiteY0-2" fmla="*/ 0 h 1177991"/>
                <a:gd name="connsiteX1-3" fmla="*/ 1564433 w 1564433"/>
                <a:gd name="connsiteY1-4" fmla="*/ 0 h 1177991"/>
                <a:gd name="connsiteX2-5" fmla="*/ 1555102 w 1564433"/>
                <a:gd name="connsiteY2-6" fmla="*/ 1177991 h 1177991"/>
                <a:gd name="connsiteX3-7" fmla="*/ 0 w 1564433"/>
                <a:gd name="connsiteY3-8" fmla="*/ 1168661 h 1177991"/>
                <a:gd name="connsiteX4-9" fmla="*/ 0 w 1564433"/>
                <a:gd name="connsiteY4-10" fmla="*/ 0 h 11779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64433" h="1177991">
                  <a:moveTo>
                    <a:pt x="0" y="0"/>
                  </a:moveTo>
                  <a:lnTo>
                    <a:pt x="1564433" y="0"/>
                  </a:lnTo>
                  <a:cubicBezTo>
                    <a:pt x="1561323" y="392664"/>
                    <a:pt x="1558212" y="785327"/>
                    <a:pt x="1555102" y="1177991"/>
                  </a:cubicBezTo>
                  <a:lnTo>
                    <a:pt x="0" y="1168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C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22" name="矩形 10"/>
            <p:cNvSpPr/>
            <p:nvPr/>
          </p:nvSpPr>
          <p:spPr>
            <a:xfrm>
              <a:off x="10183099" y="2116690"/>
              <a:ext cx="851418" cy="1401343"/>
            </a:xfrm>
            <a:custGeom>
              <a:avLst/>
              <a:gdLst>
                <a:gd name="connsiteX0" fmla="*/ 0 w 1564433"/>
                <a:gd name="connsiteY0" fmla="*/ 0 h 1168661"/>
                <a:gd name="connsiteX1" fmla="*/ 1564433 w 1564433"/>
                <a:gd name="connsiteY1" fmla="*/ 0 h 1168661"/>
                <a:gd name="connsiteX2" fmla="*/ 1564433 w 1564433"/>
                <a:gd name="connsiteY2" fmla="*/ 1168661 h 1168661"/>
                <a:gd name="connsiteX3" fmla="*/ 0 w 1564433"/>
                <a:gd name="connsiteY3" fmla="*/ 1168661 h 1168661"/>
                <a:gd name="connsiteX4" fmla="*/ 0 w 1564433"/>
                <a:gd name="connsiteY4" fmla="*/ 0 h 1168661"/>
                <a:gd name="connsiteX0-1" fmla="*/ 9330 w 1573763"/>
                <a:gd name="connsiteY0-2" fmla="*/ 0 h 1868457"/>
                <a:gd name="connsiteX1-3" fmla="*/ 1573763 w 1573763"/>
                <a:gd name="connsiteY1-4" fmla="*/ 0 h 1868457"/>
                <a:gd name="connsiteX2-5" fmla="*/ 1573763 w 1573763"/>
                <a:gd name="connsiteY2-6" fmla="*/ 1168661 h 1868457"/>
                <a:gd name="connsiteX3-7" fmla="*/ 0 w 1573763"/>
                <a:gd name="connsiteY3-8" fmla="*/ 1868457 h 1868457"/>
                <a:gd name="connsiteX4-9" fmla="*/ 9330 w 1573763"/>
                <a:gd name="connsiteY4-10" fmla="*/ 0 h 1868457"/>
                <a:gd name="connsiteX0-11" fmla="*/ 9330 w 1573763"/>
                <a:gd name="connsiteY0-12" fmla="*/ 0 h 1868457"/>
                <a:gd name="connsiteX1-13" fmla="*/ 1573763 w 1573763"/>
                <a:gd name="connsiteY1-14" fmla="*/ 0 h 1868457"/>
                <a:gd name="connsiteX2-15" fmla="*/ 1135224 w 1573763"/>
                <a:gd name="connsiteY2-16" fmla="*/ 1840465 h 1868457"/>
                <a:gd name="connsiteX3-17" fmla="*/ 0 w 1573763"/>
                <a:gd name="connsiteY3-18" fmla="*/ 1868457 h 1868457"/>
                <a:gd name="connsiteX4-19" fmla="*/ 9330 w 1573763"/>
                <a:gd name="connsiteY4-20" fmla="*/ 0 h 1868457"/>
                <a:gd name="connsiteX0-21" fmla="*/ 9330 w 1135224"/>
                <a:gd name="connsiteY0-22" fmla="*/ 0 h 1868457"/>
                <a:gd name="connsiteX1-23" fmla="*/ 1125894 w 1135224"/>
                <a:gd name="connsiteY1-24" fmla="*/ 1101012 h 1868457"/>
                <a:gd name="connsiteX2-25" fmla="*/ 1135224 w 1135224"/>
                <a:gd name="connsiteY2-26" fmla="*/ 1840465 h 1868457"/>
                <a:gd name="connsiteX3-27" fmla="*/ 0 w 1135224"/>
                <a:gd name="connsiteY3-28" fmla="*/ 1868457 h 1868457"/>
                <a:gd name="connsiteX4-29" fmla="*/ 9330 w 1135224"/>
                <a:gd name="connsiteY4-30" fmla="*/ 0 h 18684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135224" h="1868457">
                  <a:moveTo>
                    <a:pt x="9330" y="0"/>
                  </a:moveTo>
                  <a:lnTo>
                    <a:pt x="1125894" y="1101012"/>
                  </a:lnTo>
                  <a:lnTo>
                    <a:pt x="1135224" y="1840465"/>
                  </a:lnTo>
                  <a:lnTo>
                    <a:pt x="0" y="1868457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23" name="矩形 10"/>
            <p:cNvSpPr/>
            <p:nvPr/>
          </p:nvSpPr>
          <p:spPr>
            <a:xfrm rot="5400000">
              <a:off x="9878567" y="3181426"/>
              <a:ext cx="845096" cy="1480801"/>
            </a:xfrm>
            <a:custGeom>
              <a:avLst/>
              <a:gdLst>
                <a:gd name="connsiteX0" fmla="*/ 0 w 1564433"/>
                <a:gd name="connsiteY0" fmla="*/ 0 h 1168661"/>
                <a:gd name="connsiteX1" fmla="*/ 1564433 w 1564433"/>
                <a:gd name="connsiteY1" fmla="*/ 0 h 1168661"/>
                <a:gd name="connsiteX2" fmla="*/ 1564433 w 1564433"/>
                <a:gd name="connsiteY2" fmla="*/ 1168661 h 1168661"/>
                <a:gd name="connsiteX3" fmla="*/ 0 w 1564433"/>
                <a:gd name="connsiteY3" fmla="*/ 1168661 h 1168661"/>
                <a:gd name="connsiteX4" fmla="*/ 0 w 1564433"/>
                <a:gd name="connsiteY4" fmla="*/ 0 h 1168661"/>
                <a:gd name="connsiteX0-1" fmla="*/ 9330 w 1573763"/>
                <a:gd name="connsiteY0-2" fmla="*/ 0 h 1868457"/>
                <a:gd name="connsiteX1-3" fmla="*/ 1573763 w 1573763"/>
                <a:gd name="connsiteY1-4" fmla="*/ 0 h 1868457"/>
                <a:gd name="connsiteX2-5" fmla="*/ 1573763 w 1573763"/>
                <a:gd name="connsiteY2-6" fmla="*/ 1168661 h 1868457"/>
                <a:gd name="connsiteX3-7" fmla="*/ 0 w 1573763"/>
                <a:gd name="connsiteY3-8" fmla="*/ 1868457 h 1868457"/>
                <a:gd name="connsiteX4-9" fmla="*/ 9330 w 1573763"/>
                <a:gd name="connsiteY4-10" fmla="*/ 0 h 1868457"/>
                <a:gd name="connsiteX0-11" fmla="*/ 9330 w 1573763"/>
                <a:gd name="connsiteY0-12" fmla="*/ 0 h 1868457"/>
                <a:gd name="connsiteX1-13" fmla="*/ 1573763 w 1573763"/>
                <a:gd name="connsiteY1-14" fmla="*/ 0 h 1868457"/>
                <a:gd name="connsiteX2-15" fmla="*/ 1135224 w 1573763"/>
                <a:gd name="connsiteY2-16" fmla="*/ 1840465 h 1868457"/>
                <a:gd name="connsiteX3-17" fmla="*/ 0 w 1573763"/>
                <a:gd name="connsiteY3-18" fmla="*/ 1868457 h 1868457"/>
                <a:gd name="connsiteX4-19" fmla="*/ 9330 w 1573763"/>
                <a:gd name="connsiteY4-20" fmla="*/ 0 h 1868457"/>
                <a:gd name="connsiteX0-21" fmla="*/ 9330 w 1135224"/>
                <a:gd name="connsiteY0-22" fmla="*/ 0 h 1868457"/>
                <a:gd name="connsiteX1-23" fmla="*/ 1125894 w 1135224"/>
                <a:gd name="connsiteY1-24" fmla="*/ 1101012 h 1868457"/>
                <a:gd name="connsiteX2-25" fmla="*/ 1135224 w 1135224"/>
                <a:gd name="connsiteY2-26" fmla="*/ 1840465 h 1868457"/>
                <a:gd name="connsiteX3-27" fmla="*/ 0 w 1135224"/>
                <a:gd name="connsiteY3-28" fmla="*/ 1868457 h 1868457"/>
                <a:gd name="connsiteX4-29" fmla="*/ 9330 w 1135224"/>
                <a:gd name="connsiteY4-30" fmla="*/ 0 h 1868457"/>
                <a:gd name="connsiteX0-31" fmla="*/ 0 w 1144553"/>
                <a:gd name="connsiteY0-32" fmla="*/ 0 h 1896259"/>
                <a:gd name="connsiteX1-33" fmla="*/ 1135223 w 1144553"/>
                <a:gd name="connsiteY1-34" fmla="*/ 1128814 h 1896259"/>
                <a:gd name="connsiteX2-35" fmla="*/ 1144553 w 1144553"/>
                <a:gd name="connsiteY2-36" fmla="*/ 1868267 h 1896259"/>
                <a:gd name="connsiteX3-37" fmla="*/ 9329 w 1144553"/>
                <a:gd name="connsiteY3-38" fmla="*/ 1896259 h 1896259"/>
                <a:gd name="connsiteX4-39" fmla="*/ 0 w 1144553"/>
                <a:gd name="connsiteY4-40" fmla="*/ 0 h 1896259"/>
                <a:gd name="connsiteX0-41" fmla="*/ 0 w 1135225"/>
                <a:gd name="connsiteY0-42" fmla="*/ 0 h 1960936"/>
                <a:gd name="connsiteX1-43" fmla="*/ 1135223 w 1135225"/>
                <a:gd name="connsiteY1-44" fmla="*/ 1128814 h 1960936"/>
                <a:gd name="connsiteX2-45" fmla="*/ 1135225 w 1135225"/>
                <a:gd name="connsiteY2-46" fmla="*/ 1960936 h 1960936"/>
                <a:gd name="connsiteX3-47" fmla="*/ 9329 w 1135225"/>
                <a:gd name="connsiteY3-48" fmla="*/ 1896259 h 1960936"/>
                <a:gd name="connsiteX4-49" fmla="*/ 0 w 1135225"/>
                <a:gd name="connsiteY4-50" fmla="*/ 0 h 1960936"/>
                <a:gd name="connsiteX0-51" fmla="*/ 0 w 1135225"/>
                <a:gd name="connsiteY0-52" fmla="*/ 0 h 1960936"/>
                <a:gd name="connsiteX1-53" fmla="*/ 1135223 w 1135225"/>
                <a:gd name="connsiteY1-54" fmla="*/ 1128814 h 1960936"/>
                <a:gd name="connsiteX2-55" fmla="*/ 1135225 w 1135225"/>
                <a:gd name="connsiteY2-56" fmla="*/ 1960936 h 1960936"/>
                <a:gd name="connsiteX3-57" fmla="*/ 9329 w 1135225"/>
                <a:gd name="connsiteY3-58" fmla="*/ 1933327 h 1960936"/>
                <a:gd name="connsiteX4-59" fmla="*/ 0 w 1135225"/>
                <a:gd name="connsiteY4-60" fmla="*/ 0 h 1960936"/>
                <a:gd name="connsiteX0-61" fmla="*/ 900 w 1126794"/>
                <a:gd name="connsiteY0-62" fmla="*/ 0 h 1960936"/>
                <a:gd name="connsiteX1-63" fmla="*/ 1126792 w 1126794"/>
                <a:gd name="connsiteY1-64" fmla="*/ 1128814 h 1960936"/>
                <a:gd name="connsiteX2-65" fmla="*/ 1126794 w 1126794"/>
                <a:gd name="connsiteY2-66" fmla="*/ 1960936 h 1960936"/>
                <a:gd name="connsiteX3-67" fmla="*/ 898 w 1126794"/>
                <a:gd name="connsiteY3-68" fmla="*/ 1933327 h 1960936"/>
                <a:gd name="connsiteX4-69" fmla="*/ 900 w 1126794"/>
                <a:gd name="connsiteY4-70" fmla="*/ 0 h 19609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126794" h="1960936">
                  <a:moveTo>
                    <a:pt x="900" y="0"/>
                  </a:moveTo>
                  <a:lnTo>
                    <a:pt x="1126792" y="1128814"/>
                  </a:lnTo>
                  <a:cubicBezTo>
                    <a:pt x="1126793" y="1406188"/>
                    <a:pt x="1126793" y="1683562"/>
                    <a:pt x="1126794" y="1960936"/>
                  </a:cubicBezTo>
                  <a:lnTo>
                    <a:pt x="898" y="1933327"/>
                  </a:lnTo>
                  <a:cubicBezTo>
                    <a:pt x="-2212" y="1301241"/>
                    <a:pt x="4010" y="632086"/>
                    <a:pt x="900" y="0"/>
                  </a:cubicBezTo>
                  <a:close/>
                </a:path>
              </a:pathLst>
            </a:custGeom>
            <a:solidFill>
              <a:srgbClr val="A2C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24" name="矩形 10"/>
            <p:cNvSpPr/>
            <p:nvPr/>
          </p:nvSpPr>
          <p:spPr>
            <a:xfrm flipH="1">
              <a:off x="8757310" y="3506277"/>
              <a:ext cx="824399" cy="1480801"/>
            </a:xfrm>
            <a:custGeom>
              <a:avLst/>
              <a:gdLst>
                <a:gd name="connsiteX0" fmla="*/ 0 w 1564433"/>
                <a:gd name="connsiteY0" fmla="*/ 0 h 1168661"/>
                <a:gd name="connsiteX1" fmla="*/ 1564433 w 1564433"/>
                <a:gd name="connsiteY1" fmla="*/ 0 h 1168661"/>
                <a:gd name="connsiteX2" fmla="*/ 1564433 w 1564433"/>
                <a:gd name="connsiteY2" fmla="*/ 1168661 h 1168661"/>
                <a:gd name="connsiteX3" fmla="*/ 0 w 1564433"/>
                <a:gd name="connsiteY3" fmla="*/ 1168661 h 1168661"/>
                <a:gd name="connsiteX4" fmla="*/ 0 w 1564433"/>
                <a:gd name="connsiteY4" fmla="*/ 0 h 1168661"/>
                <a:gd name="connsiteX0-1" fmla="*/ 9330 w 1573763"/>
                <a:gd name="connsiteY0-2" fmla="*/ 0 h 1868457"/>
                <a:gd name="connsiteX1-3" fmla="*/ 1573763 w 1573763"/>
                <a:gd name="connsiteY1-4" fmla="*/ 0 h 1868457"/>
                <a:gd name="connsiteX2-5" fmla="*/ 1573763 w 1573763"/>
                <a:gd name="connsiteY2-6" fmla="*/ 1168661 h 1868457"/>
                <a:gd name="connsiteX3-7" fmla="*/ 0 w 1573763"/>
                <a:gd name="connsiteY3-8" fmla="*/ 1868457 h 1868457"/>
                <a:gd name="connsiteX4-9" fmla="*/ 9330 w 1573763"/>
                <a:gd name="connsiteY4-10" fmla="*/ 0 h 1868457"/>
                <a:gd name="connsiteX0-11" fmla="*/ 9330 w 1573763"/>
                <a:gd name="connsiteY0-12" fmla="*/ 0 h 1868457"/>
                <a:gd name="connsiteX1-13" fmla="*/ 1573763 w 1573763"/>
                <a:gd name="connsiteY1-14" fmla="*/ 0 h 1868457"/>
                <a:gd name="connsiteX2-15" fmla="*/ 1135224 w 1573763"/>
                <a:gd name="connsiteY2-16" fmla="*/ 1840465 h 1868457"/>
                <a:gd name="connsiteX3-17" fmla="*/ 0 w 1573763"/>
                <a:gd name="connsiteY3-18" fmla="*/ 1868457 h 1868457"/>
                <a:gd name="connsiteX4-19" fmla="*/ 9330 w 1573763"/>
                <a:gd name="connsiteY4-20" fmla="*/ 0 h 1868457"/>
                <a:gd name="connsiteX0-21" fmla="*/ 9330 w 1135224"/>
                <a:gd name="connsiteY0-22" fmla="*/ 0 h 1868457"/>
                <a:gd name="connsiteX1-23" fmla="*/ 1125894 w 1135224"/>
                <a:gd name="connsiteY1-24" fmla="*/ 1101012 h 1868457"/>
                <a:gd name="connsiteX2-25" fmla="*/ 1135224 w 1135224"/>
                <a:gd name="connsiteY2-26" fmla="*/ 1840465 h 1868457"/>
                <a:gd name="connsiteX3-27" fmla="*/ 0 w 1135224"/>
                <a:gd name="connsiteY3-28" fmla="*/ 1868457 h 1868457"/>
                <a:gd name="connsiteX4-29" fmla="*/ 9330 w 1135224"/>
                <a:gd name="connsiteY4-30" fmla="*/ 0 h 1868457"/>
                <a:gd name="connsiteX0-31" fmla="*/ 0 w 1144553"/>
                <a:gd name="connsiteY0-32" fmla="*/ 0 h 1896259"/>
                <a:gd name="connsiteX1-33" fmla="*/ 1135223 w 1144553"/>
                <a:gd name="connsiteY1-34" fmla="*/ 1128814 h 1896259"/>
                <a:gd name="connsiteX2-35" fmla="*/ 1144553 w 1144553"/>
                <a:gd name="connsiteY2-36" fmla="*/ 1868267 h 1896259"/>
                <a:gd name="connsiteX3-37" fmla="*/ 9329 w 1144553"/>
                <a:gd name="connsiteY3-38" fmla="*/ 1896259 h 1896259"/>
                <a:gd name="connsiteX4-39" fmla="*/ 0 w 1144553"/>
                <a:gd name="connsiteY4-40" fmla="*/ 0 h 1896259"/>
                <a:gd name="connsiteX0-41" fmla="*/ 0 w 1135225"/>
                <a:gd name="connsiteY0-42" fmla="*/ 0 h 1960936"/>
                <a:gd name="connsiteX1-43" fmla="*/ 1135223 w 1135225"/>
                <a:gd name="connsiteY1-44" fmla="*/ 1128814 h 1960936"/>
                <a:gd name="connsiteX2-45" fmla="*/ 1135225 w 1135225"/>
                <a:gd name="connsiteY2-46" fmla="*/ 1960936 h 1960936"/>
                <a:gd name="connsiteX3-47" fmla="*/ 9329 w 1135225"/>
                <a:gd name="connsiteY3-48" fmla="*/ 1896259 h 1960936"/>
                <a:gd name="connsiteX4-49" fmla="*/ 0 w 1135225"/>
                <a:gd name="connsiteY4-50" fmla="*/ 0 h 1960936"/>
                <a:gd name="connsiteX0-51" fmla="*/ 0 w 1135225"/>
                <a:gd name="connsiteY0-52" fmla="*/ 0 h 1960936"/>
                <a:gd name="connsiteX1-53" fmla="*/ 1135223 w 1135225"/>
                <a:gd name="connsiteY1-54" fmla="*/ 1128814 h 1960936"/>
                <a:gd name="connsiteX2-55" fmla="*/ 1135225 w 1135225"/>
                <a:gd name="connsiteY2-56" fmla="*/ 1960936 h 1960936"/>
                <a:gd name="connsiteX3-57" fmla="*/ 9329 w 1135225"/>
                <a:gd name="connsiteY3-58" fmla="*/ 1933327 h 1960936"/>
                <a:gd name="connsiteX4-59" fmla="*/ 0 w 1135225"/>
                <a:gd name="connsiteY4-60" fmla="*/ 0 h 1960936"/>
                <a:gd name="connsiteX0-61" fmla="*/ 900 w 1126794"/>
                <a:gd name="connsiteY0-62" fmla="*/ 0 h 1960936"/>
                <a:gd name="connsiteX1-63" fmla="*/ 1126792 w 1126794"/>
                <a:gd name="connsiteY1-64" fmla="*/ 1128814 h 1960936"/>
                <a:gd name="connsiteX2-65" fmla="*/ 1126794 w 1126794"/>
                <a:gd name="connsiteY2-66" fmla="*/ 1960936 h 1960936"/>
                <a:gd name="connsiteX3-67" fmla="*/ 898 w 1126794"/>
                <a:gd name="connsiteY3-68" fmla="*/ 1933327 h 1960936"/>
                <a:gd name="connsiteX4-69" fmla="*/ 900 w 1126794"/>
                <a:gd name="connsiteY4-70" fmla="*/ 0 h 19609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126794" h="1960936">
                  <a:moveTo>
                    <a:pt x="900" y="0"/>
                  </a:moveTo>
                  <a:lnTo>
                    <a:pt x="1126792" y="1128814"/>
                  </a:lnTo>
                  <a:cubicBezTo>
                    <a:pt x="1126793" y="1406188"/>
                    <a:pt x="1126793" y="1683562"/>
                    <a:pt x="1126794" y="1960936"/>
                  </a:cubicBezTo>
                  <a:lnTo>
                    <a:pt x="898" y="1933327"/>
                  </a:lnTo>
                  <a:cubicBezTo>
                    <a:pt x="-2212" y="1301241"/>
                    <a:pt x="4010" y="632086"/>
                    <a:pt x="900" y="0"/>
                  </a:cubicBezTo>
                  <a:close/>
                </a:path>
              </a:pathLst>
            </a:cu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20751420">
              <a:off x="9351995" y="4802316"/>
              <a:ext cx="853847" cy="846790"/>
            </a:xfrm>
            <a:prstGeom prst="rect">
              <a:avLst/>
            </a:prstGeom>
            <a:solidFill>
              <a:srgbClr val="A2C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26" name="文本框 9"/>
            <p:cNvSpPr txBox="1"/>
            <p:nvPr/>
          </p:nvSpPr>
          <p:spPr>
            <a:xfrm>
              <a:off x="9339732" y="5790011"/>
              <a:ext cx="2796850" cy="817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defRPr/>
              </a:pPr>
              <a:r>
                <a:rPr lang="en-US" altLang="zh-CN" sz="3733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WHAT ?</a:t>
              </a:r>
              <a:endParaRPr lang="zh-CN" altLang="en-US" sz="3733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310817" y="2785724"/>
            <a:ext cx="9537279" cy="2554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= 19</a:t>
            </a:r>
          </a:p>
          <a:p>
            <a:r>
              <a:rPr lang="de-DE" altLang="zh-C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mark1 = 99</a:t>
            </a:r>
          </a:p>
          <a:p>
            <a:r>
              <a:rPr lang="de-DE" altLang="zh-C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mark2 = 100</a:t>
            </a:r>
          </a:p>
          <a:p>
            <a:r>
              <a:rPr lang="de-DE" altLang="zh-C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mark3 = 89</a:t>
            </a:r>
          </a:p>
          <a:p>
            <a:r>
              <a:rPr lang="de-DE" altLang="zh-C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= mark1 + mark2 + mark3</a:t>
            </a:r>
          </a:p>
          <a:p>
            <a:r>
              <a:rPr lang="de-DE" altLang="zh-C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excellent = </a:t>
            </a:r>
            <a:r>
              <a:rPr lang="zh-CN" altLang="de-DE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11424" y="705939"/>
            <a:ext cx="10465163" cy="1836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sz="24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【例</a:t>
            </a:r>
            <a:r>
              <a:rPr lang="en-US" altLang="zh-CN" sz="24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2-8</a:t>
            </a:r>
            <a:r>
              <a:rPr lang="zh-CN" altLang="zh-CN" sz="24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】</a:t>
            </a:r>
            <a:r>
              <a:rPr lang="en-US" altLang="zh-CN" sz="24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某校推荐参加</a:t>
            </a:r>
            <a:r>
              <a:rPr lang="zh-CN" altLang="en-US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某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大赛条件：年龄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(Age)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小于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24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岁，三个预赛成绩的总分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(Total)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高于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285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分，其中有一个成绩为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分，如何用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表达式表示？</a:t>
            </a:r>
            <a:endParaRPr lang="en-US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3733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？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age&lt;24 and total&gt;285 and mark1=100 or mark2=100 or mark3=100</a:t>
            </a:r>
            <a:endParaRPr lang="zh-CN" altLang="zh-CN" sz="3733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35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Oval 6"/>
          <p:cNvSpPr/>
          <p:nvPr/>
        </p:nvSpPr>
        <p:spPr bwMode="auto">
          <a:xfrm>
            <a:off x="979488" y="1967876"/>
            <a:ext cx="1249216" cy="1249216"/>
          </a:xfrm>
          <a:prstGeom prst="ellipse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en-US" sz="2133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Freeform 171"/>
          <p:cNvSpPr/>
          <p:nvPr/>
        </p:nvSpPr>
        <p:spPr bwMode="auto">
          <a:xfrm>
            <a:off x="1384239" y="2375768"/>
            <a:ext cx="451147" cy="433101"/>
          </a:xfrm>
          <a:custGeom>
            <a:avLst/>
            <a:gdLst>
              <a:gd name="T0" fmla="*/ 228 w 308"/>
              <a:gd name="T1" fmla="*/ 218 h 296"/>
              <a:gd name="T2" fmla="*/ 224 w 308"/>
              <a:gd name="T3" fmla="*/ 215 h 296"/>
              <a:gd name="T4" fmla="*/ 228 w 308"/>
              <a:gd name="T5" fmla="*/ 212 h 296"/>
              <a:gd name="T6" fmla="*/ 230 w 308"/>
              <a:gd name="T7" fmla="*/ 212 h 296"/>
              <a:gd name="T8" fmla="*/ 278 w 308"/>
              <a:gd name="T9" fmla="*/ 209 h 296"/>
              <a:gd name="T10" fmla="*/ 288 w 308"/>
              <a:gd name="T11" fmla="*/ 176 h 296"/>
              <a:gd name="T12" fmla="*/ 284 w 308"/>
              <a:gd name="T13" fmla="*/ 176 h 296"/>
              <a:gd name="T14" fmla="*/ 283 w 308"/>
              <a:gd name="T15" fmla="*/ 176 h 296"/>
              <a:gd name="T16" fmla="*/ 283 w 308"/>
              <a:gd name="T17" fmla="*/ 176 h 296"/>
              <a:gd name="T18" fmla="*/ 229 w 308"/>
              <a:gd name="T19" fmla="*/ 174 h 296"/>
              <a:gd name="T20" fmla="*/ 226 w 308"/>
              <a:gd name="T21" fmla="*/ 174 h 296"/>
              <a:gd name="T22" fmla="*/ 222 w 308"/>
              <a:gd name="T23" fmla="*/ 171 h 296"/>
              <a:gd name="T24" fmla="*/ 226 w 308"/>
              <a:gd name="T25" fmla="*/ 168 h 296"/>
              <a:gd name="T26" fmla="*/ 228 w 308"/>
              <a:gd name="T27" fmla="*/ 168 h 296"/>
              <a:gd name="T28" fmla="*/ 284 w 308"/>
              <a:gd name="T29" fmla="*/ 164 h 296"/>
              <a:gd name="T30" fmla="*/ 292 w 308"/>
              <a:gd name="T31" fmla="*/ 164 h 296"/>
              <a:gd name="T32" fmla="*/ 292 w 308"/>
              <a:gd name="T33" fmla="*/ 164 h 296"/>
              <a:gd name="T34" fmla="*/ 296 w 308"/>
              <a:gd name="T35" fmla="*/ 133 h 296"/>
              <a:gd name="T36" fmla="*/ 214 w 308"/>
              <a:gd name="T37" fmla="*/ 124 h 296"/>
              <a:gd name="T38" fmla="*/ 213 w 308"/>
              <a:gd name="T39" fmla="*/ 124 h 296"/>
              <a:gd name="T40" fmla="*/ 212 w 308"/>
              <a:gd name="T41" fmla="*/ 124 h 296"/>
              <a:gd name="T42" fmla="*/ 217 w 308"/>
              <a:gd name="T43" fmla="*/ 124 h 296"/>
              <a:gd name="T44" fmla="*/ 206 w 308"/>
              <a:gd name="T45" fmla="*/ 124 h 296"/>
              <a:gd name="T46" fmla="*/ 165 w 308"/>
              <a:gd name="T47" fmla="*/ 123 h 296"/>
              <a:gd name="T48" fmla="*/ 165 w 308"/>
              <a:gd name="T49" fmla="*/ 123 h 296"/>
              <a:gd name="T50" fmla="*/ 160 w 308"/>
              <a:gd name="T51" fmla="*/ 121 h 296"/>
              <a:gd name="T52" fmla="*/ 165 w 308"/>
              <a:gd name="T53" fmla="*/ 120 h 296"/>
              <a:gd name="T54" fmla="*/ 165 w 308"/>
              <a:gd name="T55" fmla="*/ 120 h 296"/>
              <a:gd name="T56" fmla="*/ 179 w 308"/>
              <a:gd name="T57" fmla="*/ 119 h 296"/>
              <a:gd name="T58" fmla="*/ 192 w 308"/>
              <a:gd name="T59" fmla="*/ 58 h 296"/>
              <a:gd name="T60" fmla="*/ 178 w 308"/>
              <a:gd name="T61" fmla="*/ 0 h 296"/>
              <a:gd name="T62" fmla="*/ 101 w 308"/>
              <a:gd name="T63" fmla="*/ 126 h 296"/>
              <a:gd name="T64" fmla="*/ 58 w 308"/>
              <a:gd name="T65" fmla="*/ 146 h 296"/>
              <a:gd name="T66" fmla="*/ 53 w 308"/>
              <a:gd name="T67" fmla="*/ 275 h 296"/>
              <a:gd name="T68" fmla="*/ 99 w 308"/>
              <a:gd name="T69" fmla="*/ 275 h 296"/>
              <a:gd name="T70" fmla="*/ 232 w 308"/>
              <a:gd name="T71" fmla="*/ 286 h 296"/>
              <a:gd name="T72" fmla="*/ 255 w 308"/>
              <a:gd name="T73" fmla="*/ 256 h 296"/>
              <a:gd name="T74" fmla="*/ 227 w 308"/>
              <a:gd name="T75" fmla="*/ 255 h 296"/>
              <a:gd name="T76" fmla="*/ 225 w 308"/>
              <a:gd name="T77" fmla="*/ 255 h 296"/>
              <a:gd name="T78" fmla="*/ 221 w 308"/>
              <a:gd name="T79" fmla="*/ 252 h 296"/>
              <a:gd name="T80" fmla="*/ 225 w 308"/>
              <a:gd name="T81" fmla="*/ 249 h 296"/>
              <a:gd name="T82" fmla="*/ 227 w 308"/>
              <a:gd name="T83" fmla="*/ 249 h 296"/>
              <a:gd name="T84" fmla="*/ 262 w 308"/>
              <a:gd name="T85" fmla="*/ 247 h 296"/>
              <a:gd name="T86" fmla="*/ 269 w 308"/>
              <a:gd name="T87" fmla="*/ 220 h 296"/>
              <a:gd name="T88" fmla="*/ 230 w 308"/>
              <a:gd name="T89" fmla="*/ 218 h 296"/>
              <a:gd name="T90" fmla="*/ 228 w 308"/>
              <a:gd name="T91" fmla="*/ 21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8" h="296">
                <a:moveTo>
                  <a:pt x="228" y="218"/>
                </a:moveTo>
                <a:cubicBezTo>
                  <a:pt x="224" y="215"/>
                  <a:pt x="224" y="215"/>
                  <a:pt x="224" y="215"/>
                </a:cubicBezTo>
                <a:cubicBezTo>
                  <a:pt x="228" y="212"/>
                  <a:pt x="228" y="212"/>
                  <a:pt x="228" y="212"/>
                </a:cubicBezTo>
                <a:cubicBezTo>
                  <a:pt x="230" y="212"/>
                  <a:pt x="230" y="212"/>
                  <a:pt x="230" y="212"/>
                </a:cubicBezTo>
                <a:cubicBezTo>
                  <a:pt x="232" y="212"/>
                  <a:pt x="263" y="210"/>
                  <a:pt x="278" y="209"/>
                </a:cubicBezTo>
                <a:cubicBezTo>
                  <a:pt x="295" y="197"/>
                  <a:pt x="292" y="183"/>
                  <a:pt x="288" y="176"/>
                </a:cubicBezTo>
                <a:cubicBezTo>
                  <a:pt x="287" y="176"/>
                  <a:pt x="285" y="176"/>
                  <a:pt x="284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78" y="176"/>
                  <a:pt x="231" y="174"/>
                  <a:pt x="229" y="174"/>
                </a:cubicBezTo>
                <a:cubicBezTo>
                  <a:pt x="226" y="174"/>
                  <a:pt x="226" y="174"/>
                  <a:pt x="226" y="174"/>
                </a:cubicBezTo>
                <a:cubicBezTo>
                  <a:pt x="222" y="171"/>
                  <a:pt x="222" y="171"/>
                  <a:pt x="222" y="171"/>
                </a:cubicBezTo>
                <a:cubicBezTo>
                  <a:pt x="226" y="168"/>
                  <a:pt x="226" y="168"/>
                  <a:pt x="226" y="168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31" y="168"/>
                  <a:pt x="280" y="164"/>
                  <a:pt x="284" y="164"/>
                </a:cubicBezTo>
                <a:cubicBezTo>
                  <a:pt x="290" y="164"/>
                  <a:pt x="292" y="164"/>
                  <a:pt x="292" y="164"/>
                </a:cubicBezTo>
                <a:cubicBezTo>
                  <a:pt x="292" y="164"/>
                  <a:pt x="292" y="164"/>
                  <a:pt x="292" y="164"/>
                </a:cubicBezTo>
                <a:cubicBezTo>
                  <a:pt x="302" y="155"/>
                  <a:pt x="308" y="144"/>
                  <a:pt x="296" y="133"/>
                </a:cubicBezTo>
                <a:cubicBezTo>
                  <a:pt x="285" y="123"/>
                  <a:pt x="243" y="125"/>
                  <a:pt x="214" y="124"/>
                </a:cubicBezTo>
                <a:cubicBezTo>
                  <a:pt x="213" y="124"/>
                  <a:pt x="213" y="124"/>
                  <a:pt x="213" y="124"/>
                </a:cubicBezTo>
                <a:cubicBezTo>
                  <a:pt x="212" y="124"/>
                  <a:pt x="212" y="124"/>
                  <a:pt x="212" y="124"/>
                </a:cubicBezTo>
                <a:cubicBezTo>
                  <a:pt x="212" y="124"/>
                  <a:pt x="219" y="124"/>
                  <a:pt x="217" y="124"/>
                </a:cubicBezTo>
                <a:cubicBezTo>
                  <a:pt x="213" y="124"/>
                  <a:pt x="209" y="124"/>
                  <a:pt x="206" y="124"/>
                </a:cubicBezTo>
                <a:cubicBezTo>
                  <a:pt x="192" y="123"/>
                  <a:pt x="167" y="123"/>
                  <a:pt x="165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0" y="121"/>
                  <a:pt x="160" y="121"/>
                  <a:pt x="160" y="121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6" y="120"/>
                  <a:pt x="169" y="120"/>
                  <a:pt x="179" y="119"/>
                </a:cubicBezTo>
                <a:cubicBezTo>
                  <a:pt x="165" y="90"/>
                  <a:pt x="188" y="73"/>
                  <a:pt x="192" y="58"/>
                </a:cubicBezTo>
                <a:cubicBezTo>
                  <a:pt x="206" y="5"/>
                  <a:pt x="178" y="0"/>
                  <a:pt x="178" y="0"/>
                </a:cubicBezTo>
                <a:cubicBezTo>
                  <a:pt x="178" y="0"/>
                  <a:pt x="108" y="96"/>
                  <a:pt x="101" y="126"/>
                </a:cubicBezTo>
                <a:cubicBezTo>
                  <a:pt x="96" y="148"/>
                  <a:pt x="67" y="146"/>
                  <a:pt x="58" y="146"/>
                </a:cubicBezTo>
                <a:cubicBezTo>
                  <a:pt x="10" y="144"/>
                  <a:pt x="0" y="264"/>
                  <a:pt x="53" y="275"/>
                </a:cubicBezTo>
                <a:cubicBezTo>
                  <a:pt x="64" y="277"/>
                  <a:pt x="76" y="265"/>
                  <a:pt x="99" y="275"/>
                </a:cubicBezTo>
                <a:cubicBezTo>
                  <a:pt x="149" y="296"/>
                  <a:pt x="192" y="287"/>
                  <a:pt x="232" y="286"/>
                </a:cubicBezTo>
                <a:cubicBezTo>
                  <a:pt x="259" y="285"/>
                  <a:pt x="257" y="266"/>
                  <a:pt x="255" y="256"/>
                </a:cubicBezTo>
                <a:cubicBezTo>
                  <a:pt x="242" y="256"/>
                  <a:pt x="229" y="255"/>
                  <a:pt x="227" y="255"/>
                </a:cubicBezTo>
                <a:cubicBezTo>
                  <a:pt x="225" y="255"/>
                  <a:pt x="225" y="255"/>
                  <a:pt x="225" y="255"/>
                </a:cubicBezTo>
                <a:cubicBezTo>
                  <a:pt x="221" y="252"/>
                  <a:pt x="221" y="252"/>
                  <a:pt x="221" y="252"/>
                </a:cubicBezTo>
                <a:cubicBezTo>
                  <a:pt x="225" y="249"/>
                  <a:pt x="225" y="249"/>
                  <a:pt x="225" y="249"/>
                </a:cubicBezTo>
                <a:cubicBezTo>
                  <a:pt x="227" y="249"/>
                  <a:pt x="227" y="249"/>
                  <a:pt x="227" y="249"/>
                </a:cubicBezTo>
                <a:cubicBezTo>
                  <a:pt x="229" y="249"/>
                  <a:pt x="247" y="248"/>
                  <a:pt x="262" y="247"/>
                </a:cubicBezTo>
                <a:cubicBezTo>
                  <a:pt x="275" y="237"/>
                  <a:pt x="272" y="227"/>
                  <a:pt x="269" y="220"/>
                </a:cubicBezTo>
                <a:cubicBezTo>
                  <a:pt x="253" y="219"/>
                  <a:pt x="232" y="218"/>
                  <a:pt x="230" y="218"/>
                </a:cubicBezTo>
                <a:lnTo>
                  <a:pt x="228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1" rIns="68580" bIns="34291" numCol="1" anchor="t" anchorCtr="0" compatLnSpc="1"/>
          <a:lstStyle/>
          <a:p>
            <a:endParaRPr lang="zh-CN" altLang="en-US" sz="133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987166" y="662187"/>
            <a:ext cx="3746500" cy="1102995"/>
            <a:chOff x="6206" y="858"/>
            <a:chExt cx="5900" cy="1737"/>
          </a:xfrm>
        </p:grpSpPr>
        <p:sp>
          <p:nvSpPr>
            <p:cNvPr id="20" name="矩形 19"/>
            <p:cNvSpPr/>
            <p:nvPr/>
          </p:nvSpPr>
          <p:spPr>
            <a:xfrm>
              <a:off x="6206" y="858"/>
              <a:ext cx="5900" cy="1737"/>
            </a:xfrm>
            <a:prstGeom prst="rect">
              <a:avLst/>
            </a:pr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103" y="954"/>
              <a:ext cx="4664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作业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7379" y="2087"/>
              <a:ext cx="4112" cy="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2259069" y="1988840"/>
            <a:ext cx="9537279" cy="4196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请使用以下代码，输出表达式：“年龄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(Age)</a:t>
            </a:r>
            <a:r>
              <a:rPr lang="zh-CN" alt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小于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zh-CN" alt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岁，三个预赛成绩的总分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(Total)</a:t>
            </a:r>
            <a:r>
              <a:rPr lang="zh-CN" alt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高于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285</a:t>
            </a:r>
            <a:r>
              <a:rPr lang="zh-CN" alt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分，其中有一个成绩为</a:t>
            </a:r>
            <a:r>
              <a:rPr lang="en-US" altLang="zh-CN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分”的结果：</a:t>
            </a:r>
            <a:endParaRPr lang="en-US" altLang="zh-C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= 18</a:t>
            </a:r>
          </a:p>
          <a:p>
            <a:r>
              <a:rPr lang="zh-CN" alt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mark1 = 99</a:t>
            </a:r>
          </a:p>
          <a:p>
            <a:r>
              <a:rPr lang="zh-CN" alt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mark2 = 100</a:t>
            </a:r>
          </a:p>
          <a:p>
            <a:r>
              <a:rPr lang="zh-CN" alt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mark3 = 89</a:t>
            </a:r>
          </a:p>
          <a:p>
            <a:r>
              <a:rPr lang="zh-CN" alt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= mark1 + mark2 + mark3</a:t>
            </a:r>
          </a:p>
          <a:p>
            <a:r>
              <a:rPr lang="zh-CN" alt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excellent = ？（此处请同学们自行完成表达式）</a:t>
            </a:r>
            <a:endParaRPr lang="en-US" altLang="zh-CN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print(excellent)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147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9016" y="2890079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5" name="椭圆 4"/>
          <p:cNvSpPr/>
          <p:nvPr/>
        </p:nvSpPr>
        <p:spPr>
          <a:xfrm>
            <a:off x="2735027" y="2983223"/>
            <a:ext cx="533481" cy="54914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6" rIns="184251" bIns="92126" rtlCol="0" anchor="ctr"/>
          <a:lstStyle/>
          <a:p>
            <a:pPr algn="ctr"/>
            <a:endParaRPr lang="zh-CN" altLang="en-US" sz="12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639016" y="3862975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7" name="同心圆 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9" name="椭圆 8"/>
          <p:cNvSpPr/>
          <p:nvPr/>
        </p:nvSpPr>
        <p:spPr>
          <a:xfrm>
            <a:off x="2735027" y="3963055"/>
            <a:ext cx="533481" cy="549145"/>
          </a:xfrm>
          <a:prstGeom prst="ellipse">
            <a:avLst/>
          </a:prstGeom>
          <a:solidFill>
            <a:srgbClr val="FFB3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6" rIns="184251" bIns="92126" rtlCol="0" anchor="ctr"/>
          <a:lstStyle/>
          <a:p>
            <a:pPr algn="ctr"/>
            <a:endParaRPr lang="zh-CN" altLang="en-US" sz="1200"/>
          </a:p>
        </p:txBody>
      </p:sp>
      <p:sp>
        <p:nvSpPr>
          <p:cNvPr id="10" name="TextBox 26"/>
          <p:cNvSpPr txBox="1"/>
          <p:nvPr/>
        </p:nvSpPr>
        <p:spPr>
          <a:xfrm>
            <a:off x="2735027" y="3045156"/>
            <a:ext cx="590705" cy="432276"/>
          </a:xfrm>
          <a:prstGeom prst="rect">
            <a:avLst/>
          </a:prstGeom>
          <a:noFill/>
        </p:spPr>
        <p:txBody>
          <a:bodyPr wrap="square" lIns="184251" tIns="92126" rIns="184251" bIns="9212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11" name="TextBox 27"/>
          <p:cNvSpPr txBox="1"/>
          <p:nvPr/>
        </p:nvSpPr>
        <p:spPr>
          <a:xfrm>
            <a:off x="2735026" y="4006763"/>
            <a:ext cx="619179" cy="432276"/>
          </a:xfrm>
          <a:prstGeom prst="rect">
            <a:avLst/>
          </a:prstGeom>
          <a:noFill/>
        </p:spPr>
        <p:txBody>
          <a:bodyPr wrap="square" lIns="184251" tIns="92126" rIns="184251" bIns="9212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639016" y="4858116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15" name="椭圆 14"/>
          <p:cNvSpPr/>
          <p:nvPr/>
        </p:nvSpPr>
        <p:spPr>
          <a:xfrm>
            <a:off x="2735027" y="4951260"/>
            <a:ext cx="533481" cy="54914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6" rIns="184251" bIns="92126"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0" name="TextBox 26"/>
          <p:cNvSpPr txBox="1"/>
          <p:nvPr/>
        </p:nvSpPr>
        <p:spPr>
          <a:xfrm>
            <a:off x="2735027" y="5013193"/>
            <a:ext cx="590705" cy="432276"/>
          </a:xfrm>
          <a:prstGeom prst="rect">
            <a:avLst/>
          </a:prstGeom>
          <a:noFill/>
        </p:spPr>
        <p:txBody>
          <a:bodyPr wrap="square" lIns="184251" tIns="92126" rIns="184251" bIns="9212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22" name="文本框 6"/>
          <p:cNvSpPr txBox="1"/>
          <p:nvPr/>
        </p:nvSpPr>
        <p:spPr>
          <a:xfrm>
            <a:off x="3657330" y="2883148"/>
            <a:ext cx="4827637" cy="6701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运算符与表达式</a:t>
            </a:r>
            <a:endParaRPr lang="zh-CN" altLang="en-US" sz="3200" b="1" dirty="0">
              <a:solidFill>
                <a:srgbClr val="FFB32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6"/>
          <p:cNvSpPr txBox="1"/>
          <p:nvPr/>
        </p:nvSpPr>
        <p:spPr>
          <a:xfrm>
            <a:off x="3657330" y="3827590"/>
            <a:ext cx="4827637" cy="6701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常用库函数</a:t>
            </a:r>
            <a:endParaRPr lang="zh-CN" altLang="en-US" sz="3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6"/>
          <p:cNvSpPr txBox="1"/>
          <p:nvPr/>
        </p:nvSpPr>
        <p:spPr>
          <a:xfrm>
            <a:off x="3657330" y="4833464"/>
            <a:ext cx="5125348" cy="6701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的代码规范</a:t>
            </a:r>
          </a:p>
        </p:txBody>
      </p:sp>
      <p:sp>
        <p:nvSpPr>
          <p:cNvPr id="27" name="矩形 26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2631259" y="984650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33" name="椭圆 32"/>
          <p:cNvSpPr/>
          <p:nvPr/>
        </p:nvSpPr>
        <p:spPr>
          <a:xfrm>
            <a:off x="2727270" y="1077794"/>
            <a:ext cx="533481" cy="54914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6" rIns="184251" bIns="92126" rtlCol="0" anchor="ctr"/>
          <a:lstStyle/>
          <a:p>
            <a:pPr algn="ctr"/>
            <a:endParaRPr lang="zh-CN" altLang="en-US" sz="120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2631259" y="1932146"/>
            <a:ext cx="704879" cy="72557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37" name="椭圆 36"/>
          <p:cNvSpPr/>
          <p:nvPr/>
        </p:nvSpPr>
        <p:spPr>
          <a:xfrm>
            <a:off x="2727270" y="2032226"/>
            <a:ext cx="533481" cy="549145"/>
          </a:xfrm>
          <a:prstGeom prst="ellipse">
            <a:avLst/>
          </a:prstGeom>
          <a:solidFill>
            <a:srgbClr val="FFB3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251" tIns="92126" rIns="184251" bIns="92126" rtlCol="0" anchor="ctr"/>
          <a:lstStyle/>
          <a:p>
            <a:pPr algn="ctr"/>
            <a:endParaRPr lang="zh-CN" altLang="en-US" sz="1200"/>
          </a:p>
        </p:txBody>
      </p:sp>
      <p:sp>
        <p:nvSpPr>
          <p:cNvPr id="38" name="TextBox 26"/>
          <p:cNvSpPr txBox="1"/>
          <p:nvPr/>
        </p:nvSpPr>
        <p:spPr>
          <a:xfrm>
            <a:off x="2727270" y="1139727"/>
            <a:ext cx="590705" cy="432276"/>
          </a:xfrm>
          <a:prstGeom prst="rect">
            <a:avLst/>
          </a:prstGeom>
          <a:noFill/>
        </p:spPr>
        <p:txBody>
          <a:bodyPr wrap="square" lIns="184251" tIns="92126" rIns="184251" bIns="9212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9" name="TextBox 27"/>
          <p:cNvSpPr txBox="1"/>
          <p:nvPr/>
        </p:nvSpPr>
        <p:spPr>
          <a:xfrm>
            <a:off x="2727269" y="2075934"/>
            <a:ext cx="619179" cy="432276"/>
          </a:xfrm>
          <a:prstGeom prst="rect">
            <a:avLst/>
          </a:prstGeom>
          <a:noFill/>
        </p:spPr>
        <p:txBody>
          <a:bodyPr wrap="square" lIns="184251" tIns="92126" rIns="184251" bIns="9212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16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40" name="文本框 6"/>
          <p:cNvSpPr txBox="1"/>
          <p:nvPr/>
        </p:nvSpPr>
        <p:spPr>
          <a:xfrm>
            <a:off x="3636873" y="977719"/>
            <a:ext cx="3936437" cy="6701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sz="3200" b="1" dirty="0">
              <a:solidFill>
                <a:srgbClr val="FFB32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文本框 6"/>
          <p:cNvSpPr txBox="1"/>
          <p:nvPr/>
        </p:nvSpPr>
        <p:spPr>
          <a:xfrm>
            <a:off x="3636873" y="1896761"/>
            <a:ext cx="4827637" cy="6701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rgbClr val="4978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常量与变量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https://img0.baidu.com/it/u=2493197328,3770105629&amp;fm=26&amp;fmt=aut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6042" r="78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21458"/>
          <a:stretch/>
        </p:blipFill>
        <p:spPr bwMode="auto">
          <a:xfrm>
            <a:off x="8896978" y="3810342"/>
            <a:ext cx="3078544" cy="271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40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/>
      <p:bldP spid="11" grpId="0"/>
      <p:bldP spid="15" grpId="0" animBg="1"/>
      <p:bldP spid="20" grpId="0"/>
      <p:bldP spid="33" grpId="0" animBg="1"/>
      <p:bldP spid="37" grpId="0" animBg="1"/>
      <p:bldP spid="38" grpId="0"/>
      <p:bldP spid="3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6129158" y="2398983"/>
            <a:ext cx="38481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常用内置函数</a:t>
            </a: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4465225" y="2420086"/>
            <a:ext cx="1595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5831625" y="2513749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6129158" y="2999066"/>
            <a:ext cx="3817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math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库</a:t>
            </a: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4465225" y="3000699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5831625" y="310600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818468" y="1290383"/>
            <a:ext cx="4329871" cy="707886"/>
            <a:chOff x="607285" y="1190166"/>
            <a:chExt cx="1368765" cy="2587467"/>
          </a:xfrm>
        </p:grpSpPr>
        <p:sp>
          <p:nvSpPr>
            <p:cNvPr id="19" name="文本框 4"/>
            <p:cNvSpPr txBox="1"/>
            <p:nvPr/>
          </p:nvSpPr>
          <p:spPr>
            <a:xfrm>
              <a:off x="607285" y="1190166"/>
              <a:ext cx="1368765" cy="2587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40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常用库函数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56" y="759335"/>
            <a:ext cx="2222501" cy="22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>
            <a:off x="4436918" y="2139524"/>
            <a:ext cx="36627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27"/>
          <p:cNvSpPr txBox="1">
            <a:spLocks noChangeArrowheads="1"/>
          </p:cNvSpPr>
          <p:nvPr/>
        </p:nvSpPr>
        <p:spPr bwMode="auto">
          <a:xfrm>
            <a:off x="6129158" y="3629838"/>
            <a:ext cx="38207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random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库</a:t>
            </a:r>
          </a:p>
        </p:txBody>
      </p:sp>
      <p:sp>
        <p:nvSpPr>
          <p:cNvPr id="30" name="文本框 130"/>
          <p:cNvSpPr txBox="1">
            <a:spLocks noChangeArrowheads="1"/>
          </p:cNvSpPr>
          <p:nvPr/>
        </p:nvSpPr>
        <p:spPr bwMode="auto">
          <a:xfrm>
            <a:off x="4462318" y="3631471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 flipV="1">
            <a:off x="5831625" y="3736776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127"/>
          <p:cNvSpPr txBox="1">
            <a:spLocks noChangeArrowheads="1"/>
          </p:cNvSpPr>
          <p:nvPr/>
        </p:nvSpPr>
        <p:spPr bwMode="auto">
          <a:xfrm>
            <a:off x="6129158" y="4252463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日期和时间库</a:t>
            </a:r>
          </a:p>
        </p:txBody>
      </p:sp>
      <p:sp>
        <p:nvSpPr>
          <p:cNvPr id="27" name="文本框 130"/>
          <p:cNvSpPr txBox="1">
            <a:spLocks noChangeArrowheads="1"/>
          </p:cNvSpPr>
          <p:nvPr/>
        </p:nvSpPr>
        <p:spPr bwMode="auto">
          <a:xfrm>
            <a:off x="4465225" y="4254096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 flipV="1">
            <a:off x="5831625" y="4359401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128"/>
          <p:cNvSpPr txBox="1">
            <a:spLocks noChangeArrowheads="1"/>
          </p:cNvSpPr>
          <p:nvPr/>
        </p:nvSpPr>
        <p:spPr bwMode="auto">
          <a:xfrm>
            <a:off x="6129158" y="4906096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jieba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库</a:t>
            </a:r>
          </a:p>
        </p:txBody>
      </p:sp>
      <p:sp>
        <p:nvSpPr>
          <p:cNvPr id="32" name="文本框 129"/>
          <p:cNvSpPr txBox="1">
            <a:spLocks noChangeArrowheads="1"/>
          </p:cNvSpPr>
          <p:nvPr/>
        </p:nvSpPr>
        <p:spPr bwMode="auto">
          <a:xfrm>
            <a:off x="4465225" y="4938421"/>
            <a:ext cx="1595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05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 flipV="1">
            <a:off x="5831625" y="503208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4256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6129158" y="2398983"/>
            <a:ext cx="38481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常用内置函数</a:t>
            </a: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4465225" y="2420086"/>
            <a:ext cx="1595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5831625" y="2513749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6129158" y="2999066"/>
            <a:ext cx="3817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math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库</a:t>
            </a: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4465225" y="3000699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5831625" y="310600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818468" y="1290383"/>
            <a:ext cx="4329871" cy="707886"/>
            <a:chOff x="607285" y="1190166"/>
            <a:chExt cx="1368765" cy="2587467"/>
          </a:xfrm>
        </p:grpSpPr>
        <p:sp>
          <p:nvSpPr>
            <p:cNvPr id="19" name="文本框 4"/>
            <p:cNvSpPr txBox="1"/>
            <p:nvPr/>
          </p:nvSpPr>
          <p:spPr>
            <a:xfrm>
              <a:off x="607285" y="1190166"/>
              <a:ext cx="1368765" cy="2587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40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常用库函数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56" y="759335"/>
            <a:ext cx="2222501" cy="22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>
            <a:off x="4436918" y="2139524"/>
            <a:ext cx="36627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27"/>
          <p:cNvSpPr txBox="1">
            <a:spLocks noChangeArrowheads="1"/>
          </p:cNvSpPr>
          <p:nvPr/>
        </p:nvSpPr>
        <p:spPr bwMode="auto">
          <a:xfrm>
            <a:off x="6129158" y="3629838"/>
            <a:ext cx="38207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random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库</a:t>
            </a:r>
          </a:p>
        </p:txBody>
      </p:sp>
      <p:sp>
        <p:nvSpPr>
          <p:cNvPr id="30" name="文本框 130"/>
          <p:cNvSpPr txBox="1">
            <a:spLocks noChangeArrowheads="1"/>
          </p:cNvSpPr>
          <p:nvPr/>
        </p:nvSpPr>
        <p:spPr bwMode="auto">
          <a:xfrm>
            <a:off x="4462318" y="3631471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 flipV="1">
            <a:off x="5831625" y="3736776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127"/>
          <p:cNvSpPr txBox="1">
            <a:spLocks noChangeArrowheads="1"/>
          </p:cNvSpPr>
          <p:nvPr/>
        </p:nvSpPr>
        <p:spPr bwMode="auto">
          <a:xfrm>
            <a:off x="6129158" y="4252463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日期和时间库</a:t>
            </a:r>
          </a:p>
        </p:txBody>
      </p:sp>
      <p:sp>
        <p:nvSpPr>
          <p:cNvPr id="27" name="文本框 130"/>
          <p:cNvSpPr txBox="1">
            <a:spLocks noChangeArrowheads="1"/>
          </p:cNvSpPr>
          <p:nvPr/>
        </p:nvSpPr>
        <p:spPr bwMode="auto">
          <a:xfrm>
            <a:off x="4465225" y="4254096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 flipV="1">
            <a:off x="5831625" y="4359401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128"/>
          <p:cNvSpPr txBox="1">
            <a:spLocks noChangeArrowheads="1"/>
          </p:cNvSpPr>
          <p:nvPr/>
        </p:nvSpPr>
        <p:spPr bwMode="auto">
          <a:xfrm>
            <a:off x="6129158" y="4906096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jieba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库</a:t>
            </a:r>
          </a:p>
        </p:txBody>
      </p:sp>
      <p:sp>
        <p:nvSpPr>
          <p:cNvPr id="32" name="文本框 129"/>
          <p:cNvSpPr txBox="1">
            <a:spLocks noChangeArrowheads="1"/>
          </p:cNvSpPr>
          <p:nvPr/>
        </p:nvSpPr>
        <p:spPr bwMode="auto">
          <a:xfrm>
            <a:off x="4465225" y="4938421"/>
            <a:ext cx="1595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05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 flipV="1">
            <a:off x="5831625" y="503208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5230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36731" y="1705649"/>
            <a:ext cx="9443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解释器提供了一些内置函数，在这些内置函数之中，有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个函数与数值运算相关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8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819910" y="3018790"/>
          <a:ext cx="9398635" cy="2764158"/>
        </p:xfrm>
        <a:graphic>
          <a:graphicData uri="http://schemas.openxmlformats.org/drawingml/2006/table">
            <a:tbl>
              <a:tblPr/>
              <a:tblGrid>
                <a:gridCol w="2350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7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函数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abs(x)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的绝对值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divmod(x, y)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(x//y, x%y)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，输出为二元组形式（也称为元组类型）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pow(x, y[, z])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(x**y)%z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[..]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表示该参数可以省略，即：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pow(x,y)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，它与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x**y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相同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round(x[, ndigits])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对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四舍五入，保留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ndigits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位小数。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round(x)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返回四舍五入的整数值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max(x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x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…, x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x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…, x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的最大值，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没有限定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min(x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x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…, x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x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…, x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的最小值，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没有限定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766408" y="688072"/>
            <a:ext cx="4304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常用内置数值运算函数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187450" y="641350"/>
            <a:ext cx="2236510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浮点数类型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987425" y="1240519"/>
            <a:ext cx="1043781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带有小数点及小数的数； 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语言中浮点数精确位数为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位。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987425" y="2729883"/>
            <a:ext cx="1031875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示例：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0.0, -77., -2.17 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4.3e-3, 9.6E5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（科学计数法）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科学计数法使用字母“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”或者“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”作为幂的符号，以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为基数。科学计数法含义如下：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FontTx/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   &lt;a&gt;e&lt;b&gt; = a * 10</a:t>
            </a:r>
            <a:r>
              <a:rPr lang="en-US" altLang="zh-CN" sz="2400" baseline="30000" dirty="0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3293489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63675" y="1590040"/>
            <a:ext cx="9552305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数值运算操作符可以隐式地转换输出结果的数字类型，两个整数采用运算符“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”的除法将输出浮点数结果。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内置的数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类型转换函数可以显式地在数字类型之间进行转换 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/>
              <a:t> 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049780" y="4031615"/>
          <a:ext cx="8569960" cy="1906778"/>
        </p:xfrm>
        <a:graphic>
          <a:graphicData uri="http://schemas.openxmlformats.org/drawingml/2006/table">
            <a:tbl>
              <a:tblPr/>
              <a:tblGrid>
                <a:gridCol w="214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6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</a:t>
                      </a:r>
                    </a:p>
                  </a:txBody>
                  <a:tcPr marL="68577" marR="68577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int(x)</a:t>
                      </a:r>
                    </a:p>
                  </a:txBody>
                  <a:tcPr marL="68577" marR="68577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转换为整数，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可以是浮点数或字符串</a:t>
                      </a: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float(x)</a:t>
                      </a:r>
                    </a:p>
                  </a:txBody>
                  <a:tcPr marL="68577" marR="68577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转换为浮点数，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可以是整数或字符串</a:t>
                      </a: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complex(re[, im])</a:t>
                      </a:r>
                    </a:p>
                  </a:txBody>
                  <a:tcPr marL="68577" marR="68577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生成一个复数，实部为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，虚部为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可以是整数、浮点数或字符串，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可以是整数或浮点数但不能为字符串</a:t>
                      </a: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66408" y="688072"/>
            <a:ext cx="4304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常用内置数值运算函数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962910" y="1562735"/>
            <a:ext cx="70796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 algn="just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三种类型可以相互转换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函数：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int(), float(), complex()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示例：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0" algn="just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int(4.5) = 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（直接去掉小数部分）</a:t>
            </a:r>
          </a:p>
          <a:p>
            <a:pPr lvl="2" indent="0" algn="just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int('123')=123(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字符串转为数字）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0" algn="just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float(4) = 4.0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（增加小数部分）</a:t>
            </a:r>
          </a:p>
          <a:p>
            <a:pPr lvl="2" indent="0" algn="just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float('1.23')=1.23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0" algn="just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complex(4) = 4 + 0j</a:t>
            </a:r>
          </a:p>
          <a:p>
            <a:pPr lvl="2" indent="0" algn="just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complex(4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=4+3j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158490" y="2906395"/>
            <a:ext cx="219075" cy="218440"/>
          </a:xfrm>
          <a:prstGeom prst="ellipse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158490" y="1805940"/>
            <a:ext cx="219075" cy="218440"/>
          </a:xfrm>
          <a:prstGeom prst="ellipse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6408" y="688072"/>
            <a:ext cx="4304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常用内置数值运算函数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6129158" y="2398983"/>
            <a:ext cx="38481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常用内置函数</a:t>
            </a: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4465225" y="2420086"/>
            <a:ext cx="1595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5831625" y="2513749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6129158" y="2999066"/>
            <a:ext cx="3817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math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库</a:t>
            </a: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4465225" y="3000699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5831625" y="310600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818468" y="1290383"/>
            <a:ext cx="4329871" cy="707886"/>
            <a:chOff x="607285" y="1190166"/>
            <a:chExt cx="1368765" cy="2587467"/>
          </a:xfrm>
        </p:grpSpPr>
        <p:sp>
          <p:nvSpPr>
            <p:cNvPr id="19" name="文本框 4"/>
            <p:cNvSpPr txBox="1"/>
            <p:nvPr/>
          </p:nvSpPr>
          <p:spPr>
            <a:xfrm>
              <a:off x="607285" y="1190166"/>
              <a:ext cx="1368765" cy="2587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40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常用库函数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56" y="759335"/>
            <a:ext cx="2222501" cy="22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>
            <a:off x="4436918" y="2139524"/>
            <a:ext cx="36627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27"/>
          <p:cNvSpPr txBox="1">
            <a:spLocks noChangeArrowheads="1"/>
          </p:cNvSpPr>
          <p:nvPr/>
        </p:nvSpPr>
        <p:spPr bwMode="auto">
          <a:xfrm>
            <a:off x="6129158" y="3629838"/>
            <a:ext cx="38207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random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库</a:t>
            </a:r>
          </a:p>
        </p:txBody>
      </p:sp>
      <p:sp>
        <p:nvSpPr>
          <p:cNvPr id="30" name="文本框 130"/>
          <p:cNvSpPr txBox="1">
            <a:spLocks noChangeArrowheads="1"/>
          </p:cNvSpPr>
          <p:nvPr/>
        </p:nvSpPr>
        <p:spPr bwMode="auto">
          <a:xfrm>
            <a:off x="4462318" y="3631471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 flipV="1">
            <a:off x="5831625" y="3736776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127"/>
          <p:cNvSpPr txBox="1">
            <a:spLocks noChangeArrowheads="1"/>
          </p:cNvSpPr>
          <p:nvPr/>
        </p:nvSpPr>
        <p:spPr bwMode="auto">
          <a:xfrm>
            <a:off x="6129158" y="4252463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日期和时间库</a:t>
            </a:r>
          </a:p>
        </p:txBody>
      </p:sp>
      <p:sp>
        <p:nvSpPr>
          <p:cNvPr id="27" name="文本框 130"/>
          <p:cNvSpPr txBox="1">
            <a:spLocks noChangeArrowheads="1"/>
          </p:cNvSpPr>
          <p:nvPr/>
        </p:nvSpPr>
        <p:spPr bwMode="auto">
          <a:xfrm>
            <a:off x="4465225" y="4254096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 flipV="1">
            <a:off x="5831625" y="4359401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128"/>
          <p:cNvSpPr txBox="1">
            <a:spLocks noChangeArrowheads="1"/>
          </p:cNvSpPr>
          <p:nvPr/>
        </p:nvSpPr>
        <p:spPr bwMode="auto">
          <a:xfrm>
            <a:off x="6129158" y="4906096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jieba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库</a:t>
            </a:r>
          </a:p>
        </p:txBody>
      </p:sp>
      <p:sp>
        <p:nvSpPr>
          <p:cNvPr id="32" name="文本框 129"/>
          <p:cNvSpPr txBox="1">
            <a:spLocks noChangeArrowheads="1"/>
          </p:cNvSpPr>
          <p:nvPr/>
        </p:nvSpPr>
        <p:spPr bwMode="auto">
          <a:xfrm>
            <a:off x="4465225" y="4938421"/>
            <a:ext cx="1595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05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 flipV="1">
            <a:off x="5831625" y="503208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9377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19578" y="964625"/>
            <a:ext cx="87826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None/>
            </a:pPr>
            <a:r>
              <a:rPr lang="zh-CN" altLang="en-US" sz="2400" b="1" dirty="0">
                <a:latin typeface="+mn-ea"/>
                <a:sym typeface="+mn-ea"/>
              </a:rPr>
              <a:t>使用</a:t>
            </a:r>
            <a:r>
              <a:rPr lang="en-US" altLang="zh-CN" sz="2400" b="1" dirty="0">
                <a:latin typeface="+mn-ea"/>
                <a:sym typeface="+mn-ea"/>
              </a:rPr>
              <a:t>math</a:t>
            </a:r>
            <a:r>
              <a:rPr lang="zh-CN" altLang="en-US" sz="2400" b="1" dirty="0">
                <a:latin typeface="+mn-ea"/>
                <a:sym typeface="+mn-ea"/>
              </a:rPr>
              <a:t>库的两种方法：</a:t>
            </a:r>
            <a:endParaRPr lang="en-US" altLang="zh-CN" sz="2400" b="1" dirty="0">
              <a:latin typeface="+mn-ea"/>
              <a:sym typeface="+mn-ea"/>
            </a:endParaRPr>
          </a:p>
          <a:p>
            <a:pPr marL="0" lvl="1" indent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None/>
            </a:pPr>
            <a:r>
              <a:rPr lang="zh-CN" altLang="zh-CN" sz="2400" b="1" dirty="0">
                <a:latin typeface="+mn-ea"/>
                <a:sym typeface="+mn-ea"/>
              </a:rPr>
              <a:t>第一种：</a:t>
            </a:r>
            <a:r>
              <a:rPr lang="en-US" altLang="zh-CN" sz="2400" b="1" dirty="0">
                <a:latin typeface="+mn-ea"/>
                <a:sym typeface="+mn-ea"/>
              </a:rPr>
              <a:t>import math </a:t>
            </a:r>
            <a:endParaRPr lang="zh-CN" altLang="zh-CN" sz="2400" b="1" dirty="0">
              <a:latin typeface="+mn-ea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zh-CN" sz="2400" b="1" dirty="0">
                <a:latin typeface="+mn-ea"/>
                <a:sym typeface="+mn-ea"/>
              </a:rPr>
              <a:t>对</a:t>
            </a:r>
            <a:r>
              <a:rPr lang="en-US" altLang="zh-CN" sz="2400" b="1" dirty="0">
                <a:latin typeface="+mn-ea"/>
                <a:sym typeface="+mn-ea"/>
              </a:rPr>
              <a:t>math</a:t>
            </a:r>
            <a:r>
              <a:rPr lang="zh-CN" altLang="zh-CN" sz="2400" b="1" dirty="0">
                <a:latin typeface="+mn-ea"/>
                <a:sym typeface="+mn-ea"/>
              </a:rPr>
              <a:t>库中函数采用</a:t>
            </a:r>
            <a:r>
              <a:rPr lang="en-US" altLang="zh-CN" sz="2400" b="1" dirty="0">
                <a:latin typeface="+mn-ea"/>
                <a:sym typeface="+mn-ea"/>
              </a:rPr>
              <a:t>math.&lt;b&gt;()</a:t>
            </a:r>
            <a:r>
              <a:rPr lang="zh-CN" altLang="zh-CN" sz="2400" b="1" dirty="0">
                <a:latin typeface="+mn-ea"/>
                <a:sym typeface="+mn-ea"/>
              </a:rPr>
              <a:t>形式使用 </a:t>
            </a:r>
            <a:endParaRPr lang="en-US" altLang="zh-CN" sz="2400" b="1" dirty="0">
              <a:solidFill>
                <a:schemeClr val="tx1"/>
              </a:solidFill>
              <a:latin typeface="+mn-ea"/>
            </a:endParaRPr>
          </a:p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endParaRPr lang="zh-CN" altLang="en-US" sz="2400" b="1" dirty="0">
              <a:latin typeface="+mn-ea"/>
            </a:endParaRPr>
          </a:p>
          <a:p>
            <a:pPr indent="0" eaLnBrk="0" hangingPunct="0">
              <a:spcBef>
                <a:spcPct val="20000"/>
              </a:spcBef>
              <a:buNone/>
            </a:pPr>
            <a:endParaRPr lang="zh-CN" altLang="zh-CN" sz="2400" b="1" dirty="0">
              <a:latin typeface="+mn-ea"/>
              <a:sym typeface="+mn-ea"/>
            </a:endParaRPr>
          </a:p>
          <a:p>
            <a:pPr indent="0" eaLnBrk="0" hangingPunct="0">
              <a:spcBef>
                <a:spcPct val="20000"/>
              </a:spcBef>
              <a:buNone/>
            </a:pPr>
            <a:endParaRPr lang="en-US" altLang="zh-CN" sz="2400" b="1" dirty="0">
              <a:latin typeface="+mn-ea"/>
              <a:sym typeface="+mn-ea"/>
            </a:endParaRPr>
          </a:p>
          <a:p>
            <a:pPr indent="0" eaLnBrk="0" hangingPunct="0">
              <a:spcBef>
                <a:spcPct val="20000"/>
              </a:spcBef>
              <a:buNone/>
            </a:pPr>
            <a:r>
              <a:rPr lang="zh-CN" altLang="zh-CN" sz="2400" b="1" dirty="0">
                <a:latin typeface="+mn-ea"/>
                <a:sym typeface="+mn-ea"/>
              </a:rPr>
              <a:t>第二种，</a:t>
            </a:r>
            <a:r>
              <a:rPr lang="en-US" altLang="zh-CN" sz="2400" b="1" dirty="0">
                <a:latin typeface="+mn-ea"/>
                <a:sym typeface="+mn-ea"/>
              </a:rPr>
              <a:t>from math import &lt;</a:t>
            </a:r>
            <a:r>
              <a:rPr lang="zh-CN" altLang="zh-CN" sz="2400" b="1" dirty="0">
                <a:latin typeface="+mn-ea"/>
                <a:sym typeface="+mn-ea"/>
              </a:rPr>
              <a:t>函数名</a:t>
            </a:r>
            <a:r>
              <a:rPr lang="en-US" altLang="zh-CN" sz="2400" b="1" dirty="0">
                <a:latin typeface="+mn-ea"/>
                <a:sym typeface="+mn-ea"/>
              </a:rPr>
              <a:t>&gt;</a:t>
            </a:r>
            <a:endParaRPr lang="zh-CN" altLang="zh-CN" sz="2400" b="1" dirty="0">
              <a:latin typeface="+mn-ea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zh-CN" sz="2400" b="1" dirty="0">
                <a:latin typeface="+mn-ea"/>
                <a:sym typeface="+mn-ea"/>
              </a:rPr>
              <a:t>对</a:t>
            </a:r>
            <a:r>
              <a:rPr lang="en-US" altLang="zh-CN" sz="2400" b="1" dirty="0">
                <a:latin typeface="+mn-ea"/>
                <a:sym typeface="+mn-ea"/>
              </a:rPr>
              <a:t>math</a:t>
            </a:r>
            <a:r>
              <a:rPr lang="zh-CN" altLang="zh-CN" sz="2400" b="1" dirty="0">
                <a:latin typeface="+mn-ea"/>
                <a:sym typeface="+mn-ea"/>
              </a:rPr>
              <a:t>库中函数可以直接采用</a:t>
            </a:r>
            <a:r>
              <a:rPr lang="en-US" altLang="zh-CN" sz="2400" b="1" dirty="0">
                <a:latin typeface="+mn-ea"/>
                <a:sym typeface="+mn-ea"/>
              </a:rPr>
              <a:t>&lt;</a:t>
            </a:r>
            <a:r>
              <a:rPr lang="zh-CN" altLang="zh-CN" sz="2400" b="1" dirty="0">
                <a:latin typeface="+mn-ea"/>
                <a:sym typeface="+mn-ea"/>
              </a:rPr>
              <a:t>函数名</a:t>
            </a:r>
            <a:r>
              <a:rPr lang="en-US" altLang="zh-CN" sz="2400" b="1" dirty="0">
                <a:latin typeface="+mn-ea"/>
                <a:sym typeface="+mn-ea"/>
              </a:rPr>
              <a:t>&gt;()</a:t>
            </a:r>
            <a:r>
              <a:rPr lang="zh-CN" altLang="zh-CN" sz="2400" b="1" dirty="0">
                <a:latin typeface="+mn-ea"/>
                <a:sym typeface="+mn-ea"/>
              </a:rPr>
              <a:t>形式使用</a:t>
            </a:r>
            <a:endParaRPr lang="zh-CN" altLang="zh-CN" sz="2400" b="1" dirty="0">
              <a:latin typeface="+mn-ea"/>
            </a:endParaRPr>
          </a:p>
          <a:p>
            <a:endParaRPr lang="zh-CN" altLang="en-US" sz="2400" b="1" dirty="0">
              <a:latin typeface="+mn-ea"/>
            </a:endParaRPr>
          </a:p>
        </p:txBody>
      </p:sp>
      <p:graphicFrame>
        <p:nvGraphicFramePr>
          <p:cNvPr id="26628" name="表格 26627"/>
          <p:cNvGraphicFramePr/>
          <p:nvPr>
            <p:extLst>
              <p:ext uri="{D42A27DB-BD31-4B8C-83A1-F6EECF244321}">
                <p14:modId xmlns:p14="http://schemas.microsoft.com/office/powerpoint/2010/main" val="627102280"/>
              </p:ext>
            </p:extLst>
          </p:nvPr>
        </p:nvGraphicFramePr>
        <p:xfrm>
          <a:off x="3810864" y="2707472"/>
          <a:ext cx="4030345" cy="1234440"/>
        </p:xfrm>
        <a:graphic>
          <a:graphicData uri="http://schemas.openxmlformats.org/drawingml/2006/table">
            <a:tbl>
              <a:tblPr/>
              <a:tblGrid>
                <a:gridCol w="4030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44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eaLnBrk="0" fontAlgn="base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&gt;&gt;&gt;import math</a:t>
                      </a:r>
                      <a:endParaRPr lang="zh-CN" altLang="zh-CN" sz="180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lvl="0" indent="0" eaLnBrk="0" fontAlgn="base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lang="en-US" altLang="zh-CN" sz="1800" b="1" dirty="0" err="1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math.ceil</a:t>
                      </a:r>
                      <a:r>
                        <a:rPr lang="en-US" altLang="zh-CN" sz="18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(10.2)</a:t>
                      </a:r>
                      <a:endParaRPr lang="zh-CN" altLang="zh-CN" sz="180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lvl="0" indent="0" eaLnBrk="0" fontAlgn="base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11</a:t>
                      </a:r>
                      <a:endParaRPr lang="zh-CN" altLang="zh-CN" sz="180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1" marR="68581" marT="0" marB="0">
                    <a:lnL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634" name="表格 26633"/>
          <p:cNvGraphicFramePr/>
          <p:nvPr>
            <p:extLst>
              <p:ext uri="{D42A27DB-BD31-4B8C-83A1-F6EECF244321}">
                <p14:modId xmlns:p14="http://schemas.microsoft.com/office/powerpoint/2010/main" val="3243418857"/>
              </p:ext>
            </p:extLst>
          </p:nvPr>
        </p:nvGraphicFramePr>
        <p:xfrm>
          <a:off x="3764509" y="5312471"/>
          <a:ext cx="4095750" cy="1200150"/>
        </p:xfrm>
        <a:graphic>
          <a:graphicData uri="http://schemas.openxmlformats.org/drawingml/2006/table">
            <a:tbl>
              <a:tblPr/>
              <a:tblGrid>
                <a:gridCol w="409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438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eaLnBrk="0" fontAlgn="base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&gt;&gt;&gt;from math import floor</a:t>
                      </a:r>
                      <a:endParaRPr lang="zh-CN" altLang="zh-CN" sz="180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lvl="0" indent="0" eaLnBrk="0" fontAlgn="base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&gt;&gt;&gt;floor(10.2)</a:t>
                      </a:r>
                      <a:endParaRPr lang="zh-CN" altLang="zh-CN" sz="180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lvl="0" indent="0" eaLnBrk="0" fontAlgn="base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10</a:t>
                      </a:r>
                      <a:endParaRPr lang="zh-CN" altLang="zh-CN" sz="180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68" marR="68568" marT="0" marB="0">
                    <a:lnL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92336" y="152092"/>
            <a:ext cx="1612942" cy="928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</a:pP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math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31141" y="1606763"/>
            <a:ext cx="73113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math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提供的数学类函数库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math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库不支持复数类型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math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库一共提供了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个数学常数和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44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个函数。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包括：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0" lvl="3" indent="-342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16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个数值表示函数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0" lvl="3" indent="-342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个幂对数函数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0" lvl="3" indent="-342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16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个三角对数函数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0" lvl="3" indent="-342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个高等特殊函数</a:t>
            </a:r>
            <a:r>
              <a:rPr lang="zh-CN" altLang="en-US" sz="2400" dirty="0"/>
              <a:t> </a:t>
            </a:r>
          </a:p>
        </p:txBody>
      </p:sp>
      <p:sp>
        <p:nvSpPr>
          <p:cNvPr id="10" name="矩形 9"/>
          <p:cNvSpPr/>
          <p:nvPr/>
        </p:nvSpPr>
        <p:spPr>
          <a:xfrm>
            <a:off x="910405" y="466690"/>
            <a:ext cx="1612942" cy="928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</a:pP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math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59019" y="1315280"/>
            <a:ext cx="59734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en-US" altLang="zh-CN" sz="3200" b="1" dirty="0"/>
              <a:t>  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math</a:t>
            </a: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库包括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个数学常数</a:t>
            </a:r>
            <a:r>
              <a:rPr lang="zh-CN" altLang="en-US" sz="2800" dirty="0"/>
              <a:t> </a:t>
            </a:r>
          </a:p>
        </p:txBody>
      </p:sp>
      <p:graphicFrame>
        <p:nvGraphicFramePr>
          <p:cNvPr id="27652" name="表格 27651"/>
          <p:cNvGraphicFramePr/>
          <p:nvPr>
            <p:extLst>
              <p:ext uri="{D42A27DB-BD31-4B8C-83A1-F6EECF244321}">
                <p14:modId xmlns:p14="http://schemas.microsoft.com/office/powerpoint/2010/main" val="1870561362"/>
              </p:ext>
            </p:extLst>
          </p:nvPr>
        </p:nvGraphicFramePr>
        <p:xfrm>
          <a:off x="1251249" y="2802450"/>
          <a:ext cx="9263380" cy="2615186"/>
        </p:xfrm>
        <a:graphic>
          <a:graphicData uri="http://schemas.openxmlformats.org/drawingml/2006/table">
            <a:tbl>
              <a:tblPr/>
              <a:tblGrid>
                <a:gridCol w="1897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6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2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常数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2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数学表示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26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2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math.pi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eaLnBrk="0" hangingPunct="0">
                        <a:buNone/>
                      </a:pPr>
                      <a:endParaRPr lang="zh-CN" altLang="zh-CN" sz="26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2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圆周率，值为</a:t>
                      </a:r>
                      <a:r>
                        <a:rPr lang="en-US" altLang="zh-CN" sz="2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3.141592653589793</a:t>
                      </a:r>
                      <a:endParaRPr lang="zh-CN" altLang="zh-CN" sz="26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2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math.e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2600" i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2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自然对数，值为</a:t>
                      </a:r>
                      <a:r>
                        <a:rPr lang="en-US" altLang="zh-CN" sz="2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2.718281828459045</a:t>
                      </a:r>
                      <a:endParaRPr lang="zh-CN" altLang="zh-CN" sz="26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2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math.inf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eaLnBrk="0" hangingPunct="0">
                        <a:buNone/>
                      </a:pPr>
                      <a:endParaRPr lang="zh-CN" altLang="zh-CN" sz="26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2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正无穷大，负无穷大为</a:t>
                      </a:r>
                      <a:r>
                        <a:rPr lang="en-US" altLang="zh-CN" sz="2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-math.inf</a:t>
                      </a:r>
                      <a:endParaRPr lang="zh-CN" altLang="zh-CN" sz="26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2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math.nan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2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260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非浮点数标记，</a:t>
                      </a:r>
                      <a:r>
                        <a:rPr lang="en-US" altLang="zh-CN" sz="2600" dirty="0" err="1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NaN</a:t>
                      </a:r>
                      <a:r>
                        <a:rPr lang="zh-CN" altLang="zh-CN" sz="260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260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Not a Number</a:t>
                      </a:r>
                      <a:r>
                        <a:rPr lang="zh-CN" altLang="zh-CN" sz="260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910405" y="466690"/>
            <a:ext cx="1612942" cy="928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</a:pP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math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3090" y="1975376"/>
            <a:ext cx="14497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algn="just" fontAlgn="auto">
              <a:lnSpc>
                <a:spcPct val="1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16</a:t>
            </a:r>
            <a:endParaRPr lang="zh-CN" altLang="zh-CN" sz="2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 algn="just" fontAlgn="auto">
              <a:lnSpc>
                <a:spcPct val="1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</a:t>
            </a:r>
          </a:p>
          <a:p>
            <a:pPr marL="457200" lvl="1" indent="0" algn="just" fontAlgn="auto">
              <a:lnSpc>
                <a:spcPct val="1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</a:t>
            </a:r>
          </a:p>
          <a:p>
            <a:pPr marL="457200" lvl="1" indent="0" algn="just" fontAlgn="auto">
              <a:lnSpc>
                <a:spcPct val="1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</a:t>
            </a:r>
          </a:p>
          <a:p>
            <a:pPr marL="457200" lvl="1" indent="0" algn="just" fontAlgn="auto">
              <a:lnSpc>
                <a:spcPct val="1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</a:t>
            </a:r>
          </a:p>
          <a:p>
            <a:pPr marL="457200" lvl="1" indent="0" algn="just" fontAlgn="auto">
              <a:lnSpc>
                <a:spcPct val="1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示</a:t>
            </a:r>
          </a:p>
          <a:p>
            <a:pPr marL="457200" lvl="1" indent="0" algn="just" fontAlgn="auto">
              <a:lnSpc>
                <a:spcPct val="1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</a:t>
            </a:r>
          </a:p>
          <a:p>
            <a:pPr marL="457200" lvl="1" indent="0" algn="just" fontAlgn="auto">
              <a:lnSpc>
                <a:spcPct val="1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 algn="just" fontAlgn="auto">
              <a:lnSpc>
                <a:spcPct val="1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zh-CN" altLang="en-US" sz="2600" dirty="0"/>
              <a:t> </a:t>
            </a:r>
          </a:p>
        </p:txBody>
      </p:sp>
      <p:graphicFrame>
        <p:nvGraphicFramePr>
          <p:cNvPr id="28676" name="表格 28675"/>
          <p:cNvGraphicFramePr/>
          <p:nvPr/>
        </p:nvGraphicFramePr>
        <p:xfrm>
          <a:off x="2157095" y="342900"/>
          <a:ext cx="9578340" cy="5559679"/>
        </p:xfrm>
        <a:graphic>
          <a:graphicData uri="http://schemas.openxmlformats.org/drawingml/2006/table">
            <a:tbl>
              <a:tblPr/>
              <a:tblGrid>
                <a:gridCol w="2121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4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86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函数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4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数学表示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4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math.fabs(x)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eaLnBrk="0" hangingPunct="0">
                        <a:buNone/>
                      </a:pPr>
                      <a:endParaRPr lang="zh-CN" altLang="zh-CN" sz="16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的绝对值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9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math.fmod(x, y)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 % y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与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lang="zh-CN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的模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math.fsum([x,y,…])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x+y+…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浮点数精确求和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math.ceil(x)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eaLnBrk="0" hangingPunct="0">
                        <a:buNone/>
                      </a:pPr>
                      <a:endParaRPr lang="zh-CN" altLang="zh-CN" sz="16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向上取整，返回不小于</a:t>
                      </a:r>
                      <a:r>
                        <a:rPr lang="en-US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的最小整数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math.floor(x)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eaLnBrk="0" hangingPunct="0">
                        <a:buNone/>
                      </a:pPr>
                      <a:endParaRPr lang="zh-CN" altLang="zh-CN" sz="16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向下取证</a:t>
                      </a:r>
                      <a:r>
                        <a:rPr lang="zh-CN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，返回不大于</a:t>
                      </a:r>
                      <a:r>
                        <a:rPr lang="en-US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的最大整数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9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math.factorial(x)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x!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的阶乘，如果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是小数或负数，返回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ValueError</a:t>
                      </a:r>
                      <a:endParaRPr lang="zh-CN" altLang="zh-CN" sz="16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math.gcd(a, b)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与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的最大公约数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9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math.frepx(x)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 = m * 2</a:t>
                      </a:r>
                      <a:r>
                        <a:rPr lang="en-US" altLang="zh-CN" sz="1600" baseline="30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endParaRPr lang="en-US" altLang="zh-CN" sz="16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(m, e)</a:t>
                      </a:r>
                      <a:r>
                        <a:rPr lang="zh-CN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，当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x=0</a:t>
                      </a:r>
                      <a:r>
                        <a:rPr lang="zh-CN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，返回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(0.0, 0)</a:t>
                      </a:r>
                      <a:endParaRPr lang="zh-CN" altLang="zh-CN" sz="16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9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math.ldexp(x, i)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 * 2</a:t>
                      </a:r>
                      <a:r>
                        <a:rPr lang="en-US" altLang="zh-CN" sz="1600" baseline="30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lang="en-US" altLang="zh-CN" sz="16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 * 2</a:t>
                      </a:r>
                      <a:r>
                        <a:rPr lang="en-US" altLang="zh-CN" sz="1600" baseline="30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zh-CN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运算值，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math.frepx(x)</a:t>
                      </a:r>
                      <a:r>
                        <a:rPr lang="zh-CN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函数的反运算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9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math.modf(x)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的小数和整数部分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9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math.trunc(x)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的整数部分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6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math.copysign(x, y)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eaLnBrk="0" hangingPunct="0">
                        <a:buNone/>
                      </a:pPr>
                      <a:endParaRPr lang="zh-CN" altLang="zh-CN" sz="16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用数值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lang="zh-CN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的正负号替换数值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的正负号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49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math.isclose(a,b)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比较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的相似性，返回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True</a:t>
                      </a:r>
                      <a:r>
                        <a:rPr lang="zh-CN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False</a:t>
                      </a:r>
                      <a:endParaRPr lang="zh-CN" altLang="zh-CN" sz="16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49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math.isfinite(x)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当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为无穷大，返回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True</a:t>
                      </a:r>
                      <a:r>
                        <a:rPr lang="zh-CN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；否则，返回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False </a:t>
                      </a:r>
                      <a:endParaRPr lang="zh-CN" altLang="zh-CN" sz="16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49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math.isinf(x)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当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为正数或负数无穷大，返回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True</a:t>
                      </a:r>
                      <a:r>
                        <a:rPr lang="zh-CN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；否则，返回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False</a:t>
                      </a:r>
                      <a:endParaRPr lang="zh-CN" altLang="zh-CN" sz="16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49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math.isnan(x)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当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NaN</a:t>
                      </a:r>
                      <a:r>
                        <a:rPr lang="zh-CN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，返回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True</a:t>
                      </a:r>
                      <a:r>
                        <a:rPr lang="zh-CN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；否则，返回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False</a:t>
                      </a:r>
                      <a:endParaRPr lang="zh-CN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01963" y="139817"/>
            <a:ext cx="1612942" cy="928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</a:pP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math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18551" y="442143"/>
            <a:ext cx="3181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个幂对数函数</a:t>
            </a:r>
            <a:endParaRPr lang="zh-CN" altLang="en-US" sz="2800" dirty="0"/>
          </a:p>
        </p:txBody>
      </p:sp>
      <p:graphicFrame>
        <p:nvGraphicFramePr>
          <p:cNvPr id="29700" name="表格 29699"/>
          <p:cNvGraphicFramePr/>
          <p:nvPr>
            <p:extLst>
              <p:ext uri="{D42A27DB-BD31-4B8C-83A1-F6EECF244321}">
                <p14:modId xmlns:p14="http://schemas.microsoft.com/office/powerpoint/2010/main" val="114280802"/>
              </p:ext>
            </p:extLst>
          </p:nvPr>
        </p:nvGraphicFramePr>
        <p:xfrm>
          <a:off x="2014233" y="1644655"/>
          <a:ext cx="8590280" cy="4675505"/>
        </p:xfrm>
        <a:graphic>
          <a:graphicData uri="http://schemas.openxmlformats.org/drawingml/2006/table">
            <a:tbl>
              <a:tblPr/>
              <a:tblGrid>
                <a:gridCol w="202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6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05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函数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8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数学表示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8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7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math.pow(x,y)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en-US" altLang="zh-CN" sz="1800" baseline="30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endParaRPr lang="en-US" altLang="zh-CN" sz="18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8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zh-CN" sz="18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lang="zh-CN" altLang="zh-CN" sz="18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次幂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4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math.exp(x)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lang="en-US" altLang="zh-CN" sz="1800" baseline="30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lang="en-US" altLang="zh-CN" sz="180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8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lang="en-US" altLang="zh-CN" sz="18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lang="zh-CN" altLang="zh-CN" sz="18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的</a:t>
                      </a:r>
                      <a:r>
                        <a:rPr lang="en-US" altLang="zh-CN" sz="18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zh-CN" sz="18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次幂，</a:t>
                      </a:r>
                      <a:r>
                        <a:rPr lang="en-US" altLang="zh-CN" sz="18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lang="zh-CN" altLang="zh-CN" sz="18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是自然对数</a:t>
                      </a:r>
                      <a:r>
                        <a:rPr lang="zh-CN" altLang="zh-CN" sz="1800"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zh-CN" sz="180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5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math.expml(x)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lang="en-US" altLang="zh-CN" sz="1800" baseline="300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8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</a:t>
                      </a:r>
                      <a:r>
                        <a:rPr lang="zh-CN" altLang="zh-CN" sz="18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的</a:t>
                      </a:r>
                      <a:r>
                        <a:rPr lang="en-US" altLang="zh-CN" sz="18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zh-CN" sz="18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次幂减</a:t>
                      </a:r>
                      <a:r>
                        <a:rPr lang="en-US" altLang="zh-CN" sz="18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zh-CN" sz="180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48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math.sqrt(x)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eaLnBrk="0" hangingPunct="0">
                        <a:buNone/>
                      </a:pPr>
                      <a:endParaRPr lang="zh-CN" altLang="zh-CN" sz="18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8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zh-CN" sz="18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的平方根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2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math.log(x[,base])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eaLnBrk="0" hangingPunct="0">
                        <a:buNone/>
                      </a:pPr>
                      <a:endParaRPr lang="zh-CN" altLang="zh-CN" sz="18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eaLnBrk="0" hangingPunct="0">
                        <a:buNone/>
                      </a:pPr>
                      <a:endParaRPr lang="zh-CN" altLang="zh-CN" sz="18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51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math.log1p(x)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eaLnBrk="0" hangingPunct="0">
                        <a:buNone/>
                      </a:pPr>
                      <a:endParaRPr lang="zh-CN" altLang="zh-CN" sz="18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8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1+x</a:t>
                      </a:r>
                      <a:r>
                        <a:rPr lang="zh-CN" altLang="zh-CN" sz="18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的自然对数值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451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math.log2(x)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eaLnBrk="0" hangingPunct="0">
                        <a:buNone/>
                      </a:pPr>
                      <a:endParaRPr lang="zh-CN" altLang="zh-CN" sz="18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8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zh-CN" sz="18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zh-CN" sz="18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对数值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197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math.log10(x)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eaLnBrk="0" hangingPunct="0">
                        <a:buNone/>
                      </a:pPr>
                      <a:endParaRPr lang="zh-CN" altLang="zh-CN" sz="18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8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zh-CN" sz="18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zh-CN" sz="18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对数值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726220" y="255268"/>
            <a:ext cx="1612942" cy="928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</a:pP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math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15390" y="1871769"/>
            <a:ext cx="13639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algn="just" fontAlgn="auto">
              <a:lnSpc>
                <a:spcPct val="1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16</a:t>
            </a:r>
            <a:endParaRPr lang="zh-CN" altLang="zh-CN" sz="2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 algn="just" fontAlgn="auto">
              <a:lnSpc>
                <a:spcPct val="1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</a:t>
            </a:r>
          </a:p>
          <a:p>
            <a:pPr marL="457200" lvl="1" indent="0" algn="just" fontAlgn="auto">
              <a:lnSpc>
                <a:spcPct val="1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</a:t>
            </a:r>
          </a:p>
          <a:p>
            <a:pPr marL="457200" lvl="1" indent="0" algn="just" fontAlgn="auto">
              <a:lnSpc>
                <a:spcPct val="1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角</a:t>
            </a:r>
          </a:p>
          <a:p>
            <a:pPr marL="457200" lvl="1" indent="0" algn="just" fontAlgn="auto">
              <a:lnSpc>
                <a:spcPct val="1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双</a:t>
            </a:r>
          </a:p>
          <a:p>
            <a:pPr marL="457200" lvl="1" indent="0" algn="just" fontAlgn="auto">
              <a:lnSpc>
                <a:spcPct val="1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曲</a:t>
            </a:r>
          </a:p>
          <a:p>
            <a:pPr marL="457200" lvl="1" indent="0" algn="just" fontAlgn="auto">
              <a:lnSpc>
                <a:spcPct val="1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</a:t>
            </a:r>
          </a:p>
          <a:p>
            <a:pPr marL="457200" lvl="1" indent="0" algn="just" fontAlgn="auto">
              <a:lnSpc>
                <a:spcPct val="1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</a:t>
            </a:r>
            <a:r>
              <a:rPr lang="zh-CN" altLang="en-US" sz="2600" dirty="0"/>
              <a:t> </a:t>
            </a:r>
          </a:p>
        </p:txBody>
      </p:sp>
      <p:graphicFrame>
        <p:nvGraphicFramePr>
          <p:cNvPr id="30724" name="表格 30723"/>
          <p:cNvGraphicFramePr/>
          <p:nvPr/>
        </p:nvGraphicFramePr>
        <p:xfrm>
          <a:off x="2841625" y="373380"/>
          <a:ext cx="7696835" cy="6280785"/>
        </p:xfrm>
        <a:graphic>
          <a:graphicData uri="http://schemas.openxmlformats.org/drawingml/2006/table">
            <a:tbl>
              <a:tblPr/>
              <a:tblGrid>
                <a:gridCol w="2148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0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7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6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函数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6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数学表示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6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math.degree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(x)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角度</a:t>
                      </a:r>
                      <a:r>
                        <a:rPr lang="en-US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的弧度值转角度值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math.radians(x)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角度</a:t>
                      </a:r>
                      <a:r>
                        <a:rPr lang="en-US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的角度值转弧度值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math.hypot(x,y)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eaLnBrk="0" hangingPunct="0">
                        <a:buNone/>
                      </a:pPr>
                      <a:endParaRPr lang="zh-CN" altLang="zh-CN" sz="16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lang="en-US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(x,y)</a:t>
                      </a:r>
                      <a:r>
                        <a:rPr lang="zh-CN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坐标到原点</a:t>
                      </a:r>
                      <a:r>
                        <a:rPr lang="en-US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(0,0)</a:t>
                      </a:r>
                      <a:r>
                        <a:rPr lang="zh-CN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的距离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math.sin(x)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sin x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lang="en-US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的正弦函数值，</a:t>
                      </a:r>
                      <a:r>
                        <a:rPr lang="en-US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是弧度值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math.cos(x)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cos x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lang="en-US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的余弦函数值，</a:t>
                      </a:r>
                      <a:r>
                        <a:rPr lang="en-US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是弧度值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math.tan(x)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tan x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lang="en-US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的正切函数值，</a:t>
                      </a:r>
                      <a:r>
                        <a:rPr lang="en-US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是弧度值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math.asin(x)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arcsin x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lang="en-US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的反正弦函数值，</a:t>
                      </a:r>
                      <a:r>
                        <a:rPr lang="en-US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是弧度值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math.acos(x)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arccos x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lang="en-US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的反余弦函数值，</a:t>
                      </a:r>
                      <a:r>
                        <a:rPr lang="en-US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是弧度值</a:t>
                      </a:r>
                      <a:r>
                        <a:rPr lang="zh-CN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zh-CN" sz="160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math.atan(x)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arctan x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的反正切函</a:t>
                      </a:r>
                      <a:r>
                        <a:rPr lang="zh-CN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数值，</a:t>
                      </a:r>
                      <a:r>
                        <a:rPr lang="en-US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是弧度值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math.atan2(y,x)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arctan y/x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y/x</a:t>
                      </a:r>
                      <a:r>
                        <a:rPr lang="zh-CN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的反正切函</a:t>
                      </a:r>
                      <a:r>
                        <a:rPr lang="zh-CN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数值，</a:t>
                      </a:r>
                      <a:r>
                        <a:rPr lang="en-US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是弧度值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6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math.sinh(x)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sinh x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lang="en-US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的双曲正弦函数值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6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math.cosh(x)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cosh x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lang="en-US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的双曲余弦函数值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76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math.tanh(x)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tanh x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lang="en-US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的双曲正切函数值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576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math.asinh(x)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arcsinh x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lang="en-US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的反双曲正弦函数值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576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math.acosh(x)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arccosh x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lang="en-US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zh-CN" sz="16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的反双曲余弦函数值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576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math.atanh(x)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arctanh x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60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lang="en-US" altLang="zh-CN" sz="160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zh-CN" sz="160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的反双曲正切函数值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40942" y="138782"/>
            <a:ext cx="1612942" cy="928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</a:pP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math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84833" y="255268"/>
            <a:ext cx="369858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个高等特殊函数</a:t>
            </a:r>
            <a:endParaRPr lang="zh-CN" altLang="en-US" sz="2800" dirty="0"/>
          </a:p>
        </p:txBody>
      </p:sp>
      <p:graphicFrame>
        <p:nvGraphicFramePr>
          <p:cNvPr id="31748" name="表格 31747"/>
          <p:cNvGraphicFramePr/>
          <p:nvPr>
            <p:extLst>
              <p:ext uri="{D42A27DB-BD31-4B8C-83A1-F6EECF244321}">
                <p14:modId xmlns:p14="http://schemas.microsoft.com/office/powerpoint/2010/main" val="2511426259"/>
              </p:ext>
            </p:extLst>
          </p:nvPr>
        </p:nvGraphicFramePr>
        <p:xfrm>
          <a:off x="2012373" y="1434768"/>
          <a:ext cx="8424545" cy="4889500"/>
        </p:xfrm>
        <a:graphic>
          <a:graphicData uri="http://schemas.openxmlformats.org/drawingml/2006/table">
            <a:tbl>
              <a:tblPr/>
              <a:tblGrid>
                <a:gridCol w="179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3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943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函数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8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数学表示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98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math.erf(x)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eaLnBrk="0" hangingPunct="0">
                        <a:buNone/>
                      </a:pPr>
                      <a:endParaRPr lang="zh-CN" altLang="zh-CN" sz="18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8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高斯误差函数，应用于概率论、统计学等领域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476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math.erfc(x)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eaLnBrk="0" hangingPunct="0">
                        <a:buNone/>
                      </a:pPr>
                      <a:endParaRPr lang="zh-CN" altLang="zh-CN" sz="18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8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余补高斯误差函数，</a:t>
                      </a:r>
                      <a:r>
                        <a:rPr lang="en-US" altLang="zh-CN" sz="18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math.erfc(x)=1 - math.erf(x)</a:t>
                      </a:r>
                      <a:endParaRPr lang="zh-CN" altLang="zh-CN" sz="180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math.gamma(x)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eaLnBrk="0" hangingPunct="0">
                        <a:buNone/>
                      </a:pPr>
                      <a:endParaRPr lang="zh-CN" altLang="zh-CN" sz="180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8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伽玛（</a:t>
                      </a:r>
                      <a:r>
                        <a:rPr lang="en-US" altLang="zh-CN" sz="18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Gamma</a:t>
                      </a:r>
                      <a:r>
                        <a:rPr lang="zh-CN" altLang="zh-CN" sz="180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）函数，也叫欧拉第二积分函数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16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math.lgamma(x)</a:t>
                      </a:r>
                    </a:p>
                  </a:txBody>
                  <a:tcPr marL="68580" marR="68580" marT="0" marB="0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ctr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ln(gamma(x))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0" algn="just" eaLnBrk="0" hangingPunct="0">
                        <a:lnSpc>
                          <a:spcPct val="150000"/>
                        </a:lnSpc>
                        <a:spcAft>
                          <a:spcPct val="0"/>
                        </a:spcAft>
                        <a:buNone/>
                      </a:pPr>
                      <a:r>
                        <a:rPr lang="zh-CN" altLang="zh-CN" sz="180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伽玛函数的自然对数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77895" y="152092"/>
            <a:ext cx="1612942" cy="928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</a:pP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math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1124546" y="758825"/>
            <a:ext cx="1826141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复数类型</a:t>
            </a: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779568" y="1698625"/>
            <a:ext cx="9800883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与数学中的复数概念一致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z = a +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是实数部分，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是虚数部分，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都是浮点类型，虚数部分用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标识。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示例：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12.3+4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  -5.6+7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j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247238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09601" y="419821"/>
            <a:ext cx="9682715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课堂练习：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indent="0" algn="just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math.ceil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(3.5+math.floor(-2.5))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的值为（      ）。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indent="0" algn="just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round(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math.fabs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(-2.5))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的值为（      ）。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indent="0" algn="just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math.sqrt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math.pow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(2,4))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的值为（      ）。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indent="0" algn="just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math.fmod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(36,5)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的值为（      ）。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750552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24249" y="1302992"/>
            <a:ext cx="985620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【例</a:t>
            </a:r>
            <a:r>
              <a:rPr lang="en-US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2-9</a:t>
            </a:r>
            <a:r>
              <a:rPr lang="zh-CN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】</a:t>
            </a:r>
            <a:endParaRPr lang="en-US" altLang="zh-CN" sz="2800" kern="100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zh-CN" sz="2800" kern="100" dirty="0">
              <a:solidFill>
                <a:srgbClr val="FF0000"/>
              </a:solidFill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编写代码，根据用户输入的半径，求圆的周长和面积并输出。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309408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6129158" y="2398983"/>
            <a:ext cx="38481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常用内置函数</a:t>
            </a: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4465225" y="2420086"/>
            <a:ext cx="1595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5831625" y="2513749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6129158" y="2999066"/>
            <a:ext cx="3817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math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库</a:t>
            </a: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4465225" y="3000699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5831625" y="310600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818468" y="1290383"/>
            <a:ext cx="4329871" cy="707886"/>
            <a:chOff x="607285" y="1190166"/>
            <a:chExt cx="1368765" cy="2587467"/>
          </a:xfrm>
        </p:grpSpPr>
        <p:sp>
          <p:nvSpPr>
            <p:cNvPr id="19" name="文本框 4"/>
            <p:cNvSpPr txBox="1"/>
            <p:nvPr/>
          </p:nvSpPr>
          <p:spPr>
            <a:xfrm>
              <a:off x="607285" y="1190166"/>
              <a:ext cx="1368765" cy="2587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40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常用库函数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56" y="759335"/>
            <a:ext cx="2222501" cy="22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>
            <a:off x="4436918" y="2139524"/>
            <a:ext cx="36627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27"/>
          <p:cNvSpPr txBox="1">
            <a:spLocks noChangeArrowheads="1"/>
          </p:cNvSpPr>
          <p:nvPr/>
        </p:nvSpPr>
        <p:spPr bwMode="auto">
          <a:xfrm>
            <a:off x="6129158" y="3629838"/>
            <a:ext cx="38207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random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库</a:t>
            </a:r>
          </a:p>
        </p:txBody>
      </p:sp>
      <p:sp>
        <p:nvSpPr>
          <p:cNvPr id="30" name="文本框 130"/>
          <p:cNvSpPr txBox="1">
            <a:spLocks noChangeArrowheads="1"/>
          </p:cNvSpPr>
          <p:nvPr/>
        </p:nvSpPr>
        <p:spPr bwMode="auto">
          <a:xfrm>
            <a:off x="4462318" y="3631471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 flipV="1">
            <a:off x="5831625" y="3736776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127"/>
          <p:cNvSpPr txBox="1">
            <a:spLocks noChangeArrowheads="1"/>
          </p:cNvSpPr>
          <p:nvPr/>
        </p:nvSpPr>
        <p:spPr bwMode="auto">
          <a:xfrm>
            <a:off x="6129158" y="4252463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日期和时间库</a:t>
            </a:r>
          </a:p>
        </p:txBody>
      </p:sp>
      <p:sp>
        <p:nvSpPr>
          <p:cNvPr id="27" name="文本框 130"/>
          <p:cNvSpPr txBox="1">
            <a:spLocks noChangeArrowheads="1"/>
          </p:cNvSpPr>
          <p:nvPr/>
        </p:nvSpPr>
        <p:spPr bwMode="auto">
          <a:xfrm>
            <a:off x="4465225" y="4254096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 flipV="1">
            <a:off x="5831625" y="4359401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128"/>
          <p:cNvSpPr txBox="1">
            <a:spLocks noChangeArrowheads="1"/>
          </p:cNvSpPr>
          <p:nvPr/>
        </p:nvSpPr>
        <p:spPr bwMode="auto">
          <a:xfrm>
            <a:off x="6129158" y="4906096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jieba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库</a:t>
            </a:r>
          </a:p>
        </p:txBody>
      </p:sp>
      <p:sp>
        <p:nvSpPr>
          <p:cNvPr id="32" name="文本框 129"/>
          <p:cNvSpPr txBox="1">
            <a:spLocks noChangeArrowheads="1"/>
          </p:cNvSpPr>
          <p:nvPr/>
        </p:nvSpPr>
        <p:spPr bwMode="auto">
          <a:xfrm>
            <a:off x="4465225" y="4938421"/>
            <a:ext cx="1595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05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 flipV="1">
            <a:off x="5831625" y="503208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87017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1295466" y="1316766"/>
            <a:ext cx="9842620" cy="2232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random</a:t>
            </a:r>
            <a:r>
              <a:rPr lang="zh-CN" altLang="en-US" sz="3200" dirty="0"/>
              <a:t>库也需要先通过</a:t>
            </a:r>
            <a:r>
              <a:rPr lang="en-US" altLang="zh-CN" sz="3200" dirty="0"/>
              <a:t>import</a:t>
            </a:r>
            <a:r>
              <a:rPr lang="zh-CN" altLang="en-US" sz="3200" dirty="0"/>
              <a:t>导入串能够使用。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函数的功能是用于产生随机数。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&gt;&gt;&gt;import random</a:t>
            </a:r>
          </a:p>
        </p:txBody>
      </p:sp>
      <p:sp>
        <p:nvSpPr>
          <p:cNvPr id="6" name="矩形 5"/>
          <p:cNvSpPr/>
          <p:nvPr/>
        </p:nvSpPr>
        <p:spPr>
          <a:xfrm>
            <a:off x="726220" y="255268"/>
            <a:ext cx="460414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</a:pP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random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库（随机函数）</a:t>
            </a:r>
          </a:p>
        </p:txBody>
      </p:sp>
    </p:spTree>
    <p:extLst>
      <p:ext uri="{BB962C8B-B14F-4D97-AF65-F5344CB8AC3E}">
        <p14:creationId xmlns:p14="http://schemas.microsoft.com/office/powerpoint/2010/main" val="21626602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1295466" y="1316766"/>
            <a:ext cx="9842620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/>
              <a:t>①</a:t>
            </a:r>
            <a:r>
              <a:rPr lang="en-US" altLang="zh-CN" sz="3200" dirty="0"/>
              <a:t>random()</a:t>
            </a:r>
            <a:r>
              <a:rPr lang="zh-CN" altLang="en-US" sz="3200" dirty="0"/>
              <a:t>方法：返回随机生成的一个实数，它在</a:t>
            </a:r>
            <a:r>
              <a:rPr lang="en-US" altLang="zh-CN" sz="3200" dirty="0"/>
              <a:t>[0,1)</a:t>
            </a:r>
            <a:r>
              <a:rPr lang="zh-CN" altLang="en-US" sz="3200" dirty="0"/>
              <a:t>范围内。</a:t>
            </a:r>
            <a:endParaRPr lang="en-US" altLang="zh-CN" sz="3200" dirty="0"/>
          </a:p>
          <a:p>
            <a:pPr>
              <a:lnSpc>
                <a:spcPct val="120000"/>
              </a:lnSpc>
            </a:pPr>
            <a:r>
              <a:rPr lang="en-US" altLang="zh-CN" sz="3200" dirty="0"/>
              <a:t>print "random():",</a:t>
            </a:r>
            <a:r>
              <a:rPr lang="en-US" altLang="zh-CN" sz="3200" dirty="0" err="1"/>
              <a:t>random.random</a:t>
            </a:r>
            <a:r>
              <a:rPr lang="en-US" altLang="zh-CN" sz="3200" dirty="0"/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sz="3200" dirty="0"/>
              <a:t>0.809221478124</a:t>
            </a:r>
          </a:p>
          <a:p>
            <a:pPr>
              <a:lnSpc>
                <a:spcPct val="120000"/>
              </a:lnSpc>
            </a:pPr>
            <a:r>
              <a:rPr lang="zh-CN" altLang="en-US" sz="3200" dirty="0"/>
              <a:t>②</a:t>
            </a:r>
            <a:r>
              <a:rPr lang="en-US" altLang="zh-CN" sz="3200" dirty="0" err="1"/>
              <a:t>random.uniform</a:t>
            </a:r>
            <a:r>
              <a:rPr lang="en-US" altLang="zh-CN" sz="3200" dirty="0"/>
              <a:t>(</a:t>
            </a:r>
            <a:r>
              <a:rPr lang="en-US" altLang="zh-CN" sz="3200" dirty="0" err="1"/>
              <a:t>a,b</a:t>
            </a:r>
            <a:r>
              <a:rPr lang="en-US" altLang="zh-CN" sz="3200" dirty="0"/>
              <a:t>)</a:t>
            </a:r>
            <a:r>
              <a:rPr lang="zh-CN" altLang="en-US" sz="3200" dirty="0"/>
              <a:t>：用于生成一个指定范围</a:t>
            </a:r>
            <a:r>
              <a:rPr lang="en-US" altLang="zh-CN" sz="3200" dirty="0"/>
              <a:t>[</a:t>
            </a:r>
            <a:r>
              <a:rPr lang="en-US" altLang="zh-CN" sz="3200" dirty="0" err="1"/>
              <a:t>a,b</a:t>
            </a:r>
            <a:r>
              <a:rPr lang="en-US" altLang="zh-CN" sz="3200" dirty="0"/>
              <a:t>]</a:t>
            </a:r>
            <a:r>
              <a:rPr lang="zh-CN" altLang="en-US" sz="3200" dirty="0"/>
              <a:t>内的随机浮点数。</a:t>
            </a:r>
            <a:endParaRPr lang="en-US" altLang="zh-CN" sz="3200" dirty="0"/>
          </a:p>
          <a:p>
            <a:pPr>
              <a:lnSpc>
                <a:spcPct val="120000"/>
              </a:lnSpc>
            </a:pPr>
            <a:r>
              <a:rPr lang="en-US" altLang="zh-CN" sz="3200" dirty="0"/>
              <a:t>print </a:t>
            </a:r>
            <a:r>
              <a:rPr lang="en-US" altLang="zh-CN" sz="3200" dirty="0" err="1"/>
              <a:t>random.uniform</a:t>
            </a:r>
            <a:r>
              <a:rPr lang="en-US" altLang="zh-CN" sz="3200" dirty="0"/>
              <a:t>(10,20)</a:t>
            </a:r>
          </a:p>
          <a:p>
            <a:pPr>
              <a:lnSpc>
                <a:spcPct val="120000"/>
              </a:lnSpc>
            </a:pPr>
            <a:r>
              <a:rPr lang="en-US" altLang="zh-CN" sz="3200" dirty="0"/>
              <a:t>13.2960134544</a:t>
            </a:r>
          </a:p>
        </p:txBody>
      </p:sp>
      <p:sp>
        <p:nvSpPr>
          <p:cNvPr id="6" name="矩形 5"/>
          <p:cNvSpPr/>
          <p:nvPr/>
        </p:nvSpPr>
        <p:spPr>
          <a:xfrm>
            <a:off x="726220" y="255268"/>
            <a:ext cx="460414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</a:pP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random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库（随机函数）</a:t>
            </a:r>
          </a:p>
        </p:txBody>
      </p:sp>
    </p:spTree>
    <p:extLst>
      <p:ext uri="{BB962C8B-B14F-4D97-AF65-F5344CB8AC3E}">
        <p14:creationId xmlns:p14="http://schemas.microsoft.com/office/powerpoint/2010/main" val="61754380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6" y="152096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59775" y="255271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1295466" y="1316765"/>
            <a:ext cx="9842620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/>
              <a:t>③</a:t>
            </a:r>
            <a:r>
              <a:rPr lang="en-US" altLang="zh-CN" sz="3200" dirty="0" err="1"/>
              <a:t>random.randint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a,b</a:t>
            </a:r>
            <a:r>
              <a:rPr lang="en-US" altLang="zh-CN" sz="3200" dirty="0"/>
              <a:t>)</a:t>
            </a:r>
            <a:r>
              <a:rPr lang="zh-CN" altLang="en-US" sz="3200" dirty="0"/>
              <a:t>：用于生成一个指定范围 </a:t>
            </a:r>
            <a:r>
              <a:rPr lang="en-US" altLang="zh-CN" sz="3200" dirty="0"/>
              <a:t>[</a:t>
            </a:r>
            <a:r>
              <a:rPr lang="en-US" altLang="zh-CN" sz="3200" dirty="0" err="1"/>
              <a:t>a,b</a:t>
            </a:r>
            <a:r>
              <a:rPr lang="en-US" altLang="zh-CN" sz="3200" dirty="0"/>
              <a:t>]</a:t>
            </a:r>
            <a:r>
              <a:rPr lang="zh-CN" altLang="en-US" sz="3200" dirty="0"/>
              <a:t>内的整数。</a:t>
            </a:r>
            <a:endParaRPr lang="en-US" altLang="zh-CN" sz="3200" dirty="0"/>
          </a:p>
          <a:p>
            <a:pPr>
              <a:lnSpc>
                <a:spcPct val="120000"/>
              </a:lnSpc>
            </a:pPr>
            <a:r>
              <a:rPr lang="en-US" altLang="zh-CN" sz="3200" dirty="0"/>
              <a:t>print </a:t>
            </a:r>
            <a:r>
              <a:rPr lang="en-US" altLang="zh-CN" sz="3200" dirty="0" err="1"/>
              <a:t>random.randint</a:t>
            </a:r>
            <a:r>
              <a:rPr lang="en-US" altLang="zh-CN" sz="3200" dirty="0"/>
              <a:t>(10,20)</a:t>
            </a:r>
          </a:p>
          <a:p>
            <a:pPr>
              <a:lnSpc>
                <a:spcPct val="120000"/>
              </a:lnSpc>
            </a:pPr>
            <a:r>
              <a:rPr lang="en-US" altLang="zh-CN" sz="3200" dirty="0"/>
              <a:t>11</a:t>
            </a:r>
          </a:p>
          <a:p>
            <a:pPr>
              <a:lnSpc>
                <a:spcPct val="120000"/>
              </a:lnSpc>
            </a:pPr>
            <a:r>
              <a:rPr lang="zh-CN" altLang="en-US" sz="3200" dirty="0"/>
              <a:t>④</a:t>
            </a:r>
            <a:r>
              <a:rPr lang="en-US" altLang="zh-CN" sz="3200" dirty="0" err="1"/>
              <a:t>random.randrange</a:t>
            </a:r>
            <a:r>
              <a:rPr lang="en-US" altLang="zh-CN" sz="3200" dirty="0"/>
              <a:t>([start],stop[, step])</a:t>
            </a:r>
            <a:r>
              <a:rPr lang="zh-CN" altLang="en-US" sz="3200" dirty="0"/>
              <a:t>：从指定范围内，按指定基数递增的集合中获取一个随机数。</a:t>
            </a:r>
            <a:endParaRPr lang="en-US" altLang="zh-CN" sz="3200" dirty="0"/>
          </a:p>
          <a:p>
            <a:pPr>
              <a:lnSpc>
                <a:spcPct val="120000"/>
              </a:lnSpc>
            </a:pPr>
            <a:r>
              <a:rPr lang="en-US" altLang="zh-CN" sz="3200" dirty="0"/>
              <a:t>print </a:t>
            </a:r>
            <a:r>
              <a:rPr lang="en-US" altLang="zh-CN" sz="3200" dirty="0" err="1"/>
              <a:t>random.randrange</a:t>
            </a:r>
            <a:r>
              <a:rPr lang="en-US" altLang="zh-CN" sz="3200" dirty="0"/>
              <a:t>(10,100,2)</a:t>
            </a:r>
          </a:p>
          <a:p>
            <a:pPr>
              <a:lnSpc>
                <a:spcPct val="120000"/>
              </a:lnSpc>
            </a:pPr>
            <a:r>
              <a:rPr lang="en-US" altLang="zh-CN" sz="3200" dirty="0"/>
              <a:t>72</a:t>
            </a:r>
          </a:p>
        </p:txBody>
      </p:sp>
      <p:sp>
        <p:nvSpPr>
          <p:cNvPr id="6" name="矩形 5"/>
          <p:cNvSpPr/>
          <p:nvPr/>
        </p:nvSpPr>
        <p:spPr>
          <a:xfrm>
            <a:off x="726220" y="255268"/>
            <a:ext cx="460414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</a:pP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random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库（随机函数）</a:t>
            </a:r>
          </a:p>
        </p:txBody>
      </p:sp>
    </p:spTree>
    <p:extLst>
      <p:ext uri="{BB962C8B-B14F-4D97-AF65-F5344CB8AC3E}">
        <p14:creationId xmlns:p14="http://schemas.microsoft.com/office/powerpoint/2010/main" val="7886682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98891" y="501134"/>
            <a:ext cx="870323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【例</a:t>
            </a:r>
            <a:r>
              <a:rPr lang="en-US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2-10</a:t>
            </a:r>
            <a:r>
              <a:rPr lang="zh-CN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】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返回随机生成的一个实数，它在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[0,1)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内。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程序代码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&gt;&gt;&gt; import random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&gt;&gt;&gt; print(“random():”,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random.random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())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运行结果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random(): 0.297225370085492</a:t>
            </a:r>
          </a:p>
          <a:p>
            <a:endParaRPr lang="en-US" altLang="zh-CN" sz="2800" kern="100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【</a:t>
            </a:r>
            <a:r>
              <a:rPr lang="zh-CN" altLang="en-US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 </a:t>
            </a:r>
            <a:r>
              <a:rPr lang="en-US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2-11】 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生成一个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[10,20]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范围内的随机小数。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程序代码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&gt;&gt;&gt; import random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&gt;&gt;&gt; print(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random.uniform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(10,20))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运行结果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14.253788222873649</a:t>
            </a:r>
          </a:p>
          <a:p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1165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98892" y="501134"/>
            <a:ext cx="977550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【</a:t>
            </a:r>
            <a:r>
              <a:rPr lang="zh-CN" altLang="en-US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 </a:t>
            </a:r>
            <a:r>
              <a:rPr lang="en-US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2-12】 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生成一个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[10,20]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范围内的随机整数。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程序代码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 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random.randint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(10,20)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&gt;&gt;&gt; import random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&gt;&gt;&gt; print(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random.randint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(10,20))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运行结果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17</a:t>
            </a:r>
          </a:p>
          <a:p>
            <a:endParaRPr lang="en-US" altLang="zh-CN" sz="2800" kern="100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【</a:t>
            </a:r>
            <a:r>
              <a:rPr lang="zh-CN" altLang="en-US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 </a:t>
            </a:r>
            <a:r>
              <a:rPr lang="en-US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2-13】 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从指定范围内按指定基数递增的集合中获取一个随机数。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程序代码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&gt;&gt;&gt; import random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&gt;&gt;&gt; print(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random.randrange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(10,100,2))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运行结果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】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68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9599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5" y="152095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59774" y="255270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Oval 6"/>
          <p:cNvSpPr/>
          <p:nvPr/>
        </p:nvSpPr>
        <p:spPr bwMode="auto">
          <a:xfrm>
            <a:off x="979488" y="1967876"/>
            <a:ext cx="1249216" cy="1249216"/>
          </a:xfrm>
          <a:prstGeom prst="ellipse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en-US" sz="2133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Freeform 171"/>
          <p:cNvSpPr/>
          <p:nvPr/>
        </p:nvSpPr>
        <p:spPr bwMode="auto">
          <a:xfrm>
            <a:off x="1384239" y="2375768"/>
            <a:ext cx="451147" cy="433101"/>
          </a:xfrm>
          <a:custGeom>
            <a:avLst/>
            <a:gdLst>
              <a:gd name="T0" fmla="*/ 228 w 308"/>
              <a:gd name="T1" fmla="*/ 218 h 296"/>
              <a:gd name="T2" fmla="*/ 224 w 308"/>
              <a:gd name="T3" fmla="*/ 215 h 296"/>
              <a:gd name="T4" fmla="*/ 228 w 308"/>
              <a:gd name="T5" fmla="*/ 212 h 296"/>
              <a:gd name="T6" fmla="*/ 230 w 308"/>
              <a:gd name="T7" fmla="*/ 212 h 296"/>
              <a:gd name="T8" fmla="*/ 278 w 308"/>
              <a:gd name="T9" fmla="*/ 209 h 296"/>
              <a:gd name="T10" fmla="*/ 288 w 308"/>
              <a:gd name="T11" fmla="*/ 176 h 296"/>
              <a:gd name="T12" fmla="*/ 284 w 308"/>
              <a:gd name="T13" fmla="*/ 176 h 296"/>
              <a:gd name="T14" fmla="*/ 283 w 308"/>
              <a:gd name="T15" fmla="*/ 176 h 296"/>
              <a:gd name="T16" fmla="*/ 283 w 308"/>
              <a:gd name="T17" fmla="*/ 176 h 296"/>
              <a:gd name="T18" fmla="*/ 229 w 308"/>
              <a:gd name="T19" fmla="*/ 174 h 296"/>
              <a:gd name="T20" fmla="*/ 226 w 308"/>
              <a:gd name="T21" fmla="*/ 174 h 296"/>
              <a:gd name="T22" fmla="*/ 222 w 308"/>
              <a:gd name="T23" fmla="*/ 171 h 296"/>
              <a:gd name="T24" fmla="*/ 226 w 308"/>
              <a:gd name="T25" fmla="*/ 168 h 296"/>
              <a:gd name="T26" fmla="*/ 228 w 308"/>
              <a:gd name="T27" fmla="*/ 168 h 296"/>
              <a:gd name="T28" fmla="*/ 284 w 308"/>
              <a:gd name="T29" fmla="*/ 164 h 296"/>
              <a:gd name="T30" fmla="*/ 292 w 308"/>
              <a:gd name="T31" fmla="*/ 164 h 296"/>
              <a:gd name="T32" fmla="*/ 292 w 308"/>
              <a:gd name="T33" fmla="*/ 164 h 296"/>
              <a:gd name="T34" fmla="*/ 296 w 308"/>
              <a:gd name="T35" fmla="*/ 133 h 296"/>
              <a:gd name="T36" fmla="*/ 214 w 308"/>
              <a:gd name="T37" fmla="*/ 124 h 296"/>
              <a:gd name="T38" fmla="*/ 213 w 308"/>
              <a:gd name="T39" fmla="*/ 124 h 296"/>
              <a:gd name="T40" fmla="*/ 212 w 308"/>
              <a:gd name="T41" fmla="*/ 124 h 296"/>
              <a:gd name="T42" fmla="*/ 217 w 308"/>
              <a:gd name="T43" fmla="*/ 124 h 296"/>
              <a:gd name="T44" fmla="*/ 206 w 308"/>
              <a:gd name="T45" fmla="*/ 124 h 296"/>
              <a:gd name="T46" fmla="*/ 165 w 308"/>
              <a:gd name="T47" fmla="*/ 123 h 296"/>
              <a:gd name="T48" fmla="*/ 165 w 308"/>
              <a:gd name="T49" fmla="*/ 123 h 296"/>
              <a:gd name="T50" fmla="*/ 160 w 308"/>
              <a:gd name="T51" fmla="*/ 121 h 296"/>
              <a:gd name="T52" fmla="*/ 165 w 308"/>
              <a:gd name="T53" fmla="*/ 120 h 296"/>
              <a:gd name="T54" fmla="*/ 165 w 308"/>
              <a:gd name="T55" fmla="*/ 120 h 296"/>
              <a:gd name="T56" fmla="*/ 179 w 308"/>
              <a:gd name="T57" fmla="*/ 119 h 296"/>
              <a:gd name="T58" fmla="*/ 192 w 308"/>
              <a:gd name="T59" fmla="*/ 58 h 296"/>
              <a:gd name="T60" fmla="*/ 178 w 308"/>
              <a:gd name="T61" fmla="*/ 0 h 296"/>
              <a:gd name="T62" fmla="*/ 101 w 308"/>
              <a:gd name="T63" fmla="*/ 126 h 296"/>
              <a:gd name="T64" fmla="*/ 58 w 308"/>
              <a:gd name="T65" fmla="*/ 146 h 296"/>
              <a:gd name="T66" fmla="*/ 53 w 308"/>
              <a:gd name="T67" fmla="*/ 275 h 296"/>
              <a:gd name="T68" fmla="*/ 99 w 308"/>
              <a:gd name="T69" fmla="*/ 275 h 296"/>
              <a:gd name="T70" fmla="*/ 232 w 308"/>
              <a:gd name="T71" fmla="*/ 286 h 296"/>
              <a:gd name="T72" fmla="*/ 255 w 308"/>
              <a:gd name="T73" fmla="*/ 256 h 296"/>
              <a:gd name="T74" fmla="*/ 227 w 308"/>
              <a:gd name="T75" fmla="*/ 255 h 296"/>
              <a:gd name="T76" fmla="*/ 225 w 308"/>
              <a:gd name="T77" fmla="*/ 255 h 296"/>
              <a:gd name="T78" fmla="*/ 221 w 308"/>
              <a:gd name="T79" fmla="*/ 252 h 296"/>
              <a:gd name="T80" fmla="*/ 225 w 308"/>
              <a:gd name="T81" fmla="*/ 249 h 296"/>
              <a:gd name="T82" fmla="*/ 227 w 308"/>
              <a:gd name="T83" fmla="*/ 249 h 296"/>
              <a:gd name="T84" fmla="*/ 262 w 308"/>
              <a:gd name="T85" fmla="*/ 247 h 296"/>
              <a:gd name="T86" fmla="*/ 269 w 308"/>
              <a:gd name="T87" fmla="*/ 220 h 296"/>
              <a:gd name="T88" fmla="*/ 230 w 308"/>
              <a:gd name="T89" fmla="*/ 218 h 296"/>
              <a:gd name="T90" fmla="*/ 228 w 308"/>
              <a:gd name="T91" fmla="*/ 21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8" h="296">
                <a:moveTo>
                  <a:pt x="228" y="218"/>
                </a:moveTo>
                <a:cubicBezTo>
                  <a:pt x="224" y="215"/>
                  <a:pt x="224" y="215"/>
                  <a:pt x="224" y="215"/>
                </a:cubicBezTo>
                <a:cubicBezTo>
                  <a:pt x="228" y="212"/>
                  <a:pt x="228" y="212"/>
                  <a:pt x="228" y="212"/>
                </a:cubicBezTo>
                <a:cubicBezTo>
                  <a:pt x="230" y="212"/>
                  <a:pt x="230" y="212"/>
                  <a:pt x="230" y="212"/>
                </a:cubicBezTo>
                <a:cubicBezTo>
                  <a:pt x="232" y="212"/>
                  <a:pt x="263" y="210"/>
                  <a:pt x="278" y="209"/>
                </a:cubicBezTo>
                <a:cubicBezTo>
                  <a:pt x="295" y="197"/>
                  <a:pt x="292" y="183"/>
                  <a:pt x="288" y="176"/>
                </a:cubicBezTo>
                <a:cubicBezTo>
                  <a:pt x="287" y="176"/>
                  <a:pt x="285" y="176"/>
                  <a:pt x="284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78" y="176"/>
                  <a:pt x="231" y="174"/>
                  <a:pt x="229" y="174"/>
                </a:cubicBezTo>
                <a:cubicBezTo>
                  <a:pt x="226" y="174"/>
                  <a:pt x="226" y="174"/>
                  <a:pt x="226" y="174"/>
                </a:cubicBezTo>
                <a:cubicBezTo>
                  <a:pt x="222" y="171"/>
                  <a:pt x="222" y="171"/>
                  <a:pt x="222" y="171"/>
                </a:cubicBezTo>
                <a:cubicBezTo>
                  <a:pt x="226" y="168"/>
                  <a:pt x="226" y="168"/>
                  <a:pt x="226" y="168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31" y="168"/>
                  <a:pt x="280" y="164"/>
                  <a:pt x="284" y="164"/>
                </a:cubicBezTo>
                <a:cubicBezTo>
                  <a:pt x="290" y="164"/>
                  <a:pt x="292" y="164"/>
                  <a:pt x="292" y="164"/>
                </a:cubicBezTo>
                <a:cubicBezTo>
                  <a:pt x="292" y="164"/>
                  <a:pt x="292" y="164"/>
                  <a:pt x="292" y="164"/>
                </a:cubicBezTo>
                <a:cubicBezTo>
                  <a:pt x="302" y="155"/>
                  <a:pt x="308" y="144"/>
                  <a:pt x="296" y="133"/>
                </a:cubicBezTo>
                <a:cubicBezTo>
                  <a:pt x="285" y="123"/>
                  <a:pt x="243" y="125"/>
                  <a:pt x="214" y="124"/>
                </a:cubicBezTo>
                <a:cubicBezTo>
                  <a:pt x="213" y="124"/>
                  <a:pt x="213" y="124"/>
                  <a:pt x="213" y="124"/>
                </a:cubicBezTo>
                <a:cubicBezTo>
                  <a:pt x="212" y="124"/>
                  <a:pt x="212" y="124"/>
                  <a:pt x="212" y="124"/>
                </a:cubicBezTo>
                <a:cubicBezTo>
                  <a:pt x="212" y="124"/>
                  <a:pt x="219" y="124"/>
                  <a:pt x="217" y="124"/>
                </a:cubicBezTo>
                <a:cubicBezTo>
                  <a:pt x="213" y="124"/>
                  <a:pt x="209" y="124"/>
                  <a:pt x="206" y="124"/>
                </a:cubicBezTo>
                <a:cubicBezTo>
                  <a:pt x="192" y="123"/>
                  <a:pt x="167" y="123"/>
                  <a:pt x="165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0" y="121"/>
                  <a:pt x="160" y="121"/>
                  <a:pt x="160" y="121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6" y="120"/>
                  <a:pt x="169" y="120"/>
                  <a:pt x="179" y="119"/>
                </a:cubicBezTo>
                <a:cubicBezTo>
                  <a:pt x="165" y="90"/>
                  <a:pt x="188" y="73"/>
                  <a:pt x="192" y="58"/>
                </a:cubicBezTo>
                <a:cubicBezTo>
                  <a:pt x="206" y="5"/>
                  <a:pt x="178" y="0"/>
                  <a:pt x="178" y="0"/>
                </a:cubicBezTo>
                <a:cubicBezTo>
                  <a:pt x="178" y="0"/>
                  <a:pt x="108" y="96"/>
                  <a:pt x="101" y="126"/>
                </a:cubicBezTo>
                <a:cubicBezTo>
                  <a:pt x="96" y="148"/>
                  <a:pt x="67" y="146"/>
                  <a:pt x="58" y="146"/>
                </a:cubicBezTo>
                <a:cubicBezTo>
                  <a:pt x="10" y="144"/>
                  <a:pt x="0" y="264"/>
                  <a:pt x="53" y="275"/>
                </a:cubicBezTo>
                <a:cubicBezTo>
                  <a:pt x="64" y="277"/>
                  <a:pt x="76" y="265"/>
                  <a:pt x="99" y="275"/>
                </a:cubicBezTo>
                <a:cubicBezTo>
                  <a:pt x="149" y="296"/>
                  <a:pt x="192" y="287"/>
                  <a:pt x="232" y="286"/>
                </a:cubicBezTo>
                <a:cubicBezTo>
                  <a:pt x="259" y="285"/>
                  <a:pt x="257" y="266"/>
                  <a:pt x="255" y="256"/>
                </a:cubicBezTo>
                <a:cubicBezTo>
                  <a:pt x="242" y="256"/>
                  <a:pt x="229" y="255"/>
                  <a:pt x="227" y="255"/>
                </a:cubicBezTo>
                <a:cubicBezTo>
                  <a:pt x="225" y="255"/>
                  <a:pt x="225" y="255"/>
                  <a:pt x="225" y="255"/>
                </a:cubicBezTo>
                <a:cubicBezTo>
                  <a:pt x="221" y="252"/>
                  <a:pt x="221" y="252"/>
                  <a:pt x="221" y="252"/>
                </a:cubicBezTo>
                <a:cubicBezTo>
                  <a:pt x="225" y="249"/>
                  <a:pt x="225" y="249"/>
                  <a:pt x="225" y="249"/>
                </a:cubicBezTo>
                <a:cubicBezTo>
                  <a:pt x="227" y="249"/>
                  <a:pt x="227" y="249"/>
                  <a:pt x="227" y="249"/>
                </a:cubicBezTo>
                <a:cubicBezTo>
                  <a:pt x="229" y="249"/>
                  <a:pt x="247" y="248"/>
                  <a:pt x="262" y="247"/>
                </a:cubicBezTo>
                <a:cubicBezTo>
                  <a:pt x="275" y="237"/>
                  <a:pt x="272" y="227"/>
                  <a:pt x="269" y="220"/>
                </a:cubicBezTo>
                <a:cubicBezTo>
                  <a:pt x="253" y="219"/>
                  <a:pt x="232" y="218"/>
                  <a:pt x="230" y="218"/>
                </a:cubicBezTo>
                <a:lnTo>
                  <a:pt x="228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1" rIns="68580" bIns="34291" numCol="1" anchor="t" anchorCtr="0" compatLnSpc="1"/>
          <a:lstStyle/>
          <a:p>
            <a:endParaRPr lang="zh-CN" altLang="en-US" sz="1333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987166" y="662187"/>
            <a:ext cx="3746500" cy="1102995"/>
            <a:chOff x="6206" y="858"/>
            <a:chExt cx="5900" cy="1737"/>
          </a:xfrm>
        </p:grpSpPr>
        <p:sp>
          <p:nvSpPr>
            <p:cNvPr id="20" name="矩形 19"/>
            <p:cNvSpPr/>
            <p:nvPr/>
          </p:nvSpPr>
          <p:spPr>
            <a:xfrm>
              <a:off x="6206" y="858"/>
              <a:ext cx="5900" cy="1737"/>
            </a:xfrm>
            <a:prstGeom prst="rect">
              <a:avLst/>
            </a:pr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103" y="954"/>
              <a:ext cx="4664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作业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7379" y="2087"/>
              <a:ext cx="4112" cy="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2548629" y="2032560"/>
            <a:ext cx="87289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随机产生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班的班号放入变量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中，再随机产生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1-35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的学号放入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xh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中，最后输入产生的这两个随机数。保存为学号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-random.py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222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6129158" y="2398983"/>
            <a:ext cx="38481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常用内置函数</a:t>
            </a: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4465225" y="2420086"/>
            <a:ext cx="1595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5831625" y="2513749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6129158" y="2999066"/>
            <a:ext cx="3817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math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库</a:t>
            </a: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4465225" y="3000699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5831625" y="310600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818468" y="1290383"/>
            <a:ext cx="4329871" cy="707886"/>
            <a:chOff x="607285" y="1190166"/>
            <a:chExt cx="1368765" cy="2587467"/>
          </a:xfrm>
        </p:grpSpPr>
        <p:sp>
          <p:nvSpPr>
            <p:cNvPr id="19" name="文本框 4"/>
            <p:cNvSpPr txBox="1"/>
            <p:nvPr/>
          </p:nvSpPr>
          <p:spPr>
            <a:xfrm>
              <a:off x="607285" y="1190166"/>
              <a:ext cx="1368765" cy="2587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40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常用库函数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56" y="759335"/>
            <a:ext cx="2222501" cy="22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>
            <a:off x="4436918" y="2139524"/>
            <a:ext cx="36627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27"/>
          <p:cNvSpPr txBox="1">
            <a:spLocks noChangeArrowheads="1"/>
          </p:cNvSpPr>
          <p:nvPr/>
        </p:nvSpPr>
        <p:spPr bwMode="auto">
          <a:xfrm>
            <a:off x="6129158" y="3629838"/>
            <a:ext cx="38207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random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库</a:t>
            </a:r>
          </a:p>
        </p:txBody>
      </p:sp>
      <p:sp>
        <p:nvSpPr>
          <p:cNvPr id="30" name="文本框 130"/>
          <p:cNvSpPr txBox="1">
            <a:spLocks noChangeArrowheads="1"/>
          </p:cNvSpPr>
          <p:nvPr/>
        </p:nvSpPr>
        <p:spPr bwMode="auto">
          <a:xfrm>
            <a:off x="4462318" y="3631471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 flipV="1">
            <a:off x="5831625" y="3736776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127"/>
          <p:cNvSpPr txBox="1">
            <a:spLocks noChangeArrowheads="1"/>
          </p:cNvSpPr>
          <p:nvPr/>
        </p:nvSpPr>
        <p:spPr bwMode="auto">
          <a:xfrm>
            <a:off x="6129158" y="4252463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日期和时间库</a:t>
            </a:r>
          </a:p>
        </p:txBody>
      </p:sp>
      <p:sp>
        <p:nvSpPr>
          <p:cNvPr id="27" name="文本框 130"/>
          <p:cNvSpPr txBox="1">
            <a:spLocks noChangeArrowheads="1"/>
          </p:cNvSpPr>
          <p:nvPr/>
        </p:nvSpPr>
        <p:spPr bwMode="auto">
          <a:xfrm>
            <a:off x="4465225" y="4254096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 flipV="1">
            <a:off x="5831625" y="4359401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128"/>
          <p:cNvSpPr txBox="1">
            <a:spLocks noChangeArrowheads="1"/>
          </p:cNvSpPr>
          <p:nvPr/>
        </p:nvSpPr>
        <p:spPr bwMode="auto">
          <a:xfrm>
            <a:off x="6129158" y="4906096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jieba</a:t>
            </a:r>
            <a:r>
              <a:rPr lang="zh-CN" altLang="en-US" sz="24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库</a:t>
            </a:r>
          </a:p>
        </p:txBody>
      </p:sp>
      <p:sp>
        <p:nvSpPr>
          <p:cNvPr id="32" name="文本框 129"/>
          <p:cNvSpPr txBox="1">
            <a:spLocks noChangeArrowheads="1"/>
          </p:cNvSpPr>
          <p:nvPr/>
        </p:nvSpPr>
        <p:spPr bwMode="auto">
          <a:xfrm>
            <a:off x="4465225" y="4938421"/>
            <a:ext cx="1595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05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 flipV="1">
            <a:off x="5831625" y="5032084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0581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8781</Words>
  <Application>Microsoft Office PowerPoint</Application>
  <PresentationFormat>宽屏</PresentationFormat>
  <Paragraphs>1344</Paragraphs>
  <Slides>128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128</vt:i4>
      </vt:variant>
    </vt:vector>
  </HeadingPairs>
  <TitlesOfParts>
    <vt:vector size="146" baseType="lpstr">
      <vt:lpstr>DFGothic-EB</vt:lpstr>
      <vt:lpstr>Gill Sans</vt:lpstr>
      <vt:lpstr>等线</vt:lpstr>
      <vt:lpstr>方正正大黑简体</vt:lpstr>
      <vt:lpstr>华文楷体</vt:lpstr>
      <vt:lpstr>华文中宋</vt:lpstr>
      <vt:lpstr>宋体</vt:lpstr>
      <vt:lpstr>微软雅黑</vt:lpstr>
      <vt:lpstr>微软雅黑 Light</vt:lpstr>
      <vt:lpstr>幼圆</vt:lpstr>
      <vt:lpstr>Arial</vt:lpstr>
      <vt:lpstr>Arial Black</vt:lpstr>
      <vt:lpstr>Calibri</vt:lpstr>
      <vt:lpstr>Calibri Light</vt:lpstr>
      <vt:lpstr>Courier New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Ren Hao</cp:lastModifiedBy>
  <cp:revision>270</cp:revision>
  <dcterms:created xsi:type="dcterms:W3CDTF">2017-05-16T13:31:00Z</dcterms:created>
  <dcterms:modified xsi:type="dcterms:W3CDTF">2022-05-11T05:44:11Z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8</vt:lpwstr>
  </property>
</Properties>
</file>