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5"/>
  </p:notesMasterIdLst>
  <p:sldIdLst>
    <p:sldId id="493" r:id="rId2"/>
    <p:sldId id="460" r:id="rId3"/>
    <p:sldId id="494" r:id="rId4"/>
    <p:sldId id="495" r:id="rId5"/>
    <p:sldId id="462" r:id="rId6"/>
    <p:sldId id="461" r:id="rId7"/>
    <p:sldId id="262" r:id="rId8"/>
    <p:sldId id="468" r:id="rId9"/>
    <p:sldId id="489" r:id="rId10"/>
    <p:sldId id="490" r:id="rId11"/>
    <p:sldId id="491" r:id="rId12"/>
    <p:sldId id="514" r:id="rId13"/>
    <p:sldId id="421" r:id="rId14"/>
    <p:sldId id="515" r:id="rId15"/>
    <p:sldId id="422" r:id="rId16"/>
    <p:sldId id="466" r:id="rId17"/>
    <p:sldId id="516" r:id="rId18"/>
    <p:sldId id="517" r:id="rId19"/>
    <p:sldId id="518" r:id="rId20"/>
    <p:sldId id="519" r:id="rId21"/>
    <p:sldId id="520" r:id="rId22"/>
    <p:sldId id="521" r:id="rId23"/>
    <p:sldId id="522" r:id="rId24"/>
    <p:sldId id="523" r:id="rId25"/>
    <p:sldId id="478" r:id="rId26"/>
    <p:sldId id="479" r:id="rId27"/>
    <p:sldId id="480" r:id="rId28"/>
    <p:sldId id="481" r:id="rId29"/>
    <p:sldId id="482" r:id="rId30"/>
    <p:sldId id="442" r:id="rId31"/>
    <p:sldId id="449" r:id="rId32"/>
    <p:sldId id="452" r:id="rId33"/>
    <p:sldId id="451" r:id="rId34"/>
    <p:sldId id="450" r:id="rId35"/>
    <p:sldId id="475" r:id="rId36"/>
    <p:sldId id="448" r:id="rId37"/>
    <p:sldId id="474" r:id="rId38"/>
    <p:sldId id="438" r:id="rId39"/>
    <p:sldId id="440" r:id="rId40"/>
    <p:sldId id="441" r:id="rId41"/>
    <p:sldId id="524" r:id="rId42"/>
    <p:sldId id="526" r:id="rId43"/>
    <p:sldId id="527" r:id="rId44"/>
    <p:sldId id="528" r:id="rId45"/>
    <p:sldId id="529" r:id="rId46"/>
    <p:sldId id="477" r:id="rId47"/>
    <p:sldId id="453" r:id="rId48"/>
    <p:sldId id="454" r:id="rId49"/>
    <p:sldId id="455" r:id="rId50"/>
    <p:sldId id="456" r:id="rId51"/>
    <p:sldId id="457" r:id="rId52"/>
    <p:sldId id="458" r:id="rId53"/>
    <p:sldId id="429" r:id="rId54"/>
    <p:sldId id="530" r:id="rId55"/>
    <p:sldId id="531" r:id="rId56"/>
    <p:sldId id="532" r:id="rId57"/>
    <p:sldId id="533" r:id="rId58"/>
    <p:sldId id="534" r:id="rId59"/>
    <p:sldId id="535" r:id="rId60"/>
    <p:sldId id="419" r:id="rId61"/>
    <p:sldId id="476" r:id="rId62"/>
    <p:sldId id="431" r:id="rId63"/>
    <p:sldId id="536" r:id="rId6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73A6"/>
    <a:srgbClr val="FFB329"/>
    <a:srgbClr val="C00000"/>
    <a:srgbClr val="CF3E3E"/>
    <a:srgbClr val="F8DD71"/>
    <a:srgbClr val="4A8CBC"/>
    <a:srgbClr val="417BAA"/>
    <a:srgbClr val="64846E"/>
    <a:srgbClr val="FF0066"/>
    <a:srgbClr val="4978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31" autoAdjust="0"/>
    <p:restoredTop sz="92147" autoAdjust="0"/>
  </p:normalViewPr>
  <p:slideViewPr>
    <p:cSldViewPr snapToGrid="0">
      <p:cViewPr varScale="1">
        <p:scale>
          <a:sx n="115" d="100"/>
          <a:sy n="115" d="100"/>
        </p:scale>
        <p:origin x="749" y="-5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2022/5/11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3404867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3668563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52</a:t>
            </a:fld>
            <a:endParaRPr lang="zh-CN" altLang="en-US"/>
          </a:p>
        </p:txBody>
      </p:sp>
    </p:spTree>
    <p:extLst>
      <p:ext uri="{BB962C8B-B14F-4D97-AF65-F5344CB8AC3E}">
        <p14:creationId xmlns:p14="http://schemas.microsoft.com/office/powerpoint/2010/main" val="2635026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53</a:t>
            </a:fld>
            <a:endParaRPr lang="zh-CN" altLang="en-US"/>
          </a:p>
        </p:txBody>
      </p:sp>
    </p:spTree>
    <p:extLst>
      <p:ext uri="{BB962C8B-B14F-4D97-AF65-F5344CB8AC3E}">
        <p14:creationId xmlns:p14="http://schemas.microsoft.com/office/powerpoint/2010/main" val="2208766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60</a:t>
            </a:fld>
            <a:endParaRPr lang="zh-CN" altLang="en-US"/>
          </a:p>
        </p:txBody>
      </p:sp>
    </p:spTree>
    <p:extLst>
      <p:ext uri="{BB962C8B-B14F-4D97-AF65-F5344CB8AC3E}">
        <p14:creationId xmlns:p14="http://schemas.microsoft.com/office/powerpoint/2010/main" val="1442582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61</a:t>
            </a:fld>
            <a:endParaRPr lang="zh-CN" altLang="en-US"/>
          </a:p>
        </p:txBody>
      </p:sp>
    </p:spTree>
    <p:extLst>
      <p:ext uri="{BB962C8B-B14F-4D97-AF65-F5344CB8AC3E}">
        <p14:creationId xmlns:p14="http://schemas.microsoft.com/office/powerpoint/2010/main" val="1442582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1275585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477138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46</a:t>
            </a:fld>
            <a:endParaRPr lang="zh-CN" altLang="en-US"/>
          </a:p>
        </p:txBody>
      </p:sp>
    </p:spTree>
    <p:extLst>
      <p:ext uri="{BB962C8B-B14F-4D97-AF65-F5344CB8AC3E}">
        <p14:creationId xmlns:p14="http://schemas.microsoft.com/office/powerpoint/2010/main" val="2051206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47</a:t>
            </a:fld>
            <a:endParaRPr lang="zh-CN" altLang="en-US"/>
          </a:p>
        </p:txBody>
      </p:sp>
    </p:spTree>
    <p:extLst>
      <p:ext uri="{BB962C8B-B14F-4D97-AF65-F5344CB8AC3E}">
        <p14:creationId xmlns:p14="http://schemas.microsoft.com/office/powerpoint/2010/main" val="2635026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48</a:t>
            </a:fld>
            <a:endParaRPr lang="zh-CN" altLang="en-US"/>
          </a:p>
        </p:txBody>
      </p:sp>
    </p:spTree>
    <p:extLst>
      <p:ext uri="{BB962C8B-B14F-4D97-AF65-F5344CB8AC3E}">
        <p14:creationId xmlns:p14="http://schemas.microsoft.com/office/powerpoint/2010/main" val="2635026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49</a:t>
            </a:fld>
            <a:endParaRPr lang="zh-CN" altLang="en-US"/>
          </a:p>
        </p:txBody>
      </p:sp>
    </p:spTree>
    <p:extLst>
      <p:ext uri="{BB962C8B-B14F-4D97-AF65-F5344CB8AC3E}">
        <p14:creationId xmlns:p14="http://schemas.microsoft.com/office/powerpoint/2010/main" val="2635026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50</a:t>
            </a:fld>
            <a:endParaRPr lang="zh-CN" altLang="en-US"/>
          </a:p>
        </p:txBody>
      </p:sp>
    </p:spTree>
    <p:extLst>
      <p:ext uri="{BB962C8B-B14F-4D97-AF65-F5344CB8AC3E}">
        <p14:creationId xmlns:p14="http://schemas.microsoft.com/office/powerpoint/2010/main" val="2635026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51</a:t>
            </a:fld>
            <a:endParaRPr lang="zh-CN" altLang="en-US"/>
          </a:p>
        </p:txBody>
      </p:sp>
    </p:spTree>
    <p:extLst>
      <p:ext uri="{BB962C8B-B14F-4D97-AF65-F5344CB8AC3E}">
        <p14:creationId xmlns:p14="http://schemas.microsoft.com/office/powerpoint/2010/main" val="2635026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B7BE2D6-E201-420C-A136-6CCB402847D1}" type="datetime1">
              <a:rPr lang="zh-CN" altLang="en-US" smtClean="0"/>
              <a:t>2022/5/11</a:t>
            </a:fld>
            <a:endParaRPr lang="zh-CN" altLang="en-US"/>
          </a:p>
        </p:txBody>
      </p:sp>
      <p:sp>
        <p:nvSpPr>
          <p:cNvPr id="5" name="页脚占位符 4"/>
          <p:cNvSpPr>
            <a:spLocks noGrp="1"/>
          </p:cNvSpPr>
          <p:nvPr>
            <p:ph type="ftr" sz="quarter" idx="11"/>
          </p:nvPr>
        </p:nvSpPr>
        <p:spPr>
          <a:xfrm>
            <a:off x="4038600" y="6239392"/>
            <a:ext cx="4114800" cy="365125"/>
          </a:xfrm>
        </p:spPr>
        <p:txBody>
          <a:bodyPr/>
          <a:lstStyle>
            <a:lvl1pPr>
              <a:defRPr>
                <a:solidFill>
                  <a:schemeClr val="tx1"/>
                </a:solidFill>
              </a:defRPr>
            </a:lvl1pPr>
          </a:lstStyle>
          <a:p>
            <a:r>
              <a:rPr lang="zh-CN" altLang="en-US"/>
              <a:t>重庆交通大学 </a:t>
            </a:r>
            <a:r>
              <a:rPr lang="en-US" altLang="zh-CN"/>
              <a:t>Python</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B7C145C2-F018-45D5-8443-74502E4219D4}"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99219F1-AFD0-451C-98CE-FEBFCE42B973}" type="datetime1">
              <a:rPr lang="zh-CN" altLang="en-US" smtClean="0"/>
              <a:t>2022/5/11</a:t>
            </a:fld>
            <a:endParaRPr lang="zh-CN" altLang="en-US"/>
          </a:p>
        </p:txBody>
      </p:sp>
      <p:sp>
        <p:nvSpPr>
          <p:cNvPr id="5" name="页脚占位符 4"/>
          <p:cNvSpPr>
            <a:spLocks noGrp="1"/>
          </p:cNvSpPr>
          <p:nvPr>
            <p:ph type="ftr" sz="quarter" idx="11"/>
          </p:nvPr>
        </p:nvSpPr>
        <p:spPr/>
        <p:txBody>
          <a:bodyPr/>
          <a:lstStyle/>
          <a:p>
            <a:r>
              <a:rPr lang="zh-CN" altLang="en-US"/>
              <a:t>重庆交通大学 </a:t>
            </a:r>
            <a:r>
              <a:rPr lang="en-US" altLang="zh-CN"/>
              <a:t>Python</a:t>
            </a:r>
            <a:r>
              <a:rPr lang="zh-CN" altLang="en-US"/>
              <a:t>课程组</a:t>
            </a:r>
          </a:p>
        </p:txBody>
      </p:sp>
      <p:sp>
        <p:nvSpPr>
          <p:cNvPr id="6" name="灯片编号占位符 5"/>
          <p:cNvSpPr>
            <a:spLocks noGrp="1"/>
          </p:cNvSpPr>
          <p:nvPr>
            <p:ph type="sldNum" sz="quarter" idx="12"/>
          </p:nvPr>
        </p:nvSpPr>
        <p:spPr/>
        <p:txBody>
          <a:bodyPr/>
          <a:lstStyle/>
          <a:p>
            <a:fld id="{B7C145C2-F018-45D5-8443-74502E4219D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64FD3E0-935C-4623-91FD-9646595F5BC4}" type="datetime1">
              <a:rPr lang="zh-CN" altLang="en-US" smtClean="0"/>
              <a:t>2022/5/11</a:t>
            </a:fld>
            <a:endParaRPr lang="zh-CN" altLang="en-US"/>
          </a:p>
        </p:txBody>
      </p:sp>
      <p:sp>
        <p:nvSpPr>
          <p:cNvPr id="5" name="页脚占位符 4"/>
          <p:cNvSpPr>
            <a:spLocks noGrp="1"/>
          </p:cNvSpPr>
          <p:nvPr>
            <p:ph type="ftr" sz="quarter" idx="11"/>
          </p:nvPr>
        </p:nvSpPr>
        <p:spPr/>
        <p:txBody>
          <a:bodyPr/>
          <a:lstStyle/>
          <a:p>
            <a:r>
              <a:rPr lang="zh-CN" altLang="en-US"/>
              <a:t>重庆交通大学 </a:t>
            </a:r>
            <a:r>
              <a:rPr lang="en-US" altLang="zh-CN"/>
              <a:t>Python</a:t>
            </a:r>
            <a:r>
              <a:rPr lang="zh-CN" altLang="en-US"/>
              <a:t>课程组</a:t>
            </a:r>
          </a:p>
        </p:txBody>
      </p:sp>
      <p:sp>
        <p:nvSpPr>
          <p:cNvPr id="6" name="灯片编号占位符 5"/>
          <p:cNvSpPr>
            <a:spLocks noGrp="1"/>
          </p:cNvSpPr>
          <p:nvPr>
            <p:ph type="sldNum" sz="quarter" idx="12"/>
          </p:nvPr>
        </p:nvSpPr>
        <p:spPr/>
        <p:txBody>
          <a:bodyPr/>
          <a:lstStyle/>
          <a:p>
            <a:fld id="{B7C145C2-F018-45D5-8443-74502E4219D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82A1CF3-A330-4318-A818-63DC5ABDBD23}" type="datetime1">
              <a:rPr lang="zh-CN" altLang="en-US" smtClean="0"/>
              <a:t>2022/5/11</a:t>
            </a:fld>
            <a:endParaRPr lang="zh-CN" altLang="en-US"/>
          </a:p>
        </p:txBody>
      </p:sp>
      <p:sp>
        <p:nvSpPr>
          <p:cNvPr id="5" name="页脚占位符 4"/>
          <p:cNvSpPr>
            <a:spLocks noGrp="1"/>
          </p:cNvSpPr>
          <p:nvPr>
            <p:ph type="ftr" sz="quarter" idx="11"/>
          </p:nvPr>
        </p:nvSpPr>
        <p:spPr/>
        <p:txBody>
          <a:bodyPr/>
          <a:lstStyle/>
          <a:p>
            <a:r>
              <a:rPr lang="zh-CN" altLang="en-US"/>
              <a:t>重庆交通大学 </a:t>
            </a:r>
            <a:r>
              <a:rPr lang="en-US" altLang="zh-CN"/>
              <a:t>Python</a:t>
            </a:r>
            <a:r>
              <a:rPr lang="zh-CN" altLang="en-US"/>
              <a:t>课程组</a:t>
            </a:r>
          </a:p>
        </p:txBody>
      </p:sp>
      <p:sp>
        <p:nvSpPr>
          <p:cNvPr id="6" name="灯片编号占位符 5"/>
          <p:cNvSpPr>
            <a:spLocks noGrp="1"/>
          </p:cNvSpPr>
          <p:nvPr>
            <p:ph type="sldNum" sz="quarter" idx="12"/>
          </p:nvPr>
        </p:nvSpPr>
        <p:spPr/>
        <p:txBody>
          <a:bodyPr/>
          <a:lstStyle/>
          <a:p>
            <a:fld id="{B7C145C2-F018-45D5-8443-74502E4219D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F9F933E-0008-44D4-AD24-4302E3CAA465}" type="datetime1">
              <a:rPr lang="zh-CN" altLang="en-US" smtClean="0"/>
              <a:t>2022/5/11</a:t>
            </a:fld>
            <a:endParaRPr lang="zh-CN" altLang="en-US"/>
          </a:p>
        </p:txBody>
      </p:sp>
      <p:sp>
        <p:nvSpPr>
          <p:cNvPr id="5" name="页脚占位符 4"/>
          <p:cNvSpPr>
            <a:spLocks noGrp="1"/>
          </p:cNvSpPr>
          <p:nvPr>
            <p:ph type="ftr" sz="quarter" idx="11"/>
          </p:nvPr>
        </p:nvSpPr>
        <p:spPr/>
        <p:txBody>
          <a:bodyPr/>
          <a:lstStyle/>
          <a:p>
            <a:r>
              <a:rPr lang="zh-CN" altLang="en-US"/>
              <a:t>重庆交通大学 </a:t>
            </a:r>
            <a:r>
              <a:rPr lang="en-US" altLang="zh-CN"/>
              <a:t>Python</a:t>
            </a:r>
            <a:r>
              <a:rPr lang="zh-CN" altLang="en-US"/>
              <a:t>课程组</a:t>
            </a:r>
          </a:p>
        </p:txBody>
      </p:sp>
      <p:sp>
        <p:nvSpPr>
          <p:cNvPr id="6" name="灯片编号占位符 5"/>
          <p:cNvSpPr>
            <a:spLocks noGrp="1"/>
          </p:cNvSpPr>
          <p:nvPr>
            <p:ph type="sldNum" sz="quarter" idx="12"/>
          </p:nvPr>
        </p:nvSpPr>
        <p:spPr/>
        <p:txBody>
          <a:bodyPr/>
          <a:lstStyle/>
          <a:p>
            <a:fld id="{B7C145C2-F018-45D5-8443-74502E4219D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1F4D5E8-9C26-4288-A334-32B052C50CD8}" type="datetime1">
              <a:rPr lang="zh-CN" altLang="en-US" smtClean="0"/>
              <a:t>2022/5/11</a:t>
            </a:fld>
            <a:endParaRPr lang="zh-CN" altLang="en-US"/>
          </a:p>
        </p:txBody>
      </p:sp>
      <p:sp>
        <p:nvSpPr>
          <p:cNvPr id="6" name="页脚占位符 5"/>
          <p:cNvSpPr>
            <a:spLocks noGrp="1"/>
          </p:cNvSpPr>
          <p:nvPr>
            <p:ph type="ftr" sz="quarter" idx="11"/>
          </p:nvPr>
        </p:nvSpPr>
        <p:spPr/>
        <p:txBody>
          <a:bodyPr/>
          <a:lstStyle/>
          <a:p>
            <a:r>
              <a:rPr lang="zh-CN" altLang="en-US"/>
              <a:t>重庆交通大学 </a:t>
            </a:r>
            <a:r>
              <a:rPr lang="en-US" altLang="zh-CN"/>
              <a:t>Python</a:t>
            </a:r>
            <a:r>
              <a:rPr lang="zh-CN" altLang="en-US"/>
              <a:t>课程组</a:t>
            </a:r>
          </a:p>
        </p:txBody>
      </p:sp>
      <p:sp>
        <p:nvSpPr>
          <p:cNvPr id="7" name="灯片编号占位符 6"/>
          <p:cNvSpPr>
            <a:spLocks noGrp="1"/>
          </p:cNvSpPr>
          <p:nvPr>
            <p:ph type="sldNum" sz="quarter" idx="12"/>
          </p:nvPr>
        </p:nvSpPr>
        <p:spPr/>
        <p:txBody>
          <a:bodyPr/>
          <a:lstStyle/>
          <a:p>
            <a:fld id="{B7C145C2-F018-45D5-8443-74502E4219D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F65591F-8ADF-4012-A5FB-0ACC13643774}" type="datetime1">
              <a:rPr lang="zh-CN" altLang="en-US" smtClean="0"/>
              <a:t>2022/5/11</a:t>
            </a:fld>
            <a:endParaRPr lang="zh-CN" altLang="en-US"/>
          </a:p>
        </p:txBody>
      </p:sp>
      <p:sp>
        <p:nvSpPr>
          <p:cNvPr id="8" name="页脚占位符 7"/>
          <p:cNvSpPr>
            <a:spLocks noGrp="1"/>
          </p:cNvSpPr>
          <p:nvPr>
            <p:ph type="ftr" sz="quarter" idx="11"/>
          </p:nvPr>
        </p:nvSpPr>
        <p:spPr/>
        <p:txBody>
          <a:bodyPr/>
          <a:lstStyle/>
          <a:p>
            <a:r>
              <a:rPr lang="zh-CN" altLang="en-US"/>
              <a:t>重庆交通大学 </a:t>
            </a:r>
            <a:r>
              <a:rPr lang="en-US" altLang="zh-CN"/>
              <a:t>Python</a:t>
            </a:r>
            <a:r>
              <a:rPr lang="zh-CN" altLang="en-US"/>
              <a:t>课程组</a:t>
            </a:r>
          </a:p>
        </p:txBody>
      </p:sp>
      <p:sp>
        <p:nvSpPr>
          <p:cNvPr id="9" name="灯片编号占位符 8"/>
          <p:cNvSpPr>
            <a:spLocks noGrp="1"/>
          </p:cNvSpPr>
          <p:nvPr>
            <p:ph type="sldNum" sz="quarter" idx="12"/>
          </p:nvPr>
        </p:nvSpPr>
        <p:spPr/>
        <p:txBody>
          <a:bodyPr/>
          <a:lstStyle/>
          <a:p>
            <a:fld id="{B7C145C2-F018-45D5-8443-74502E4219D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CC2454F-7E44-40DF-BBD5-91626F667265}" type="datetime1">
              <a:rPr lang="zh-CN" altLang="en-US" smtClean="0"/>
              <a:t>2022/5/11</a:t>
            </a:fld>
            <a:endParaRPr lang="zh-CN" altLang="en-US"/>
          </a:p>
        </p:txBody>
      </p:sp>
      <p:sp>
        <p:nvSpPr>
          <p:cNvPr id="4" name="页脚占位符 3"/>
          <p:cNvSpPr>
            <a:spLocks noGrp="1"/>
          </p:cNvSpPr>
          <p:nvPr>
            <p:ph type="ftr" sz="quarter" idx="11"/>
          </p:nvPr>
        </p:nvSpPr>
        <p:spPr/>
        <p:txBody>
          <a:bodyPr/>
          <a:lstStyle/>
          <a:p>
            <a:r>
              <a:rPr lang="zh-CN" altLang="en-US"/>
              <a:t>重庆交通大学 </a:t>
            </a:r>
            <a:r>
              <a:rPr lang="en-US" altLang="zh-CN"/>
              <a:t>Python</a:t>
            </a:r>
            <a:r>
              <a:rPr lang="zh-CN" altLang="en-US"/>
              <a:t>课程组</a:t>
            </a:r>
          </a:p>
        </p:txBody>
      </p:sp>
      <p:sp>
        <p:nvSpPr>
          <p:cNvPr id="5" name="灯片编号占位符 4"/>
          <p:cNvSpPr>
            <a:spLocks noGrp="1"/>
          </p:cNvSpPr>
          <p:nvPr>
            <p:ph type="sldNum" sz="quarter" idx="12"/>
          </p:nvPr>
        </p:nvSpPr>
        <p:spPr/>
        <p:txBody>
          <a:bodyPr/>
          <a:lstStyle/>
          <a:p>
            <a:fld id="{B7C145C2-F018-45D5-8443-74502E4219D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933A0B-4A7E-4375-ADAE-201E629EEEF6}" type="datetime1">
              <a:rPr lang="zh-CN" altLang="en-US" smtClean="0"/>
              <a:t>2022/5/11</a:t>
            </a:fld>
            <a:endParaRPr lang="zh-CN" altLang="en-US"/>
          </a:p>
        </p:txBody>
      </p:sp>
      <p:sp>
        <p:nvSpPr>
          <p:cNvPr id="3" name="页脚占位符 2"/>
          <p:cNvSpPr>
            <a:spLocks noGrp="1"/>
          </p:cNvSpPr>
          <p:nvPr>
            <p:ph type="ftr" sz="quarter" idx="11"/>
          </p:nvPr>
        </p:nvSpPr>
        <p:spPr/>
        <p:txBody>
          <a:bodyPr/>
          <a:lstStyle/>
          <a:p>
            <a:r>
              <a:rPr lang="zh-CN" altLang="en-US"/>
              <a:t>重庆交通大学 </a:t>
            </a:r>
            <a:r>
              <a:rPr lang="en-US" altLang="zh-CN"/>
              <a:t>Python</a:t>
            </a:r>
            <a:r>
              <a:rPr lang="zh-CN" altLang="en-US"/>
              <a:t>课程组</a:t>
            </a:r>
          </a:p>
        </p:txBody>
      </p:sp>
      <p:sp>
        <p:nvSpPr>
          <p:cNvPr id="4" name="灯片编号占位符 3"/>
          <p:cNvSpPr>
            <a:spLocks noGrp="1"/>
          </p:cNvSpPr>
          <p:nvPr>
            <p:ph type="sldNum" sz="quarter" idx="12"/>
          </p:nvPr>
        </p:nvSpPr>
        <p:spPr/>
        <p:txBody>
          <a:bodyPr/>
          <a:lstStyle/>
          <a:p>
            <a:fld id="{B7C145C2-F018-45D5-8443-74502E4219D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ABD57F7-A3CC-45CF-A5CE-E0CA2B5F53C7}" type="datetime1">
              <a:rPr lang="zh-CN" altLang="en-US" smtClean="0"/>
              <a:t>2022/5/11</a:t>
            </a:fld>
            <a:endParaRPr lang="zh-CN" altLang="en-US"/>
          </a:p>
        </p:txBody>
      </p:sp>
      <p:sp>
        <p:nvSpPr>
          <p:cNvPr id="6" name="页脚占位符 5"/>
          <p:cNvSpPr>
            <a:spLocks noGrp="1"/>
          </p:cNvSpPr>
          <p:nvPr>
            <p:ph type="ftr" sz="quarter" idx="11"/>
          </p:nvPr>
        </p:nvSpPr>
        <p:spPr/>
        <p:txBody>
          <a:bodyPr/>
          <a:lstStyle/>
          <a:p>
            <a:r>
              <a:rPr lang="zh-CN" altLang="en-US"/>
              <a:t>重庆交通大学 </a:t>
            </a:r>
            <a:r>
              <a:rPr lang="en-US" altLang="zh-CN"/>
              <a:t>Python</a:t>
            </a:r>
            <a:r>
              <a:rPr lang="zh-CN" altLang="en-US"/>
              <a:t>课程组</a:t>
            </a:r>
          </a:p>
        </p:txBody>
      </p:sp>
      <p:sp>
        <p:nvSpPr>
          <p:cNvPr id="7" name="灯片编号占位符 6"/>
          <p:cNvSpPr>
            <a:spLocks noGrp="1"/>
          </p:cNvSpPr>
          <p:nvPr>
            <p:ph type="sldNum" sz="quarter" idx="12"/>
          </p:nvPr>
        </p:nvSpPr>
        <p:spPr/>
        <p:txBody>
          <a:bodyPr/>
          <a:lstStyle/>
          <a:p>
            <a:fld id="{B7C145C2-F018-45D5-8443-74502E4219D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3E8A677-B911-4B65-BEB0-39B03422B895}" type="datetime1">
              <a:rPr lang="zh-CN" altLang="en-US" smtClean="0"/>
              <a:t>2022/5/11</a:t>
            </a:fld>
            <a:endParaRPr lang="zh-CN" altLang="en-US"/>
          </a:p>
        </p:txBody>
      </p:sp>
      <p:sp>
        <p:nvSpPr>
          <p:cNvPr id="6" name="页脚占位符 5"/>
          <p:cNvSpPr>
            <a:spLocks noGrp="1"/>
          </p:cNvSpPr>
          <p:nvPr>
            <p:ph type="ftr" sz="quarter" idx="11"/>
          </p:nvPr>
        </p:nvSpPr>
        <p:spPr/>
        <p:txBody>
          <a:bodyPr/>
          <a:lstStyle/>
          <a:p>
            <a:r>
              <a:rPr lang="zh-CN" altLang="en-US"/>
              <a:t>重庆交通大学 </a:t>
            </a:r>
            <a:r>
              <a:rPr lang="en-US" altLang="zh-CN"/>
              <a:t>Python</a:t>
            </a:r>
            <a:r>
              <a:rPr lang="zh-CN" altLang="en-US"/>
              <a:t>课程组</a:t>
            </a:r>
          </a:p>
        </p:txBody>
      </p:sp>
      <p:sp>
        <p:nvSpPr>
          <p:cNvPr id="7" name="灯片编号占位符 6"/>
          <p:cNvSpPr>
            <a:spLocks noGrp="1"/>
          </p:cNvSpPr>
          <p:nvPr>
            <p:ph type="sldNum" sz="quarter" idx="12"/>
          </p:nvPr>
        </p:nvSpPr>
        <p:spPr/>
        <p:txBody>
          <a:bodyPr/>
          <a:lstStyle/>
          <a:p>
            <a:fld id="{B7C145C2-F018-45D5-8443-74502E4219D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4DB80-8DB6-4E96-8DA5-726825F18666}" type="datetime1">
              <a:rPr lang="zh-CN" altLang="en-US" smtClean="0"/>
              <a:t>2022/5/11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重庆交通大学 </a:t>
            </a:r>
            <a:r>
              <a:rPr lang="en-US" altLang="zh-CN"/>
              <a:t>Python</a:t>
            </a:r>
            <a:r>
              <a:rPr lang="zh-CN" altLang="en-US"/>
              <a:t>课程组</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145C2-F018-45D5-8443-74502E4219D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1.xml"/><Relationship Id="rId4" Type="http://schemas.microsoft.com/office/2007/relationships/hdphoto" Target="../media/hdphoto1.wdp"/></Relationships>
</file>

<file path=ppt/slides/_rels/slide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7.png"/></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5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3.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2.wmf"/><Relationship Id="rId5" Type="http://schemas.openxmlformats.org/officeDocument/2006/relationships/oleObject" Target="../embeddings/oleObject1.bin"/><Relationship Id="rId4" Type="http://schemas.microsoft.com/office/2007/relationships/hdphoto" Target="../media/hdphoto1.wdp"/></Relationships>
</file>

<file path=ppt/slides/_rels/slide5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9.jpe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0021" y="159419"/>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59774" y="255270"/>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1304466" y="1330841"/>
            <a:ext cx="7911961" cy="2109314"/>
            <a:chOff x="4722907" y="1703100"/>
            <a:chExt cx="4243026" cy="1518226"/>
          </a:xfrm>
        </p:grpSpPr>
        <p:sp>
          <p:nvSpPr>
            <p:cNvPr id="8" name="文本框 7"/>
            <p:cNvSpPr txBox="1"/>
            <p:nvPr/>
          </p:nvSpPr>
          <p:spPr>
            <a:xfrm>
              <a:off x="4722907" y="1703100"/>
              <a:ext cx="4243026" cy="1340251"/>
            </a:xfrm>
            <a:prstGeom prst="rect">
              <a:avLst/>
            </a:prstGeom>
            <a:noFill/>
          </p:spPr>
          <p:txBody>
            <a:bodyPr wrap="square" rtlCol="0">
              <a:spAutoFit/>
            </a:bodyPr>
            <a:lstStyle/>
            <a:p>
              <a:r>
                <a:rPr lang="zh-CN" altLang="en-US" sz="11500" b="1" dirty="0">
                  <a:solidFill>
                    <a:schemeClr val="tx1">
                      <a:lumMod val="85000"/>
                      <a:lumOff val="15000"/>
                    </a:schemeClr>
                  </a:solidFill>
                  <a:latin typeface="微软雅黑" panose="020B0503020204020204" pitchFamily="34" charset="-122"/>
                  <a:ea typeface="微软雅黑" panose="020B0503020204020204" pitchFamily="34" charset="-122"/>
                </a:rPr>
                <a:t>第</a:t>
              </a:r>
              <a:r>
                <a:rPr lang="en-US" altLang="zh-CN" sz="11500" b="1" dirty="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sz="11500" b="1" dirty="0">
                  <a:solidFill>
                    <a:schemeClr val="tx1">
                      <a:lumMod val="85000"/>
                      <a:lumOff val="15000"/>
                    </a:schemeClr>
                  </a:solidFill>
                  <a:latin typeface="微软雅黑" panose="020B0503020204020204" pitchFamily="34" charset="-122"/>
                  <a:ea typeface="微软雅黑" panose="020B0503020204020204" pitchFamily="34" charset="-122"/>
                </a:rPr>
                <a:t>章  函数</a:t>
              </a:r>
            </a:p>
          </p:txBody>
        </p:sp>
        <p:cxnSp>
          <p:nvCxnSpPr>
            <p:cNvPr id="10" name="直接连接符 9"/>
            <p:cNvCxnSpPr/>
            <p:nvPr/>
          </p:nvCxnSpPr>
          <p:spPr>
            <a:xfrm>
              <a:off x="4722907" y="3149645"/>
              <a:ext cx="3747797" cy="0"/>
            </a:xfrm>
            <a:prstGeom prst="line">
              <a:avLst/>
            </a:prstGeom>
            <a:ln w="28575">
              <a:solidFill>
                <a:srgbClr val="4A8CB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722907" y="3221326"/>
              <a:ext cx="3956570" cy="0"/>
            </a:xfrm>
            <a:prstGeom prst="line">
              <a:avLst/>
            </a:prstGeom>
            <a:ln w="28575">
              <a:solidFill>
                <a:srgbClr val="F8DD71"/>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4"/>
          <a:stretch>
            <a:fillRect/>
          </a:stretch>
        </p:blipFill>
        <p:spPr>
          <a:xfrm>
            <a:off x="8023399" y="3734754"/>
            <a:ext cx="2994238" cy="1888296"/>
          </a:xfrm>
          <a:prstGeom prst="rect">
            <a:avLst/>
          </a:prstGeom>
        </p:spPr>
      </p:pic>
      <p:sp>
        <p:nvSpPr>
          <p:cNvPr id="11" name="页脚占位符 5"/>
          <p:cNvSpPr>
            <a:spLocks noGrp="1"/>
          </p:cNvSpPr>
          <p:nvPr>
            <p:ph type="ftr" sz="quarter" idx="11"/>
          </p:nvPr>
        </p:nvSpPr>
        <p:spPr>
          <a:xfrm>
            <a:off x="259773" y="6211773"/>
            <a:ext cx="11658599" cy="365125"/>
          </a:xfrm>
          <a:solidFill>
            <a:srgbClr val="4A8CBC"/>
          </a:solidFill>
          <a:effectLst>
            <a:reflection blurRad="6350" stA="50000" endA="300" endPos="55500" dist="101600" dir="5400000" sy="-100000" algn="bl" rotWithShape="0"/>
          </a:effectLst>
        </p:spPr>
        <p:txBody>
          <a:bodyPr/>
          <a:lstStyle/>
          <a:p>
            <a:r>
              <a:rPr lang="zh-CN" altLang="en-US" sz="18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800" b="1" dirty="0">
                <a:solidFill>
                  <a:srgbClr val="F8DD71"/>
                </a:solidFill>
                <a:latin typeface="华文仿宋" panose="02010600040101010101" pitchFamily="2" charset="-122"/>
                <a:ea typeface="华文仿宋" panose="02010600040101010101" pitchFamily="2" charset="-122"/>
              </a:rPr>
              <a:t>Python</a:t>
            </a:r>
            <a:r>
              <a:rPr lang="zh-CN" altLang="en-US" sz="1800" b="1" dirty="0">
                <a:solidFill>
                  <a:srgbClr val="F8DD71"/>
                </a:solidFill>
                <a:latin typeface="华文仿宋" panose="02010600040101010101" pitchFamily="2" charset="-122"/>
                <a:ea typeface="华文仿宋" panose="02010600040101010101" pitchFamily="2" charset="-122"/>
              </a:rPr>
              <a:t>课程组</a:t>
            </a:r>
          </a:p>
        </p:txBody>
      </p:sp>
    </p:spTree>
    <p:custDataLst>
      <p:tags r:id="rId1"/>
    </p:custDataLst>
    <p:extLst>
      <p:ext uri="{BB962C8B-B14F-4D97-AF65-F5344CB8AC3E}">
        <p14:creationId xmlns:p14="http://schemas.microsoft.com/office/powerpoint/2010/main" val="2469450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
            <a:extLst>
              <a:ext uri="{FF2B5EF4-FFF2-40B4-BE49-F238E27FC236}">
                <a16:creationId xmlns:a16="http://schemas.microsoft.com/office/drawing/2014/main" id="{9A74B06D-8794-421E-838D-059439EECE96}"/>
              </a:ext>
            </a:extLst>
          </p:cNvPr>
          <p:cNvSpPr txBox="1"/>
          <p:nvPr/>
        </p:nvSpPr>
        <p:spPr>
          <a:xfrm flipH="1">
            <a:off x="1020189" y="313284"/>
            <a:ext cx="4870865" cy="584775"/>
          </a:xfrm>
          <a:prstGeom prst="rect">
            <a:avLst/>
          </a:prstGeom>
          <a:noFill/>
        </p:spPr>
        <p:txBody>
          <a:bodyPr wrap="square" rtlCol="0">
            <a:spAutoFit/>
          </a:bodyPr>
          <a:lstStyle/>
          <a:p>
            <a:r>
              <a:rPr lang="en-US" altLang="zh-CN" sz="3200" b="1" dirty="0">
                <a:solidFill>
                  <a:srgbClr val="F8DD71"/>
                </a:solidFill>
                <a:latin typeface="Times New Roman" panose="02020603050405020304" pitchFamily="18" charset="0"/>
                <a:ea typeface="微软雅黑" panose="020B0503020204020204" pitchFamily="34" charset="-122"/>
                <a:cs typeface="Times New Roman" panose="02020603050405020304" pitchFamily="18" charset="0"/>
              </a:rPr>
              <a:t>return</a:t>
            </a:r>
            <a:r>
              <a:rPr lang="zh-CN" altLang="en-US" sz="3200" b="1" dirty="0">
                <a:solidFill>
                  <a:srgbClr val="F8DD71"/>
                </a:solidFill>
                <a:latin typeface="Times New Roman" panose="02020603050405020304" pitchFamily="18" charset="0"/>
                <a:ea typeface="微软雅黑" panose="020B0503020204020204" pitchFamily="34" charset="-122"/>
                <a:cs typeface="Times New Roman" panose="02020603050405020304" pitchFamily="18" charset="0"/>
              </a:rPr>
              <a:t>语句</a:t>
            </a:r>
            <a:endParaRPr sz="3200" b="1" dirty="0">
              <a:solidFill>
                <a:srgbClr val="F8DD7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1" name="文本框 6">
            <a:extLst>
              <a:ext uri="{FF2B5EF4-FFF2-40B4-BE49-F238E27FC236}">
                <a16:creationId xmlns:a16="http://schemas.microsoft.com/office/drawing/2014/main" id="{25D9461F-78AE-4E50-9BD7-FC318130E8C7}"/>
              </a:ext>
            </a:extLst>
          </p:cNvPr>
          <p:cNvSpPr txBox="1"/>
          <p:nvPr/>
        </p:nvSpPr>
        <p:spPr>
          <a:xfrm flipH="1">
            <a:off x="853562" y="857134"/>
            <a:ext cx="10471020" cy="941155"/>
          </a:xfrm>
          <a:prstGeom prst="rect">
            <a:avLst/>
          </a:prstGeom>
          <a:noFill/>
        </p:spPr>
        <p:txBody>
          <a:bodyPr wrap="square" rtlCol="0">
            <a:spAutoFit/>
          </a:bodyPr>
          <a:lstStyle/>
          <a:p>
            <a:pPr>
              <a:lnSpc>
                <a:spcPct val="120000"/>
              </a:lnSpc>
              <a:spcBef>
                <a:spcPts val="1200"/>
              </a:spcBef>
            </a:pPr>
            <a:r>
              <a:rPr lang="en-US" altLang="zh-CN" sz="2400" dirty="0">
                <a:latin typeface="微软雅黑" panose="020B0503020204020204" pitchFamily="34" charset="-122"/>
                <a:ea typeface="微软雅黑" panose="020B0503020204020204" pitchFamily="34" charset="-122"/>
              </a:rPr>
              <a:t>  return</a:t>
            </a:r>
            <a:r>
              <a:rPr lang="zh-CN" altLang="zh-CN" sz="2400" dirty="0">
                <a:latin typeface="微软雅黑" panose="020B0503020204020204" pitchFamily="34" charset="-122"/>
                <a:ea typeface="微软雅黑" panose="020B0503020204020204" pitchFamily="34" charset="-122"/>
              </a:rPr>
              <a:t>语句用于退出函数，选择性的向调用者返回一个表达式。直接</a:t>
            </a:r>
            <a:r>
              <a:rPr lang="en-US" altLang="zh-CN" sz="2400" dirty="0">
                <a:latin typeface="微软雅黑" panose="020B0503020204020204" pitchFamily="34" charset="-122"/>
                <a:ea typeface="微软雅黑" panose="020B0503020204020204" pitchFamily="34" charset="-122"/>
              </a:rPr>
              <a:t>return</a:t>
            </a:r>
            <a:r>
              <a:rPr lang="zh-CN" altLang="zh-CN" sz="2400" dirty="0">
                <a:latin typeface="微软雅黑" panose="020B0503020204020204" pitchFamily="34" charset="-122"/>
                <a:ea typeface="微软雅黑" panose="020B0503020204020204" pitchFamily="34" charset="-122"/>
              </a:rPr>
              <a:t>的语句返回</a:t>
            </a:r>
            <a:r>
              <a:rPr lang="en-US" altLang="zh-CN" sz="2400" dirty="0">
                <a:latin typeface="微软雅黑" panose="020B0503020204020204" pitchFamily="34" charset="-122"/>
                <a:ea typeface="微软雅黑" panose="020B0503020204020204" pitchFamily="34" charset="-122"/>
              </a:rPr>
              <a:t>None</a:t>
            </a:r>
            <a:r>
              <a:rPr lang="zh-CN"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
        <p:nvSpPr>
          <p:cNvPr id="42" name="Oval 33">
            <a:extLst>
              <a:ext uri="{FF2B5EF4-FFF2-40B4-BE49-F238E27FC236}">
                <a16:creationId xmlns:a16="http://schemas.microsoft.com/office/drawing/2014/main" id="{C5AF006C-7F4D-43E5-8C5B-68FE04290A74}"/>
              </a:ext>
            </a:extLst>
          </p:cNvPr>
          <p:cNvSpPr>
            <a:spLocks noChangeArrowheads="1"/>
          </p:cNvSpPr>
          <p:nvPr/>
        </p:nvSpPr>
        <p:spPr bwMode="auto">
          <a:xfrm>
            <a:off x="1051342" y="2160110"/>
            <a:ext cx="273935" cy="271531"/>
          </a:xfrm>
          <a:prstGeom prst="ellipse">
            <a:avLst/>
          </a:prstGeom>
          <a:solidFill>
            <a:srgbClr val="3673A6"/>
          </a:solidFill>
          <a:ln w="9525">
            <a:noFill/>
            <a:round/>
          </a:ln>
        </p:spPr>
        <p:txBody>
          <a:bodyPr/>
          <a:lstStyle/>
          <a:p>
            <a:pPr eaLnBrk="1" hangingPunct="1"/>
            <a:endParaRPr lang="id-ID" altLang="en-US" dirty="0">
              <a:solidFill>
                <a:schemeClr val="bg1"/>
              </a:solidFill>
              <a:ea typeface="微软雅黑" panose="020B0503020204020204" pitchFamily="34" charset="-122"/>
            </a:endParaRPr>
          </a:p>
        </p:txBody>
      </p:sp>
      <p:sp>
        <p:nvSpPr>
          <p:cNvPr id="43" name="文本框 6">
            <a:extLst>
              <a:ext uri="{FF2B5EF4-FFF2-40B4-BE49-F238E27FC236}">
                <a16:creationId xmlns:a16="http://schemas.microsoft.com/office/drawing/2014/main" id="{15D4836D-8B37-47E4-BC67-378BE94F7361}"/>
              </a:ext>
            </a:extLst>
          </p:cNvPr>
          <p:cNvSpPr txBox="1"/>
          <p:nvPr/>
        </p:nvSpPr>
        <p:spPr>
          <a:xfrm flipH="1">
            <a:off x="1377232" y="2065044"/>
            <a:ext cx="947805" cy="461665"/>
          </a:xfrm>
          <a:prstGeom prst="rect">
            <a:avLst/>
          </a:prstGeom>
          <a:noFill/>
        </p:spPr>
        <p:txBody>
          <a:bodyPr wrap="square" rtlCol="0">
            <a:spAutoFit/>
          </a:bodyPr>
          <a:lstStyle/>
          <a:p>
            <a:pPr>
              <a:spcBef>
                <a:spcPts val="1200"/>
              </a:spcBef>
            </a:pPr>
            <a:r>
              <a:rPr lang="zh-CN" altLang="en-US" sz="2400" b="1" dirty="0">
                <a:solidFill>
                  <a:srgbClr val="417BAA"/>
                </a:solidFill>
                <a:latin typeface="微软雅黑" panose="020B0503020204020204" pitchFamily="34" charset="-122"/>
                <a:ea typeface="微软雅黑" panose="020B0503020204020204" pitchFamily="34" charset="-122"/>
              </a:rPr>
              <a:t>示例</a:t>
            </a:r>
            <a:endParaRPr lang="en-US" altLang="zh-CN" sz="2400" b="1" dirty="0">
              <a:solidFill>
                <a:srgbClr val="417BAA"/>
              </a:solidFill>
              <a:latin typeface="微软雅黑" panose="020B0503020204020204" pitchFamily="34" charset="-122"/>
              <a:ea typeface="微软雅黑" panose="020B0503020204020204" pitchFamily="34" charset="-122"/>
            </a:endParaRPr>
          </a:p>
        </p:txBody>
      </p:sp>
      <p:sp>
        <p:nvSpPr>
          <p:cNvPr id="4" name="Rectangle 1">
            <a:extLst>
              <a:ext uri="{FF2B5EF4-FFF2-40B4-BE49-F238E27FC236}">
                <a16:creationId xmlns:a16="http://schemas.microsoft.com/office/drawing/2014/main" id="{2644A236-1EA7-4688-A255-29FD0C3BFD1B}"/>
              </a:ext>
            </a:extLst>
          </p:cNvPr>
          <p:cNvSpPr>
            <a:spLocks noChangeArrowheads="1"/>
          </p:cNvSpPr>
          <p:nvPr/>
        </p:nvSpPr>
        <p:spPr bwMode="auto">
          <a:xfrm>
            <a:off x="2539937" y="2065044"/>
            <a:ext cx="8987528" cy="4042453"/>
          </a:xfrm>
          <a:prstGeom prst="rect">
            <a:avLst/>
          </a:prstGeom>
          <a:solidFill>
            <a:srgbClr val="FFFFFF"/>
          </a:solidFill>
          <a:ln w="9525">
            <a:solidFill>
              <a:srgbClr val="F8DD7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zh-CN" altLang="zh-CN" sz="2400" b="1" i="0" u="none" strike="noStrike" cap="none" normalizeH="0" baseline="0" dirty="0">
                <a:ln>
                  <a:noFill/>
                </a:ln>
                <a:solidFill>
                  <a:srgbClr val="000080"/>
                </a:solidFill>
                <a:effectLst/>
                <a:latin typeface="Times New Roman" panose="02020603050405020304" pitchFamily="18" charset="0"/>
                <a:ea typeface="微软雅黑" panose="020B0503020204020204" pitchFamily="34" charset="-122"/>
                <a:cs typeface="Times New Roman" panose="02020603050405020304" pitchFamily="18" charset="0"/>
              </a:rPr>
              <a:t>def </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ax</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um(x,y):   </a:t>
            </a:r>
            <a:r>
              <a:rPr kumimoji="0" lang="zh-CN" altLang="zh-CN" sz="2400" b="0" i="1" u="none" strike="noStrike" cap="none" normalizeH="0" baseline="0" dirty="0">
                <a:ln>
                  <a:noFill/>
                </a:ln>
                <a:solidFill>
                  <a:srgbClr val="808080"/>
                </a:solidFill>
                <a:effectLst/>
                <a:latin typeface="Times New Roman" panose="02020603050405020304" pitchFamily="18" charset="0"/>
                <a:ea typeface="微软雅黑" panose="020B0503020204020204" pitchFamily="34" charset="-122"/>
                <a:cs typeface="Times New Roman" panose="02020603050405020304" pitchFamily="18" charset="0"/>
              </a:rPr>
              <a:t>#定义一个函数</a:t>
            </a:r>
            <a:br>
              <a:rPr kumimoji="0" lang="zh-CN" altLang="zh-CN" sz="2400" b="0" i="1" u="none" strike="noStrike" cap="none" normalizeH="0" baseline="0" dirty="0">
                <a:ln>
                  <a:noFill/>
                </a:ln>
                <a:solidFill>
                  <a:srgbClr val="808080"/>
                </a:solidFill>
                <a:effectLst/>
                <a:latin typeface="Times New Roman" panose="02020603050405020304" pitchFamily="18" charset="0"/>
                <a:ea typeface="微软雅黑" panose="020B0503020204020204" pitchFamily="34" charset="-122"/>
                <a:cs typeface="Times New Roman" panose="02020603050405020304" pitchFamily="18" charset="0"/>
              </a:rPr>
            </a:br>
            <a:r>
              <a:rPr kumimoji="0" lang="zh-CN" altLang="zh-CN" sz="2400" b="0" i="1" u="none" strike="noStrike" cap="none" normalizeH="0" baseline="0" dirty="0">
                <a:ln>
                  <a:noFill/>
                </a:ln>
                <a:solidFill>
                  <a:srgbClr val="808080"/>
                </a:solidFill>
                <a:effectLst/>
                <a:latin typeface="Times New Roman" panose="02020603050405020304" pitchFamily="18" charset="0"/>
                <a:ea typeface="微软雅黑" panose="020B0503020204020204" pitchFamily="34" charset="-122"/>
                <a:cs typeface="Times New Roman" panose="02020603050405020304" pitchFamily="18" charset="0"/>
              </a:rPr>
              <a:t>    '''获得两个数中最大的数值'''</a:t>
            </a:r>
            <a:br>
              <a:rPr kumimoji="0" lang="zh-CN" altLang="zh-CN" sz="2400" b="0" i="1" u="none" strike="noStrike" cap="none" normalizeH="0" baseline="0" dirty="0">
                <a:ln>
                  <a:noFill/>
                </a:ln>
                <a:solidFill>
                  <a:srgbClr val="808080"/>
                </a:solidFill>
                <a:effectLst/>
                <a:latin typeface="Times New Roman" panose="02020603050405020304" pitchFamily="18" charset="0"/>
                <a:ea typeface="微软雅黑" panose="020B0503020204020204" pitchFamily="34" charset="-122"/>
                <a:cs typeface="Times New Roman" panose="02020603050405020304" pitchFamily="18" charset="0"/>
              </a:rPr>
            </a:br>
            <a:r>
              <a:rPr kumimoji="0" lang="zh-CN" altLang="zh-CN" sz="2400" b="0" i="1" u="none" strike="noStrike" cap="none" normalizeH="0" baseline="0" dirty="0">
                <a:ln>
                  <a:noFill/>
                </a:ln>
                <a:solidFill>
                  <a:srgbClr val="80808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zh-CN" sz="2400" b="1" i="0" u="none" strike="noStrike" cap="none" normalizeH="0" baseline="0" dirty="0">
                <a:ln>
                  <a:noFill/>
                </a:ln>
                <a:solidFill>
                  <a:srgbClr val="000080"/>
                </a:solidFill>
                <a:effectLst/>
                <a:latin typeface="Times New Roman" panose="02020603050405020304" pitchFamily="18" charset="0"/>
                <a:ea typeface="微软雅黑" panose="020B0503020204020204" pitchFamily="34" charset="-122"/>
                <a:cs typeface="Times New Roman" panose="02020603050405020304" pitchFamily="18" charset="0"/>
              </a:rPr>
              <a:t>if </a:t>
            </a:r>
            <a:r>
              <a:rPr kumimoji="0" lang="zh-CN" altLang="zh-CN" sz="2400" b="0" i="0" u="none" strike="noStrike" cap="none" normalizeH="0" baseline="0" dirty="0">
                <a:ln>
                  <a:noFill/>
                </a:ln>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x&gt;y:</a:t>
            </a:r>
            <a:br>
              <a:rPr kumimoji="0" lang="zh-CN" altLang="zh-CN" sz="2400" b="0" i="0" u="none" strike="noStrike" cap="none" normalizeH="0" baseline="0" dirty="0">
                <a:ln>
                  <a:noFill/>
                </a:ln>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br>
            <a:r>
              <a:rPr kumimoji="0" lang="zh-CN" altLang="zh-CN" sz="2400" b="0" i="0" u="none" strike="noStrike" cap="none" normalizeH="0" baseline="0" dirty="0">
                <a:ln>
                  <a:noFill/>
                </a:ln>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zh-CN" sz="2400" b="1" i="0" u="none" strike="noStrike" cap="none" normalizeH="0" baseline="0" dirty="0">
                <a:ln>
                  <a:noFill/>
                </a:ln>
                <a:solidFill>
                  <a:srgbClr val="000080"/>
                </a:solidFill>
                <a:effectLst/>
                <a:latin typeface="Times New Roman" panose="02020603050405020304" pitchFamily="18" charset="0"/>
                <a:ea typeface="微软雅黑" panose="020B0503020204020204" pitchFamily="34" charset="-122"/>
                <a:cs typeface="Times New Roman" panose="02020603050405020304" pitchFamily="18" charset="0"/>
              </a:rPr>
              <a:t>return </a:t>
            </a:r>
            <a:r>
              <a:rPr kumimoji="0" lang="zh-CN" altLang="zh-CN" sz="2400" b="0" i="0" u="none" strike="noStrike" cap="none" normalizeH="0" baseline="0" dirty="0">
                <a:ln>
                  <a:noFill/>
                </a:ln>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x      </a:t>
            </a:r>
            <a:r>
              <a:rPr kumimoji="0" lang="zh-CN" altLang="zh-CN" sz="2400" b="0" i="1" u="none" strike="noStrike" cap="none" normalizeH="0" baseline="0" dirty="0">
                <a:ln>
                  <a:noFill/>
                </a:ln>
                <a:solidFill>
                  <a:srgbClr val="808080"/>
                </a:solidFill>
                <a:effectLst/>
                <a:latin typeface="Times New Roman" panose="02020603050405020304" pitchFamily="18" charset="0"/>
                <a:ea typeface="微软雅黑" panose="020B0503020204020204" pitchFamily="34" charset="-122"/>
                <a:cs typeface="Times New Roman" panose="02020603050405020304" pitchFamily="18" charset="0"/>
              </a:rPr>
              <a:t>#return表示函数结束，</a:t>
            </a:r>
            <a:br>
              <a:rPr kumimoji="0" lang="zh-CN" altLang="zh-CN" sz="2400" b="0" i="1" u="none" strike="noStrike" cap="none" normalizeH="0" baseline="0" dirty="0">
                <a:ln>
                  <a:noFill/>
                </a:ln>
                <a:solidFill>
                  <a:srgbClr val="808080"/>
                </a:solidFill>
                <a:effectLst/>
                <a:latin typeface="Times New Roman" panose="02020603050405020304" pitchFamily="18" charset="0"/>
                <a:ea typeface="微软雅黑" panose="020B0503020204020204" pitchFamily="34" charset="-122"/>
                <a:cs typeface="Times New Roman" panose="02020603050405020304" pitchFamily="18" charset="0"/>
              </a:rPr>
            </a:br>
            <a:r>
              <a:rPr kumimoji="0" lang="zh-CN" altLang="zh-CN" sz="2400" b="0" i="1" u="none" strike="noStrike" cap="none" normalizeH="0" baseline="0" dirty="0">
                <a:ln>
                  <a:noFill/>
                </a:ln>
                <a:solidFill>
                  <a:srgbClr val="80808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1" u="none" strike="noStrike" cap="none" normalizeH="0" baseline="0" dirty="0">
                <a:ln>
                  <a:noFill/>
                </a:ln>
                <a:solidFill>
                  <a:srgbClr val="80808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zh-CN" sz="2400" b="1" i="0" u="none" strike="noStrike" cap="none" normalizeH="0" baseline="0" dirty="0">
                <a:ln>
                  <a:noFill/>
                </a:ln>
                <a:solidFill>
                  <a:srgbClr val="000080"/>
                </a:solidFill>
                <a:effectLst/>
                <a:latin typeface="Times New Roman" panose="02020603050405020304" pitchFamily="18" charset="0"/>
                <a:ea typeface="微软雅黑" panose="020B0503020204020204" pitchFamily="34" charset="-122"/>
                <a:cs typeface="Times New Roman" panose="02020603050405020304" pitchFamily="18" charset="0"/>
              </a:rPr>
              <a:t>else</a:t>
            </a:r>
            <a:r>
              <a:rPr kumimoji="0" lang="zh-CN" altLang="zh-CN" sz="2400" b="0" i="0" u="none" strike="noStrike" cap="none" normalizeH="0" baseline="0" dirty="0">
                <a:ln>
                  <a:noFill/>
                </a:ln>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zh-CN" sz="2400" b="0" i="1" u="none" strike="noStrike" cap="none" normalizeH="0" baseline="0" dirty="0">
                <a:ln>
                  <a:noFill/>
                </a:ln>
                <a:solidFill>
                  <a:srgbClr val="808080"/>
                </a:solidFill>
                <a:effectLst/>
                <a:latin typeface="Times New Roman" panose="02020603050405020304" pitchFamily="18" charset="0"/>
                <a:ea typeface="微软雅黑" panose="020B0503020204020204" pitchFamily="34" charset="-122"/>
                <a:cs typeface="Times New Roman" panose="02020603050405020304" pitchFamily="18" charset="0"/>
              </a:rPr>
              <a:t>#并将值作为函数的返回值</a:t>
            </a:r>
            <a:br>
              <a:rPr kumimoji="0" lang="zh-CN" altLang="zh-CN" sz="2400" b="0" i="1" u="none" strike="noStrike" cap="none" normalizeH="0" baseline="0" dirty="0">
                <a:ln>
                  <a:noFill/>
                </a:ln>
                <a:solidFill>
                  <a:srgbClr val="808080"/>
                </a:solidFill>
                <a:effectLst/>
                <a:latin typeface="Times New Roman" panose="02020603050405020304" pitchFamily="18" charset="0"/>
                <a:ea typeface="微软雅黑" panose="020B0503020204020204" pitchFamily="34" charset="-122"/>
                <a:cs typeface="Times New Roman" panose="02020603050405020304" pitchFamily="18" charset="0"/>
              </a:rPr>
            </a:br>
            <a:r>
              <a:rPr kumimoji="0" lang="zh-CN" altLang="zh-CN" sz="2400" b="0" i="1" u="none" strike="noStrike" cap="none" normalizeH="0" baseline="0" dirty="0">
                <a:ln>
                  <a:noFill/>
                </a:ln>
                <a:solidFill>
                  <a:srgbClr val="80808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zh-CN" sz="2400" b="1" i="0" u="none" strike="noStrike" cap="none" normalizeH="0" baseline="0" dirty="0">
                <a:ln>
                  <a:noFill/>
                </a:ln>
                <a:solidFill>
                  <a:srgbClr val="000080"/>
                </a:solidFill>
                <a:effectLst/>
                <a:latin typeface="Times New Roman" panose="02020603050405020304" pitchFamily="18" charset="0"/>
                <a:ea typeface="微软雅黑" panose="020B0503020204020204" pitchFamily="34" charset="-122"/>
                <a:cs typeface="Times New Roman" panose="02020603050405020304" pitchFamily="18" charset="0"/>
              </a:rPr>
              <a:t>return </a:t>
            </a:r>
            <a:r>
              <a:rPr kumimoji="0" lang="zh-CN" altLang="zh-CN" sz="2400" b="0" i="0" u="none" strike="noStrike" cap="none" normalizeH="0" baseline="0" dirty="0">
                <a:ln>
                  <a:noFill/>
                </a:ln>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y</a:t>
            </a:r>
            <a:br>
              <a:rPr kumimoji="0" lang="zh-CN" altLang="zh-CN" sz="2400" b="0" i="0" u="none" strike="noStrike" cap="none" normalizeH="0" baseline="0" dirty="0">
                <a:ln>
                  <a:noFill/>
                </a:ln>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br>
            <a:br>
              <a:rPr kumimoji="0" lang="zh-CN" altLang="zh-CN" sz="2400" b="0" i="0" u="none" strike="noStrike" cap="none" normalizeH="0" baseline="0" dirty="0">
                <a:ln>
                  <a:noFill/>
                </a:ln>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br>
            <a:r>
              <a:rPr kumimoji="0" lang="zh-CN" altLang="zh-CN" sz="2400" b="0" i="1" u="none" strike="noStrike" cap="none" normalizeH="0" baseline="0" dirty="0">
                <a:ln>
                  <a:noFill/>
                </a:ln>
                <a:solidFill>
                  <a:srgbClr val="808080"/>
                </a:solidFill>
                <a:effectLst/>
                <a:latin typeface="Times New Roman" panose="02020603050405020304" pitchFamily="18" charset="0"/>
                <a:ea typeface="微软雅黑" panose="020B0503020204020204" pitchFamily="34" charset="-122"/>
                <a:cs typeface="Times New Roman" panose="02020603050405020304" pitchFamily="18" charset="0"/>
              </a:rPr>
              <a:t>#调用函数，打印函数输出结果</a:t>
            </a:r>
            <a:br>
              <a:rPr kumimoji="0" lang="zh-CN" altLang="zh-CN" sz="2400" b="0" i="1" u="none" strike="noStrike" cap="none" normalizeH="0" baseline="0" dirty="0">
                <a:ln>
                  <a:noFill/>
                </a:ln>
                <a:solidFill>
                  <a:srgbClr val="808080"/>
                </a:solidFill>
                <a:effectLst/>
                <a:latin typeface="Times New Roman" panose="02020603050405020304" pitchFamily="18" charset="0"/>
                <a:ea typeface="微软雅黑" panose="020B0503020204020204" pitchFamily="34" charset="-122"/>
                <a:cs typeface="Times New Roman" panose="02020603050405020304" pitchFamily="18" charset="0"/>
              </a:rPr>
            </a:br>
            <a:r>
              <a:rPr kumimoji="0" lang="zh-CN" altLang="zh-CN" sz="2400" b="0" i="0" u="none" strike="noStrike" cap="none" normalizeH="0" baseline="0" dirty="0">
                <a:ln>
                  <a:noFill/>
                </a:ln>
                <a:solidFill>
                  <a:srgbClr val="000080"/>
                </a:solidFill>
                <a:effectLst/>
                <a:latin typeface="Times New Roman" panose="02020603050405020304" pitchFamily="18" charset="0"/>
                <a:ea typeface="微软雅黑" panose="020B0503020204020204" pitchFamily="34" charset="-122"/>
                <a:cs typeface="Times New Roman" panose="02020603050405020304" pitchFamily="18" charset="0"/>
              </a:rPr>
              <a:t>print</a:t>
            </a:r>
            <a:r>
              <a:rPr kumimoji="0" lang="zh-CN" altLang="zh-CN" sz="2400" b="0" i="0" u="none" strike="noStrike" cap="none" normalizeH="0" baseline="0" dirty="0">
                <a:ln>
                  <a:noFill/>
                </a:ln>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zh-CN" sz="2400" b="0" i="0" u="none" strike="noStrike" cap="none" normalizeH="0" baseline="0" dirty="0">
                <a:ln>
                  <a:noFill/>
                </a:ln>
                <a:solidFill>
                  <a:srgbClr val="000080"/>
                </a:solidFill>
                <a:effectLst/>
                <a:latin typeface="Times New Roman" panose="02020603050405020304" pitchFamily="18" charset="0"/>
                <a:ea typeface="微软雅黑" panose="020B0503020204020204" pitchFamily="34" charset="-122"/>
                <a:cs typeface="Times New Roman" panose="02020603050405020304" pitchFamily="18" charset="0"/>
              </a:rPr>
              <a:t>max</a:t>
            </a:r>
            <a:r>
              <a:rPr kumimoji="0" lang="en-US" altLang="zh-CN" sz="2400" b="0" i="0" u="none" strike="noStrike" cap="none" normalizeH="0" baseline="0" dirty="0" err="1">
                <a:ln>
                  <a:noFill/>
                </a:ln>
                <a:solidFill>
                  <a:srgbClr val="000080"/>
                </a:solidFill>
                <a:effectLst/>
                <a:latin typeface="Times New Roman" panose="02020603050405020304" pitchFamily="18" charset="0"/>
                <a:ea typeface="微软雅黑" panose="020B0503020204020204" pitchFamily="34" charset="-122"/>
                <a:cs typeface="Times New Roman" panose="02020603050405020304" pitchFamily="18" charset="0"/>
              </a:rPr>
              <a:t>num</a:t>
            </a:r>
            <a:r>
              <a:rPr kumimoji="0" lang="zh-CN" altLang="zh-CN" sz="2400" b="0" i="0" u="none" strike="noStrike" cap="none" normalizeH="0" baseline="0" dirty="0">
                <a:ln>
                  <a:noFill/>
                </a:ln>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zh-CN" sz="2400" b="0" i="0" u="none" strike="noStrike" cap="none" normalizeH="0" baseline="0" dirty="0">
                <a:ln>
                  <a:noFill/>
                </a:ln>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5</a:t>
            </a:r>
            <a:r>
              <a:rPr kumimoji="0" lang="zh-CN" altLang="zh-CN" sz="2400" b="0" i="0" u="none" strike="noStrike" cap="none" normalizeH="0" baseline="0" dirty="0">
                <a:ln>
                  <a:noFill/>
                </a:ln>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zh-CN" sz="2400" b="0" i="0" u="none" strike="noStrike" cap="none" normalizeH="0" baseline="0" dirty="0">
                <a:ln>
                  <a:noFill/>
                </a:ln>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6</a:t>
            </a:r>
            <a:r>
              <a:rPr kumimoji="0" lang="zh-CN" altLang="zh-CN" sz="2400" b="0" i="0" u="none" strike="noStrike" cap="none" normalizeH="0" baseline="0" dirty="0">
                <a:ln>
                  <a:noFill/>
                </a:ln>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 </a:t>
            </a:r>
            <a:endParaRPr kumimoji="0" lang="zh-CN" altLang="zh-CN" sz="24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文本框 6">
            <a:extLst>
              <a:ext uri="{FF2B5EF4-FFF2-40B4-BE49-F238E27FC236}">
                <a16:creationId xmlns:a16="http://schemas.microsoft.com/office/drawing/2014/main" id="{1D2F49F4-DBA8-487C-A0DD-ED46A8CA62A0}"/>
              </a:ext>
            </a:extLst>
          </p:cNvPr>
          <p:cNvSpPr txBox="1"/>
          <p:nvPr/>
        </p:nvSpPr>
        <p:spPr>
          <a:xfrm flipH="1">
            <a:off x="7212072" y="5530526"/>
            <a:ext cx="4763450" cy="646331"/>
          </a:xfrm>
          <a:prstGeom prst="rect">
            <a:avLst/>
          </a:prstGeom>
          <a:noFill/>
        </p:spPr>
        <p:txBody>
          <a:bodyPr wrap="square" rtlCol="0">
            <a:spAutoFit/>
          </a:bodyPr>
          <a:lstStyle/>
          <a:p>
            <a:pPr>
              <a:lnSpc>
                <a:spcPct val="150000"/>
              </a:lnSpc>
              <a:spcBef>
                <a:spcPts val="1200"/>
              </a:spcBef>
            </a:pPr>
            <a:r>
              <a:rPr lang="en-US" altLang="zh-CN" sz="2400" b="1" dirty="0">
                <a:solidFill>
                  <a:srgbClr val="FF0000"/>
                </a:solidFill>
                <a:latin typeface="华文中宋" panose="02010600040101010101" pitchFamily="2" charset="-122"/>
                <a:ea typeface="华文中宋" panose="02010600040101010101" pitchFamily="2" charset="-122"/>
              </a:rPr>
              <a:t>  </a:t>
            </a:r>
            <a:r>
              <a:rPr lang="zh-CN" altLang="en-US" sz="2400" b="1" dirty="0">
                <a:solidFill>
                  <a:srgbClr val="FF0000"/>
                </a:solidFill>
                <a:latin typeface="华文中宋" panose="02010600040101010101" pitchFamily="2" charset="-122"/>
                <a:ea typeface="华文中宋" panose="02010600040101010101" pitchFamily="2" charset="-122"/>
              </a:rPr>
              <a:t>注意：</a:t>
            </a:r>
            <a:r>
              <a:rPr lang="en-US" altLang="zh-CN" sz="2400" dirty="0">
                <a:latin typeface="华文中宋" panose="02010600040101010101" pitchFamily="2" charset="-122"/>
                <a:ea typeface="华文中宋" panose="02010600040101010101" pitchFamily="2" charset="-122"/>
              </a:rPr>
              <a:t>return</a:t>
            </a:r>
            <a:r>
              <a:rPr lang="zh-CN" altLang="en-US" sz="2400" dirty="0">
                <a:latin typeface="华文中宋" panose="02010600040101010101" pitchFamily="2" charset="-122"/>
                <a:ea typeface="华文中宋" panose="02010600040101010101" pitchFamily="2" charset="-122"/>
              </a:rPr>
              <a:t>后</a:t>
            </a:r>
            <a:r>
              <a:rPr lang="zh-CN" altLang="zh-CN" sz="2400" dirty="0">
                <a:latin typeface="华文中宋" panose="02010600040101010101" pitchFamily="2" charset="-122"/>
                <a:ea typeface="华文中宋" panose="02010600040101010101" pitchFamily="2" charset="-122"/>
              </a:rPr>
              <a:t>语句</a:t>
            </a:r>
            <a:r>
              <a:rPr lang="zh-CN" altLang="en-US" sz="2400" dirty="0">
                <a:latin typeface="华文中宋" panose="02010600040101010101" pitchFamily="2" charset="-122"/>
                <a:ea typeface="华文中宋" panose="02010600040101010101" pitchFamily="2" charset="-122"/>
              </a:rPr>
              <a:t>不再执行。</a:t>
            </a:r>
            <a:endParaRPr lang="en-US" altLang="zh-CN" sz="2400" dirty="0">
              <a:latin typeface="华文中宋" panose="02010600040101010101" pitchFamily="2" charset="-122"/>
              <a:ea typeface="华文中宋" panose="02010600040101010101" pitchFamily="2" charset="-122"/>
            </a:endParaRPr>
          </a:p>
        </p:txBody>
      </p:sp>
      <p:sp>
        <p:nvSpPr>
          <p:cNvPr id="11"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pic>
        <p:nvPicPr>
          <p:cNvPr id="12" name="Picture 2" descr="https://img0.baidu.com/it/u=2936318765,1752478232&amp;fm=26&amp;fmt=au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601" y="339851"/>
            <a:ext cx="622760" cy="62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0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ppt_x"/>
                                          </p:val>
                                        </p:tav>
                                        <p:tav tm="100000">
                                          <p:val>
                                            <p:strVal val="#ppt_x"/>
                                          </p:val>
                                        </p:tav>
                                      </p:tavLst>
                                    </p:anim>
                                    <p:anim calcmode="lin" valueType="num">
                                      <p:cBhvr additive="base">
                                        <p:cTn id="1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p:bldP spid="4"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3">
            <a:extLst>
              <a:ext uri="{FF2B5EF4-FFF2-40B4-BE49-F238E27FC236}">
                <a16:creationId xmlns:a16="http://schemas.microsoft.com/office/drawing/2014/main" id="{F7443DEC-8A5E-4361-8E21-060E3A74A6F0}"/>
              </a:ext>
            </a:extLst>
          </p:cNvPr>
          <p:cNvSpPr txBox="1"/>
          <p:nvPr/>
        </p:nvSpPr>
        <p:spPr>
          <a:xfrm flipH="1">
            <a:off x="1258239" y="589044"/>
            <a:ext cx="10402623" cy="954107"/>
          </a:xfrm>
          <a:prstGeom prst="rect">
            <a:avLst/>
          </a:prstGeom>
          <a:noFill/>
        </p:spPr>
        <p:txBody>
          <a:bodyPr wrap="square" rtlCol="0">
            <a:spAutoFit/>
          </a:bodyPr>
          <a:lstStyle>
            <a:defPPr>
              <a:defRPr lang="zh-CN"/>
            </a:defPPr>
            <a:lvl1pPr>
              <a:defRPr sz="2800">
                <a:solidFill>
                  <a:srgbClr val="F8DD71"/>
                </a:solidFill>
                <a:latin typeface="微软雅黑" panose="020B0503020204020204" pitchFamily="34" charset="-122"/>
                <a:ea typeface="微软雅黑" panose="020B0503020204020204" pitchFamily="34" charset="-122"/>
                <a:cs typeface="微软雅黑" panose="020B0503020204020204" charset="-122"/>
              </a:defRPr>
            </a:lvl1pPr>
          </a:lstStyle>
          <a:p>
            <a:r>
              <a:rPr lang="zh-CN" altLang="en-US" dirty="0"/>
              <a:t>接收返回值</a:t>
            </a:r>
            <a:r>
              <a:rPr lang="zh-CN" altLang="en-US" b="1" dirty="0">
                <a:latin typeface="微软雅黑 Light" panose="020B0502040204020203" pitchFamily="34" charset="-122"/>
                <a:ea typeface="微软雅黑 Light" panose="020B0502040204020203" pitchFamily="34" charset="-122"/>
              </a:rPr>
              <a:t>：</a:t>
            </a:r>
            <a:r>
              <a:rPr lang="zh-CN" altLang="en-US" b="1" dirty="0">
                <a:solidFill>
                  <a:srgbClr val="3673A6"/>
                </a:solidFill>
                <a:latin typeface="微软雅黑 Light" panose="020B0502040204020203" pitchFamily="34" charset="-122"/>
                <a:ea typeface="微软雅黑 Light" panose="020B0502040204020203" pitchFamily="34" charset="-122"/>
              </a:rPr>
              <a:t>将函数的返回值保存在变量中</a:t>
            </a:r>
            <a:endParaRPr lang="en-US" altLang="zh-CN" b="1" dirty="0">
              <a:solidFill>
                <a:srgbClr val="3673A6"/>
              </a:solidFill>
              <a:latin typeface="微软雅黑 Light" panose="020B0502040204020203" pitchFamily="34" charset="-122"/>
              <a:ea typeface="微软雅黑 Light" panose="020B0502040204020203" pitchFamily="34" charset="-122"/>
            </a:endParaRPr>
          </a:p>
          <a:p>
            <a:endParaRPr dirty="0"/>
          </a:p>
        </p:txBody>
      </p:sp>
      <p:sp>
        <p:nvSpPr>
          <p:cNvPr id="14" name="Rectangle 1">
            <a:extLst>
              <a:ext uri="{FF2B5EF4-FFF2-40B4-BE49-F238E27FC236}">
                <a16:creationId xmlns:a16="http://schemas.microsoft.com/office/drawing/2014/main" id="{DDC3A2A8-6C54-46E6-AC03-FF6D1BA7B3E5}"/>
              </a:ext>
            </a:extLst>
          </p:cNvPr>
          <p:cNvSpPr>
            <a:spLocks noChangeArrowheads="1"/>
          </p:cNvSpPr>
          <p:nvPr/>
        </p:nvSpPr>
        <p:spPr bwMode="auto">
          <a:xfrm>
            <a:off x="2937376" y="1308812"/>
            <a:ext cx="4401370" cy="4967514"/>
          </a:xfrm>
          <a:prstGeom prst="rect">
            <a:avLst/>
          </a:prstGeom>
          <a:solidFill>
            <a:srgbClr val="FFFFFF"/>
          </a:solidFill>
          <a:ln w="9525">
            <a:solidFill>
              <a:srgbClr val="F8DD7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zh-CN" altLang="zh-CN" sz="2400" b="1" i="0" u="none" strike="noStrike" cap="none" normalizeH="0" baseline="0" dirty="0">
                <a:ln>
                  <a:noFill/>
                </a:ln>
                <a:solidFill>
                  <a:srgbClr val="000080"/>
                </a:solidFill>
                <a:effectLst/>
                <a:latin typeface="Times New Roman" panose="02020603050405020304" pitchFamily="18" charset="0"/>
                <a:ea typeface="微软雅黑" panose="020B0503020204020204" pitchFamily="34" charset="-122"/>
                <a:cs typeface="Times New Roman" panose="02020603050405020304" pitchFamily="18" charset="0"/>
              </a:rPr>
              <a:t>def </a:t>
            </a:r>
            <a:r>
              <a:rPr kumimoji="0" lang="zh-CN" altLang="zh-CN" sz="2400" b="0" i="0" u="none" strike="noStrike" cap="none" normalizeH="0" baseline="0" dirty="0">
                <a:ln>
                  <a:noFill/>
                </a:ln>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Sum(a,b):</a:t>
            </a:r>
            <a:br>
              <a:rPr kumimoji="0" lang="zh-CN" altLang="zh-CN" sz="2400" b="0" i="0" u="none" strike="noStrike" cap="none" normalizeH="0" baseline="0" dirty="0">
                <a:ln>
                  <a:noFill/>
                </a:ln>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br>
            <a:r>
              <a:rPr kumimoji="0" lang="zh-CN" altLang="zh-CN" sz="2400" b="0" i="0" u="none" strike="noStrike" cap="none" normalizeH="0" baseline="0" dirty="0">
                <a:ln>
                  <a:noFill/>
                </a:ln>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zh-CN" sz="2400" b="1" i="0" u="none" strike="noStrike" cap="none" normalizeH="0" baseline="0" dirty="0">
                <a:ln>
                  <a:noFill/>
                </a:ln>
                <a:solidFill>
                  <a:srgbClr val="000080"/>
                </a:solidFill>
                <a:effectLst/>
                <a:latin typeface="Times New Roman" panose="02020603050405020304" pitchFamily="18" charset="0"/>
                <a:ea typeface="微软雅黑" panose="020B0503020204020204" pitchFamily="34" charset="-122"/>
                <a:cs typeface="Times New Roman" panose="02020603050405020304" pitchFamily="18" charset="0"/>
              </a:rPr>
              <a:t>return </a:t>
            </a:r>
            <a:r>
              <a:rPr kumimoji="0" lang="zh-CN" altLang="zh-CN" sz="2400" b="0" i="0" u="none" strike="noStrike" cap="none" normalizeH="0" baseline="0" dirty="0">
                <a:ln>
                  <a:noFill/>
                </a:ln>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a+b</a:t>
            </a:r>
            <a:br>
              <a:rPr kumimoji="0" lang="zh-CN" altLang="zh-CN" sz="2400" b="0" i="0" u="none" strike="noStrike" cap="none" normalizeH="0" baseline="0" dirty="0">
                <a:ln>
                  <a:noFill/>
                </a:ln>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br>
            <a:r>
              <a:rPr kumimoji="0" lang="zh-CN" altLang="zh-CN" sz="2400" b="0" i="1" u="none" strike="noStrike" cap="none" normalizeH="0" baseline="0" dirty="0">
                <a:ln>
                  <a:noFill/>
                </a:ln>
                <a:solidFill>
                  <a:srgbClr val="808080"/>
                </a:solidFill>
                <a:effectLst/>
                <a:latin typeface="Times New Roman" panose="02020603050405020304" pitchFamily="18" charset="0"/>
                <a:ea typeface="微软雅黑" panose="020B0503020204020204" pitchFamily="34" charset="-122"/>
                <a:cs typeface="Times New Roman" panose="02020603050405020304" pitchFamily="18" charset="0"/>
              </a:rPr>
              <a:t>#函数在内存中的地址</a:t>
            </a:r>
            <a:br>
              <a:rPr kumimoji="0" lang="zh-CN" altLang="zh-CN" sz="2400" b="0" i="1" u="none" strike="noStrike" cap="none" normalizeH="0" baseline="0" dirty="0">
                <a:ln>
                  <a:noFill/>
                </a:ln>
                <a:solidFill>
                  <a:srgbClr val="808080"/>
                </a:solidFill>
                <a:effectLst/>
                <a:latin typeface="Times New Roman" panose="02020603050405020304" pitchFamily="18" charset="0"/>
                <a:ea typeface="微软雅黑" panose="020B0503020204020204" pitchFamily="34" charset="-122"/>
                <a:cs typeface="Times New Roman" panose="02020603050405020304" pitchFamily="18" charset="0"/>
              </a:rPr>
            </a:br>
            <a:r>
              <a:rPr kumimoji="0" lang="zh-CN" altLang="zh-CN" sz="2400" b="0" i="0" u="none" strike="noStrike" cap="none" normalizeH="0" baseline="0" dirty="0">
                <a:ln>
                  <a:noFill/>
                </a:ln>
                <a:solidFill>
                  <a:srgbClr val="000080"/>
                </a:solidFill>
                <a:effectLst/>
                <a:latin typeface="Times New Roman" panose="02020603050405020304" pitchFamily="18" charset="0"/>
                <a:ea typeface="微软雅黑" panose="020B0503020204020204" pitchFamily="34" charset="-122"/>
                <a:cs typeface="Times New Roman" panose="02020603050405020304" pitchFamily="18" charset="0"/>
              </a:rPr>
              <a:t>print</a:t>
            </a:r>
            <a:r>
              <a:rPr kumimoji="0" lang="zh-CN" altLang="zh-CN" sz="2400" b="0" i="0" u="none" strike="noStrike" cap="none" normalizeH="0" baseline="0" dirty="0">
                <a:ln>
                  <a:noFill/>
                </a:ln>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(Sum)</a:t>
            </a:r>
            <a:br>
              <a:rPr kumimoji="0" lang="zh-CN" altLang="zh-CN" sz="2400" b="0" i="0" u="none" strike="noStrike" cap="none" normalizeH="0" baseline="0" dirty="0">
                <a:ln>
                  <a:noFill/>
                </a:ln>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br>
            <a:br>
              <a:rPr kumimoji="0" lang="zh-CN" altLang="zh-CN" sz="2400" b="0" i="0" u="none" strike="noStrike" cap="none" normalizeH="0" baseline="0" dirty="0">
                <a:ln>
                  <a:noFill/>
                </a:ln>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br>
            <a:r>
              <a:rPr kumimoji="0" lang="zh-CN" altLang="zh-CN" sz="2400" b="0" i="1" u="none" strike="noStrike" cap="none" normalizeH="0" baseline="0" dirty="0">
                <a:ln>
                  <a:noFill/>
                </a:ln>
                <a:solidFill>
                  <a:srgbClr val="808080"/>
                </a:solidFill>
                <a:effectLst/>
                <a:latin typeface="Times New Roman" panose="02020603050405020304" pitchFamily="18" charset="0"/>
                <a:ea typeface="微软雅黑" panose="020B0503020204020204" pitchFamily="34" charset="-122"/>
                <a:cs typeface="Times New Roman" panose="02020603050405020304" pitchFamily="18" charset="0"/>
              </a:rPr>
              <a:t>#调用函数，查看返回结果</a:t>
            </a:r>
            <a:br>
              <a:rPr kumimoji="0" lang="zh-CN" altLang="zh-CN" sz="2400" b="0" i="1" u="none" strike="noStrike" cap="none" normalizeH="0" baseline="0" dirty="0">
                <a:ln>
                  <a:noFill/>
                </a:ln>
                <a:solidFill>
                  <a:srgbClr val="808080"/>
                </a:solidFill>
                <a:effectLst/>
                <a:latin typeface="Times New Roman" panose="02020603050405020304" pitchFamily="18" charset="0"/>
                <a:ea typeface="微软雅黑" panose="020B0503020204020204" pitchFamily="34" charset="-122"/>
                <a:cs typeface="Times New Roman" panose="02020603050405020304" pitchFamily="18" charset="0"/>
              </a:rPr>
            </a:br>
            <a:r>
              <a:rPr kumimoji="0" lang="zh-CN" altLang="zh-CN" sz="2400" b="0" i="0" u="none" strike="noStrike" cap="none" normalizeH="0" baseline="0" dirty="0">
                <a:ln>
                  <a:noFill/>
                </a:ln>
                <a:solidFill>
                  <a:srgbClr val="000080"/>
                </a:solidFill>
                <a:effectLst/>
                <a:latin typeface="Times New Roman" panose="02020603050405020304" pitchFamily="18" charset="0"/>
                <a:ea typeface="微软雅黑" panose="020B0503020204020204" pitchFamily="34" charset="-122"/>
                <a:cs typeface="Times New Roman" panose="02020603050405020304" pitchFamily="18" charset="0"/>
              </a:rPr>
              <a:t>print</a:t>
            </a:r>
            <a:r>
              <a:rPr kumimoji="0" lang="zh-CN" altLang="zh-CN" sz="2400" b="0" i="0" u="none" strike="noStrike" cap="none" normalizeH="0" baseline="0" dirty="0">
                <a:ln>
                  <a:noFill/>
                </a:ln>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(Sum(</a:t>
            </a:r>
            <a:r>
              <a:rPr kumimoji="0" lang="zh-CN" altLang="zh-CN" sz="2400" b="0" i="0" u="none" strike="noStrike" cap="none" normalizeH="0" baseline="0" dirty="0">
                <a:ln>
                  <a:noFill/>
                </a:ln>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zh-CN" sz="2400" b="0" i="0" u="none" strike="noStrike" cap="none" normalizeH="0" baseline="0" dirty="0">
                <a:ln>
                  <a:noFill/>
                </a:ln>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zh-CN" sz="2400" b="0" i="0" u="none" strike="noStrike" cap="none" normalizeH="0" baseline="0" dirty="0">
                <a:ln>
                  <a:noFill/>
                </a:ln>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zh-CN" sz="2400" b="0" i="0" u="none" strike="noStrike" cap="none" normalizeH="0" baseline="0" dirty="0">
                <a:ln>
                  <a:noFill/>
                </a:ln>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br>
              <a:rPr kumimoji="0" lang="zh-CN" altLang="zh-CN" sz="2400" b="0" i="0" u="none" strike="noStrike" cap="none" normalizeH="0" baseline="0" dirty="0">
                <a:ln>
                  <a:noFill/>
                </a:ln>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br>
            <a:br>
              <a:rPr kumimoji="0" lang="zh-CN" altLang="zh-CN" sz="2400" b="0" i="0" u="none" strike="noStrike" cap="none" normalizeH="0" baseline="0" dirty="0">
                <a:ln>
                  <a:noFill/>
                </a:ln>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br>
            <a:r>
              <a:rPr kumimoji="0" lang="zh-CN" altLang="zh-CN" sz="2400" b="0" i="1" u="none" strike="noStrike" cap="none" normalizeH="0" baseline="0" dirty="0">
                <a:ln>
                  <a:noFill/>
                </a:ln>
                <a:solidFill>
                  <a:srgbClr val="808080"/>
                </a:solidFill>
                <a:effectLst/>
                <a:latin typeface="Times New Roman" panose="02020603050405020304" pitchFamily="18" charset="0"/>
                <a:ea typeface="微软雅黑" panose="020B0503020204020204" pitchFamily="34" charset="-122"/>
                <a:cs typeface="Times New Roman" panose="02020603050405020304" pitchFamily="18" charset="0"/>
              </a:rPr>
              <a:t>#保存函数的返回值</a:t>
            </a:r>
            <a:br>
              <a:rPr kumimoji="0" lang="zh-CN" altLang="zh-CN" sz="2400" b="0" i="1" u="none" strike="noStrike" cap="none" normalizeH="0" baseline="0" dirty="0">
                <a:ln>
                  <a:noFill/>
                </a:ln>
                <a:solidFill>
                  <a:srgbClr val="808080"/>
                </a:solidFill>
                <a:effectLst/>
                <a:latin typeface="Times New Roman" panose="02020603050405020304" pitchFamily="18" charset="0"/>
                <a:ea typeface="微软雅黑" panose="020B0503020204020204" pitchFamily="34" charset="-122"/>
                <a:cs typeface="Times New Roman" panose="02020603050405020304" pitchFamily="18" charset="0"/>
              </a:rPr>
            </a:br>
            <a:r>
              <a:rPr kumimoji="0" lang="zh-CN" altLang="zh-CN" sz="2400" b="0" i="0" u="none" strike="noStrike" cap="none" normalizeH="0" baseline="0" dirty="0">
                <a:ln>
                  <a:noFill/>
                </a:ln>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Sum2=Sum(</a:t>
            </a:r>
            <a:r>
              <a:rPr kumimoji="0" lang="zh-CN" altLang="zh-CN" sz="2400" b="0" i="0" u="none" strike="noStrike" cap="none" normalizeH="0" baseline="0" dirty="0">
                <a:ln>
                  <a:noFill/>
                </a:ln>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zh-CN" sz="2400" b="0" i="0" u="none" strike="noStrike" cap="none" normalizeH="0" baseline="0" dirty="0">
                <a:ln>
                  <a:noFill/>
                </a:ln>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zh-CN" sz="2400" b="0" i="0" u="none" strike="noStrike" cap="none" normalizeH="0" baseline="0" dirty="0">
                <a:ln>
                  <a:noFill/>
                </a:ln>
                <a:solidFill>
                  <a:srgbClr val="0000FF"/>
                </a:solidFill>
                <a:effectLst/>
                <a:latin typeface="Times New Roman" panose="02020603050405020304" pitchFamily="18" charset="0"/>
                <a:ea typeface="微软雅黑" panose="020B0503020204020204" pitchFamily="34" charset="-122"/>
                <a:cs typeface="Times New Roman" panose="02020603050405020304" pitchFamily="18" charset="0"/>
              </a:rPr>
              <a:t>3</a:t>
            </a:r>
            <a:r>
              <a:rPr kumimoji="0" lang="zh-CN" altLang="zh-CN" sz="2400" b="0" i="0" u="none" strike="noStrike" cap="none" normalizeH="0" baseline="0" dirty="0">
                <a:ln>
                  <a:noFill/>
                </a:ln>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br>
              <a:rPr kumimoji="0" lang="zh-CN" altLang="zh-CN" sz="2400" b="0" i="0" u="none" strike="noStrike" cap="none" normalizeH="0" baseline="0" dirty="0">
                <a:ln>
                  <a:noFill/>
                </a:ln>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br>
            <a:r>
              <a:rPr kumimoji="0" lang="zh-CN" altLang="zh-CN" sz="2400" b="0" i="0" u="none" strike="noStrike" cap="none" normalizeH="0" baseline="0" dirty="0">
                <a:ln>
                  <a:noFill/>
                </a:ln>
                <a:solidFill>
                  <a:srgbClr val="000080"/>
                </a:solidFill>
                <a:effectLst/>
                <a:latin typeface="Times New Roman" panose="02020603050405020304" pitchFamily="18" charset="0"/>
                <a:ea typeface="微软雅黑" panose="020B0503020204020204" pitchFamily="34" charset="-122"/>
                <a:cs typeface="Times New Roman" panose="02020603050405020304" pitchFamily="18" charset="0"/>
              </a:rPr>
              <a:t>print</a:t>
            </a:r>
            <a:r>
              <a:rPr kumimoji="0" lang="zh-CN" altLang="zh-CN" sz="2400" b="0" i="0" u="none" strike="noStrike" cap="none" normalizeH="0" baseline="0" dirty="0">
                <a:ln>
                  <a:noFill/>
                </a:ln>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(Sum2)</a:t>
            </a:r>
            <a:endParaRPr kumimoji="0" lang="zh-CN" altLang="zh-CN" sz="24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文本框 6">
            <a:extLst>
              <a:ext uri="{FF2B5EF4-FFF2-40B4-BE49-F238E27FC236}">
                <a16:creationId xmlns:a16="http://schemas.microsoft.com/office/drawing/2014/main" id="{32CA298A-6B6E-4CCA-9C92-CF506EB37513}"/>
              </a:ext>
            </a:extLst>
          </p:cNvPr>
          <p:cNvSpPr txBox="1"/>
          <p:nvPr/>
        </p:nvSpPr>
        <p:spPr>
          <a:xfrm flipH="1">
            <a:off x="7596256" y="5031441"/>
            <a:ext cx="4322116" cy="1132618"/>
          </a:xfrm>
          <a:prstGeom prst="rect">
            <a:avLst/>
          </a:prstGeom>
          <a:solidFill>
            <a:srgbClr val="F8DD71"/>
          </a:solidFill>
          <a:scene3d>
            <a:camera prst="orthographicFront"/>
            <a:lightRig rig="threePt" dir="t"/>
          </a:scene3d>
          <a:sp3d>
            <a:bevelT/>
          </a:sp3d>
        </p:spPr>
        <p:txBody>
          <a:bodyPr wrap="square" rtlCol="0">
            <a:spAutoFit/>
          </a:bodyPr>
          <a:lstStyle/>
          <a:p>
            <a:pPr>
              <a:lnSpc>
                <a:spcPct val="120000"/>
              </a:lnSpc>
              <a:spcBef>
                <a:spcPts val="1200"/>
              </a:spcBef>
            </a:pPr>
            <a:r>
              <a:rPr lang="zh-CN" altLang="en-US" sz="2400" b="1" dirty="0">
                <a:solidFill>
                  <a:srgbClr val="4A8CBC"/>
                </a:solidFill>
                <a:latin typeface="+mj-ea"/>
              </a:rPr>
              <a:t>思考：</a:t>
            </a:r>
            <a:endParaRPr lang="en-US" altLang="zh-CN" sz="2400" b="1" dirty="0">
              <a:solidFill>
                <a:srgbClr val="4A8CBC"/>
              </a:solidFill>
              <a:latin typeface="+mj-ea"/>
            </a:endParaRPr>
          </a:p>
          <a:p>
            <a:pPr>
              <a:lnSpc>
                <a:spcPct val="120000"/>
              </a:lnSpc>
              <a:spcBef>
                <a:spcPts val="1200"/>
              </a:spcBef>
            </a:pPr>
            <a:r>
              <a:rPr lang="zh-CN" altLang="en-US" sz="2400" b="1" dirty="0">
                <a:solidFill>
                  <a:srgbClr val="4A8CBC"/>
                </a:solidFill>
                <a:latin typeface="+mj-ea"/>
              </a:rPr>
              <a:t>函数可以有多个返回值吗？</a:t>
            </a:r>
            <a:endParaRPr lang="en-US" altLang="zh-CN" sz="2400" b="1" dirty="0">
              <a:solidFill>
                <a:srgbClr val="4A8CBC"/>
              </a:solidFill>
              <a:latin typeface="+mj-ea"/>
            </a:endParaRPr>
          </a:p>
        </p:txBody>
      </p:sp>
      <p:pic>
        <p:nvPicPr>
          <p:cNvPr id="15" name="Picture 2" descr="https://img0.baidu.com/it/u=2936318765,1752478232&amp;fm=26&amp;fmt=au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570" y="551060"/>
            <a:ext cx="622760" cy="622760"/>
          </a:xfrm>
          <a:prstGeom prst="rect">
            <a:avLst/>
          </a:prstGeom>
          <a:noFill/>
          <a:extLst>
            <a:ext uri="{909E8E84-426E-40DD-AFC4-6F175D3DCCD1}">
              <a14:hiddenFill xmlns:a14="http://schemas.microsoft.com/office/drawing/2010/main">
                <a:solidFill>
                  <a:srgbClr val="FFFFFF"/>
                </a:solidFill>
              </a14:hiddenFill>
            </a:ext>
          </a:extLst>
        </p:spPr>
      </p:pic>
      <p:sp>
        <p:nvSpPr>
          <p:cNvPr id="17" name="Oval 33">
            <a:extLst>
              <a:ext uri="{FF2B5EF4-FFF2-40B4-BE49-F238E27FC236}">
                <a16:creationId xmlns:a16="http://schemas.microsoft.com/office/drawing/2014/main" id="{C5AF006C-7F4D-43E5-8C5B-68FE04290A74}"/>
              </a:ext>
            </a:extLst>
          </p:cNvPr>
          <p:cNvSpPr>
            <a:spLocks noChangeArrowheads="1"/>
          </p:cNvSpPr>
          <p:nvPr/>
        </p:nvSpPr>
        <p:spPr bwMode="auto">
          <a:xfrm>
            <a:off x="1406171" y="1458973"/>
            <a:ext cx="273935" cy="271531"/>
          </a:xfrm>
          <a:prstGeom prst="ellipse">
            <a:avLst/>
          </a:prstGeom>
          <a:solidFill>
            <a:srgbClr val="3673A6"/>
          </a:solidFill>
          <a:ln w="9525">
            <a:noFill/>
            <a:round/>
          </a:ln>
        </p:spPr>
        <p:txBody>
          <a:bodyPr/>
          <a:lstStyle/>
          <a:p>
            <a:pPr eaLnBrk="1" hangingPunct="1"/>
            <a:endParaRPr lang="id-ID" altLang="en-US" dirty="0">
              <a:solidFill>
                <a:schemeClr val="bg1"/>
              </a:solidFill>
              <a:ea typeface="微软雅黑" panose="020B0503020204020204" pitchFamily="34" charset="-122"/>
            </a:endParaRPr>
          </a:p>
        </p:txBody>
      </p:sp>
      <p:sp>
        <p:nvSpPr>
          <p:cNvPr id="18" name="文本框 6">
            <a:extLst>
              <a:ext uri="{FF2B5EF4-FFF2-40B4-BE49-F238E27FC236}">
                <a16:creationId xmlns:a16="http://schemas.microsoft.com/office/drawing/2014/main" id="{15D4836D-8B37-47E4-BC67-378BE94F7361}"/>
              </a:ext>
            </a:extLst>
          </p:cNvPr>
          <p:cNvSpPr txBox="1"/>
          <p:nvPr/>
        </p:nvSpPr>
        <p:spPr>
          <a:xfrm flipH="1">
            <a:off x="1732061" y="1363907"/>
            <a:ext cx="947805" cy="461665"/>
          </a:xfrm>
          <a:prstGeom prst="rect">
            <a:avLst/>
          </a:prstGeom>
          <a:noFill/>
        </p:spPr>
        <p:txBody>
          <a:bodyPr wrap="square" rtlCol="0">
            <a:spAutoFit/>
          </a:bodyPr>
          <a:lstStyle/>
          <a:p>
            <a:pPr>
              <a:spcBef>
                <a:spcPts val="1200"/>
              </a:spcBef>
            </a:pPr>
            <a:r>
              <a:rPr lang="zh-CN" altLang="en-US" sz="2400" b="1" dirty="0">
                <a:solidFill>
                  <a:srgbClr val="417BAA"/>
                </a:solidFill>
                <a:latin typeface="微软雅黑" panose="020B0503020204020204" pitchFamily="34" charset="-122"/>
                <a:ea typeface="微软雅黑" panose="020B0503020204020204" pitchFamily="34" charset="-122"/>
              </a:rPr>
              <a:t>示例</a:t>
            </a:r>
            <a:endParaRPr lang="en-US" altLang="zh-CN" sz="2400" b="1" dirty="0">
              <a:solidFill>
                <a:srgbClr val="417BAA"/>
              </a:solidFill>
              <a:latin typeface="微软雅黑" panose="020B0503020204020204" pitchFamily="34" charset="-122"/>
              <a:ea typeface="微软雅黑" panose="020B0503020204020204" pitchFamily="34" charset="-122"/>
            </a:endParaRPr>
          </a:p>
        </p:txBody>
      </p:sp>
      <p:sp>
        <p:nvSpPr>
          <p:cNvPr id="19"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Tree>
    <p:extLst>
      <p:ext uri="{BB962C8B-B14F-4D97-AF65-F5344CB8AC3E}">
        <p14:creationId xmlns:p14="http://schemas.microsoft.com/office/powerpoint/2010/main" val="723169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5" y="152095"/>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4" y="255270"/>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4500293" y="1651313"/>
            <a:ext cx="4842882" cy="923330"/>
            <a:chOff x="486669" y="1285026"/>
            <a:chExt cx="1530939" cy="3374954"/>
          </a:xfrm>
        </p:grpSpPr>
        <p:sp>
          <p:nvSpPr>
            <p:cNvPr id="19" name="文本框 4"/>
            <p:cNvSpPr txBox="1"/>
            <p:nvPr/>
          </p:nvSpPr>
          <p:spPr>
            <a:xfrm>
              <a:off x="486669" y="1285026"/>
              <a:ext cx="1530939" cy="33749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5400" b="1" dirty="0">
                  <a:latin typeface="微软雅黑" panose="020B0503020204020204" pitchFamily="34" charset="-122"/>
                  <a:ea typeface="微软雅黑" panose="020B0503020204020204" pitchFamily="34" charset="-122"/>
                </a:rPr>
                <a:t>5.2 </a:t>
              </a:r>
              <a:r>
                <a:rPr lang="zh-CN" altLang="en-US" sz="5400" b="1" dirty="0">
                  <a:latin typeface="微软雅黑" panose="020B0503020204020204" pitchFamily="34" charset="-122"/>
                  <a:ea typeface="微软雅黑" panose="020B0503020204020204" pitchFamily="34" charset="-122"/>
                </a:rPr>
                <a:t>函数调用</a:t>
              </a:r>
            </a:p>
          </p:txBody>
        </p:sp>
        <p:cxnSp>
          <p:nvCxnSpPr>
            <p:cNvPr id="20" name="直接连接符 19"/>
            <p:cNvCxnSpPr/>
            <p:nvPr/>
          </p:nvCxnSpPr>
          <p:spPr>
            <a:xfrm>
              <a:off x="1782074" y="1505817"/>
              <a:ext cx="0" cy="410150"/>
            </a:xfrm>
            <a:prstGeom prst="line">
              <a:avLst/>
            </a:prstGeom>
            <a:ln>
              <a:solidFill>
                <a:srgbClr val="2A436D"/>
              </a:solidFill>
            </a:ln>
          </p:spPr>
          <p:style>
            <a:lnRef idx="1">
              <a:schemeClr val="accent1"/>
            </a:lnRef>
            <a:fillRef idx="0">
              <a:schemeClr val="accent1"/>
            </a:fillRef>
            <a:effectRef idx="0">
              <a:schemeClr val="accent1"/>
            </a:effectRef>
            <a:fontRef idx="minor">
              <a:schemeClr val="tx1"/>
            </a:fontRef>
          </p:style>
        </p:cxnSp>
      </p:grpSp>
      <p:pic>
        <p:nvPicPr>
          <p:cNvPr id="3074" name="Picture 2" descr="https://img0.baidu.com/it/u=2936318765,1752478232&amp;fm=26&amp;fmt=au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8356" y="759336"/>
            <a:ext cx="2222501" cy="2222501"/>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128"/>
          <p:cNvSpPr txBox="1">
            <a:spLocks noChangeArrowheads="1"/>
          </p:cNvSpPr>
          <p:nvPr/>
        </p:nvSpPr>
        <p:spPr bwMode="auto">
          <a:xfrm>
            <a:off x="6874712" y="2786459"/>
            <a:ext cx="28358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just">
              <a:lnSpc>
                <a:spcPct val="100000"/>
              </a:lnSpc>
              <a:spcBef>
                <a:spcPct val="0"/>
              </a:spcBef>
              <a:buNone/>
              <a:defRPr/>
            </a:pPr>
            <a:r>
              <a:rPr lang="zh-CN" altLang="en-US" sz="2400" b="1" dirty="0">
                <a:solidFill>
                  <a:srgbClr val="49786D"/>
                </a:solidFill>
                <a:latin typeface="Times New Roman" panose="02020603050405020304" pitchFamily="18" charset="0"/>
                <a:ea typeface="微软雅黑" panose="020B0503020204020204" pitchFamily="34" charset="-122"/>
                <a:cs typeface="Times New Roman" panose="02020603050405020304" pitchFamily="18" charset="0"/>
              </a:rPr>
              <a:t>两种调用方式</a:t>
            </a:r>
          </a:p>
        </p:txBody>
      </p:sp>
      <p:sp>
        <p:nvSpPr>
          <p:cNvPr id="9" name="文本框 129"/>
          <p:cNvSpPr txBox="1">
            <a:spLocks noChangeArrowheads="1"/>
          </p:cNvSpPr>
          <p:nvPr/>
        </p:nvSpPr>
        <p:spPr bwMode="auto">
          <a:xfrm>
            <a:off x="5180497" y="2786459"/>
            <a:ext cx="15954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defRPr/>
            </a:pP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Part 01</a:t>
            </a:r>
            <a:endPar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0" name="直接连接符 9"/>
          <p:cNvCxnSpPr/>
          <p:nvPr/>
        </p:nvCxnSpPr>
        <p:spPr bwMode="auto">
          <a:xfrm flipV="1">
            <a:off x="6549805" y="2786459"/>
            <a:ext cx="130175" cy="3317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文本框 127"/>
          <p:cNvSpPr txBox="1">
            <a:spLocks noChangeArrowheads="1"/>
          </p:cNvSpPr>
          <p:nvPr/>
        </p:nvSpPr>
        <p:spPr bwMode="auto">
          <a:xfrm>
            <a:off x="6874712" y="3410465"/>
            <a:ext cx="28358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just">
              <a:lnSpc>
                <a:spcPct val="100000"/>
              </a:lnSpc>
              <a:spcBef>
                <a:spcPct val="0"/>
              </a:spcBef>
              <a:buNone/>
              <a:defRPr/>
            </a:pPr>
            <a:r>
              <a:rPr lang="zh-CN" altLang="en-US" sz="2400" b="1" dirty="0">
                <a:solidFill>
                  <a:srgbClr val="64846E"/>
                </a:solidFill>
                <a:latin typeface="Times New Roman" panose="02020603050405020304" pitchFamily="18" charset="0"/>
                <a:ea typeface="微软雅黑" panose="020B0503020204020204" pitchFamily="34" charset="-122"/>
                <a:cs typeface="Times New Roman" panose="02020603050405020304" pitchFamily="18" charset="0"/>
              </a:rPr>
              <a:t>别名调用</a:t>
            </a:r>
          </a:p>
        </p:txBody>
      </p:sp>
      <p:sp>
        <p:nvSpPr>
          <p:cNvPr id="12" name="文本框 130"/>
          <p:cNvSpPr txBox="1">
            <a:spLocks noChangeArrowheads="1"/>
          </p:cNvSpPr>
          <p:nvPr/>
        </p:nvSpPr>
        <p:spPr bwMode="auto">
          <a:xfrm>
            <a:off x="5180497" y="3410465"/>
            <a:ext cx="15954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defRPr/>
            </a:pP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Part 02</a:t>
            </a:r>
            <a:endPar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3" name="直接连接符 12"/>
          <p:cNvCxnSpPr/>
          <p:nvPr/>
        </p:nvCxnSpPr>
        <p:spPr bwMode="auto">
          <a:xfrm flipV="1">
            <a:off x="6549805" y="3410465"/>
            <a:ext cx="130175" cy="3317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27"/>
          <p:cNvSpPr txBox="1">
            <a:spLocks noChangeArrowheads="1"/>
          </p:cNvSpPr>
          <p:nvPr/>
        </p:nvSpPr>
        <p:spPr bwMode="auto">
          <a:xfrm>
            <a:off x="6874712" y="4080995"/>
            <a:ext cx="28358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just">
              <a:lnSpc>
                <a:spcPct val="100000"/>
              </a:lnSpc>
              <a:spcBef>
                <a:spcPct val="0"/>
              </a:spcBef>
              <a:buNone/>
              <a:defRPr/>
            </a:pPr>
            <a:r>
              <a:rPr lang="zh-CN" altLang="en-US" sz="2400" b="1" dirty="0">
                <a:solidFill>
                  <a:srgbClr val="64846E"/>
                </a:solidFill>
                <a:latin typeface="Times New Roman" panose="02020603050405020304" pitchFamily="18" charset="0"/>
                <a:ea typeface="微软雅黑" panose="020B0503020204020204" pitchFamily="34" charset="-122"/>
                <a:cs typeface="Times New Roman" panose="02020603050405020304" pitchFamily="18" charset="0"/>
              </a:rPr>
              <a:t>参数传递</a:t>
            </a:r>
          </a:p>
        </p:txBody>
      </p:sp>
      <p:sp>
        <p:nvSpPr>
          <p:cNvPr id="15" name="文本框 130"/>
          <p:cNvSpPr txBox="1">
            <a:spLocks noChangeArrowheads="1"/>
          </p:cNvSpPr>
          <p:nvPr/>
        </p:nvSpPr>
        <p:spPr bwMode="auto">
          <a:xfrm>
            <a:off x="5180497" y="4080995"/>
            <a:ext cx="15954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defRPr/>
            </a:pP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Part 03</a:t>
            </a:r>
            <a:endPar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6" name="直接连接符 15"/>
          <p:cNvCxnSpPr/>
          <p:nvPr/>
        </p:nvCxnSpPr>
        <p:spPr bwMode="auto">
          <a:xfrm flipV="1">
            <a:off x="6549805" y="4080995"/>
            <a:ext cx="130175" cy="3317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168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https://img0.baidu.com/it/u=2493197328,3770105629&amp;fm=26&amp;fmt=auto"/>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0" b="100000" l="16042" r="78958"/>
                    </a14:imgEffect>
                  </a14:imgLayer>
                </a14:imgProps>
              </a:ext>
              <a:ext uri="{28A0092B-C50C-407E-A947-70E740481C1C}">
                <a14:useLocalDpi xmlns:a14="http://schemas.microsoft.com/office/drawing/2010/main" val="0"/>
              </a:ext>
            </a:extLst>
          </a:blip>
          <a:srcRect l="17153" r="21458"/>
          <a:stretch/>
        </p:blipFill>
        <p:spPr bwMode="auto">
          <a:xfrm>
            <a:off x="513474" y="486962"/>
            <a:ext cx="802667" cy="708236"/>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3">
            <a:extLst>
              <a:ext uri="{FF2B5EF4-FFF2-40B4-BE49-F238E27FC236}">
                <a16:creationId xmlns:a16="http://schemas.microsoft.com/office/drawing/2014/main" id="{7733210A-6E09-4205-9166-0CE1B86F1F7E}"/>
              </a:ext>
            </a:extLst>
          </p:cNvPr>
          <p:cNvSpPr txBox="1"/>
          <p:nvPr/>
        </p:nvSpPr>
        <p:spPr>
          <a:xfrm flipH="1">
            <a:off x="1316141" y="573960"/>
            <a:ext cx="7018320" cy="584775"/>
          </a:xfrm>
          <a:prstGeom prst="rect">
            <a:avLst/>
          </a:prstGeom>
          <a:noFill/>
        </p:spPr>
        <p:txBody>
          <a:bodyPr wrap="square" rtlCol="0">
            <a:spAutoFit/>
          </a:bodyPr>
          <a:lstStyle/>
          <a:p>
            <a:r>
              <a:rPr lang="en-US" altLang="zh-CN"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5.2.1 </a:t>
            </a:r>
            <a:r>
              <a:rPr lang="zh-CN" altLang="en-US"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两种调用方式</a:t>
            </a:r>
          </a:p>
        </p:txBody>
      </p:sp>
      <p:sp>
        <p:nvSpPr>
          <p:cNvPr id="9" name="wps稻壳儿佳誉设计原创链接：http://chn.docer.com/works?userid=219874625">
            <a:extLst>
              <a:ext uri="{FF2B5EF4-FFF2-40B4-BE49-F238E27FC236}">
                <a16:creationId xmlns:a16="http://schemas.microsoft.com/office/drawing/2014/main" id="{C3E17C48-2C4E-402D-943B-97277524BD36}"/>
              </a:ext>
            </a:extLst>
          </p:cNvPr>
          <p:cNvSpPr txBox="1"/>
          <p:nvPr/>
        </p:nvSpPr>
        <p:spPr>
          <a:xfrm>
            <a:off x="513474" y="1174443"/>
            <a:ext cx="6808552" cy="928652"/>
          </a:xfrm>
          <a:prstGeom prst="rect">
            <a:avLst/>
          </a:prstGeom>
          <a:noFill/>
        </p:spPr>
        <p:txBody>
          <a:bodyPr wrap="square" rtlCol="0">
            <a:spAutoFit/>
          </a:bodyPr>
          <a:lstStyle/>
          <a:p>
            <a:pPr>
              <a:lnSpc>
                <a:spcPct val="200000"/>
              </a:lnSpc>
              <a:defRPr/>
            </a:pPr>
            <a:r>
              <a:rPr lang="zh-CN" altLang="en-US" sz="3200" b="1" kern="0" dirty="0">
                <a:latin typeface="微软雅黑" panose="020B0503020204020204" pitchFamily="34" charset="-122"/>
                <a:ea typeface="微软雅黑" panose="020B0503020204020204" pitchFamily="34" charset="-122"/>
              </a:rPr>
              <a:t>（</a:t>
            </a:r>
            <a:r>
              <a:rPr lang="en-US" altLang="zh-CN" sz="3200" b="1" kern="0" dirty="0">
                <a:latin typeface="微软雅黑" panose="020B0503020204020204" pitchFamily="34" charset="-122"/>
                <a:ea typeface="微软雅黑" panose="020B0503020204020204" pitchFamily="34" charset="-122"/>
              </a:rPr>
              <a:t>1</a:t>
            </a:r>
            <a:r>
              <a:rPr lang="zh-CN" altLang="en-US" sz="3200" b="1" kern="0" dirty="0">
                <a:latin typeface="微软雅黑" panose="020B0503020204020204" pitchFamily="34" charset="-122"/>
                <a:ea typeface="微软雅黑" panose="020B0503020204020204" pitchFamily="34" charset="-122"/>
              </a:rPr>
              <a:t>）有返回值函数的调用方式</a:t>
            </a:r>
            <a:endParaRPr kumimoji="0" lang="zh-CN" altLang="en-US" sz="32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1" name="wps稻壳儿佳誉设计原创链接：http://chn.docer.com/works?userid=219874625">
            <a:extLst>
              <a:ext uri="{FF2B5EF4-FFF2-40B4-BE49-F238E27FC236}">
                <a16:creationId xmlns:a16="http://schemas.microsoft.com/office/drawing/2014/main" id="{C3E17C48-2C4E-402D-943B-97277524BD36}"/>
              </a:ext>
            </a:extLst>
          </p:cNvPr>
          <p:cNvSpPr txBox="1"/>
          <p:nvPr/>
        </p:nvSpPr>
        <p:spPr>
          <a:xfrm>
            <a:off x="6749384" y="1363342"/>
            <a:ext cx="4490400" cy="2160591"/>
          </a:xfrm>
          <a:prstGeom prst="rect">
            <a:avLst/>
          </a:prstGeom>
          <a:noFill/>
        </p:spPr>
        <p:txBody>
          <a:bodyPr wrap="square" rtlCol="0">
            <a:spAutoFit/>
          </a:bodyPr>
          <a:lstStyle>
            <a:defPPr>
              <a:defRPr lang="zh-CN"/>
            </a:defPPr>
            <a:lvl1pPr>
              <a:lnSpc>
                <a:spcPct val="150000"/>
              </a:lnSpc>
              <a:defRPr sz="2800">
                <a:latin typeface="Times New Roman" panose="02020603050405020304" pitchFamily="18" charset="0"/>
                <a:cs typeface="Times New Roman" panose="02020603050405020304" pitchFamily="18" charset="0"/>
              </a:defRPr>
            </a:lvl1pPr>
          </a:lstStyle>
          <a:p>
            <a:pPr>
              <a:lnSpc>
                <a:spcPct val="120000"/>
              </a:lnSpc>
            </a:pPr>
            <a:r>
              <a:rPr lang="en-US" altLang="zh-CN" dirty="0">
                <a:solidFill>
                  <a:srgbClr val="046872"/>
                </a:solidFill>
              </a:rPr>
              <a:t>def </a:t>
            </a:r>
            <a:r>
              <a:rPr lang="en-US" altLang="zh-CN" dirty="0" err="1">
                <a:solidFill>
                  <a:srgbClr val="046872"/>
                </a:solidFill>
              </a:rPr>
              <a:t>P_name</a:t>
            </a:r>
            <a:r>
              <a:rPr lang="en-US" altLang="zh-CN" dirty="0">
                <a:solidFill>
                  <a:srgbClr val="046872"/>
                </a:solidFill>
              </a:rPr>
              <a:t>(name):</a:t>
            </a:r>
          </a:p>
          <a:p>
            <a:pPr>
              <a:lnSpc>
                <a:spcPct val="120000"/>
              </a:lnSpc>
            </a:pPr>
            <a:r>
              <a:rPr lang="en-US" altLang="zh-CN" dirty="0">
                <a:solidFill>
                  <a:srgbClr val="046872"/>
                </a:solidFill>
              </a:rPr>
              <a:t>    str1='Hello,' + name</a:t>
            </a:r>
          </a:p>
          <a:p>
            <a:pPr>
              <a:lnSpc>
                <a:spcPct val="120000"/>
              </a:lnSpc>
            </a:pPr>
            <a:r>
              <a:rPr lang="en-US" altLang="zh-CN" dirty="0">
                <a:solidFill>
                  <a:srgbClr val="046872"/>
                </a:solidFill>
              </a:rPr>
              <a:t>    return str1</a:t>
            </a:r>
          </a:p>
          <a:p>
            <a:pPr>
              <a:lnSpc>
                <a:spcPct val="120000"/>
              </a:lnSpc>
            </a:pPr>
            <a:r>
              <a:rPr lang="en-US" altLang="zh-CN" dirty="0">
                <a:solidFill>
                  <a:srgbClr val="046872"/>
                </a:solidFill>
              </a:rPr>
              <a:t>print(</a:t>
            </a:r>
            <a:r>
              <a:rPr lang="en-US" altLang="zh-CN" dirty="0" err="1">
                <a:solidFill>
                  <a:srgbClr val="046872"/>
                </a:solidFill>
              </a:rPr>
              <a:t>P_name</a:t>
            </a:r>
            <a:r>
              <a:rPr lang="en-US" altLang="zh-CN" dirty="0">
                <a:solidFill>
                  <a:srgbClr val="046872"/>
                </a:solidFill>
              </a:rPr>
              <a:t>('</a:t>
            </a:r>
            <a:r>
              <a:rPr lang="zh-CN" altLang="en-US" dirty="0">
                <a:solidFill>
                  <a:srgbClr val="046872"/>
                </a:solidFill>
              </a:rPr>
              <a:t>小明</a:t>
            </a:r>
            <a:r>
              <a:rPr lang="en-US" altLang="zh-CN" dirty="0">
                <a:solidFill>
                  <a:srgbClr val="046872"/>
                </a:solidFill>
              </a:rPr>
              <a:t>'))</a:t>
            </a:r>
            <a:endParaRPr lang="zh-CN" altLang="en-US" dirty="0">
              <a:solidFill>
                <a:srgbClr val="046872"/>
              </a:solidFill>
            </a:endParaRPr>
          </a:p>
        </p:txBody>
      </p:sp>
      <p:sp>
        <p:nvSpPr>
          <p:cNvPr id="13" name="wps稻壳儿佳誉设计原创链接：http://chn.docer.com/works?userid=219874625">
            <a:extLst>
              <a:ext uri="{FF2B5EF4-FFF2-40B4-BE49-F238E27FC236}">
                <a16:creationId xmlns:a16="http://schemas.microsoft.com/office/drawing/2014/main" id="{C3E17C48-2C4E-402D-943B-97277524BD36}"/>
              </a:ext>
            </a:extLst>
          </p:cNvPr>
          <p:cNvSpPr txBox="1"/>
          <p:nvPr/>
        </p:nvSpPr>
        <p:spPr>
          <a:xfrm>
            <a:off x="513474" y="3696305"/>
            <a:ext cx="6808552" cy="928652"/>
          </a:xfrm>
          <a:prstGeom prst="rect">
            <a:avLst/>
          </a:prstGeom>
          <a:noFill/>
        </p:spPr>
        <p:txBody>
          <a:bodyPr wrap="square" rtlCol="0">
            <a:spAutoFit/>
          </a:bodyPr>
          <a:lstStyle/>
          <a:p>
            <a:pPr>
              <a:lnSpc>
                <a:spcPct val="200000"/>
              </a:lnSpc>
              <a:defRPr/>
            </a:pPr>
            <a:r>
              <a:rPr lang="zh-CN" altLang="en-US" sz="3200" b="1" kern="0" dirty="0">
                <a:latin typeface="微软雅黑" panose="020B0503020204020204" pitchFamily="34" charset="-122"/>
                <a:ea typeface="微软雅黑" panose="020B0503020204020204" pitchFamily="34" charset="-122"/>
              </a:rPr>
              <a:t>（</a:t>
            </a:r>
            <a:r>
              <a:rPr lang="en-US" altLang="zh-CN" sz="3200" b="1" kern="0" dirty="0">
                <a:latin typeface="微软雅黑" panose="020B0503020204020204" pitchFamily="34" charset="-122"/>
                <a:ea typeface="微软雅黑" panose="020B0503020204020204" pitchFamily="34" charset="-122"/>
              </a:rPr>
              <a:t>2</a:t>
            </a:r>
            <a:r>
              <a:rPr lang="zh-CN" altLang="en-US" sz="3200" b="1" kern="0" dirty="0">
                <a:latin typeface="微软雅黑" panose="020B0503020204020204" pitchFamily="34" charset="-122"/>
                <a:ea typeface="微软雅黑" panose="020B0503020204020204" pitchFamily="34" charset="-122"/>
              </a:rPr>
              <a:t>）有返回值函数的调用方式</a:t>
            </a:r>
            <a:endParaRPr kumimoji="0" lang="zh-CN" altLang="en-US" sz="32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4" name="wps稻壳儿佳誉设计原创链接：http://chn.docer.com/works?userid=219874625">
            <a:extLst>
              <a:ext uri="{FF2B5EF4-FFF2-40B4-BE49-F238E27FC236}">
                <a16:creationId xmlns:a16="http://schemas.microsoft.com/office/drawing/2014/main" id="{C3E17C48-2C4E-402D-943B-97277524BD36}"/>
              </a:ext>
            </a:extLst>
          </p:cNvPr>
          <p:cNvSpPr txBox="1"/>
          <p:nvPr/>
        </p:nvSpPr>
        <p:spPr>
          <a:xfrm>
            <a:off x="6917117" y="3956087"/>
            <a:ext cx="4559932" cy="2031325"/>
          </a:xfrm>
          <a:prstGeom prst="rect">
            <a:avLst/>
          </a:prstGeom>
          <a:noFill/>
        </p:spPr>
        <p:txBody>
          <a:bodyPr wrap="square" rtlCol="0">
            <a:spAutoFit/>
          </a:bodyPr>
          <a:lstStyle/>
          <a:p>
            <a:pPr>
              <a:lnSpc>
                <a:spcPct val="150000"/>
              </a:lnSpc>
            </a:pPr>
            <a:r>
              <a:rPr lang="en-US" altLang="zh-CN" sz="2800" dirty="0">
                <a:solidFill>
                  <a:srgbClr val="A90002"/>
                </a:solidFill>
                <a:latin typeface="Times New Roman" panose="02020603050405020304" pitchFamily="18" charset="0"/>
                <a:cs typeface="Times New Roman" panose="02020603050405020304" pitchFamily="18" charset="0"/>
              </a:rPr>
              <a:t>def </a:t>
            </a:r>
            <a:r>
              <a:rPr lang="en-US" altLang="zh-CN" sz="2800" dirty="0" err="1">
                <a:solidFill>
                  <a:srgbClr val="A90002"/>
                </a:solidFill>
                <a:latin typeface="Times New Roman" panose="02020603050405020304" pitchFamily="18" charset="0"/>
                <a:cs typeface="Times New Roman" panose="02020603050405020304" pitchFamily="18" charset="0"/>
              </a:rPr>
              <a:t>P_name</a:t>
            </a:r>
            <a:r>
              <a:rPr lang="en-US" altLang="zh-CN" sz="2800" dirty="0">
                <a:solidFill>
                  <a:srgbClr val="A90002"/>
                </a:solidFill>
                <a:latin typeface="Times New Roman" panose="02020603050405020304" pitchFamily="18" charset="0"/>
                <a:cs typeface="Times New Roman" panose="02020603050405020304" pitchFamily="18" charset="0"/>
              </a:rPr>
              <a:t>(name):</a:t>
            </a:r>
          </a:p>
          <a:p>
            <a:pPr>
              <a:lnSpc>
                <a:spcPct val="150000"/>
              </a:lnSpc>
            </a:pPr>
            <a:r>
              <a:rPr lang="en-US" altLang="zh-CN" sz="2800" dirty="0">
                <a:solidFill>
                  <a:srgbClr val="A90002"/>
                </a:solidFill>
                <a:latin typeface="Times New Roman" panose="02020603050405020304" pitchFamily="18" charset="0"/>
                <a:cs typeface="Times New Roman" panose="02020603050405020304" pitchFamily="18" charset="0"/>
              </a:rPr>
              <a:t>    print('Hello, ',name)</a:t>
            </a:r>
          </a:p>
          <a:p>
            <a:pPr>
              <a:lnSpc>
                <a:spcPct val="150000"/>
              </a:lnSpc>
            </a:pPr>
            <a:r>
              <a:rPr lang="en-US" altLang="zh-CN" sz="2800" dirty="0" err="1">
                <a:solidFill>
                  <a:srgbClr val="A90002"/>
                </a:solidFill>
                <a:latin typeface="Times New Roman" panose="02020603050405020304" pitchFamily="18" charset="0"/>
                <a:cs typeface="Times New Roman" panose="02020603050405020304" pitchFamily="18" charset="0"/>
              </a:rPr>
              <a:t>P_name</a:t>
            </a:r>
            <a:r>
              <a:rPr lang="en-US" altLang="zh-CN" sz="2800" dirty="0">
                <a:solidFill>
                  <a:srgbClr val="A90002"/>
                </a:solidFill>
                <a:latin typeface="Times New Roman" panose="02020603050405020304" pitchFamily="18" charset="0"/>
                <a:cs typeface="Times New Roman" panose="02020603050405020304" pitchFamily="18" charset="0"/>
              </a:rPr>
              <a:t>('</a:t>
            </a:r>
            <a:r>
              <a:rPr lang="zh-CN" altLang="en-US" sz="2800" dirty="0">
                <a:solidFill>
                  <a:srgbClr val="A90002"/>
                </a:solidFill>
                <a:latin typeface="Times New Roman" panose="02020603050405020304" pitchFamily="18" charset="0"/>
                <a:cs typeface="Times New Roman" panose="02020603050405020304" pitchFamily="18" charset="0"/>
              </a:rPr>
              <a:t>小明</a:t>
            </a:r>
            <a:r>
              <a:rPr lang="en-US" altLang="zh-CN" sz="2800" dirty="0">
                <a:solidFill>
                  <a:srgbClr val="A90002"/>
                </a:solidFill>
                <a:latin typeface="Times New Roman" panose="02020603050405020304" pitchFamily="18" charset="0"/>
                <a:cs typeface="Times New Roman" panose="02020603050405020304" pitchFamily="18" charset="0"/>
              </a:rPr>
              <a:t>')</a:t>
            </a:r>
            <a:endParaRPr kumimoji="0" lang="zh-CN" altLang="en-US" sz="4400" i="0" u="none" strike="noStrike" kern="1200" cap="none" spc="0" normalizeH="0" baseline="0" noProof="0" dirty="0">
              <a:ln>
                <a:noFill/>
              </a:ln>
              <a:solidFill>
                <a:srgbClr val="A90002"/>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矩形 14"/>
          <p:cNvSpPr/>
          <p:nvPr/>
        </p:nvSpPr>
        <p:spPr>
          <a:xfrm>
            <a:off x="1485902" y="2443637"/>
            <a:ext cx="4291054" cy="1289905"/>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当被调用函数有返回值时，函数相当于表达式，需要放在赋值表达式中、</a:t>
            </a:r>
            <a:r>
              <a:rPr lang="en-US" altLang="zh-CN" dirty="0">
                <a:latin typeface="微软雅黑" panose="020B0503020204020204" pitchFamily="34" charset="-122"/>
                <a:ea typeface="微软雅黑" panose="020B0503020204020204" pitchFamily="34" charset="-122"/>
              </a:rPr>
              <a:t>print()</a:t>
            </a:r>
            <a:r>
              <a:rPr lang="zh-CN" altLang="en-US" dirty="0">
                <a:latin typeface="微软雅黑" panose="020B0503020204020204" pitchFamily="34" charset="-122"/>
                <a:ea typeface="微软雅黑" panose="020B0503020204020204" pitchFamily="34" charset="-122"/>
              </a:rPr>
              <a:t>函数中，或其他可以使用表达式的地方。</a:t>
            </a:r>
          </a:p>
        </p:txBody>
      </p:sp>
      <p:sp>
        <p:nvSpPr>
          <p:cNvPr id="16" name="矩形 15"/>
          <p:cNvSpPr/>
          <p:nvPr/>
        </p:nvSpPr>
        <p:spPr>
          <a:xfrm>
            <a:off x="1546280" y="4681799"/>
            <a:ext cx="4291054" cy="1289905"/>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当被调用函数有返回值时，函数相当于表达式，需要放在赋值表达式中、</a:t>
            </a:r>
            <a:r>
              <a:rPr lang="en-US" altLang="zh-CN" dirty="0">
                <a:latin typeface="微软雅黑" panose="020B0503020204020204" pitchFamily="34" charset="-122"/>
                <a:ea typeface="微软雅黑" panose="020B0503020204020204" pitchFamily="34" charset="-122"/>
              </a:rPr>
              <a:t>print()</a:t>
            </a:r>
            <a:r>
              <a:rPr lang="zh-CN" altLang="en-US" dirty="0">
                <a:latin typeface="微软雅黑" panose="020B0503020204020204" pitchFamily="34" charset="-122"/>
                <a:ea typeface="微软雅黑" panose="020B0503020204020204" pitchFamily="34" charset="-122"/>
              </a:rPr>
              <a:t>函数中，或其他可以使用表达式的地方。</a:t>
            </a:r>
          </a:p>
        </p:txBody>
      </p:sp>
      <p:sp>
        <p:nvSpPr>
          <p:cNvPr id="17"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Tree>
    <p:extLst>
      <p:ext uri="{BB962C8B-B14F-4D97-AF65-F5344CB8AC3E}">
        <p14:creationId xmlns:p14="http://schemas.microsoft.com/office/powerpoint/2010/main" val="2208845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https://img0.baidu.com/it/u=2493197328,3770105629&amp;fm=26&amp;fmt=auto"/>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0" b="100000" l="16042" r="78958"/>
                    </a14:imgEffect>
                  </a14:imgLayer>
                </a14:imgProps>
              </a:ext>
              <a:ext uri="{28A0092B-C50C-407E-A947-70E740481C1C}">
                <a14:useLocalDpi xmlns:a14="http://schemas.microsoft.com/office/drawing/2010/main" val="0"/>
              </a:ext>
            </a:extLst>
          </a:blip>
          <a:srcRect l="17153" r="21458"/>
          <a:stretch/>
        </p:blipFill>
        <p:spPr bwMode="auto">
          <a:xfrm>
            <a:off x="513474" y="486962"/>
            <a:ext cx="802667" cy="708236"/>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3">
            <a:extLst>
              <a:ext uri="{FF2B5EF4-FFF2-40B4-BE49-F238E27FC236}">
                <a16:creationId xmlns:a16="http://schemas.microsoft.com/office/drawing/2014/main" id="{7733210A-6E09-4205-9166-0CE1B86F1F7E}"/>
              </a:ext>
            </a:extLst>
          </p:cNvPr>
          <p:cNvSpPr txBox="1"/>
          <p:nvPr/>
        </p:nvSpPr>
        <p:spPr>
          <a:xfrm flipH="1">
            <a:off x="1316141" y="573960"/>
            <a:ext cx="7018320" cy="584775"/>
          </a:xfrm>
          <a:prstGeom prst="rect">
            <a:avLst/>
          </a:prstGeom>
          <a:noFill/>
        </p:spPr>
        <p:txBody>
          <a:bodyPr wrap="square" rtlCol="0">
            <a:spAutoFit/>
          </a:bodyPr>
          <a:lstStyle/>
          <a:p>
            <a:r>
              <a:rPr lang="en-US" altLang="zh-CN"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5.2.2 </a:t>
            </a:r>
            <a:r>
              <a:rPr lang="zh-CN" altLang="en-US"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别名调用</a:t>
            </a:r>
          </a:p>
        </p:txBody>
      </p:sp>
      <p:sp>
        <p:nvSpPr>
          <p:cNvPr id="17"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
        <p:nvSpPr>
          <p:cNvPr id="18" name="wps稻壳儿佳誉设计原创链接：http://chn.docer.com/works?userid=219874625">
            <a:extLst>
              <a:ext uri="{FF2B5EF4-FFF2-40B4-BE49-F238E27FC236}">
                <a16:creationId xmlns:a16="http://schemas.microsoft.com/office/drawing/2014/main" id="{C3E17C48-2C4E-402D-943B-97277524BD36}"/>
              </a:ext>
            </a:extLst>
          </p:cNvPr>
          <p:cNvSpPr txBox="1"/>
          <p:nvPr/>
        </p:nvSpPr>
        <p:spPr>
          <a:xfrm>
            <a:off x="811032" y="1345040"/>
            <a:ext cx="11100021" cy="1308884"/>
          </a:xfrm>
          <a:prstGeom prst="rect">
            <a:avLst/>
          </a:prstGeom>
          <a:noFill/>
        </p:spPr>
        <p:txBody>
          <a:bodyPr wrap="square" rtlCol="0">
            <a:spAutoFit/>
          </a:bodyPr>
          <a:lstStyle/>
          <a:p>
            <a:pPr>
              <a:lnSpc>
                <a:spcPct val="150000"/>
              </a:lnSpc>
              <a:defRPr/>
            </a:pPr>
            <a:r>
              <a:rPr lang="zh-CN" altLang="en-US" sz="2800" kern="0" dirty="0">
                <a:latin typeface="微软雅黑" panose="020B0503020204020204" pitchFamily="34" charset="-122"/>
                <a:ea typeface="微软雅黑" panose="020B0503020204020204" pitchFamily="34" charset="-122"/>
              </a:rPr>
              <a:t>函数名其实就是指向一个函数对象的引用。可以把函数名赋值给一个变量，这相当于给这个函数起了一个别名。例如：</a:t>
            </a:r>
            <a:endParaRPr kumimoji="0" lang="zh-CN" alt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9" name="wps稻壳儿佳誉设计原创链接：http://chn.docer.com/works?userid=219874625">
            <a:extLst>
              <a:ext uri="{FF2B5EF4-FFF2-40B4-BE49-F238E27FC236}">
                <a16:creationId xmlns:a16="http://schemas.microsoft.com/office/drawing/2014/main" id="{C3E17C48-2C4E-402D-943B-97277524BD36}"/>
              </a:ext>
            </a:extLst>
          </p:cNvPr>
          <p:cNvSpPr txBox="1"/>
          <p:nvPr/>
        </p:nvSpPr>
        <p:spPr>
          <a:xfrm>
            <a:off x="2082658" y="2653924"/>
            <a:ext cx="8012827" cy="2160591"/>
          </a:xfrm>
          <a:prstGeom prst="rect">
            <a:avLst/>
          </a:prstGeom>
          <a:noFill/>
        </p:spPr>
        <p:txBody>
          <a:bodyPr wrap="square" rtlCol="0">
            <a:spAutoFit/>
          </a:bodyPr>
          <a:lstStyle>
            <a:defPPr>
              <a:defRPr lang="zh-CN"/>
            </a:defPPr>
            <a:lvl1pPr>
              <a:lnSpc>
                <a:spcPct val="150000"/>
              </a:lnSpc>
              <a:defRPr sz="2800">
                <a:latin typeface="Times New Roman" panose="02020603050405020304" pitchFamily="18" charset="0"/>
                <a:cs typeface="Times New Roman" panose="02020603050405020304" pitchFamily="18" charset="0"/>
              </a:defRPr>
            </a:lvl1pPr>
          </a:lstStyle>
          <a:p>
            <a:pPr>
              <a:lnSpc>
                <a:spcPct val="120000"/>
              </a:lnSpc>
            </a:pPr>
            <a:r>
              <a:rPr lang="en-US" altLang="zh-CN" dirty="0" err="1">
                <a:solidFill>
                  <a:srgbClr val="046872"/>
                </a:solidFill>
              </a:rPr>
              <a:t>hd</a:t>
            </a:r>
            <a:r>
              <a:rPr lang="en-US" altLang="zh-CN" dirty="0">
                <a:solidFill>
                  <a:srgbClr val="046872"/>
                </a:solidFill>
              </a:rPr>
              <a:t>={315,404,501,601,701,801,1001}</a:t>
            </a:r>
          </a:p>
          <a:p>
            <a:pPr>
              <a:lnSpc>
                <a:spcPct val="120000"/>
              </a:lnSpc>
            </a:pPr>
            <a:r>
              <a:rPr lang="en-US" altLang="zh-CN" dirty="0" err="1">
                <a:solidFill>
                  <a:srgbClr val="046872"/>
                </a:solidFill>
              </a:rPr>
              <a:t>length_hd</a:t>
            </a:r>
            <a:r>
              <a:rPr lang="en-US" altLang="zh-CN" dirty="0">
                <a:solidFill>
                  <a:srgbClr val="046872"/>
                </a:solidFill>
              </a:rPr>
              <a:t>=</a:t>
            </a:r>
            <a:r>
              <a:rPr lang="en-US" altLang="zh-CN" dirty="0" err="1">
                <a:solidFill>
                  <a:srgbClr val="046872"/>
                </a:solidFill>
              </a:rPr>
              <a:t>len</a:t>
            </a:r>
            <a:endParaRPr lang="en-US" altLang="zh-CN" dirty="0">
              <a:solidFill>
                <a:srgbClr val="046872"/>
              </a:solidFill>
            </a:endParaRPr>
          </a:p>
          <a:p>
            <a:pPr>
              <a:lnSpc>
                <a:spcPct val="120000"/>
              </a:lnSpc>
            </a:pPr>
            <a:r>
              <a:rPr lang="en-US" altLang="zh-CN" dirty="0" err="1">
                <a:solidFill>
                  <a:srgbClr val="046872"/>
                </a:solidFill>
              </a:rPr>
              <a:t>num</a:t>
            </a:r>
            <a:r>
              <a:rPr lang="en-US" altLang="zh-CN" dirty="0">
                <a:solidFill>
                  <a:srgbClr val="046872"/>
                </a:solidFill>
              </a:rPr>
              <a:t>=</a:t>
            </a:r>
            <a:r>
              <a:rPr lang="en-US" altLang="zh-CN" dirty="0" err="1">
                <a:solidFill>
                  <a:srgbClr val="046872"/>
                </a:solidFill>
              </a:rPr>
              <a:t>length_hd</a:t>
            </a:r>
            <a:r>
              <a:rPr lang="en-US" altLang="zh-CN" dirty="0">
                <a:solidFill>
                  <a:srgbClr val="046872"/>
                </a:solidFill>
              </a:rPr>
              <a:t>(</a:t>
            </a:r>
            <a:r>
              <a:rPr lang="en-US" altLang="zh-CN" dirty="0" err="1">
                <a:solidFill>
                  <a:srgbClr val="046872"/>
                </a:solidFill>
              </a:rPr>
              <a:t>hd</a:t>
            </a:r>
            <a:r>
              <a:rPr lang="en-US" altLang="zh-CN" dirty="0">
                <a:solidFill>
                  <a:srgbClr val="046872"/>
                </a:solidFill>
              </a:rPr>
              <a:t>)</a:t>
            </a:r>
          </a:p>
          <a:p>
            <a:pPr>
              <a:lnSpc>
                <a:spcPct val="120000"/>
              </a:lnSpc>
            </a:pPr>
            <a:r>
              <a:rPr lang="en-US" altLang="zh-CN" dirty="0">
                <a:solidFill>
                  <a:srgbClr val="046872"/>
                </a:solidFill>
              </a:rPr>
              <a:t>print('</a:t>
            </a:r>
            <a:r>
              <a:rPr lang="en-US" altLang="zh-CN" dirty="0" err="1">
                <a:solidFill>
                  <a:srgbClr val="046872"/>
                </a:solidFill>
              </a:rPr>
              <a:t>hd</a:t>
            </a:r>
            <a:r>
              <a:rPr lang="en-US" altLang="zh-CN" dirty="0">
                <a:solidFill>
                  <a:srgbClr val="046872"/>
                </a:solidFill>
              </a:rPr>
              <a:t> </a:t>
            </a:r>
            <a:r>
              <a:rPr lang="zh-CN" altLang="en-US" dirty="0">
                <a:solidFill>
                  <a:srgbClr val="046872"/>
                </a:solidFill>
              </a:rPr>
              <a:t>集合的元素个数为：</a:t>
            </a:r>
            <a:r>
              <a:rPr lang="en-US" altLang="zh-CN" dirty="0">
                <a:solidFill>
                  <a:srgbClr val="046872"/>
                </a:solidFill>
              </a:rPr>
              <a:t>',</a:t>
            </a:r>
            <a:r>
              <a:rPr lang="en-US" altLang="zh-CN" dirty="0" err="1">
                <a:solidFill>
                  <a:srgbClr val="046872"/>
                </a:solidFill>
              </a:rPr>
              <a:t>num</a:t>
            </a:r>
            <a:r>
              <a:rPr lang="en-US" altLang="zh-CN" dirty="0">
                <a:solidFill>
                  <a:srgbClr val="046872"/>
                </a:solidFill>
              </a:rPr>
              <a:t>)</a:t>
            </a:r>
            <a:endParaRPr lang="zh-CN" altLang="en-US" dirty="0">
              <a:solidFill>
                <a:srgbClr val="046872"/>
              </a:solidFill>
            </a:endParaRPr>
          </a:p>
        </p:txBody>
      </p:sp>
      <p:sp>
        <p:nvSpPr>
          <p:cNvPr id="20" name="矩形 19"/>
          <p:cNvSpPr/>
          <p:nvPr/>
        </p:nvSpPr>
        <p:spPr>
          <a:xfrm>
            <a:off x="914807" y="4814515"/>
            <a:ext cx="10813593" cy="1135054"/>
          </a:xfrm>
          <a:prstGeom prst="rect">
            <a:avLst/>
          </a:prstGeom>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其中，变量名</a:t>
            </a:r>
            <a:r>
              <a:rPr lang="en-US" altLang="zh-CN" sz="2400" dirty="0" err="1">
                <a:latin typeface="微软雅黑" panose="020B0503020204020204" pitchFamily="34" charset="-122"/>
                <a:ea typeface="微软雅黑" panose="020B0503020204020204" pitchFamily="34" charset="-122"/>
              </a:rPr>
              <a:t>length_hd</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指向</a:t>
            </a:r>
            <a:r>
              <a:rPr lang="en-US" altLang="zh-CN" sz="2400" dirty="0" err="1">
                <a:latin typeface="微软雅黑" panose="020B0503020204020204" pitchFamily="34" charset="-122"/>
                <a:ea typeface="微软雅黑" panose="020B0503020204020204" pitchFamily="34" charset="-122"/>
              </a:rPr>
              <a:t>len</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函数，是该函数的别名。当需要使用</a:t>
            </a:r>
            <a:r>
              <a:rPr lang="en-US" altLang="zh-CN" sz="2400" dirty="0" err="1">
                <a:latin typeface="微软雅黑" panose="020B0503020204020204" pitchFamily="34" charset="-122"/>
                <a:ea typeface="微软雅黑" panose="020B0503020204020204" pitchFamily="34" charset="-122"/>
              </a:rPr>
              <a:t>len</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函数时，用</a:t>
            </a:r>
            <a:r>
              <a:rPr lang="en-US" altLang="zh-CN" sz="2400" dirty="0" err="1">
                <a:latin typeface="微软雅黑" panose="020B0503020204020204" pitchFamily="34" charset="-122"/>
                <a:ea typeface="微软雅黑" panose="020B0503020204020204" pitchFamily="34" charset="-122"/>
              </a:rPr>
              <a:t>length_hd</a:t>
            </a:r>
            <a:r>
              <a:rPr lang="zh-CN" altLang="en-US" sz="2400" dirty="0">
                <a:latin typeface="微软雅黑" panose="020B0503020204020204" pitchFamily="34" charset="-122"/>
                <a:ea typeface="微软雅黑" panose="020B0503020204020204" pitchFamily="34" charset="-122"/>
              </a:rPr>
              <a:t>引用也可以。</a:t>
            </a:r>
          </a:p>
        </p:txBody>
      </p:sp>
    </p:spTree>
    <p:extLst>
      <p:ext uri="{BB962C8B-B14F-4D97-AF65-F5344CB8AC3E}">
        <p14:creationId xmlns:p14="http://schemas.microsoft.com/office/powerpoint/2010/main" val="2845145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3">
            <a:extLst>
              <a:ext uri="{FF2B5EF4-FFF2-40B4-BE49-F238E27FC236}">
                <a16:creationId xmlns:a16="http://schemas.microsoft.com/office/drawing/2014/main" id="{4F355BCC-2532-47D0-9CCB-B1504AB2038A}"/>
              </a:ext>
            </a:extLst>
          </p:cNvPr>
          <p:cNvSpPr txBox="1"/>
          <p:nvPr/>
        </p:nvSpPr>
        <p:spPr>
          <a:xfrm flipH="1">
            <a:off x="1294074" y="960816"/>
            <a:ext cx="6147874" cy="584775"/>
          </a:xfrm>
          <a:prstGeom prst="rect">
            <a:avLst/>
          </a:prstGeom>
          <a:noFill/>
        </p:spPr>
        <p:txBody>
          <a:bodyPr wrap="square" rtlCol="0">
            <a:spAutoFit/>
          </a:bodyPr>
          <a:lstStyle/>
          <a:p>
            <a:r>
              <a:rPr lang="zh-CN" altLang="en-US"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rPr>
              <a:t>随堂练习：函数的定义和调用</a:t>
            </a:r>
            <a:endParaRPr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endParaRPr>
          </a:p>
        </p:txBody>
      </p:sp>
      <p:sp>
        <p:nvSpPr>
          <p:cNvPr id="7" name="矩形 6"/>
          <p:cNvSpPr/>
          <p:nvPr/>
        </p:nvSpPr>
        <p:spPr>
          <a:xfrm>
            <a:off x="2945822" y="1545591"/>
            <a:ext cx="6096000" cy="1481175"/>
          </a:xfrm>
          <a:prstGeom prst="rect">
            <a:avLst/>
          </a:prstGeom>
        </p:spPr>
        <p:txBody>
          <a:bodyPr>
            <a:spAutoFit/>
          </a:bodyPr>
          <a:lstStyle/>
          <a:p>
            <a:pPr>
              <a:lnSpc>
                <a:spcPct val="150000"/>
              </a:lnSpc>
            </a:pPr>
            <a:r>
              <a:rPr lang="en-US" altLang="zh-CN" sz="3200" dirty="0">
                <a:latin typeface="Times New Roman" panose="02020603050405020304" pitchFamily="18" charset="0"/>
                <a:cs typeface="Times New Roman" panose="02020603050405020304" pitchFamily="18" charset="0"/>
              </a:rPr>
              <a:t>def happy():</a:t>
            </a:r>
          </a:p>
          <a:p>
            <a:pPr>
              <a:lnSpc>
                <a:spcPct val="150000"/>
              </a:lnSpc>
            </a:pPr>
            <a:r>
              <a:rPr lang="en-US" altLang="zh-CN" sz="3200" dirty="0">
                <a:latin typeface="Times New Roman" panose="02020603050405020304" pitchFamily="18" charset="0"/>
                <a:cs typeface="Times New Roman" panose="02020603050405020304" pitchFamily="18" charset="0"/>
              </a:rPr>
              <a:t>    print('happy birthday to you!')</a:t>
            </a:r>
          </a:p>
        </p:txBody>
      </p:sp>
      <p:sp>
        <p:nvSpPr>
          <p:cNvPr id="8" name="矩形 7"/>
          <p:cNvSpPr/>
          <p:nvPr/>
        </p:nvSpPr>
        <p:spPr>
          <a:xfrm>
            <a:off x="2957309" y="2969831"/>
            <a:ext cx="7791669" cy="2958502"/>
          </a:xfrm>
          <a:prstGeom prst="rect">
            <a:avLst/>
          </a:prstGeom>
        </p:spPr>
        <p:txBody>
          <a:bodyPr wrap="square">
            <a:spAutoFit/>
          </a:bodyPr>
          <a:lstStyle/>
          <a:p>
            <a:pPr>
              <a:lnSpc>
                <a:spcPct val="150000"/>
              </a:lnSpc>
            </a:pPr>
            <a:r>
              <a:rPr lang="en-US" altLang="zh-CN" sz="3200" dirty="0">
                <a:latin typeface="Times New Roman" panose="02020603050405020304" pitchFamily="18" charset="0"/>
                <a:cs typeface="Times New Roman" panose="02020603050405020304" pitchFamily="18" charset="0"/>
              </a:rPr>
              <a:t>happy()</a:t>
            </a:r>
          </a:p>
          <a:p>
            <a:pPr>
              <a:lnSpc>
                <a:spcPct val="150000"/>
              </a:lnSpc>
            </a:pPr>
            <a:r>
              <a:rPr lang="en-US" altLang="zh-CN" sz="3200" dirty="0">
                <a:latin typeface="Times New Roman" panose="02020603050405020304" pitchFamily="18" charset="0"/>
                <a:cs typeface="Times New Roman" panose="02020603050405020304" pitchFamily="18" charset="0"/>
              </a:rPr>
              <a:t>happy()</a:t>
            </a:r>
          </a:p>
          <a:p>
            <a:pPr>
              <a:lnSpc>
                <a:spcPct val="150000"/>
              </a:lnSpc>
            </a:pPr>
            <a:r>
              <a:rPr lang="en-US" altLang="zh-CN" sz="3200" dirty="0">
                <a:latin typeface="Times New Roman" panose="02020603050405020304" pitchFamily="18" charset="0"/>
                <a:cs typeface="Times New Roman" panose="02020603050405020304" pitchFamily="18" charset="0"/>
              </a:rPr>
              <a:t>print('happy birthday ,dear Anna!')</a:t>
            </a:r>
          </a:p>
          <a:p>
            <a:pPr>
              <a:lnSpc>
                <a:spcPct val="150000"/>
              </a:lnSpc>
            </a:pPr>
            <a:r>
              <a:rPr lang="en-US" altLang="zh-CN" sz="3200" dirty="0">
                <a:latin typeface="Times New Roman" panose="02020603050405020304" pitchFamily="18" charset="0"/>
                <a:cs typeface="Times New Roman" panose="02020603050405020304" pitchFamily="18" charset="0"/>
              </a:rPr>
              <a:t>happy()</a:t>
            </a:r>
          </a:p>
        </p:txBody>
      </p:sp>
      <p:pic>
        <p:nvPicPr>
          <p:cNvPr id="10" name="Picture 2" descr="https://img0.baidu.com/it/u=2936318765,1752478232&amp;fm=26&amp;fmt=au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670782"/>
            <a:ext cx="915555" cy="915555"/>
          </a:xfrm>
          <a:prstGeom prst="rect">
            <a:avLst/>
          </a:prstGeom>
          <a:noFill/>
          <a:extLst>
            <a:ext uri="{909E8E84-426E-40DD-AFC4-6F175D3DCCD1}">
              <a14:hiddenFill xmlns:a14="http://schemas.microsoft.com/office/drawing/2010/main">
                <a:solidFill>
                  <a:srgbClr val="FFFFFF"/>
                </a:solidFill>
              </a14:hiddenFill>
            </a:ext>
          </a:extLst>
        </p:spPr>
      </p:pic>
      <p:sp>
        <p:nvSpPr>
          <p:cNvPr id="11"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Tree>
    <p:extLst>
      <p:ext uri="{BB962C8B-B14F-4D97-AF65-F5344CB8AC3E}">
        <p14:creationId xmlns:p14="http://schemas.microsoft.com/office/powerpoint/2010/main" val="68712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622331" y="4820661"/>
            <a:ext cx="6096000" cy="954107"/>
          </a:xfrm>
          <a:prstGeom prst="rect">
            <a:avLst/>
          </a:prstGeom>
        </p:spPr>
        <p:txBody>
          <a:bodyPr>
            <a:spAutoFit/>
          </a:bodyPr>
          <a:lstStyle/>
          <a:p>
            <a:r>
              <a:rPr lang="en-US" altLang="zh-CN" sz="2800" dirty="0" err="1">
                <a:latin typeface="Times New Roman" panose="02020603050405020304" pitchFamily="18" charset="0"/>
                <a:cs typeface="Times New Roman" panose="02020603050405020304" pitchFamily="18" charset="0"/>
              </a:rPr>
              <a:t>hn</a:t>
            </a:r>
            <a:r>
              <a:rPr lang="en-US" altLang="zh-CN" sz="2800" dirty="0">
                <a:latin typeface="Times New Roman" panose="02020603050405020304" pitchFamily="18" charset="0"/>
                <a:cs typeface="Times New Roman" panose="02020603050405020304" pitchFamily="18" charset="0"/>
              </a:rPr>
              <a:t>('Mike')</a:t>
            </a:r>
          </a:p>
          <a:p>
            <a:r>
              <a:rPr lang="en-US" altLang="zh-CN" sz="2800" dirty="0" err="1">
                <a:latin typeface="Times New Roman" panose="02020603050405020304" pitchFamily="18" charset="0"/>
                <a:cs typeface="Times New Roman" panose="02020603050405020304" pitchFamily="18" charset="0"/>
              </a:rPr>
              <a:t>hn</a:t>
            </a:r>
            <a:r>
              <a:rPr lang="en-US" altLang="zh-CN" sz="2800" dirty="0">
                <a:latin typeface="Times New Roman" panose="02020603050405020304" pitchFamily="18" charset="0"/>
                <a:cs typeface="Times New Roman" panose="02020603050405020304" pitchFamily="18" charset="0"/>
              </a:rPr>
              <a:t>('Lily')</a:t>
            </a:r>
            <a:endParaRPr lang="zh-CN" altLang="en-US" sz="2800" dirty="0">
              <a:latin typeface="Times New Roman" panose="02020603050405020304" pitchFamily="18" charset="0"/>
              <a:cs typeface="Times New Roman" panose="02020603050405020304" pitchFamily="18" charset="0"/>
            </a:endParaRPr>
          </a:p>
        </p:txBody>
      </p:sp>
      <p:sp>
        <p:nvSpPr>
          <p:cNvPr id="7" name="矩形 6"/>
          <p:cNvSpPr/>
          <p:nvPr/>
        </p:nvSpPr>
        <p:spPr>
          <a:xfrm>
            <a:off x="2622331" y="1456270"/>
            <a:ext cx="6096000" cy="954107"/>
          </a:xfrm>
          <a:prstGeom prst="rect">
            <a:avLst/>
          </a:prstGeom>
        </p:spPr>
        <p:txBody>
          <a:bodyPr>
            <a:spAutoFit/>
          </a:bodyPr>
          <a:lstStyle/>
          <a:p>
            <a:r>
              <a:rPr lang="en-US" altLang="zh-CN" sz="2800" dirty="0">
                <a:latin typeface="Times New Roman" panose="02020603050405020304" pitchFamily="18" charset="0"/>
                <a:cs typeface="Times New Roman" panose="02020603050405020304" pitchFamily="18" charset="0"/>
              </a:rPr>
              <a:t>def happy():</a:t>
            </a:r>
          </a:p>
          <a:p>
            <a:r>
              <a:rPr lang="en-US" altLang="zh-CN" sz="2800" dirty="0">
                <a:latin typeface="Times New Roman" panose="02020603050405020304" pitchFamily="18" charset="0"/>
                <a:cs typeface="Times New Roman" panose="02020603050405020304" pitchFamily="18" charset="0"/>
              </a:rPr>
              <a:t>    print('happy birthday to you!')</a:t>
            </a:r>
          </a:p>
        </p:txBody>
      </p:sp>
      <p:sp>
        <p:nvSpPr>
          <p:cNvPr id="8" name="矩形 7"/>
          <p:cNvSpPr/>
          <p:nvPr/>
        </p:nvSpPr>
        <p:spPr>
          <a:xfrm>
            <a:off x="2622331" y="2470717"/>
            <a:ext cx="8567752" cy="2246769"/>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def </a:t>
            </a:r>
            <a:r>
              <a:rPr lang="en-US" altLang="zh-CN" sz="2800" dirty="0" err="1">
                <a:latin typeface="Times New Roman" panose="02020603050405020304" pitchFamily="18" charset="0"/>
                <a:cs typeface="Times New Roman" panose="02020603050405020304" pitchFamily="18" charset="0"/>
              </a:rPr>
              <a:t>hn</a:t>
            </a:r>
            <a:r>
              <a:rPr lang="en-US" altLang="zh-CN" sz="2800" dirty="0">
                <a:latin typeface="Times New Roman" panose="02020603050405020304" pitchFamily="18" charset="0"/>
                <a:cs typeface="Times New Roman" panose="02020603050405020304" pitchFamily="18" charset="0"/>
              </a:rPr>
              <a:t>(name):</a:t>
            </a:r>
          </a:p>
          <a:p>
            <a:r>
              <a:rPr lang="en-US" altLang="zh-CN" sz="2800" dirty="0">
                <a:latin typeface="Times New Roman" panose="02020603050405020304" pitchFamily="18" charset="0"/>
                <a:cs typeface="Times New Roman" panose="02020603050405020304" pitchFamily="18" charset="0"/>
              </a:rPr>
              <a:t>    happy()</a:t>
            </a:r>
          </a:p>
          <a:p>
            <a:r>
              <a:rPr lang="en-US" altLang="zh-CN" sz="2800" dirty="0">
                <a:latin typeface="Times New Roman" panose="02020603050405020304" pitchFamily="18" charset="0"/>
                <a:cs typeface="Times New Roman" panose="02020603050405020304" pitchFamily="18" charset="0"/>
              </a:rPr>
              <a:t>    happy()</a:t>
            </a:r>
          </a:p>
          <a:p>
            <a:r>
              <a:rPr lang="en-US" altLang="zh-CN" sz="2800" dirty="0">
                <a:latin typeface="Times New Roman" panose="02020603050405020304" pitchFamily="18" charset="0"/>
                <a:cs typeface="Times New Roman" panose="02020603050405020304" pitchFamily="18" charset="0"/>
              </a:rPr>
              <a:t>    print('happy birthday ,dear {}!'.format(name))</a:t>
            </a:r>
          </a:p>
          <a:p>
            <a:r>
              <a:rPr lang="en-US" altLang="zh-CN" sz="2800" dirty="0">
                <a:latin typeface="Times New Roman" panose="02020603050405020304" pitchFamily="18" charset="0"/>
                <a:cs typeface="Times New Roman" panose="02020603050405020304" pitchFamily="18" charset="0"/>
              </a:rPr>
              <a:t>    happy()</a:t>
            </a:r>
          </a:p>
        </p:txBody>
      </p:sp>
      <p:sp>
        <p:nvSpPr>
          <p:cNvPr id="10" name="文本框 3">
            <a:extLst>
              <a:ext uri="{FF2B5EF4-FFF2-40B4-BE49-F238E27FC236}">
                <a16:creationId xmlns:a16="http://schemas.microsoft.com/office/drawing/2014/main" id="{4F355BCC-2532-47D0-9CCB-B1504AB2038A}"/>
              </a:ext>
            </a:extLst>
          </p:cNvPr>
          <p:cNvSpPr txBox="1"/>
          <p:nvPr/>
        </p:nvSpPr>
        <p:spPr>
          <a:xfrm flipH="1">
            <a:off x="1239083" y="819907"/>
            <a:ext cx="6718913" cy="584775"/>
          </a:xfrm>
          <a:prstGeom prst="rect">
            <a:avLst/>
          </a:prstGeom>
          <a:noFill/>
        </p:spPr>
        <p:txBody>
          <a:bodyPr wrap="square" rtlCol="0">
            <a:spAutoFit/>
          </a:bodyPr>
          <a:lstStyle/>
          <a:p>
            <a:r>
              <a:rPr lang="zh-CN" altLang="en-US"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rPr>
              <a:t>随堂练习：函数的定义和调用</a:t>
            </a:r>
            <a:endParaRPr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endParaRPr>
          </a:p>
        </p:txBody>
      </p:sp>
      <p:pic>
        <p:nvPicPr>
          <p:cNvPr id="11" name="Picture 2" descr="https://img0.baidu.com/it/u=2936318765,1752478232&amp;fm=26&amp;fmt=au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670782"/>
            <a:ext cx="915555" cy="915555"/>
          </a:xfrm>
          <a:prstGeom prst="rect">
            <a:avLst/>
          </a:prstGeom>
          <a:noFill/>
          <a:extLst>
            <a:ext uri="{909E8E84-426E-40DD-AFC4-6F175D3DCCD1}">
              <a14:hiddenFill xmlns:a14="http://schemas.microsoft.com/office/drawing/2010/main">
                <a:solidFill>
                  <a:srgbClr val="FFFFFF"/>
                </a:solidFill>
              </a14:hiddenFill>
            </a:ext>
          </a:extLst>
        </p:spPr>
      </p:pic>
      <p:sp>
        <p:nvSpPr>
          <p:cNvPr id="12"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Tree>
    <p:extLst>
      <p:ext uri="{BB962C8B-B14F-4D97-AF65-F5344CB8AC3E}">
        <p14:creationId xmlns:p14="http://schemas.microsoft.com/office/powerpoint/2010/main" val="423970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https://img0.baidu.com/it/u=2493197328,3770105629&amp;fm=26&amp;fmt=auto"/>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0" b="100000" l="16042" r="78958"/>
                    </a14:imgEffect>
                  </a14:imgLayer>
                </a14:imgProps>
              </a:ext>
              <a:ext uri="{28A0092B-C50C-407E-A947-70E740481C1C}">
                <a14:useLocalDpi xmlns:a14="http://schemas.microsoft.com/office/drawing/2010/main" val="0"/>
              </a:ext>
            </a:extLst>
          </a:blip>
          <a:srcRect l="17153" r="21458"/>
          <a:stretch/>
        </p:blipFill>
        <p:spPr bwMode="auto">
          <a:xfrm>
            <a:off x="513474" y="486962"/>
            <a:ext cx="802667" cy="708236"/>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3">
            <a:extLst>
              <a:ext uri="{FF2B5EF4-FFF2-40B4-BE49-F238E27FC236}">
                <a16:creationId xmlns:a16="http://schemas.microsoft.com/office/drawing/2014/main" id="{7733210A-6E09-4205-9166-0CE1B86F1F7E}"/>
              </a:ext>
            </a:extLst>
          </p:cNvPr>
          <p:cNvSpPr txBox="1"/>
          <p:nvPr/>
        </p:nvSpPr>
        <p:spPr>
          <a:xfrm flipH="1">
            <a:off x="1316141" y="573960"/>
            <a:ext cx="7018320" cy="584775"/>
          </a:xfrm>
          <a:prstGeom prst="rect">
            <a:avLst/>
          </a:prstGeom>
          <a:noFill/>
        </p:spPr>
        <p:txBody>
          <a:bodyPr wrap="square" rtlCol="0">
            <a:spAutoFit/>
          </a:bodyPr>
          <a:lstStyle/>
          <a:p>
            <a:r>
              <a:rPr lang="en-US" altLang="zh-CN"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5.2.3 </a:t>
            </a:r>
            <a:r>
              <a:rPr lang="zh-CN" altLang="en-US"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参数传递</a:t>
            </a:r>
          </a:p>
        </p:txBody>
      </p:sp>
      <p:sp>
        <p:nvSpPr>
          <p:cNvPr id="17"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
        <p:nvSpPr>
          <p:cNvPr id="10" name="wps稻壳儿佳誉设计原创链接：http://chn.docer.com/works?userid=219874625">
            <a:extLst>
              <a:ext uri="{FF2B5EF4-FFF2-40B4-BE49-F238E27FC236}">
                <a16:creationId xmlns:a16="http://schemas.microsoft.com/office/drawing/2014/main" id="{C3E17C48-2C4E-402D-943B-97277524BD36}"/>
              </a:ext>
            </a:extLst>
          </p:cNvPr>
          <p:cNvSpPr txBox="1"/>
          <p:nvPr/>
        </p:nvSpPr>
        <p:spPr>
          <a:xfrm>
            <a:off x="702389" y="1282196"/>
            <a:ext cx="11100021" cy="743986"/>
          </a:xfrm>
          <a:prstGeom prst="rect">
            <a:avLst/>
          </a:prstGeom>
          <a:noFill/>
        </p:spPr>
        <p:txBody>
          <a:bodyPr wrap="square" rtlCol="0">
            <a:spAutoFit/>
          </a:bodyPr>
          <a:lstStyle/>
          <a:p>
            <a:pPr>
              <a:lnSpc>
                <a:spcPct val="150000"/>
              </a:lnSpc>
              <a:defRPr/>
            </a:pPr>
            <a:r>
              <a:rPr lang="en-US" altLang="zh-CN" sz="3200" b="1" kern="0" dirty="0">
                <a:latin typeface="微软雅黑" panose="020B0503020204020204" pitchFamily="34" charset="-122"/>
                <a:ea typeface="微软雅黑" panose="020B0503020204020204" pitchFamily="34" charset="-122"/>
              </a:rPr>
              <a:t>1</a:t>
            </a:r>
            <a:r>
              <a:rPr lang="zh-CN" altLang="en-US" sz="3200" b="1" kern="0" dirty="0">
                <a:latin typeface="微软雅黑" panose="020B0503020204020204" pitchFamily="34" charset="-122"/>
                <a:ea typeface="微软雅黑" panose="020B0503020204020204" pitchFamily="34" charset="-122"/>
              </a:rPr>
              <a:t>．参数的含义</a:t>
            </a:r>
            <a:endParaRPr kumimoji="0" lang="zh-CN" altLang="en-US" sz="32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1" name="矩形 10"/>
          <p:cNvSpPr/>
          <p:nvPr/>
        </p:nvSpPr>
        <p:spPr>
          <a:xfrm>
            <a:off x="702389" y="2258550"/>
            <a:ext cx="5209334" cy="3323987"/>
          </a:xfrm>
          <a:prstGeom prst="rect">
            <a:avLst/>
          </a:prstGeom>
        </p:spPr>
        <p:txBody>
          <a:bodyPr wrap="square">
            <a:spAutoFit/>
          </a:bodyPr>
          <a:lstStyle/>
          <a:p>
            <a:pPr>
              <a:lnSpc>
                <a:spcPct val="150000"/>
              </a:lnSpc>
            </a:pPr>
            <a:r>
              <a:rPr lang="zh-CN" altLang="en-US" sz="2800" dirty="0">
                <a:latin typeface="微软雅黑" panose="020B0503020204020204" pitchFamily="34" charset="-122"/>
                <a:ea typeface="微软雅黑" panose="020B0503020204020204" pitchFamily="34" charset="-122"/>
              </a:rPr>
              <a:t>参数的名称不同，作用也不同。定义函数时括号里的参数叫形式参数，简称为形参，形参本身没有值；调用函数时括号里的参数叫实际参数，简称为实参。</a:t>
            </a:r>
          </a:p>
        </p:txBody>
      </p:sp>
      <p:pic>
        <p:nvPicPr>
          <p:cNvPr id="4" name="图片 3"/>
          <p:cNvPicPr>
            <a:picLocks noChangeAspect="1"/>
          </p:cNvPicPr>
          <p:nvPr/>
        </p:nvPicPr>
        <p:blipFill>
          <a:blip r:embed="rId4"/>
          <a:stretch>
            <a:fillRect/>
          </a:stretch>
        </p:blipFill>
        <p:spPr>
          <a:xfrm>
            <a:off x="6042927" y="2435045"/>
            <a:ext cx="5875445" cy="2970995"/>
          </a:xfrm>
          <a:prstGeom prst="rect">
            <a:avLst/>
          </a:prstGeom>
        </p:spPr>
      </p:pic>
    </p:spTree>
    <p:extLst>
      <p:ext uri="{BB962C8B-B14F-4D97-AF65-F5344CB8AC3E}">
        <p14:creationId xmlns:p14="http://schemas.microsoft.com/office/powerpoint/2010/main" val="2372897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https://img0.baidu.com/it/u=2493197328,3770105629&amp;fm=26&amp;fmt=auto"/>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0" b="100000" l="16042" r="78958"/>
                    </a14:imgEffect>
                  </a14:imgLayer>
                </a14:imgProps>
              </a:ext>
              <a:ext uri="{28A0092B-C50C-407E-A947-70E740481C1C}">
                <a14:useLocalDpi xmlns:a14="http://schemas.microsoft.com/office/drawing/2010/main" val="0"/>
              </a:ext>
            </a:extLst>
          </a:blip>
          <a:srcRect l="17153" r="21458"/>
          <a:stretch/>
        </p:blipFill>
        <p:spPr bwMode="auto">
          <a:xfrm>
            <a:off x="513474" y="486962"/>
            <a:ext cx="802667" cy="708236"/>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3">
            <a:extLst>
              <a:ext uri="{FF2B5EF4-FFF2-40B4-BE49-F238E27FC236}">
                <a16:creationId xmlns:a16="http://schemas.microsoft.com/office/drawing/2014/main" id="{7733210A-6E09-4205-9166-0CE1B86F1F7E}"/>
              </a:ext>
            </a:extLst>
          </p:cNvPr>
          <p:cNvSpPr txBox="1"/>
          <p:nvPr/>
        </p:nvSpPr>
        <p:spPr>
          <a:xfrm flipH="1">
            <a:off x="1316141" y="573960"/>
            <a:ext cx="7018320" cy="584775"/>
          </a:xfrm>
          <a:prstGeom prst="rect">
            <a:avLst/>
          </a:prstGeom>
          <a:noFill/>
        </p:spPr>
        <p:txBody>
          <a:bodyPr wrap="square" rtlCol="0">
            <a:spAutoFit/>
          </a:bodyPr>
          <a:lstStyle/>
          <a:p>
            <a:r>
              <a:rPr lang="en-US" altLang="zh-CN"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5.2.3 </a:t>
            </a:r>
            <a:r>
              <a:rPr lang="zh-CN" altLang="en-US"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参数传递</a:t>
            </a:r>
          </a:p>
        </p:txBody>
      </p:sp>
      <p:sp>
        <p:nvSpPr>
          <p:cNvPr id="17"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
        <p:nvSpPr>
          <p:cNvPr id="12" name="wps稻壳儿佳誉设计原创链接：http://chn.docer.com/works?userid=219874625">
            <a:extLst>
              <a:ext uri="{FF2B5EF4-FFF2-40B4-BE49-F238E27FC236}">
                <a16:creationId xmlns:a16="http://schemas.microsoft.com/office/drawing/2014/main" id="{C3E17C48-2C4E-402D-943B-97277524BD36}"/>
              </a:ext>
            </a:extLst>
          </p:cNvPr>
          <p:cNvSpPr txBox="1"/>
          <p:nvPr/>
        </p:nvSpPr>
        <p:spPr>
          <a:xfrm>
            <a:off x="818351" y="1477426"/>
            <a:ext cx="11100021" cy="743986"/>
          </a:xfrm>
          <a:prstGeom prst="rect">
            <a:avLst/>
          </a:prstGeom>
          <a:noFill/>
        </p:spPr>
        <p:txBody>
          <a:bodyPr wrap="square" rtlCol="0">
            <a:spAutoFit/>
          </a:bodyPr>
          <a:lstStyle/>
          <a:p>
            <a:pPr>
              <a:lnSpc>
                <a:spcPct val="150000"/>
              </a:lnSpc>
              <a:defRPr/>
            </a:pPr>
            <a:r>
              <a:rPr lang="en-US" altLang="zh-CN" sz="3200" b="1" kern="0" dirty="0">
                <a:latin typeface="微软雅黑" panose="020B0503020204020204" pitchFamily="34" charset="-122"/>
                <a:ea typeface="微软雅黑" panose="020B0503020204020204" pitchFamily="34" charset="-122"/>
              </a:rPr>
              <a:t>2</a:t>
            </a:r>
            <a:r>
              <a:rPr lang="zh-CN" altLang="en-US" sz="3200" b="1" kern="0" dirty="0">
                <a:latin typeface="微软雅黑" panose="020B0503020204020204" pitchFamily="34" charset="-122"/>
                <a:ea typeface="微软雅黑" panose="020B0503020204020204" pitchFamily="34" charset="-122"/>
              </a:rPr>
              <a:t>．参数传递的方向</a:t>
            </a:r>
            <a:endParaRPr kumimoji="0" lang="zh-CN" altLang="en-US" sz="32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316141" y="2540103"/>
            <a:ext cx="9327376" cy="662554"/>
          </a:xfrm>
          <a:prstGeom prst="rect">
            <a:avLst/>
          </a:prstGeom>
        </p:spPr>
        <p:txBody>
          <a:bodyPr wrap="square">
            <a:spAutoFit/>
          </a:bodyPr>
          <a:lstStyle/>
          <a:p>
            <a:pPr>
              <a:lnSpc>
                <a:spcPct val="150000"/>
              </a:lnSpc>
            </a:pPr>
            <a:r>
              <a:rPr lang="zh-CN" altLang="en-US" sz="2800" dirty="0">
                <a:latin typeface="微软雅黑" panose="020B0503020204020204" pitchFamily="34" charset="-122"/>
                <a:ea typeface="微软雅黑" panose="020B0503020204020204" pitchFamily="34" charset="-122"/>
              </a:rPr>
              <a:t>参数传递只有一个方向，就是从实参传递到形参。</a:t>
            </a:r>
          </a:p>
        </p:txBody>
      </p:sp>
    </p:spTree>
    <p:extLst>
      <p:ext uri="{BB962C8B-B14F-4D97-AF65-F5344CB8AC3E}">
        <p14:creationId xmlns:p14="http://schemas.microsoft.com/office/powerpoint/2010/main" val="2112643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https://img0.baidu.com/it/u=2493197328,3770105629&amp;fm=26&amp;fmt=auto"/>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0" b="100000" l="16042" r="78958"/>
                    </a14:imgEffect>
                  </a14:imgLayer>
                </a14:imgProps>
              </a:ext>
              <a:ext uri="{28A0092B-C50C-407E-A947-70E740481C1C}">
                <a14:useLocalDpi xmlns:a14="http://schemas.microsoft.com/office/drawing/2010/main" val="0"/>
              </a:ext>
            </a:extLst>
          </a:blip>
          <a:srcRect l="17153" r="21458"/>
          <a:stretch/>
        </p:blipFill>
        <p:spPr bwMode="auto">
          <a:xfrm>
            <a:off x="513474" y="486962"/>
            <a:ext cx="802667" cy="708236"/>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3">
            <a:extLst>
              <a:ext uri="{FF2B5EF4-FFF2-40B4-BE49-F238E27FC236}">
                <a16:creationId xmlns:a16="http://schemas.microsoft.com/office/drawing/2014/main" id="{7733210A-6E09-4205-9166-0CE1B86F1F7E}"/>
              </a:ext>
            </a:extLst>
          </p:cNvPr>
          <p:cNvSpPr txBox="1"/>
          <p:nvPr/>
        </p:nvSpPr>
        <p:spPr>
          <a:xfrm flipH="1">
            <a:off x="1316141" y="573960"/>
            <a:ext cx="7018320" cy="584775"/>
          </a:xfrm>
          <a:prstGeom prst="rect">
            <a:avLst/>
          </a:prstGeom>
          <a:noFill/>
        </p:spPr>
        <p:txBody>
          <a:bodyPr wrap="square" rtlCol="0">
            <a:spAutoFit/>
          </a:bodyPr>
          <a:lstStyle/>
          <a:p>
            <a:r>
              <a:rPr lang="en-US" altLang="zh-CN"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5.2.3 </a:t>
            </a:r>
            <a:r>
              <a:rPr lang="zh-CN" altLang="en-US"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参数传递</a:t>
            </a:r>
          </a:p>
        </p:txBody>
      </p:sp>
      <p:sp>
        <p:nvSpPr>
          <p:cNvPr id="17"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
        <p:nvSpPr>
          <p:cNvPr id="10" name="wps稻壳儿佳誉设计原创链接：http://chn.docer.com/works?userid=219874625">
            <a:extLst>
              <a:ext uri="{FF2B5EF4-FFF2-40B4-BE49-F238E27FC236}">
                <a16:creationId xmlns:a16="http://schemas.microsoft.com/office/drawing/2014/main" id="{C3E17C48-2C4E-402D-943B-97277524BD36}"/>
              </a:ext>
            </a:extLst>
          </p:cNvPr>
          <p:cNvSpPr txBox="1"/>
          <p:nvPr/>
        </p:nvSpPr>
        <p:spPr>
          <a:xfrm>
            <a:off x="731024" y="1203204"/>
            <a:ext cx="11100021" cy="743986"/>
          </a:xfrm>
          <a:prstGeom prst="rect">
            <a:avLst/>
          </a:prstGeom>
          <a:noFill/>
        </p:spPr>
        <p:txBody>
          <a:bodyPr wrap="square" rtlCol="0">
            <a:spAutoFit/>
          </a:bodyPr>
          <a:lstStyle/>
          <a:p>
            <a:pPr>
              <a:lnSpc>
                <a:spcPct val="150000"/>
              </a:lnSpc>
              <a:defRPr/>
            </a:pPr>
            <a:r>
              <a:rPr lang="en-US" altLang="zh-CN" sz="3200" b="1" kern="0" dirty="0">
                <a:latin typeface="微软雅黑" panose="020B0503020204020204" pitchFamily="34" charset="-122"/>
                <a:ea typeface="微软雅黑" panose="020B0503020204020204" pitchFamily="34" charset="-122"/>
              </a:rPr>
              <a:t>3</a:t>
            </a:r>
            <a:r>
              <a:rPr lang="zh-CN" altLang="en-US" sz="3200" b="1" kern="0" dirty="0">
                <a:latin typeface="微软雅黑" panose="020B0503020204020204" pitchFamily="34" charset="-122"/>
                <a:ea typeface="微软雅黑" panose="020B0503020204020204" pitchFamily="34" charset="-122"/>
              </a:rPr>
              <a:t>．参数传递的方式</a:t>
            </a:r>
            <a:endParaRPr kumimoji="0" lang="zh-CN" altLang="en-US" sz="32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1" name="矩形 10"/>
          <p:cNvSpPr/>
          <p:nvPr/>
        </p:nvSpPr>
        <p:spPr>
          <a:xfrm>
            <a:off x="583678" y="2080222"/>
            <a:ext cx="11394714" cy="3958841"/>
          </a:xfrm>
          <a:prstGeom prst="rect">
            <a:avLst/>
          </a:prstGeom>
        </p:spPr>
        <p:txBody>
          <a:bodyPr wrap="square">
            <a:spAutoFit/>
          </a:bodyPr>
          <a:lstStyle/>
          <a:p>
            <a:pPr>
              <a:lnSpc>
                <a:spcPct val="130000"/>
              </a:lnSpc>
            </a:pPr>
            <a:r>
              <a:rPr lang="zh-CN" altLang="en-US" sz="2800" b="1" dirty="0">
                <a:solidFill>
                  <a:srgbClr val="046A74"/>
                </a:solidFill>
                <a:latin typeface="微软雅黑" panose="020B0503020204020204" pitchFamily="34" charset="-122"/>
                <a:ea typeface="微软雅黑" panose="020B0503020204020204" pitchFamily="34" charset="-122"/>
              </a:rPr>
              <a:t>（</a:t>
            </a:r>
            <a:r>
              <a:rPr lang="en-US" altLang="zh-CN" sz="2800" b="1" dirty="0">
                <a:solidFill>
                  <a:srgbClr val="046A74"/>
                </a:solidFill>
                <a:latin typeface="微软雅黑" panose="020B0503020204020204" pitchFamily="34" charset="-122"/>
                <a:ea typeface="微软雅黑" panose="020B0503020204020204" pitchFamily="34" charset="-122"/>
              </a:rPr>
              <a:t>1</a:t>
            </a:r>
            <a:r>
              <a:rPr lang="zh-CN" altLang="en-US" sz="2800" b="1" dirty="0">
                <a:solidFill>
                  <a:srgbClr val="046A74"/>
                </a:solidFill>
                <a:latin typeface="微软雅黑" panose="020B0503020204020204" pitchFamily="34" charset="-122"/>
                <a:ea typeface="微软雅黑" panose="020B0503020204020204" pitchFamily="34" charset="-122"/>
              </a:rPr>
              <a:t>）值传递</a:t>
            </a:r>
            <a:endParaRPr lang="en-US" altLang="zh-CN" sz="2800" b="1" dirty="0">
              <a:solidFill>
                <a:srgbClr val="046A74"/>
              </a:solidFill>
              <a:latin typeface="微软雅黑" panose="020B0503020204020204" pitchFamily="34" charset="-122"/>
              <a:ea typeface="微软雅黑" panose="020B0503020204020204" pitchFamily="34" charset="-122"/>
            </a:endParaRPr>
          </a:p>
          <a:p>
            <a:pPr>
              <a:lnSpc>
                <a:spcPct val="130000"/>
              </a:lnSpc>
            </a:pPr>
            <a:r>
              <a:rPr lang="zh-CN" altLang="en-US" sz="2800" dirty="0">
                <a:latin typeface="微软雅黑" panose="020B0503020204020204" pitchFamily="34" charset="-122"/>
                <a:ea typeface="微软雅黑" panose="020B0503020204020204" pitchFamily="34" charset="-122"/>
              </a:rPr>
              <a:t>值传递方式下，形参在函数的存储空间中单独开辟空间存储实参传递过来的值。这个时候，形参和实参各自使用自己的空间，互不影响。如果在函数中更改了形参的值，不会对实参产生影响。</a:t>
            </a:r>
            <a:endParaRPr lang="en-US" altLang="zh-CN" sz="2800" dirty="0">
              <a:latin typeface="微软雅黑" panose="020B0503020204020204" pitchFamily="34" charset="-122"/>
              <a:ea typeface="微软雅黑" panose="020B0503020204020204" pitchFamily="34" charset="-122"/>
            </a:endParaRPr>
          </a:p>
          <a:p>
            <a:pPr>
              <a:lnSpc>
                <a:spcPct val="130000"/>
              </a:lnSpc>
            </a:pPr>
            <a:r>
              <a:rPr lang="zh-CN" altLang="en-US" sz="2800" b="1" dirty="0">
                <a:solidFill>
                  <a:srgbClr val="046A74"/>
                </a:solidFill>
                <a:latin typeface="微软雅黑" panose="020B0503020204020204" pitchFamily="34" charset="-122"/>
                <a:ea typeface="微软雅黑" panose="020B0503020204020204" pitchFamily="34" charset="-122"/>
              </a:rPr>
              <a:t>（</a:t>
            </a:r>
            <a:r>
              <a:rPr lang="en-US" altLang="zh-CN" sz="2800" b="1" dirty="0">
                <a:solidFill>
                  <a:srgbClr val="046A74"/>
                </a:solidFill>
                <a:latin typeface="微软雅黑" panose="020B0503020204020204" pitchFamily="34" charset="-122"/>
                <a:ea typeface="微软雅黑" panose="020B0503020204020204" pitchFamily="34" charset="-122"/>
              </a:rPr>
              <a:t>2</a:t>
            </a:r>
            <a:r>
              <a:rPr lang="zh-CN" altLang="en-US" sz="2800" b="1" dirty="0">
                <a:solidFill>
                  <a:srgbClr val="046A74"/>
                </a:solidFill>
                <a:latin typeface="微软雅黑" panose="020B0503020204020204" pitchFamily="34" charset="-122"/>
                <a:ea typeface="微软雅黑" panose="020B0503020204020204" pitchFamily="34" charset="-122"/>
              </a:rPr>
              <a:t>）地址传递</a:t>
            </a:r>
          </a:p>
          <a:p>
            <a:pPr>
              <a:lnSpc>
                <a:spcPct val="130000"/>
              </a:lnSpc>
            </a:pPr>
            <a:r>
              <a:rPr lang="zh-CN" altLang="en-US" sz="2800" dirty="0">
                <a:latin typeface="微软雅黑" panose="020B0503020204020204" pitchFamily="34" charset="-122"/>
                <a:ea typeface="微软雅黑" panose="020B0503020204020204" pitchFamily="34" charset="-122"/>
              </a:rPr>
              <a:t>地址传递方式下，实参将自己的空间地址传递给形参，让形参与自己共用一个空间。</a:t>
            </a:r>
          </a:p>
        </p:txBody>
      </p:sp>
    </p:spTree>
    <p:extLst>
      <p:ext uri="{BB962C8B-B14F-4D97-AF65-F5344CB8AC3E}">
        <p14:creationId xmlns:p14="http://schemas.microsoft.com/office/powerpoint/2010/main" val="1390550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01659" y="1232081"/>
            <a:ext cx="10174825" cy="4366708"/>
          </a:xfrm>
          <a:prstGeom prst="rect">
            <a:avLst/>
          </a:prstGeom>
        </p:spPr>
        <p:txBody>
          <a:bodyPr wrap="square">
            <a:spAutoFit/>
          </a:bodyPr>
          <a:lstStyle/>
          <a:p>
            <a:pPr marL="342900" indent="-342900">
              <a:lnSpc>
                <a:spcPct val="130000"/>
              </a:lnSpc>
              <a:buFont typeface="Wingdings" panose="05000000000000000000" pitchFamily="2" charset="2"/>
              <a:buChar char="n"/>
            </a:pPr>
            <a:r>
              <a:rPr lang="zh-CN" altLang="zh-CN" sz="2400" b="1" dirty="0">
                <a:solidFill>
                  <a:srgbClr val="4A8CBC"/>
                </a:solidFill>
                <a:latin typeface="微软雅黑" panose="020B0503020204020204" pitchFamily="34" charset="-122"/>
                <a:ea typeface="微软雅黑" panose="020B0503020204020204" pitchFamily="34" charset="-122"/>
              </a:rPr>
              <a:t>内置函数</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Python</a:t>
            </a:r>
            <a:r>
              <a:rPr lang="zh-CN" altLang="zh-CN" sz="2400" dirty="0">
                <a:latin typeface="微软雅黑" panose="020B0503020204020204" pitchFamily="34" charset="-122"/>
                <a:ea typeface="微软雅黑" panose="020B0503020204020204" pitchFamily="34" charset="-122"/>
              </a:rPr>
              <a:t>语言内置了若干常用的函数，例如</a:t>
            </a:r>
            <a:r>
              <a:rPr lang="en-US" altLang="zh-CN" sz="2400" dirty="0">
                <a:latin typeface="微软雅黑" panose="020B0503020204020204" pitchFamily="34" charset="-122"/>
                <a:ea typeface="微软雅黑" panose="020B0503020204020204" pitchFamily="34" charset="-122"/>
              </a:rPr>
              <a:t>abs()</a:t>
            </a:r>
            <a:r>
              <a:rPr lang="zh-CN"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len</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等等，在程序中可以直接使用</a:t>
            </a:r>
            <a:r>
              <a:rPr lang="zh-CN" altLang="en-US"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n"/>
            </a:pPr>
            <a:r>
              <a:rPr lang="zh-CN" altLang="zh-CN" sz="2400" b="1" dirty="0">
                <a:solidFill>
                  <a:srgbClr val="4A8CBC"/>
                </a:solidFill>
                <a:latin typeface="微软雅黑" panose="020B0503020204020204" pitchFamily="34" charset="-122"/>
                <a:ea typeface="微软雅黑" panose="020B0503020204020204" pitchFamily="34" charset="-122"/>
              </a:rPr>
              <a:t>标准库函数。</a:t>
            </a:r>
            <a:r>
              <a:rPr lang="en-US" altLang="zh-CN" sz="2400" dirty="0">
                <a:latin typeface="微软雅黑" panose="020B0503020204020204" pitchFamily="34" charset="-122"/>
                <a:ea typeface="微软雅黑" panose="020B0503020204020204" pitchFamily="34" charset="-122"/>
              </a:rPr>
              <a:t>Python</a:t>
            </a:r>
            <a:r>
              <a:rPr lang="zh-CN" altLang="zh-CN" sz="2400" dirty="0">
                <a:latin typeface="微软雅黑" panose="020B0503020204020204" pitchFamily="34" charset="-122"/>
                <a:ea typeface="微软雅黑" panose="020B0503020204020204" pitchFamily="34" charset="-122"/>
              </a:rPr>
              <a:t>语言安装程序同时会安装若干标准库，例如</a:t>
            </a:r>
            <a:r>
              <a:rPr lang="en-US" altLang="zh-CN" sz="2400" dirty="0">
                <a:latin typeface="微软雅黑" panose="020B0503020204020204" pitchFamily="34" charset="-122"/>
                <a:ea typeface="微软雅黑" panose="020B0503020204020204" pitchFamily="34" charset="-122"/>
              </a:rPr>
              <a:t>math</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random</a:t>
            </a:r>
            <a:r>
              <a:rPr lang="zh-CN" altLang="zh-CN" sz="2400" dirty="0">
                <a:latin typeface="微软雅黑" panose="020B0503020204020204" pitchFamily="34" charset="-122"/>
                <a:ea typeface="微软雅黑" panose="020B0503020204020204" pitchFamily="34" charset="-122"/>
              </a:rPr>
              <a:t>等等。通过</a:t>
            </a:r>
            <a:r>
              <a:rPr lang="en-US" altLang="zh-CN" sz="2400" dirty="0">
                <a:latin typeface="微软雅黑" panose="020B0503020204020204" pitchFamily="34" charset="-122"/>
                <a:ea typeface="微软雅黑" panose="020B0503020204020204" pitchFamily="34" charset="-122"/>
              </a:rPr>
              <a:t>import</a:t>
            </a:r>
            <a:r>
              <a:rPr lang="zh-CN" altLang="zh-CN" sz="2400" dirty="0">
                <a:latin typeface="微软雅黑" panose="020B0503020204020204" pitchFamily="34" charset="-122"/>
                <a:ea typeface="微软雅黑" panose="020B0503020204020204" pitchFamily="34" charset="-122"/>
              </a:rPr>
              <a:t>语句，可以导入标准库，然后使用其中定义的函数</a:t>
            </a:r>
            <a:r>
              <a:rPr lang="zh-CN" altLang="en-US"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n"/>
            </a:pPr>
            <a:r>
              <a:rPr lang="zh-CN" altLang="zh-CN" sz="2400" b="1" dirty="0">
                <a:solidFill>
                  <a:srgbClr val="4A8CBC"/>
                </a:solidFill>
                <a:latin typeface="微软雅黑" panose="020B0503020204020204" pitchFamily="34" charset="-122"/>
                <a:ea typeface="微软雅黑" panose="020B0503020204020204" pitchFamily="34" charset="-122"/>
              </a:rPr>
              <a:t>第三方库函数</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Python</a:t>
            </a:r>
            <a:r>
              <a:rPr lang="zh-CN" altLang="zh-CN" sz="2400" dirty="0">
                <a:latin typeface="微软雅黑" panose="020B0503020204020204" pitchFamily="34" charset="-122"/>
                <a:ea typeface="微软雅黑" panose="020B0503020204020204" pitchFamily="34" charset="-122"/>
              </a:rPr>
              <a:t>社区提供了许多其他高质量的库，如</a:t>
            </a:r>
            <a:r>
              <a:rPr lang="en-US" altLang="zh-CN" sz="2400" dirty="0">
                <a:latin typeface="微软雅黑" panose="020B0503020204020204" pitchFamily="34" charset="-122"/>
                <a:ea typeface="微软雅黑" panose="020B0503020204020204" pitchFamily="34" charset="-122"/>
              </a:rPr>
              <a:t>Python</a:t>
            </a:r>
            <a:r>
              <a:rPr lang="zh-CN" altLang="zh-CN" sz="2400" dirty="0">
                <a:latin typeface="微软雅黑" panose="020B0503020204020204" pitchFamily="34" charset="-122"/>
                <a:ea typeface="微软雅黑" panose="020B0503020204020204" pitchFamily="34" charset="-122"/>
              </a:rPr>
              <a:t>图像库等等。下载安装这些库后，通过</a:t>
            </a:r>
            <a:r>
              <a:rPr lang="en-US" altLang="zh-CN" sz="2400" dirty="0">
                <a:latin typeface="微软雅黑" panose="020B0503020204020204" pitchFamily="34" charset="-122"/>
                <a:ea typeface="微软雅黑" panose="020B0503020204020204" pitchFamily="34" charset="-122"/>
              </a:rPr>
              <a:t>import</a:t>
            </a:r>
            <a:r>
              <a:rPr lang="zh-CN" altLang="zh-CN" sz="2400" dirty="0">
                <a:latin typeface="微软雅黑" panose="020B0503020204020204" pitchFamily="34" charset="-122"/>
                <a:ea typeface="微软雅黑" panose="020B0503020204020204" pitchFamily="34" charset="-122"/>
              </a:rPr>
              <a:t>语句，可以导入库，然后使用其中定义的函数</a:t>
            </a:r>
            <a:r>
              <a:rPr lang="zh-CN" altLang="en-US"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n"/>
            </a:pPr>
            <a:r>
              <a:rPr lang="zh-CN" altLang="zh-CN" sz="2400" b="1" dirty="0">
                <a:solidFill>
                  <a:srgbClr val="4A8CBC"/>
                </a:solidFill>
                <a:latin typeface="微软雅黑" panose="020B0503020204020204" pitchFamily="34" charset="-122"/>
                <a:ea typeface="微软雅黑" panose="020B0503020204020204" pitchFamily="34" charset="-122"/>
              </a:rPr>
              <a:t>用户自定义函数</a:t>
            </a:r>
            <a:r>
              <a:rPr lang="zh-CN" altLang="zh-CN" sz="2400" dirty="0">
                <a:latin typeface="微软雅黑" panose="020B0503020204020204" pitchFamily="34" charset="-122"/>
                <a:ea typeface="微软雅黑" panose="020B0503020204020204" pitchFamily="34" charset="-122"/>
              </a:rPr>
              <a:t>。本章将详细讨论函数的定义和调用方法</a:t>
            </a:r>
            <a:r>
              <a:rPr lang="zh-CN" altLang="en-US" sz="2400" dirty="0">
                <a:latin typeface="微软雅黑" panose="020B0503020204020204" pitchFamily="34" charset="-122"/>
                <a:ea typeface="微软雅黑" panose="020B0503020204020204" pitchFamily="34" charset="-122"/>
              </a:rPr>
              <a:t>。</a:t>
            </a:r>
          </a:p>
        </p:txBody>
      </p:sp>
      <p:sp>
        <p:nvSpPr>
          <p:cNvPr id="14" name="文本框 3">
            <a:extLst>
              <a:ext uri="{FF2B5EF4-FFF2-40B4-BE49-F238E27FC236}">
                <a16:creationId xmlns:a16="http://schemas.microsoft.com/office/drawing/2014/main" id="{65047859-8C4D-4309-91E2-1A4DB2B46977}"/>
              </a:ext>
            </a:extLst>
          </p:cNvPr>
          <p:cNvSpPr txBox="1"/>
          <p:nvPr/>
        </p:nvSpPr>
        <p:spPr>
          <a:xfrm flipH="1">
            <a:off x="3816680" y="345736"/>
            <a:ext cx="5073822" cy="707886"/>
          </a:xfrm>
          <a:prstGeom prst="rect">
            <a:avLst/>
          </a:prstGeom>
          <a:noFill/>
        </p:spPr>
        <p:txBody>
          <a:bodyPr wrap="square" rtlCol="0">
            <a:spAutoFit/>
          </a:bodyPr>
          <a:lstStyle/>
          <a:p>
            <a:r>
              <a:rPr lang="en-US" altLang="zh-CN" sz="4000" b="1"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charset="-122"/>
              </a:rPr>
              <a:t>Python</a:t>
            </a:r>
            <a:r>
              <a:rPr lang="zh-CN" altLang="en-US" sz="4000" b="1"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charset="-122"/>
              </a:rPr>
              <a:t>函数分类</a:t>
            </a:r>
            <a:endParaRPr b="1" dirty="0">
              <a:latin typeface="微软雅黑" panose="020B0503020204020204" pitchFamily="34" charset="-122"/>
              <a:ea typeface="微软雅黑" panose="020B0503020204020204" pitchFamily="34" charset="-122"/>
              <a:cs typeface="微软雅黑" panose="020B0503020204020204" charset="-122"/>
            </a:endParaRPr>
          </a:p>
        </p:txBody>
      </p:sp>
      <p:sp>
        <p:nvSpPr>
          <p:cNvPr id="8" name="页脚占位符 5"/>
          <p:cNvSpPr>
            <a:spLocks noGrp="1"/>
          </p:cNvSpPr>
          <p:nvPr>
            <p:ph type="ftr" sz="quarter" idx="11"/>
          </p:nvPr>
        </p:nvSpPr>
        <p:spPr>
          <a:xfrm>
            <a:off x="259773" y="6211773"/>
            <a:ext cx="11658599" cy="365125"/>
          </a:xfrm>
          <a:solidFill>
            <a:srgbClr val="4A8CBC"/>
          </a:solidFill>
          <a:effectLst>
            <a:reflection blurRad="6350" stA="50000" endA="300" endPos="55500" dist="101600" dir="5400000" sy="-100000" algn="bl" rotWithShape="0"/>
          </a:effectLst>
        </p:spPr>
        <p:txBody>
          <a:body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Tree>
    <p:extLst>
      <p:ext uri="{BB962C8B-B14F-4D97-AF65-F5344CB8AC3E}">
        <p14:creationId xmlns:p14="http://schemas.microsoft.com/office/powerpoint/2010/main" val="108812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https://img0.baidu.com/it/u=2493197328,3770105629&amp;fm=26&amp;fmt=auto"/>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0" b="100000" l="16042" r="78958"/>
                    </a14:imgEffect>
                  </a14:imgLayer>
                </a14:imgProps>
              </a:ext>
              <a:ext uri="{28A0092B-C50C-407E-A947-70E740481C1C}">
                <a14:useLocalDpi xmlns:a14="http://schemas.microsoft.com/office/drawing/2010/main" val="0"/>
              </a:ext>
            </a:extLst>
          </a:blip>
          <a:srcRect l="17153" r="21458"/>
          <a:stretch/>
        </p:blipFill>
        <p:spPr bwMode="auto">
          <a:xfrm>
            <a:off x="513474" y="486962"/>
            <a:ext cx="802667" cy="708236"/>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3">
            <a:extLst>
              <a:ext uri="{FF2B5EF4-FFF2-40B4-BE49-F238E27FC236}">
                <a16:creationId xmlns:a16="http://schemas.microsoft.com/office/drawing/2014/main" id="{7733210A-6E09-4205-9166-0CE1B86F1F7E}"/>
              </a:ext>
            </a:extLst>
          </p:cNvPr>
          <p:cNvSpPr txBox="1"/>
          <p:nvPr/>
        </p:nvSpPr>
        <p:spPr>
          <a:xfrm flipH="1">
            <a:off x="1316141" y="573960"/>
            <a:ext cx="7018320" cy="584775"/>
          </a:xfrm>
          <a:prstGeom prst="rect">
            <a:avLst/>
          </a:prstGeom>
          <a:noFill/>
        </p:spPr>
        <p:txBody>
          <a:bodyPr wrap="square" rtlCol="0">
            <a:spAutoFit/>
          </a:bodyPr>
          <a:lstStyle/>
          <a:p>
            <a:r>
              <a:rPr lang="en-US" altLang="zh-CN"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5.2.3 </a:t>
            </a:r>
            <a:r>
              <a:rPr lang="zh-CN" altLang="en-US"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参数传递</a:t>
            </a:r>
          </a:p>
        </p:txBody>
      </p:sp>
      <p:sp>
        <p:nvSpPr>
          <p:cNvPr id="17"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
        <p:nvSpPr>
          <p:cNvPr id="12" name="矩形 11"/>
          <p:cNvSpPr/>
          <p:nvPr/>
        </p:nvSpPr>
        <p:spPr>
          <a:xfrm>
            <a:off x="542820" y="1253523"/>
            <a:ext cx="11394714" cy="662554"/>
          </a:xfrm>
          <a:prstGeom prst="rect">
            <a:avLst/>
          </a:prstGeom>
        </p:spPr>
        <p:txBody>
          <a:bodyPr wrap="square">
            <a:spAutoFit/>
          </a:bodyPr>
          <a:lstStyle/>
          <a:p>
            <a:pPr>
              <a:lnSpc>
                <a:spcPct val="150000"/>
              </a:lnSpc>
            </a:pPr>
            <a:r>
              <a:rPr lang="zh-CN" altLang="en-US" sz="2800" b="1" dirty="0">
                <a:solidFill>
                  <a:srgbClr val="046A74"/>
                </a:solidFill>
                <a:latin typeface="微软雅黑" panose="020B0503020204020204" pitchFamily="34" charset="-122"/>
                <a:ea typeface="微软雅黑" panose="020B0503020204020204" pitchFamily="34" charset="-122"/>
              </a:rPr>
              <a:t>（</a:t>
            </a:r>
            <a:r>
              <a:rPr lang="en-US" altLang="zh-CN" sz="2800" b="1" dirty="0">
                <a:solidFill>
                  <a:srgbClr val="046A74"/>
                </a:solidFill>
                <a:latin typeface="微软雅黑" panose="020B0503020204020204" pitchFamily="34" charset="-122"/>
                <a:ea typeface="微软雅黑" panose="020B0503020204020204" pitchFamily="34" charset="-122"/>
              </a:rPr>
              <a:t>1</a:t>
            </a:r>
            <a:r>
              <a:rPr lang="zh-CN" altLang="en-US" sz="2800" b="1" dirty="0">
                <a:solidFill>
                  <a:srgbClr val="046A74"/>
                </a:solidFill>
                <a:latin typeface="微软雅黑" panose="020B0503020204020204" pitchFamily="34" charset="-122"/>
                <a:ea typeface="微软雅黑" panose="020B0503020204020204" pitchFamily="34" charset="-122"/>
              </a:rPr>
              <a:t>）值传递</a:t>
            </a:r>
            <a:endParaRPr lang="en-US" altLang="zh-CN" sz="2800" b="1" dirty="0">
              <a:solidFill>
                <a:srgbClr val="046A74"/>
              </a:solidFill>
              <a:latin typeface="微软雅黑" panose="020B0503020204020204" pitchFamily="34" charset="-122"/>
              <a:ea typeface="微软雅黑" panose="020B0503020204020204" pitchFamily="34" charset="-122"/>
            </a:endParaRPr>
          </a:p>
        </p:txBody>
      </p:sp>
      <p:sp>
        <p:nvSpPr>
          <p:cNvPr id="13" name="矩形 12"/>
          <p:cNvSpPr/>
          <p:nvPr/>
        </p:nvSpPr>
        <p:spPr>
          <a:xfrm>
            <a:off x="725117" y="1936854"/>
            <a:ext cx="3392556" cy="3323987"/>
          </a:xfrm>
          <a:prstGeom prst="rect">
            <a:avLst/>
          </a:prstGeom>
        </p:spPr>
        <p:txBody>
          <a:bodyPr wrap="square">
            <a:spAutoFit/>
          </a:bodyPr>
          <a:lstStyle/>
          <a:p>
            <a:pPr>
              <a:lnSpc>
                <a:spcPct val="150000"/>
              </a:lnSpc>
            </a:pPr>
            <a:r>
              <a:rPr lang="zh-CN" altLang="en-US" sz="2800" dirty="0">
                <a:latin typeface="微软雅黑" panose="020B0503020204020204" pitchFamily="34" charset="-122"/>
                <a:ea typeface="微软雅黑" panose="020B0503020204020204" pitchFamily="34" charset="-122"/>
              </a:rPr>
              <a:t>例如，右边代码的输出结果如图所示。</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从结果中可看出，</a:t>
            </a:r>
            <a:r>
              <a:rPr lang="en-US" altLang="zh-CN" sz="2800" dirty="0">
                <a:latin typeface="微软雅黑" panose="020B0503020204020204" pitchFamily="34" charset="-122"/>
                <a:ea typeface="微软雅黑" panose="020B0503020204020204" pitchFamily="34" charset="-122"/>
              </a:rPr>
              <a:t>swap()</a:t>
            </a:r>
            <a:r>
              <a:rPr lang="zh-CN" altLang="en-US" sz="2800" dirty="0">
                <a:latin typeface="微软雅黑" panose="020B0503020204020204" pitchFamily="34" charset="-122"/>
                <a:ea typeface="微软雅黑" panose="020B0503020204020204" pitchFamily="34" charset="-122"/>
              </a:rPr>
              <a:t>函数对形参的修改并未影响实参。</a:t>
            </a:r>
          </a:p>
        </p:txBody>
      </p:sp>
      <p:sp>
        <p:nvSpPr>
          <p:cNvPr id="15" name="矩形 14"/>
          <p:cNvSpPr/>
          <p:nvPr/>
        </p:nvSpPr>
        <p:spPr>
          <a:xfrm>
            <a:off x="4261140" y="2132522"/>
            <a:ext cx="7513763" cy="3893374"/>
          </a:xfrm>
          <a:prstGeom prst="rect">
            <a:avLst/>
          </a:prstGeom>
          <a:ln>
            <a:solidFill>
              <a:srgbClr val="F8DD71"/>
            </a:solidFill>
          </a:ln>
        </p:spPr>
        <p:txBody>
          <a:bodyPr wrap="square">
            <a:spAutoFit/>
          </a:bodyPr>
          <a:lstStyle/>
          <a:p>
            <a:pPr>
              <a:lnSpc>
                <a:spcPct val="130000"/>
              </a:lnSpc>
            </a:pPr>
            <a:r>
              <a:rPr lang="en-US" altLang="zh-CN" sz="2400" dirty="0">
                <a:latin typeface="Times New Roman" panose="02020603050405020304" pitchFamily="18" charset="0"/>
                <a:cs typeface="Times New Roman" panose="02020603050405020304" pitchFamily="18" charset="0"/>
              </a:rPr>
              <a:t>def swap(a , b) :  #</a:t>
            </a:r>
            <a:r>
              <a:rPr lang="zh-CN" altLang="en-US" sz="2400" dirty="0">
                <a:latin typeface="Times New Roman" panose="02020603050405020304" pitchFamily="18" charset="0"/>
                <a:cs typeface="Times New Roman" panose="02020603050405020304" pitchFamily="18" charset="0"/>
              </a:rPr>
              <a:t>值传递，形参是局部变量</a:t>
            </a:r>
            <a:endParaRPr lang="en-US" altLang="zh-CN" sz="2400" dirty="0">
              <a:latin typeface="Times New Roman" panose="02020603050405020304" pitchFamily="18" charset="0"/>
              <a:cs typeface="Times New Roman" panose="02020603050405020304" pitchFamily="18" charset="0"/>
            </a:endParaRPr>
          </a:p>
          <a:p>
            <a:pPr>
              <a:lnSpc>
                <a:spcPct val="130000"/>
              </a:lnSpc>
            </a:pPr>
            <a:r>
              <a:rPr lang="en-US" altLang="zh-CN" sz="2400" dirty="0">
                <a:latin typeface="Times New Roman" panose="02020603050405020304" pitchFamily="18" charset="0"/>
                <a:cs typeface="Times New Roman" panose="02020603050405020304" pitchFamily="18" charset="0"/>
              </a:rPr>
              <a:t>      # </a:t>
            </a:r>
            <a:r>
              <a:rPr lang="zh-CN" altLang="en-US" sz="2400" dirty="0">
                <a:latin typeface="Times New Roman" panose="02020603050405020304" pitchFamily="18" charset="0"/>
                <a:cs typeface="Times New Roman" panose="02020603050405020304" pitchFamily="18" charset="0"/>
              </a:rPr>
              <a:t>下面代码实现变量</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b </a:t>
            </a:r>
            <a:r>
              <a:rPr lang="zh-CN" altLang="en-US" sz="2400" dirty="0">
                <a:latin typeface="Times New Roman" panose="02020603050405020304" pitchFamily="18" charset="0"/>
                <a:cs typeface="Times New Roman" panose="02020603050405020304" pitchFamily="18" charset="0"/>
              </a:rPr>
              <a:t>的值交换</a:t>
            </a:r>
          </a:p>
          <a:p>
            <a:pPr>
              <a:lnSpc>
                <a:spcPct val="130000"/>
              </a:lnSpc>
            </a:pPr>
            <a:r>
              <a:rPr lang="en-US" altLang="zh-CN" sz="2400" dirty="0">
                <a:latin typeface="Times New Roman" panose="02020603050405020304" pitchFamily="18" charset="0"/>
                <a:cs typeface="Times New Roman" panose="02020603050405020304" pitchFamily="18" charset="0"/>
              </a:rPr>
              <a:t>      a, b = b, a</a:t>
            </a:r>
          </a:p>
          <a:p>
            <a:pPr>
              <a:lnSpc>
                <a:spcPct val="130000"/>
              </a:lnSpc>
            </a:pPr>
            <a:r>
              <a:rPr lang="en-US" altLang="zh-CN" sz="2400" dirty="0">
                <a:latin typeface="Times New Roman" panose="02020603050405020304" pitchFamily="18" charset="0"/>
                <a:cs typeface="Times New Roman" panose="02020603050405020304" pitchFamily="18" charset="0"/>
              </a:rPr>
              <a:t>      print("swap()</a:t>
            </a:r>
            <a:r>
              <a:rPr lang="zh-CN" altLang="en-US" sz="2400" dirty="0">
                <a:latin typeface="Times New Roman" panose="02020603050405020304" pitchFamily="18" charset="0"/>
                <a:cs typeface="Times New Roman" panose="02020603050405020304" pitchFamily="18" charset="0"/>
              </a:rPr>
              <a:t>函数中，</a:t>
            </a:r>
            <a:r>
              <a:rPr lang="en-US" altLang="zh-CN" sz="2400" dirty="0">
                <a:latin typeface="Times New Roman" panose="02020603050405020304" pitchFamily="18" charset="0"/>
                <a:cs typeface="Times New Roman" panose="02020603050405020304" pitchFamily="18" charset="0"/>
              </a:rPr>
              <a:t>a </a:t>
            </a:r>
            <a:r>
              <a:rPr lang="zh-CN" altLang="en-US" sz="2400" dirty="0">
                <a:latin typeface="Times New Roman" panose="02020603050405020304" pitchFamily="18" charset="0"/>
                <a:cs typeface="Times New Roman" panose="02020603050405020304" pitchFamily="18" charset="0"/>
              </a:rPr>
              <a:t>的值是</a:t>
            </a:r>
            <a:r>
              <a:rPr lang="en-US" altLang="zh-CN" sz="2400" dirty="0">
                <a:latin typeface="Times New Roman" panose="02020603050405020304" pitchFamily="18" charset="0"/>
                <a:cs typeface="Times New Roman" panose="02020603050405020304" pitchFamily="18" charset="0"/>
              </a:rPr>
              <a:t>", a, "</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b </a:t>
            </a:r>
            <a:r>
              <a:rPr lang="zh-CN" altLang="en-US" sz="2400" dirty="0">
                <a:latin typeface="Times New Roman" panose="02020603050405020304" pitchFamily="18" charset="0"/>
                <a:cs typeface="Times New Roman" panose="02020603050405020304" pitchFamily="18" charset="0"/>
              </a:rPr>
              <a:t>的值是</a:t>
            </a:r>
            <a:r>
              <a:rPr lang="en-US" altLang="zh-CN" sz="2400" dirty="0">
                <a:latin typeface="Times New Roman" panose="02020603050405020304" pitchFamily="18" charset="0"/>
                <a:cs typeface="Times New Roman" panose="02020603050405020304" pitchFamily="18" charset="0"/>
              </a:rPr>
              <a:t>", b)</a:t>
            </a:r>
          </a:p>
          <a:p>
            <a:pPr>
              <a:lnSpc>
                <a:spcPct val="130000"/>
              </a:lnSpc>
            </a:pPr>
            <a:r>
              <a:rPr lang="en-US" altLang="zh-CN" sz="2400" dirty="0">
                <a:latin typeface="Times New Roman" panose="02020603050405020304" pitchFamily="18" charset="0"/>
                <a:cs typeface="Times New Roman" panose="02020603050405020304" pitchFamily="18" charset="0"/>
              </a:rPr>
              <a:t>a = 5</a:t>
            </a:r>
          </a:p>
          <a:p>
            <a:pPr>
              <a:lnSpc>
                <a:spcPct val="130000"/>
              </a:lnSpc>
            </a:pPr>
            <a:r>
              <a:rPr lang="en-US" altLang="zh-CN" sz="2400" dirty="0">
                <a:latin typeface="Times New Roman" panose="02020603050405020304" pitchFamily="18" charset="0"/>
                <a:cs typeface="Times New Roman" panose="02020603050405020304" pitchFamily="18" charset="0"/>
              </a:rPr>
              <a:t>b = 8</a:t>
            </a:r>
          </a:p>
          <a:p>
            <a:pPr>
              <a:lnSpc>
                <a:spcPct val="130000"/>
              </a:lnSpc>
            </a:pPr>
            <a:r>
              <a:rPr lang="en-US" altLang="zh-CN" sz="2400" dirty="0">
                <a:latin typeface="Times New Roman" panose="02020603050405020304" pitchFamily="18" charset="0"/>
                <a:cs typeface="Times New Roman" panose="02020603050405020304" pitchFamily="18" charset="0"/>
              </a:rPr>
              <a:t>swap(a , b)</a:t>
            </a:r>
          </a:p>
          <a:p>
            <a:pPr>
              <a:lnSpc>
                <a:spcPct val="130000"/>
              </a:lnSpc>
            </a:pPr>
            <a:r>
              <a:rPr lang="en-US" altLang="zh-CN" sz="2400" dirty="0">
                <a:latin typeface="Times New Roman" panose="02020603050405020304" pitchFamily="18" charset="0"/>
                <a:cs typeface="Times New Roman" panose="02020603050405020304" pitchFamily="18" charset="0"/>
              </a:rPr>
              <a:t>print("</a:t>
            </a:r>
            <a:r>
              <a:rPr lang="zh-CN" altLang="en-US" sz="2400" dirty="0">
                <a:latin typeface="Times New Roman" panose="02020603050405020304" pitchFamily="18" charset="0"/>
                <a:cs typeface="Times New Roman" panose="02020603050405020304" pitchFamily="18" charset="0"/>
              </a:rPr>
              <a:t>主程序中，变量</a:t>
            </a:r>
            <a:r>
              <a:rPr lang="en-US" altLang="zh-CN" sz="2400" dirty="0">
                <a:latin typeface="Times New Roman" panose="02020603050405020304" pitchFamily="18" charset="0"/>
                <a:cs typeface="Times New Roman" panose="02020603050405020304" pitchFamily="18" charset="0"/>
              </a:rPr>
              <a:t>a </a:t>
            </a:r>
            <a:r>
              <a:rPr lang="zh-CN" altLang="en-US" sz="2400" dirty="0">
                <a:latin typeface="Times New Roman" panose="02020603050405020304" pitchFamily="18" charset="0"/>
                <a:cs typeface="Times New Roman" panose="02020603050405020304" pitchFamily="18" charset="0"/>
              </a:rPr>
              <a:t>的值是</a:t>
            </a:r>
            <a:r>
              <a:rPr lang="en-US" altLang="zh-CN" sz="2400" dirty="0">
                <a:latin typeface="Times New Roman" panose="02020603050405020304" pitchFamily="18" charset="0"/>
                <a:cs typeface="Times New Roman" panose="02020603050405020304" pitchFamily="18" charset="0"/>
              </a:rPr>
              <a:t>",a , "</a:t>
            </a:r>
            <a:r>
              <a:rPr lang="zh-CN" altLang="en-US" sz="2400" dirty="0">
                <a:latin typeface="Times New Roman" panose="02020603050405020304" pitchFamily="18" charset="0"/>
                <a:cs typeface="Times New Roman" panose="02020603050405020304" pitchFamily="18" charset="0"/>
              </a:rPr>
              <a:t>；变量</a:t>
            </a:r>
            <a:r>
              <a:rPr lang="en-US" altLang="zh-CN" sz="2400" dirty="0">
                <a:latin typeface="Times New Roman" panose="02020603050405020304" pitchFamily="18" charset="0"/>
                <a:cs typeface="Times New Roman" panose="02020603050405020304" pitchFamily="18" charset="0"/>
              </a:rPr>
              <a:t>b </a:t>
            </a:r>
            <a:r>
              <a:rPr lang="zh-CN" altLang="en-US" sz="2400" dirty="0">
                <a:latin typeface="Times New Roman" panose="02020603050405020304" pitchFamily="18" charset="0"/>
                <a:cs typeface="Times New Roman" panose="02020603050405020304" pitchFamily="18" charset="0"/>
              </a:rPr>
              <a:t>的值是</a:t>
            </a:r>
            <a:r>
              <a:rPr lang="en-US" altLang="zh-CN" sz="2400" dirty="0">
                <a:latin typeface="Times New Roman" panose="02020603050405020304" pitchFamily="18" charset="0"/>
                <a:cs typeface="Times New Roman" panose="02020603050405020304" pitchFamily="18" charset="0"/>
              </a:rPr>
              <a:t>", b)</a:t>
            </a:r>
          </a:p>
        </p:txBody>
      </p:sp>
      <p:pic>
        <p:nvPicPr>
          <p:cNvPr id="16" name="图片 15"/>
          <p:cNvPicPr>
            <a:picLocks noChangeAspect="1"/>
          </p:cNvPicPr>
          <p:nvPr/>
        </p:nvPicPr>
        <p:blipFill>
          <a:blip r:embed="rId4"/>
          <a:stretch>
            <a:fillRect/>
          </a:stretch>
        </p:blipFill>
        <p:spPr>
          <a:xfrm>
            <a:off x="725118" y="5443099"/>
            <a:ext cx="3392556" cy="568309"/>
          </a:xfrm>
          <a:prstGeom prst="rect">
            <a:avLst/>
          </a:prstGeom>
        </p:spPr>
      </p:pic>
    </p:spTree>
    <p:extLst>
      <p:ext uri="{BB962C8B-B14F-4D97-AF65-F5344CB8AC3E}">
        <p14:creationId xmlns:p14="http://schemas.microsoft.com/office/powerpoint/2010/main" val="335185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https://img0.baidu.com/it/u=2493197328,3770105629&amp;fm=26&amp;fmt=auto"/>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0" b="100000" l="16042" r="78958"/>
                    </a14:imgEffect>
                  </a14:imgLayer>
                </a14:imgProps>
              </a:ext>
              <a:ext uri="{28A0092B-C50C-407E-A947-70E740481C1C}">
                <a14:useLocalDpi xmlns:a14="http://schemas.microsoft.com/office/drawing/2010/main" val="0"/>
              </a:ext>
            </a:extLst>
          </a:blip>
          <a:srcRect l="17153" r="21458"/>
          <a:stretch/>
        </p:blipFill>
        <p:spPr bwMode="auto">
          <a:xfrm>
            <a:off x="513474" y="486962"/>
            <a:ext cx="802667" cy="708236"/>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3">
            <a:extLst>
              <a:ext uri="{FF2B5EF4-FFF2-40B4-BE49-F238E27FC236}">
                <a16:creationId xmlns:a16="http://schemas.microsoft.com/office/drawing/2014/main" id="{7733210A-6E09-4205-9166-0CE1B86F1F7E}"/>
              </a:ext>
            </a:extLst>
          </p:cNvPr>
          <p:cNvSpPr txBox="1"/>
          <p:nvPr/>
        </p:nvSpPr>
        <p:spPr>
          <a:xfrm flipH="1">
            <a:off x="1316141" y="573960"/>
            <a:ext cx="7018320" cy="584775"/>
          </a:xfrm>
          <a:prstGeom prst="rect">
            <a:avLst/>
          </a:prstGeom>
          <a:noFill/>
        </p:spPr>
        <p:txBody>
          <a:bodyPr wrap="square" rtlCol="0">
            <a:spAutoFit/>
          </a:bodyPr>
          <a:lstStyle/>
          <a:p>
            <a:r>
              <a:rPr lang="en-US" altLang="zh-CN"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5.2.3 </a:t>
            </a:r>
            <a:r>
              <a:rPr lang="zh-CN" altLang="en-US"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参数传递</a:t>
            </a:r>
          </a:p>
        </p:txBody>
      </p:sp>
      <p:sp>
        <p:nvSpPr>
          <p:cNvPr id="17"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
        <p:nvSpPr>
          <p:cNvPr id="18" name="矩形 17"/>
          <p:cNvSpPr/>
          <p:nvPr/>
        </p:nvSpPr>
        <p:spPr>
          <a:xfrm>
            <a:off x="388960" y="1282196"/>
            <a:ext cx="11394714" cy="662554"/>
          </a:xfrm>
          <a:prstGeom prst="rect">
            <a:avLst/>
          </a:prstGeom>
        </p:spPr>
        <p:txBody>
          <a:bodyPr wrap="square">
            <a:spAutoFit/>
          </a:bodyPr>
          <a:lstStyle/>
          <a:p>
            <a:pPr>
              <a:lnSpc>
                <a:spcPct val="150000"/>
              </a:lnSpc>
            </a:pPr>
            <a:r>
              <a:rPr lang="zh-CN" altLang="en-US" sz="2800" b="1" dirty="0">
                <a:solidFill>
                  <a:srgbClr val="046A74"/>
                </a:solidFill>
                <a:latin typeface="微软雅黑" panose="020B0503020204020204" pitchFamily="34" charset="-122"/>
                <a:ea typeface="微软雅黑" panose="020B0503020204020204" pitchFamily="34" charset="-122"/>
              </a:rPr>
              <a:t>（</a:t>
            </a:r>
            <a:r>
              <a:rPr lang="en-US" altLang="zh-CN" sz="2800" b="1" dirty="0">
                <a:solidFill>
                  <a:srgbClr val="046A74"/>
                </a:solidFill>
                <a:latin typeface="微软雅黑" panose="020B0503020204020204" pitchFamily="34" charset="-122"/>
                <a:ea typeface="微软雅黑" panose="020B0503020204020204" pitchFamily="34" charset="-122"/>
              </a:rPr>
              <a:t>2</a:t>
            </a:r>
            <a:r>
              <a:rPr lang="zh-CN" altLang="en-US" sz="2800" b="1" dirty="0">
                <a:solidFill>
                  <a:srgbClr val="046A74"/>
                </a:solidFill>
                <a:latin typeface="微软雅黑" panose="020B0503020204020204" pitchFamily="34" charset="-122"/>
                <a:ea typeface="微软雅黑" panose="020B0503020204020204" pitchFamily="34" charset="-122"/>
              </a:rPr>
              <a:t>）地址传递</a:t>
            </a:r>
            <a:endParaRPr lang="en-US" altLang="zh-CN" sz="2800" b="1" dirty="0">
              <a:solidFill>
                <a:srgbClr val="046A74"/>
              </a:solidFill>
              <a:latin typeface="微软雅黑" panose="020B0503020204020204" pitchFamily="34" charset="-122"/>
              <a:ea typeface="微软雅黑" panose="020B0503020204020204" pitchFamily="34" charset="-122"/>
            </a:endParaRPr>
          </a:p>
        </p:txBody>
      </p:sp>
      <p:sp>
        <p:nvSpPr>
          <p:cNvPr id="19" name="矩形 18"/>
          <p:cNvSpPr/>
          <p:nvPr/>
        </p:nvSpPr>
        <p:spPr>
          <a:xfrm>
            <a:off x="536802" y="1903956"/>
            <a:ext cx="3132813" cy="3147913"/>
          </a:xfrm>
          <a:prstGeom prst="rect">
            <a:avLst/>
          </a:prstGeom>
        </p:spPr>
        <p:txBody>
          <a:bodyPr wrap="square">
            <a:spAutoFit/>
          </a:bodyPr>
          <a:lstStyle/>
          <a:p>
            <a:pPr>
              <a:lnSpc>
                <a:spcPct val="170000"/>
              </a:lnSpc>
            </a:pPr>
            <a:r>
              <a:rPr lang="zh-CN" altLang="en-US" sz="2400" dirty="0">
                <a:latin typeface="微软雅黑" panose="020B0503020204020204" pitchFamily="34" charset="-122"/>
                <a:ea typeface="微软雅黑" panose="020B0503020204020204" pitchFamily="34" charset="-122"/>
              </a:rPr>
              <a:t>例如，右边代码的输出结果如图所示。</a:t>
            </a:r>
            <a:endParaRPr lang="en-US" altLang="zh-CN" sz="2400" dirty="0">
              <a:latin typeface="微软雅黑" panose="020B0503020204020204" pitchFamily="34" charset="-122"/>
              <a:ea typeface="微软雅黑" panose="020B0503020204020204" pitchFamily="34" charset="-122"/>
            </a:endParaRPr>
          </a:p>
          <a:p>
            <a:pPr>
              <a:lnSpc>
                <a:spcPct val="170000"/>
              </a:lnSpc>
            </a:pPr>
            <a:r>
              <a:rPr lang="zh-CN" altLang="en-US" sz="2400" dirty="0">
                <a:latin typeface="微软雅黑" panose="020B0503020204020204" pitchFamily="34" charset="-122"/>
                <a:ea typeface="微软雅黑" panose="020B0503020204020204" pitchFamily="34" charset="-122"/>
              </a:rPr>
              <a:t>从结果中可看出，</a:t>
            </a:r>
            <a:r>
              <a:rPr lang="en-US" altLang="zh-CN" sz="2400" dirty="0">
                <a:latin typeface="微软雅黑" panose="020B0503020204020204" pitchFamily="34" charset="-122"/>
                <a:ea typeface="微软雅黑" panose="020B0503020204020204" pitchFamily="34" charset="-122"/>
              </a:rPr>
              <a:t>swap()</a:t>
            </a:r>
            <a:r>
              <a:rPr lang="zh-CN" altLang="en-US" sz="2400" dirty="0">
                <a:latin typeface="微软雅黑" panose="020B0503020204020204" pitchFamily="34" charset="-122"/>
                <a:ea typeface="微软雅黑" panose="020B0503020204020204" pitchFamily="34" charset="-122"/>
              </a:rPr>
              <a:t>函数对形参的修改也影响了实参。</a:t>
            </a:r>
          </a:p>
        </p:txBody>
      </p:sp>
      <p:sp>
        <p:nvSpPr>
          <p:cNvPr id="20" name="矩形 19"/>
          <p:cNvSpPr/>
          <p:nvPr/>
        </p:nvSpPr>
        <p:spPr>
          <a:xfrm>
            <a:off x="3541356" y="2069434"/>
            <a:ext cx="8491316" cy="4013406"/>
          </a:xfrm>
          <a:prstGeom prst="rect">
            <a:avLst/>
          </a:prstGeom>
          <a:ln>
            <a:solidFill>
              <a:srgbClr val="046A74"/>
            </a:solidFill>
          </a:ln>
        </p:spPr>
        <p:txBody>
          <a:bodyPr wrap="square">
            <a:spAutoFit/>
          </a:bodyPr>
          <a:lstStyle/>
          <a:p>
            <a:pPr>
              <a:lnSpc>
                <a:spcPct val="130000"/>
              </a:lnSpc>
            </a:pPr>
            <a:r>
              <a:rPr lang="en-US" altLang="zh-CN" sz="2400" dirty="0">
                <a:latin typeface="Times New Roman" panose="02020603050405020304" pitchFamily="18" charset="0"/>
                <a:cs typeface="Times New Roman" panose="02020603050405020304" pitchFamily="18" charset="0"/>
              </a:rPr>
              <a:t>def swap(</a:t>
            </a:r>
            <a:r>
              <a:rPr lang="en-US" altLang="zh-CN" sz="2400" dirty="0" err="1">
                <a:latin typeface="Times New Roman" panose="02020603050405020304" pitchFamily="18" charset="0"/>
                <a:cs typeface="Times New Roman" panose="02020603050405020304" pitchFamily="18" charset="0"/>
              </a:rPr>
              <a:t>dw</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地址传递，共用一个空间</a:t>
            </a:r>
          </a:p>
          <a:p>
            <a:pPr>
              <a:lnSpc>
                <a:spcPct val="130000"/>
              </a:lnSpc>
            </a:pPr>
            <a:r>
              <a:rPr lang="en-US" altLang="zh-CN" sz="2400" dirty="0">
                <a:latin typeface="Times New Roman" panose="02020603050405020304" pitchFamily="18" charset="0"/>
                <a:cs typeface="Times New Roman" panose="02020603050405020304" pitchFamily="18" charset="0"/>
              </a:rPr>
              <a:t>      # </a:t>
            </a:r>
            <a:r>
              <a:rPr lang="zh-CN" altLang="en-US" sz="2400" dirty="0">
                <a:latin typeface="Times New Roman" panose="02020603050405020304" pitchFamily="18" charset="0"/>
                <a:cs typeface="Times New Roman" panose="02020603050405020304" pitchFamily="18" charset="0"/>
              </a:rPr>
              <a:t>下面代码实现</a:t>
            </a:r>
            <a:r>
              <a:rPr lang="en-US" altLang="zh-CN" sz="2400" dirty="0" err="1">
                <a:latin typeface="Times New Roman" panose="02020603050405020304" pitchFamily="18" charset="0"/>
                <a:cs typeface="Times New Roman" panose="02020603050405020304" pitchFamily="18" charset="0"/>
              </a:rPr>
              <a:t>dw</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的</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b </a:t>
            </a:r>
            <a:r>
              <a:rPr lang="zh-CN" altLang="en-US" sz="2400" dirty="0">
                <a:latin typeface="Times New Roman" panose="02020603050405020304" pitchFamily="18" charset="0"/>
                <a:cs typeface="Times New Roman" panose="02020603050405020304" pitchFamily="18" charset="0"/>
              </a:rPr>
              <a:t>两个元素的值交换</a:t>
            </a:r>
          </a:p>
          <a:p>
            <a:pPr>
              <a:lnSpc>
                <a:spcPct val="130000"/>
              </a:lnSpc>
            </a:pP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dw</a:t>
            </a:r>
            <a:r>
              <a:rPr lang="en-US" altLang="zh-CN" sz="2400" dirty="0">
                <a:latin typeface="Times New Roman" panose="02020603050405020304" pitchFamily="18" charset="0"/>
                <a:cs typeface="Times New Roman" panose="02020603050405020304" pitchFamily="18" charset="0"/>
              </a:rPr>
              <a:t>['a'], </a:t>
            </a:r>
            <a:r>
              <a:rPr lang="en-US" altLang="zh-CN" sz="2400" dirty="0" err="1">
                <a:latin typeface="Times New Roman" panose="02020603050405020304" pitchFamily="18" charset="0"/>
                <a:cs typeface="Times New Roman" panose="02020603050405020304" pitchFamily="18" charset="0"/>
              </a:rPr>
              <a:t>dw</a:t>
            </a:r>
            <a:r>
              <a:rPr lang="en-US" altLang="zh-CN" sz="2400" dirty="0">
                <a:latin typeface="Times New Roman" panose="02020603050405020304" pitchFamily="18" charset="0"/>
                <a:cs typeface="Times New Roman" panose="02020603050405020304" pitchFamily="18" charset="0"/>
              </a:rPr>
              <a:t>['b'] = </a:t>
            </a:r>
            <a:r>
              <a:rPr lang="en-US" altLang="zh-CN" sz="2400" dirty="0" err="1">
                <a:latin typeface="Times New Roman" panose="02020603050405020304" pitchFamily="18" charset="0"/>
                <a:cs typeface="Times New Roman" panose="02020603050405020304" pitchFamily="18" charset="0"/>
              </a:rPr>
              <a:t>dw</a:t>
            </a:r>
            <a:r>
              <a:rPr lang="en-US" altLang="zh-CN" sz="2400" dirty="0">
                <a:latin typeface="Times New Roman" panose="02020603050405020304" pitchFamily="18" charset="0"/>
                <a:cs typeface="Times New Roman" panose="02020603050405020304" pitchFamily="18" charset="0"/>
              </a:rPr>
              <a:t>['b'], </a:t>
            </a:r>
            <a:r>
              <a:rPr lang="en-US" altLang="zh-CN" sz="2400" dirty="0" err="1">
                <a:latin typeface="Times New Roman" panose="02020603050405020304" pitchFamily="18" charset="0"/>
                <a:cs typeface="Times New Roman" panose="02020603050405020304" pitchFamily="18" charset="0"/>
              </a:rPr>
              <a:t>dw</a:t>
            </a:r>
            <a:r>
              <a:rPr lang="en-US" altLang="zh-CN" sz="2400" dirty="0">
                <a:latin typeface="Times New Roman" panose="02020603050405020304" pitchFamily="18" charset="0"/>
                <a:cs typeface="Times New Roman" panose="02020603050405020304" pitchFamily="18" charset="0"/>
              </a:rPr>
              <a:t>['a']</a:t>
            </a:r>
          </a:p>
          <a:p>
            <a:pPr>
              <a:lnSpc>
                <a:spcPct val="130000"/>
              </a:lnSpc>
            </a:pPr>
            <a:r>
              <a:rPr lang="en-US" altLang="zh-CN" sz="28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print("swap()</a:t>
            </a:r>
            <a:r>
              <a:rPr lang="zh-CN" altLang="en-US" sz="2000" dirty="0">
                <a:latin typeface="Times New Roman" panose="02020603050405020304" pitchFamily="18" charset="0"/>
                <a:cs typeface="Times New Roman" panose="02020603050405020304" pitchFamily="18" charset="0"/>
              </a:rPr>
              <a:t>函数中，</a:t>
            </a:r>
            <a:r>
              <a:rPr lang="en-US" altLang="zh-CN" sz="2000" dirty="0">
                <a:latin typeface="Times New Roman" panose="02020603050405020304" pitchFamily="18" charset="0"/>
                <a:cs typeface="Times New Roman" panose="02020603050405020304" pitchFamily="18" charset="0"/>
              </a:rPr>
              <a:t>a </a:t>
            </a:r>
            <a:r>
              <a:rPr lang="zh-CN" altLang="en-US" sz="2000" dirty="0">
                <a:latin typeface="Times New Roman" panose="02020603050405020304" pitchFamily="18" charset="0"/>
                <a:cs typeface="Times New Roman" panose="02020603050405020304" pitchFamily="18" charset="0"/>
              </a:rPr>
              <a:t>元素的值是</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dw</a:t>
            </a:r>
            <a:r>
              <a:rPr lang="en-US" altLang="zh-CN" sz="2000" dirty="0">
                <a:latin typeface="Times New Roman" panose="02020603050405020304" pitchFamily="18" charset="0"/>
                <a:cs typeface="Times New Roman" panose="02020603050405020304" pitchFamily="18" charset="0"/>
              </a:rPr>
              <a:t>['a'], "</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b </a:t>
            </a:r>
            <a:r>
              <a:rPr lang="zh-CN" altLang="en-US" sz="2000" dirty="0">
                <a:latin typeface="Times New Roman" panose="02020603050405020304" pitchFamily="18" charset="0"/>
                <a:cs typeface="Times New Roman" panose="02020603050405020304" pitchFamily="18" charset="0"/>
              </a:rPr>
              <a:t>元素的值是</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dw</a:t>
            </a:r>
            <a:r>
              <a:rPr lang="en-US" altLang="zh-CN" sz="2000" dirty="0">
                <a:latin typeface="Times New Roman" panose="02020603050405020304" pitchFamily="18" charset="0"/>
                <a:cs typeface="Times New Roman" panose="02020603050405020304" pitchFamily="18" charset="0"/>
              </a:rPr>
              <a:t>['b'])</a:t>
            </a:r>
          </a:p>
          <a:p>
            <a:pPr>
              <a:lnSpc>
                <a:spcPct val="130000"/>
              </a:lnSpc>
            </a:pPr>
            <a:r>
              <a:rPr lang="en-US" altLang="zh-CN" sz="2400" dirty="0" err="1">
                <a:latin typeface="Times New Roman" panose="02020603050405020304" pitchFamily="18" charset="0"/>
                <a:cs typeface="Times New Roman" panose="02020603050405020304" pitchFamily="18" charset="0"/>
              </a:rPr>
              <a:t>dw</a:t>
            </a:r>
            <a:r>
              <a:rPr lang="en-US" altLang="zh-CN" sz="2400" dirty="0">
                <a:latin typeface="Times New Roman" panose="02020603050405020304" pitchFamily="18" charset="0"/>
                <a:cs typeface="Times New Roman" panose="02020603050405020304" pitchFamily="18" charset="0"/>
              </a:rPr>
              <a:t> = {'a': 5, 'b': 8}</a:t>
            </a:r>
          </a:p>
          <a:p>
            <a:pPr>
              <a:lnSpc>
                <a:spcPct val="130000"/>
              </a:lnSpc>
            </a:pPr>
            <a:r>
              <a:rPr lang="en-US" altLang="zh-CN" sz="2400" dirty="0">
                <a:latin typeface="Times New Roman" panose="02020603050405020304" pitchFamily="18" charset="0"/>
                <a:cs typeface="Times New Roman" panose="02020603050405020304" pitchFamily="18" charset="0"/>
              </a:rPr>
              <a:t>swap(</a:t>
            </a:r>
            <a:r>
              <a:rPr lang="en-US" altLang="zh-CN" sz="2400" dirty="0" err="1">
                <a:latin typeface="Times New Roman" panose="02020603050405020304" pitchFamily="18" charset="0"/>
                <a:cs typeface="Times New Roman" panose="02020603050405020304" pitchFamily="18" charset="0"/>
              </a:rPr>
              <a:t>dw</a:t>
            </a:r>
            <a:r>
              <a:rPr lang="en-US" altLang="zh-CN" sz="2400" dirty="0">
                <a:latin typeface="Times New Roman" panose="02020603050405020304" pitchFamily="18" charset="0"/>
                <a:cs typeface="Times New Roman" panose="02020603050405020304" pitchFamily="18" charset="0"/>
              </a:rPr>
              <a:t>)</a:t>
            </a:r>
          </a:p>
          <a:p>
            <a:pPr>
              <a:lnSpc>
                <a:spcPct val="130000"/>
              </a:lnSpc>
            </a:pPr>
            <a:r>
              <a:rPr lang="en-US" altLang="zh-CN" sz="2400" dirty="0">
                <a:latin typeface="Times New Roman" panose="02020603050405020304" pitchFamily="18" charset="0"/>
                <a:cs typeface="Times New Roman" panose="02020603050405020304" pitchFamily="18" charset="0"/>
              </a:rPr>
              <a:t>print("</a:t>
            </a:r>
            <a:r>
              <a:rPr lang="zh-CN" altLang="en-US" sz="2400" dirty="0">
                <a:latin typeface="Times New Roman" panose="02020603050405020304" pitchFamily="18" charset="0"/>
                <a:cs typeface="Times New Roman" panose="02020603050405020304" pitchFamily="18" charset="0"/>
              </a:rPr>
              <a:t>主程序中，</a:t>
            </a:r>
            <a:r>
              <a:rPr lang="en-US" altLang="zh-CN" sz="2400" dirty="0">
                <a:latin typeface="Times New Roman" panose="02020603050405020304" pitchFamily="18" charset="0"/>
                <a:cs typeface="Times New Roman" panose="02020603050405020304" pitchFamily="18" charset="0"/>
              </a:rPr>
              <a:t>a </a:t>
            </a:r>
            <a:r>
              <a:rPr lang="zh-CN" altLang="en-US" sz="2400" dirty="0">
                <a:latin typeface="Times New Roman" panose="02020603050405020304" pitchFamily="18" charset="0"/>
                <a:cs typeface="Times New Roman" panose="02020603050405020304" pitchFamily="18" charset="0"/>
              </a:rPr>
              <a:t>元素的值是</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dw</a:t>
            </a:r>
            <a:r>
              <a:rPr lang="en-US" altLang="zh-CN" sz="2400" dirty="0">
                <a:latin typeface="Times New Roman" panose="02020603050405020304" pitchFamily="18" charset="0"/>
                <a:cs typeface="Times New Roman" panose="02020603050405020304" pitchFamily="18" charset="0"/>
              </a:rPr>
              <a:t>['a'], "</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b </a:t>
            </a:r>
            <a:r>
              <a:rPr lang="zh-CN" altLang="en-US" sz="2400" dirty="0">
                <a:latin typeface="Times New Roman" panose="02020603050405020304" pitchFamily="18" charset="0"/>
                <a:cs typeface="Times New Roman" panose="02020603050405020304" pitchFamily="18" charset="0"/>
              </a:rPr>
              <a:t>元素的值是</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dw</a:t>
            </a:r>
            <a:r>
              <a:rPr lang="en-US" altLang="zh-CN" sz="2400" dirty="0">
                <a:latin typeface="Times New Roman" panose="02020603050405020304" pitchFamily="18" charset="0"/>
                <a:cs typeface="Times New Roman" panose="02020603050405020304" pitchFamily="18" charset="0"/>
              </a:rPr>
              <a:t>['b'])</a:t>
            </a:r>
          </a:p>
        </p:txBody>
      </p:sp>
      <p:pic>
        <p:nvPicPr>
          <p:cNvPr id="21" name="图片 20"/>
          <p:cNvPicPr>
            <a:picLocks noChangeAspect="1"/>
          </p:cNvPicPr>
          <p:nvPr/>
        </p:nvPicPr>
        <p:blipFill>
          <a:blip r:embed="rId4"/>
          <a:stretch>
            <a:fillRect/>
          </a:stretch>
        </p:blipFill>
        <p:spPr>
          <a:xfrm>
            <a:off x="611767" y="5078994"/>
            <a:ext cx="2810693" cy="1011495"/>
          </a:xfrm>
          <a:prstGeom prst="rect">
            <a:avLst/>
          </a:prstGeom>
        </p:spPr>
      </p:pic>
    </p:spTree>
    <p:extLst>
      <p:ext uri="{BB962C8B-B14F-4D97-AF65-F5344CB8AC3E}">
        <p14:creationId xmlns:p14="http://schemas.microsoft.com/office/powerpoint/2010/main" val="316994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https://img0.baidu.com/it/u=2493197328,3770105629&amp;fm=26&amp;fmt=auto"/>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0" b="100000" l="16042" r="78958"/>
                    </a14:imgEffect>
                  </a14:imgLayer>
                </a14:imgProps>
              </a:ext>
              <a:ext uri="{28A0092B-C50C-407E-A947-70E740481C1C}">
                <a14:useLocalDpi xmlns:a14="http://schemas.microsoft.com/office/drawing/2010/main" val="0"/>
              </a:ext>
            </a:extLst>
          </a:blip>
          <a:srcRect l="17153" r="21458"/>
          <a:stretch/>
        </p:blipFill>
        <p:spPr bwMode="auto">
          <a:xfrm>
            <a:off x="513474" y="486962"/>
            <a:ext cx="802667" cy="708236"/>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3">
            <a:extLst>
              <a:ext uri="{FF2B5EF4-FFF2-40B4-BE49-F238E27FC236}">
                <a16:creationId xmlns:a16="http://schemas.microsoft.com/office/drawing/2014/main" id="{7733210A-6E09-4205-9166-0CE1B86F1F7E}"/>
              </a:ext>
            </a:extLst>
          </p:cNvPr>
          <p:cNvSpPr txBox="1"/>
          <p:nvPr/>
        </p:nvSpPr>
        <p:spPr>
          <a:xfrm flipH="1">
            <a:off x="1316141" y="573960"/>
            <a:ext cx="7018320" cy="584775"/>
          </a:xfrm>
          <a:prstGeom prst="rect">
            <a:avLst/>
          </a:prstGeom>
          <a:noFill/>
        </p:spPr>
        <p:txBody>
          <a:bodyPr wrap="square" rtlCol="0">
            <a:spAutoFit/>
          </a:bodyPr>
          <a:lstStyle/>
          <a:p>
            <a:r>
              <a:rPr lang="en-US" altLang="zh-CN"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5.2.3 </a:t>
            </a:r>
            <a:r>
              <a:rPr lang="zh-CN" altLang="en-US"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参数传递</a:t>
            </a:r>
          </a:p>
        </p:txBody>
      </p:sp>
      <p:sp>
        <p:nvSpPr>
          <p:cNvPr id="17"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
        <p:nvSpPr>
          <p:cNvPr id="12" name="wps稻壳儿佳誉设计原创链接：http://chn.docer.com/works?userid=219874625">
            <a:extLst>
              <a:ext uri="{FF2B5EF4-FFF2-40B4-BE49-F238E27FC236}">
                <a16:creationId xmlns:a16="http://schemas.microsoft.com/office/drawing/2014/main" id="{C3E17C48-2C4E-402D-943B-97277524BD36}"/>
              </a:ext>
            </a:extLst>
          </p:cNvPr>
          <p:cNvSpPr txBox="1"/>
          <p:nvPr/>
        </p:nvSpPr>
        <p:spPr>
          <a:xfrm>
            <a:off x="599285" y="1233059"/>
            <a:ext cx="11100021" cy="743986"/>
          </a:xfrm>
          <a:prstGeom prst="rect">
            <a:avLst/>
          </a:prstGeom>
          <a:noFill/>
        </p:spPr>
        <p:txBody>
          <a:bodyPr wrap="square" rtlCol="0">
            <a:spAutoFit/>
          </a:bodyPr>
          <a:lstStyle/>
          <a:p>
            <a:pPr>
              <a:lnSpc>
                <a:spcPct val="150000"/>
              </a:lnSpc>
              <a:defRPr/>
            </a:pPr>
            <a:r>
              <a:rPr lang="en-US" altLang="zh-CN" sz="3200" b="1" kern="0" dirty="0">
                <a:latin typeface="微软雅黑" panose="020B0503020204020204" pitchFamily="34" charset="-122"/>
                <a:ea typeface="微软雅黑" panose="020B0503020204020204" pitchFamily="34" charset="-122"/>
              </a:rPr>
              <a:t>4</a:t>
            </a:r>
            <a:r>
              <a:rPr lang="zh-CN" altLang="en-US" sz="3200" b="1" kern="0" dirty="0">
                <a:latin typeface="微软雅黑" panose="020B0503020204020204" pitchFamily="34" charset="-122"/>
                <a:ea typeface="微软雅黑" panose="020B0503020204020204" pitchFamily="34" charset="-122"/>
              </a:rPr>
              <a:t>．参数类别</a:t>
            </a:r>
            <a:endParaRPr kumimoji="0" lang="zh-CN" altLang="en-US" sz="32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424350" y="1978356"/>
            <a:ext cx="11608322" cy="4395114"/>
          </a:xfrm>
          <a:prstGeom prst="rect">
            <a:avLst/>
          </a:prstGeom>
        </p:spPr>
        <p:txBody>
          <a:bodyPr wrap="square">
            <a:spAutoFit/>
          </a:bodyPr>
          <a:lstStyle/>
          <a:p>
            <a:pPr>
              <a:lnSpc>
                <a:spcPct val="140000"/>
              </a:lnSpc>
            </a:pPr>
            <a:r>
              <a:rPr lang="zh-CN" altLang="en-US" sz="2800" b="1" dirty="0">
                <a:solidFill>
                  <a:srgbClr val="046A74"/>
                </a:solidFill>
                <a:latin typeface="微软雅黑" panose="020B0503020204020204" pitchFamily="34" charset="-122"/>
                <a:ea typeface="微软雅黑" panose="020B0503020204020204" pitchFamily="34" charset="-122"/>
              </a:rPr>
              <a:t>（</a:t>
            </a:r>
            <a:r>
              <a:rPr lang="en-US" altLang="zh-CN" sz="2800" b="1" dirty="0">
                <a:solidFill>
                  <a:srgbClr val="046A74"/>
                </a:solidFill>
                <a:latin typeface="微软雅黑" panose="020B0503020204020204" pitchFamily="34" charset="-122"/>
                <a:ea typeface="微软雅黑" panose="020B0503020204020204" pitchFamily="34" charset="-122"/>
              </a:rPr>
              <a:t>1</a:t>
            </a:r>
            <a:r>
              <a:rPr lang="zh-CN" altLang="en-US" sz="2800" b="1" dirty="0">
                <a:solidFill>
                  <a:srgbClr val="046A74"/>
                </a:solidFill>
                <a:latin typeface="微软雅黑" panose="020B0503020204020204" pitchFamily="34" charset="-122"/>
                <a:ea typeface="微软雅黑" panose="020B0503020204020204" pitchFamily="34" charset="-122"/>
              </a:rPr>
              <a:t>）必备参数：</a:t>
            </a:r>
            <a:r>
              <a:rPr lang="zh-CN" altLang="en-US" sz="2800" dirty="0">
                <a:latin typeface="微软雅黑" panose="020B0503020204020204" pitchFamily="34" charset="-122"/>
                <a:ea typeface="微软雅黑" panose="020B0503020204020204" pitchFamily="34" charset="-122"/>
              </a:rPr>
              <a:t>函数定义中允许有多个形参，因此调用函数时括号里可能有多个实参。</a:t>
            </a:r>
            <a:endParaRPr lang="en-US" altLang="zh-CN" sz="2800" dirty="0">
              <a:latin typeface="微软雅黑" panose="020B0503020204020204" pitchFamily="34" charset="-122"/>
              <a:ea typeface="微软雅黑" panose="020B0503020204020204" pitchFamily="34" charset="-122"/>
            </a:endParaRPr>
          </a:p>
          <a:p>
            <a:pPr>
              <a:lnSpc>
                <a:spcPct val="140000"/>
              </a:lnSpc>
            </a:pPr>
            <a:r>
              <a:rPr lang="zh-CN" altLang="en-US" sz="2800" b="1" dirty="0">
                <a:solidFill>
                  <a:srgbClr val="046A74"/>
                </a:solidFill>
                <a:latin typeface="微软雅黑" panose="020B0503020204020204" pitchFamily="34" charset="-122"/>
                <a:ea typeface="微软雅黑" panose="020B0503020204020204" pitchFamily="34" charset="-122"/>
              </a:rPr>
              <a:t>（</a:t>
            </a:r>
            <a:r>
              <a:rPr lang="en-US" altLang="zh-CN" sz="2800" b="1" dirty="0">
                <a:solidFill>
                  <a:srgbClr val="046A74"/>
                </a:solidFill>
                <a:latin typeface="微软雅黑" panose="020B0503020204020204" pitchFamily="34" charset="-122"/>
                <a:ea typeface="微软雅黑" panose="020B0503020204020204" pitchFamily="34" charset="-122"/>
              </a:rPr>
              <a:t>2</a:t>
            </a:r>
            <a:r>
              <a:rPr lang="zh-CN" altLang="en-US" sz="2800" b="1" dirty="0">
                <a:solidFill>
                  <a:srgbClr val="046A74"/>
                </a:solidFill>
                <a:latin typeface="微软雅黑" panose="020B0503020204020204" pitchFamily="34" charset="-122"/>
                <a:ea typeface="微软雅黑" panose="020B0503020204020204" pitchFamily="34" charset="-122"/>
              </a:rPr>
              <a:t>）关键字参数：</a:t>
            </a:r>
            <a:r>
              <a:rPr lang="zh-CN" altLang="en-US" sz="2800" dirty="0">
                <a:latin typeface="微软雅黑" panose="020B0503020204020204" pitchFamily="34" charset="-122"/>
                <a:ea typeface="微软雅黑" panose="020B0503020204020204" pitchFamily="34" charset="-122"/>
              </a:rPr>
              <a:t>在调用函数时将形参的名称和实参的值关联起来，实参按指定名称传递，这样的参数称为关键字参数。</a:t>
            </a:r>
            <a:endParaRPr lang="en-US" altLang="zh-CN" sz="2800" dirty="0">
              <a:latin typeface="微软雅黑" panose="020B0503020204020204" pitchFamily="34" charset="-122"/>
              <a:ea typeface="微软雅黑" panose="020B0503020204020204" pitchFamily="34" charset="-122"/>
            </a:endParaRPr>
          </a:p>
          <a:p>
            <a:pPr>
              <a:lnSpc>
                <a:spcPct val="140000"/>
              </a:lnSpc>
            </a:pPr>
            <a:r>
              <a:rPr lang="zh-CN" altLang="en-US" sz="2800" b="1" dirty="0">
                <a:solidFill>
                  <a:srgbClr val="046A74"/>
                </a:solidFill>
                <a:latin typeface="微软雅黑" panose="020B0503020204020204" pitchFamily="34" charset="-122"/>
                <a:ea typeface="微软雅黑" panose="020B0503020204020204" pitchFamily="34" charset="-122"/>
              </a:rPr>
              <a:t>（</a:t>
            </a:r>
            <a:r>
              <a:rPr lang="en-US" altLang="zh-CN" sz="2800" b="1" dirty="0">
                <a:solidFill>
                  <a:srgbClr val="046A74"/>
                </a:solidFill>
                <a:latin typeface="微软雅黑" panose="020B0503020204020204" pitchFamily="34" charset="-122"/>
                <a:ea typeface="微软雅黑" panose="020B0503020204020204" pitchFamily="34" charset="-122"/>
              </a:rPr>
              <a:t>3</a:t>
            </a:r>
            <a:r>
              <a:rPr lang="zh-CN" altLang="en-US" sz="2800" b="1" dirty="0">
                <a:solidFill>
                  <a:srgbClr val="046A74"/>
                </a:solidFill>
                <a:latin typeface="微软雅黑" panose="020B0503020204020204" pitchFamily="34" charset="-122"/>
                <a:ea typeface="微软雅黑" panose="020B0503020204020204" pitchFamily="34" charset="-122"/>
              </a:rPr>
              <a:t>）带默认值参数：</a:t>
            </a:r>
            <a:r>
              <a:rPr lang="zh-CN" altLang="en-US" sz="2800" dirty="0">
                <a:latin typeface="微软雅黑" panose="020B0503020204020204" pitchFamily="34" charset="-122"/>
                <a:ea typeface="微软雅黑" panose="020B0503020204020204" pitchFamily="34" charset="-122"/>
              </a:rPr>
              <a:t>定义函数的时候，可以给每个形参指定一个默认值。</a:t>
            </a:r>
            <a:endParaRPr lang="en-US" altLang="zh-CN" sz="2800" dirty="0">
              <a:latin typeface="微软雅黑" panose="020B0503020204020204" pitchFamily="34" charset="-122"/>
              <a:ea typeface="微软雅黑" panose="020B0503020204020204" pitchFamily="34" charset="-122"/>
            </a:endParaRPr>
          </a:p>
          <a:p>
            <a:pPr>
              <a:lnSpc>
                <a:spcPct val="140000"/>
              </a:lnSpc>
            </a:pPr>
            <a:r>
              <a:rPr lang="zh-CN" altLang="en-US" sz="2800" b="1" dirty="0">
                <a:solidFill>
                  <a:srgbClr val="046A74"/>
                </a:solidFill>
                <a:latin typeface="微软雅黑" panose="020B0503020204020204" pitchFamily="34" charset="-122"/>
                <a:ea typeface="微软雅黑" panose="020B0503020204020204" pitchFamily="34" charset="-122"/>
              </a:rPr>
              <a:t>（</a:t>
            </a:r>
            <a:r>
              <a:rPr lang="en-US" altLang="zh-CN" sz="2800" b="1" dirty="0">
                <a:solidFill>
                  <a:srgbClr val="046A74"/>
                </a:solidFill>
                <a:latin typeface="微软雅黑" panose="020B0503020204020204" pitchFamily="34" charset="-122"/>
                <a:ea typeface="微软雅黑" panose="020B0503020204020204" pitchFamily="34" charset="-122"/>
              </a:rPr>
              <a:t>4</a:t>
            </a:r>
            <a:r>
              <a:rPr lang="zh-CN" altLang="en-US" sz="2800" b="1" dirty="0">
                <a:solidFill>
                  <a:srgbClr val="046A74"/>
                </a:solidFill>
                <a:latin typeface="微软雅黑" panose="020B0503020204020204" pitchFamily="34" charset="-122"/>
                <a:ea typeface="微软雅黑" panose="020B0503020204020204" pitchFamily="34" charset="-122"/>
              </a:rPr>
              <a:t>）不定长参数：</a:t>
            </a:r>
            <a:r>
              <a:rPr lang="zh-CN" altLang="en-US" sz="2800" dirty="0">
                <a:latin typeface="微软雅黑" panose="020B0503020204020204" pitchFamily="34" charset="-122"/>
                <a:ea typeface="微软雅黑" panose="020B0503020204020204" pitchFamily="34" charset="-122"/>
              </a:rPr>
              <a:t>如果函数需要处理的参数个数不确定，则可以使用不定长参数。</a:t>
            </a:r>
          </a:p>
        </p:txBody>
      </p:sp>
    </p:spTree>
    <p:extLst>
      <p:ext uri="{BB962C8B-B14F-4D97-AF65-F5344CB8AC3E}">
        <p14:creationId xmlns:p14="http://schemas.microsoft.com/office/powerpoint/2010/main" val="2881406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https://img0.baidu.com/it/u=2493197328,3770105629&amp;fm=26&amp;fmt=auto"/>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0" b="100000" l="16042" r="78958"/>
                    </a14:imgEffect>
                  </a14:imgLayer>
                </a14:imgProps>
              </a:ext>
              <a:ext uri="{28A0092B-C50C-407E-A947-70E740481C1C}">
                <a14:useLocalDpi xmlns:a14="http://schemas.microsoft.com/office/drawing/2010/main" val="0"/>
              </a:ext>
            </a:extLst>
          </a:blip>
          <a:srcRect l="17153" r="21458"/>
          <a:stretch/>
        </p:blipFill>
        <p:spPr bwMode="auto">
          <a:xfrm>
            <a:off x="513474" y="486962"/>
            <a:ext cx="802667" cy="708236"/>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3">
            <a:extLst>
              <a:ext uri="{FF2B5EF4-FFF2-40B4-BE49-F238E27FC236}">
                <a16:creationId xmlns:a16="http://schemas.microsoft.com/office/drawing/2014/main" id="{7733210A-6E09-4205-9166-0CE1B86F1F7E}"/>
              </a:ext>
            </a:extLst>
          </p:cNvPr>
          <p:cNvSpPr txBox="1"/>
          <p:nvPr/>
        </p:nvSpPr>
        <p:spPr>
          <a:xfrm flipH="1">
            <a:off x="1316141" y="573960"/>
            <a:ext cx="7018320" cy="584775"/>
          </a:xfrm>
          <a:prstGeom prst="rect">
            <a:avLst/>
          </a:prstGeom>
          <a:noFill/>
        </p:spPr>
        <p:txBody>
          <a:bodyPr wrap="square" rtlCol="0">
            <a:spAutoFit/>
          </a:bodyPr>
          <a:lstStyle/>
          <a:p>
            <a:r>
              <a:rPr lang="en-US" altLang="zh-CN"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5.2.3 </a:t>
            </a:r>
            <a:r>
              <a:rPr lang="zh-CN" altLang="en-US"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参数传递</a:t>
            </a:r>
          </a:p>
        </p:txBody>
      </p:sp>
      <p:sp>
        <p:nvSpPr>
          <p:cNvPr id="17"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
        <p:nvSpPr>
          <p:cNvPr id="10" name="wps稻壳儿佳誉设计原创链接：http://chn.docer.com/works?userid=219874625">
            <a:extLst>
              <a:ext uri="{FF2B5EF4-FFF2-40B4-BE49-F238E27FC236}">
                <a16:creationId xmlns:a16="http://schemas.microsoft.com/office/drawing/2014/main" id="{C3E17C48-2C4E-402D-943B-97277524BD36}"/>
              </a:ext>
            </a:extLst>
          </p:cNvPr>
          <p:cNvSpPr txBox="1"/>
          <p:nvPr/>
        </p:nvSpPr>
        <p:spPr>
          <a:xfrm>
            <a:off x="810538" y="1448232"/>
            <a:ext cx="11100021" cy="743986"/>
          </a:xfrm>
          <a:prstGeom prst="rect">
            <a:avLst/>
          </a:prstGeom>
          <a:noFill/>
        </p:spPr>
        <p:txBody>
          <a:bodyPr wrap="square" rtlCol="0">
            <a:spAutoFit/>
          </a:bodyPr>
          <a:lstStyle/>
          <a:p>
            <a:pPr>
              <a:lnSpc>
                <a:spcPct val="150000"/>
              </a:lnSpc>
              <a:defRPr/>
            </a:pPr>
            <a:r>
              <a:rPr lang="en-US" altLang="zh-CN" sz="3200" b="1" kern="0" dirty="0">
                <a:latin typeface="微软雅黑" panose="020B0503020204020204" pitchFamily="34" charset="-122"/>
                <a:ea typeface="微软雅黑" panose="020B0503020204020204" pitchFamily="34" charset="-122"/>
              </a:rPr>
              <a:t>5</a:t>
            </a:r>
            <a:r>
              <a:rPr lang="zh-CN" altLang="en-US" sz="3200" b="1" kern="0" dirty="0">
                <a:latin typeface="微软雅黑" panose="020B0503020204020204" pitchFamily="34" charset="-122"/>
                <a:ea typeface="微软雅黑" panose="020B0503020204020204" pitchFamily="34" charset="-122"/>
              </a:rPr>
              <a:t>．函数调用步骤</a:t>
            </a:r>
            <a:endParaRPr kumimoji="0" lang="zh-CN" altLang="en-US" sz="32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1" name="矩形 10"/>
          <p:cNvSpPr/>
          <p:nvPr/>
        </p:nvSpPr>
        <p:spPr>
          <a:xfrm>
            <a:off x="476874" y="2334616"/>
            <a:ext cx="11608322" cy="3323987"/>
          </a:xfrm>
          <a:prstGeom prst="rect">
            <a:avLst/>
          </a:prstGeom>
        </p:spPr>
        <p:txBody>
          <a:bodyPr wrap="square">
            <a:spAutoFit/>
          </a:bodyPr>
          <a:lstStyle/>
          <a:p>
            <a:pPr>
              <a:lnSpc>
                <a:spcPct val="150000"/>
              </a:lnSpc>
            </a:pPr>
            <a:r>
              <a:rPr lang="zh-CN" altLang="en-US" sz="2800" b="1" dirty="0">
                <a:solidFill>
                  <a:srgbClr val="046A74"/>
                </a:solidFill>
                <a:latin typeface="微软雅黑" panose="020B0503020204020204" pitchFamily="34" charset="-122"/>
                <a:ea typeface="微软雅黑" panose="020B0503020204020204" pitchFamily="34" charset="-122"/>
              </a:rPr>
              <a:t>（</a:t>
            </a:r>
            <a:r>
              <a:rPr lang="en-US" altLang="zh-CN" sz="2800" b="1" dirty="0">
                <a:solidFill>
                  <a:srgbClr val="046A74"/>
                </a:solidFill>
                <a:latin typeface="微软雅黑" panose="020B0503020204020204" pitchFamily="34" charset="-122"/>
                <a:ea typeface="微软雅黑" panose="020B0503020204020204" pitchFamily="34" charset="-122"/>
              </a:rPr>
              <a:t>1</a:t>
            </a:r>
            <a:r>
              <a:rPr lang="zh-CN" altLang="en-US" sz="2800" b="1" dirty="0">
                <a:solidFill>
                  <a:srgbClr val="046A74"/>
                </a:solidFill>
                <a:latin typeface="微软雅黑" panose="020B0503020204020204" pitchFamily="34" charset="-122"/>
                <a:ea typeface="微软雅黑" panose="020B0503020204020204" pitchFamily="34" charset="-122"/>
              </a:rPr>
              <a:t>）确定调用方式：</a:t>
            </a:r>
            <a:r>
              <a:rPr lang="zh-CN" altLang="en-US" sz="2800" dirty="0">
                <a:latin typeface="微软雅黑" panose="020B0503020204020204" pitchFamily="34" charset="-122"/>
                <a:ea typeface="微软雅黑" panose="020B0503020204020204" pitchFamily="34" charset="-122"/>
              </a:rPr>
              <a:t>根据函数是否有返回值，确定函数的调用方式。</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zh-CN" altLang="en-US" sz="2800" b="1" dirty="0">
                <a:solidFill>
                  <a:srgbClr val="046A74"/>
                </a:solidFill>
                <a:latin typeface="微软雅黑" panose="020B0503020204020204" pitchFamily="34" charset="-122"/>
                <a:ea typeface="微软雅黑" panose="020B0503020204020204" pitchFamily="34" charset="-122"/>
              </a:rPr>
              <a:t>（</a:t>
            </a:r>
            <a:r>
              <a:rPr lang="en-US" altLang="zh-CN" sz="2800" b="1" dirty="0">
                <a:solidFill>
                  <a:srgbClr val="046A74"/>
                </a:solidFill>
                <a:latin typeface="微软雅黑" panose="020B0503020204020204" pitchFamily="34" charset="-122"/>
                <a:ea typeface="微软雅黑" panose="020B0503020204020204" pitchFamily="34" charset="-122"/>
              </a:rPr>
              <a:t>2</a:t>
            </a:r>
            <a:r>
              <a:rPr lang="zh-CN" altLang="en-US" sz="2800" b="1" dirty="0">
                <a:solidFill>
                  <a:srgbClr val="046A74"/>
                </a:solidFill>
                <a:latin typeface="微软雅黑" panose="020B0503020204020204" pitchFamily="34" charset="-122"/>
                <a:ea typeface="微软雅黑" panose="020B0503020204020204" pitchFamily="34" charset="-122"/>
              </a:rPr>
              <a:t>）确定参数：</a:t>
            </a:r>
            <a:r>
              <a:rPr lang="zh-CN" altLang="en-US" sz="2800" dirty="0">
                <a:latin typeface="微软雅黑" panose="020B0503020204020204" pitchFamily="34" charset="-122"/>
                <a:ea typeface="微软雅黑" panose="020B0503020204020204" pitchFamily="34" charset="-122"/>
              </a:rPr>
              <a:t>在调用函数时将形参的名称和实参的值关联起来，实参按指定名称传递，这样的参数称为关键字参数。</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zh-CN" altLang="en-US" sz="2800" b="1" dirty="0">
                <a:solidFill>
                  <a:srgbClr val="046A74"/>
                </a:solidFill>
                <a:latin typeface="微软雅黑" panose="020B0503020204020204" pitchFamily="34" charset="-122"/>
                <a:ea typeface="微软雅黑" panose="020B0503020204020204" pitchFamily="34" charset="-122"/>
              </a:rPr>
              <a:t>（</a:t>
            </a:r>
            <a:r>
              <a:rPr lang="en-US" altLang="zh-CN" sz="2800" b="1" dirty="0">
                <a:solidFill>
                  <a:srgbClr val="046A74"/>
                </a:solidFill>
                <a:latin typeface="微软雅黑" panose="020B0503020204020204" pitchFamily="34" charset="-122"/>
                <a:ea typeface="微软雅黑" panose="020B0503020204020204" pitchFamily="34" charset="-122"/>
              </a:rPr>
              <a:t>3</a:t>
            </a:r>
            <a:r>
              <a:rPr lang="zh-CN" altLang="en-US" sz="2800" b="1" dirty="0">
                <a:solidFill>
                  <a:srgbClr val="046A74"/>
                </a:solidFill>
                <a:latin typeface="微软雅黑" panose="020B0503020204020204" pitchFamily="34" charset="-122"/>
                <a:ea typeface="微软雅黑" panose="020B0503020204020204" pitchFamily="34" charset="-122"/>
              </a:rPr>
              <a:t>）确定参数传递方式：</a:t>
            </a:r>
            <a:r>
              <a:rPr lang="zh-CN" altLang="en-US" sz="2800" dirty="0">
                <a:latin typeface="微软雅黑" panose="020B0503020204020204" pitchFamily="34" charset="-122"/>
                <a:ea typeface="微软雅黑" panose="020B0503020204020204" pitchFamily="34" charset="-122"/>
              </a:rPr>
              <a:t>定义函数的时候，可以给每个形参指定一个默认值。</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5719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https://img0.baidu.com/it/u=2493197328,3770105629&amp;fm=26&amp;fmt=auto"/>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0" b="100000" l="16042" r="78958"/>
                    </a14:imgEffect>
                  </a14:imgLayer>
                </a14:imgProps>
              </a:ext>
              <a:ext uri="{28A0092B-C50C-407E-A947-70E740481C1C}">
                <a14:useLocalDpi xmlns:a14="http://schemas.microsoft.com/office/drawing/2010/main" val="0"/>
              </a:ext>
            </a:extLst>
          </a:blip>
          <a:srcRect l="17153" r="21458"/>
          <a:stretch/>
        </p:blipFill>
        <p:spPr bwMode="auto">
          <a:xfrm>
            <a:off x="513474" y="486962"/>
            <a:ext cx="802667" cy="708236"/>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3">
            <a:extLst>
              <a:ext uri="{FF2B5EF4-FFF2-40B4-BE49-F238E27FC236}">
                <a16:creationId xmlns:a16="http://schemas.microsoft.com/office/drawing/2014/main" id="{7733210A-6E09-4205-9166-0CE1B86F1F7E}"/>
              </a:ext>
            </a:extLst>
          </p:cNvPr>
          <p:cNvSpPr txBox="1"/>
          <p:nvPr/>
        </p:nvSpPr>
        <p:spPr>
          <a:xfrm flipH="1">
            <a:off x="1316141" y="573960"/>
            <a:ext cx="7018320" cy="584775"/>
          </a:xfrm>
          <a:prstGeom prst="rect">
            <a:avLst/>
          </a:prstGeom>
          <a:noFill/>
        </p:spPr>
        <p:txBody>
          <a:bodyPr wrap="square" rtlCol="0">
            <a:spAutoFit/>
          </a:bodyPr>
          <a:lstStyle/>
          <a:p>
            <a:r>
              <a:rPr lang="en-US" altLang="zh-CN"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5.2.3 </a:t>
            </a:r>
            <a:r>
              <a:rPr lang="zh-CN" altLang="en-US"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参数传递</a:t>
            </a:r>
          </a:p>
        </p:txBody>
      </p:sp>
      <p:sp>
        <p:nvSpPr>
          <p:cNvPr id="17"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
        <p:nvSpPr>
          <p:cNvPr id="12" name="wps稻壳儿佳誉设计原创链接：http://chn.docer.com/works?userid=219874625">
            <a:extLst>
              <a:ext uri="{FF2B5EF4-FFF2-40B4-BE49-F238E27FC236}">
                <a16:creationId xmlns:a16="http://schemas.microsoft.com/office/drawing/2014/main" id="{C3E17C48-2C4E-402D-943B-97277524BD36}"/>
              </a:ext>
            </a:extLst>
          </p:cNvPr>
          <p:cNvSpPr txBox="1"/>
          <p:nvPr/>
        </p:nvSpPr>
        <p:spPr>
          <a:xfrm>
            <a:off x="482410" y="1130032"/>
            <a:ext cx="11100021" cy="662554"/>
          </a:xfrm>
          <a:prstGeom prst="rect">
            <a:avLst/>
          </a:prstGeom>
          <a:noFill/>
        </p:spPr>
        <p:txBody>
          <a:bodyPr wrap="square" rtlCol="0">
            <a:spAutoFit/>
          </a:bodyPr>
          <a:lstStyle/>
          <a:p>
            <a:pPr>
              <a:lnSpc>
                <a:spcPct val="150000"/>
              </a:lnSpc>
              <a:defRPr/>
            </a:pPr>
            <a:r>
              <a:rPr lang="en-US" altLang="zh-CN" sz="2400" b="1" kern="0" dirty="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例</a:t>
            </a:r>
            <a:r>
              <a:rPr lang="en-US" altLang="zh-CN" sz="2400" b="1" kern="0" dirty="0">
                <a:latin typeface="微软雅黑" panose="020B0503020204020204" pitchFamily="34" charset="-122"/>
                <a:ea typeface="微软雅黑" panose="020B0503020204020204" pitchFamily="34" charset="-122"/>
              </a:rPr>
              <a:t>5-4】 </a:t>
            </a:r>
            <a:r>
              <a:rPr lang="zh-CN" altLang="en-US" sz="2400" b="1" kern="0" dirty="0">
                <a:latin typeface="微软雅黑" panose="020B0503020204020204" pitchFamily="34" charset="-122"/>
                <a:ea typeface="微软雅黑" panose="020B0503020204020204" pitchFamily="34" charset="-122"/>
              </a:rPr>
              <a:t>求多边形面积，其中的</a:t>
            </a:r>
            <a:r>
              <a:rPr lang="zh-CN" altLang="en-US" sz="2800" b="1" kern="0" dirty="0">
                <a:latin typeface="微软雅黑" panose="020B0503020204020204" pitchFamily="34" charset="-122"/>
                <a:ea typeface="微软雅黑" panose="020B0503020204020204" pitchFamily="34" charset="-122"/>
              </a:rPr>
              <a:t>三角形</a:t>
            </a:r>
            <a:r>
              <a:rPr lang="zh-CN" altLang="en-US" sz="2400" b="1" kern="0" dirty="0">
                <a:latin typeface="微软雅黑" panose="020B0503020204020204" pitchFamily="34" charset="-122"/>
                <a:ea typeface="微软雅黑" panose="020B0503020204020204" pitchFamily="34" charset="-122"/>
              </a:rPr>
              <a:t>面积使用例</a:t>
            </a:r>
            <a:r>
              <a:rPr lang="en-US" altLang="zh-CN" sz="2400" b="1" kern="0" dirty="0">
                <a:latin typeface="微软雅黑" panose="020B0503020204020204" pitchFamily="34" charset="-122"/>
                <a:ea typeface="微软雅黑" panose="020B0503020204020204" pitchFamily="34" charset="-122"/>
              </a:rPr>
              <a:t>5-3 </a:t>
            </a:r>
            <a:r>
              <a:rPr lang="zh-CN" altLang="en-US" sz="2400" b="1" kern="0" dirty="0">
                <a:latin typeface="微软雅黑" panose="020B0503020204020204" pitchFamily="34" charset="-122"/>
                <a:ea typeface="微软雅黑" panose="020B0503020204020204" pitchFamily="34" charset="-122"/>
              </a:rPr>
              <a:t>编写的函数来计算。</a:t>
            </a:r>
            <a:endParaRPr kumimoji="0" lang="zh-CN" altLang="en-US" sz="24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652687" y="2449809"/>
            <a:ext cx="6052006" cy="3881447"/>
          </a:xfrm>
          <a:prstGeom prst="rect">
            <a:avLst/>
          </a:prstGeom>
        </p:spPr>
        <p:txBody>
          <a:bodyPr wrap="square">
            <a:spAutoFit/>
          </a:bodyPr>
          <a:lstStyle/>
          <a:p>
            <a:pPr>
              <a:lnSpc>
                <a:spcPct val="114000"/>
              </a:lnSpc>
            </a:pPr>
            <a:r>
              <a:rPr lang="en-US" altLang="zh-CN" sz="2400" dirty="0">
                <a:latin typeface="Times New Roman" panose="02020603050405020304" pitchFamily="18" charset="0"/>
                <a:cs typeface="Times New Roman" panose="02020603050405020304" pitchFamily="18" charset="0"/>
              </a:rPr>
              <a:t>def </a:t>
            </a:r>
            <a:r>
              <a:rPr lang="en-US" altLang="zh-CN" sz="2400" dirty="0" err="1">
                <a:latin typeface="Times New Roman" panose="02020603050405020304" pitchFamily="18" charset="0"/>
                <a:cs typeface="Times New Roman" panose="02020603050405020304" pitchFamily="18" charset="0"/>
              </a:rPr>
              <a:t>tri_area</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x,y,z</a:t>
            </a:r>
            <a:r>
              <a:rPr lang="en-US" altLang="zh-CN" sz="2400" dirty="0">
                <a:latin typeface="Times New Roman" panose="02020603050405020304" pitchFamily="18" charset="0"/>
                <a:cs typeface="Times New Roman" panose="02020603050405020304" pitchFamily="18" charset="0"/>
              </a:rPr>
              <a:t>):</a:t>
            </a:r>
          </a:p>
          <a:p>
            <a:pPr>
              <a:lnSpc>
                <a:spcPct val="114000"/>
              </a:lnSpc>
            </a:pPr>
            <a:r>
              <a:rPr lang="en-US" altLang="zh-CN" sz="2400" dirty="0">
                <a:latin typeface="Times New Roman" panose="02020603050405020304" pitchFamily="18" charset="0"/>
                <a:cs typeface="Times New Roman" panose="02020603050405020304" pitchFamily="18" charset="0"/>
              </a:rPr>
              <a:t>    </a:t>
            </a:r>
            <a:r>
              <a:rPr lang="pl-PL" altLang="zh-CN" sz="2400" dirty="0">
                <a:latin typeface="Times New Roman" panose="02020603050405020304" pitchFamily="18" charset="0"/>
                <a:cs typeface="Times New Roman" panose="02020603050405020304" pitchFamily="18" charset="0"/>
              </a:rPr>
              <a:t>p= (x + y + z) / 2</a:t>
            </a:r>
          </a:p>
          <a:p>
            <a:pPr>
              <a:lnSpc>
                <a:spcPct val="114000"/>
              </a:lnSpc>
            </a:pPr>
            <a:r>
              <a:rPr lang="en-US" altLang="zh-CN" sz="2400" dirty="0">
                <a:latin typeface="Times New Roman" panose="02020603050405020304" pitchFamily="18" charset="0"/>
                <a:cs typeface="Times New Roman" panose="02020603050405020304" pitchFamily="18" charset="0"/>
              </a:rPr>
              <a:t>    </a:t>
            </a:r>
            <a:r>
              <a:rPr lang="pl-PL" altLang="zh-CN" sz="2400" dirty="0">
                <a:latin typeface="Times New Roman" panose="02020603050405020304" pitchFamily="18" charset="0"/>
                <a:cs typeface="Times New Roman" panose="02020603050405020304" pitchFamily="18" charset="0"/>
              </a:rPr>
              <a:t>s= (p * (p -x) * (p - y) * (p - z))**0.5</a:t>
            </a:r>
          </a:p>
          <a:p>
            <a:pPr>
              <a:lnSpc>
                <a:spcPct val="114000"/>
              </a:lnSpc>
            </a:pPr>
            <a:r>
              <a:rPr lang="en-US" altLang="zh-CN" sz="2400" dirty="0">
                <a:latin typeface="Times New Roman" panose="02020603050405020304" pitchFamily="18" charset="0"/>
                <a:cs typeface="Times New Roman" panose="02020603050405020304" pitchFamily="18" charset="0"/>
              </a:rPr>
              <a:t>    return s</a:t>
            </a:r>
          </a:p>
          <a:p>
            <a:pPr>
              <a:lnSpc>
                <a:spcPct val="114000"/>
              </a:lnSpc>
            </a:pPr>
            <a:r>
              <a:rPr lang="en-US" altLang="zh-CN" sz="2400" dirty="0" err="1">
                <a:latin typeface="Times New Roman" panose="02020603050405020304" pitchFamily="18" charset="0"/>
                <a:cs typeface="Times New Roman" panose="02020603050405020304" pitchFamily="18" charset="0"/>
              </a:rPr>
              <a:t>a,b,c,d,e,f,g</a:t>
            </a:r>
            <a:r>
              <a:rPr lang="en-US" altLang="zh-CN" sz="2400" dirty="0">
                <a:latin typeface="Times New Roman" panose="02020603050405020304" pitchFamily="18" charset="0"/>
                <a:cs typeface="Times New Roman" panose="02020603050405020304" pitchFamily="18" charset="0"/>
              </a:rPr>
              <a:t> = 3,3,5,4,5,6,4</a:t>
            </a:r>
          </a:p>
          <a:p>
            <a:pPr>
              <a:lnSpc>
                <a:spcPct val="114000"/>
              </a:lnSpc>
            </a:pPr>
            <a:r>
              <a:rPr lang="en-US" altLang="zh-CN" sz="2400" dirty="0">
                <a:latin typeface="Times New Roman" panose="02020603050405020304" pitchFamily="18" charset="0"/>
                <a:cs typeface="Times New Roman" panose="02020603050405020304" pitchFamily="18" charset="0"/>
              </a:rPr>
              <a:t>s1= </a:t>
            </a:r>
            <a:r>
              <a:rPr lang="en-US" altLang="zh-CN" sz="2400" dirty="0" err="1">
                <a:latin typeface="Times New Roman" panose="02020603050405020304" pitchFamily="18" charset="0"/>
                <a:cs typeface="Times New Roman" panose="02020603050405020304" pitchFamily="18" charset="0"/>
              </a:rPr>
              <a:t>tri_area</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a,b,c</a:t>
            </a:r>
            <a:r>
              <a:rPr lang="en-US" altLang="zh-CN" sz="2400" dirty="0">
                <a:latin typeface="Times New Roman" panose="02020603050405020304" pitchFamily="18" charset="0"/>
                <a:cs typeface="Times New Roman" panose="02020603050405020304" pitchFamily="18" charset="0"/>
              </a:rPr>
              <a:t>)</a:t>
            </a:r>
          </a:p>
          <a:p>
            <a:pPr>
              <a:lnSpc>
                <a:spcPct val="114000"/>
              </a:lnSpc>
            </a:pPr>
            <a:r>
              <a:rPr lang="en-US" altLang="zh-CN" sz="2400" dirty="0">
                <a:latin typeface="Times New Roman" panose="02020603050405020304" pitchFamily="18" charset="0"/>
                <a:cs typeface="Times New Roman" panose="02020603050405020304" pitchFamily="18" charset="0"/>
              </a:rPr>
              <a:t>s2= </a:t>
            </a:r>
            <a:r>
              <a:rPr lang="en-US" altLang="zh-CN" sz="2400" dirty="0" err="1">
                <a:latin typeface="Times New Roman" panose="02020603050405020304" pitchFamily="18" charset="0"/>
                <a:cs typeface="Times New Roman" panose="02020603050405020304" pitchFamily="18" charset="0"/>
              </a:rPr>
              <a:t>tri_area</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c,d,e</a:t>
            </a:r>
            <a:r>
              <a:rPr lang="en-US" altLang="zh-CN" sz="2400" dirty="0">
                <a:latin typeface="Times New Roman" panose="02020603050405020304" pitchFamily="18" charset="0"/>
                <a:cs typeface="Times New Roman" panose="02020603050405020304" pitchFamily="18" charset="0"/>
              </a:rPr>
              <a:t>)</a:t>
            </a:r>
          </a:p>
          <a:p>
            <a:pPr>
              <a:lnSpc>
                <a:spcPct val="114000"/>
              </a:lnSpc>
            </a:pPr>
            <a:r>
              <a:rPr lang="en-US" altLang="zh-CN" sz="2400" dirty="0">
                <a:latin typeface="Times New Roman" panose="02020603050405020304" pitchFamily="18" charset="0"/>
                <a:cs typeface="Times New Roman" panose="02020603050405020304" pitchFamily="18" charset="0"/>
              </a:rPr>
              <a:t>s3= </a:t>
            </a:r>
            <a:r>
              <a:rPr lang="en-US" altLang="zh-CN" sz="2400" dirty="0" err="1">
                <a:latin typeface="Times New Roman" panose="02020603050405020304" pitchFamily="18" charset="0"/>
                <a:cs typeface="Times New Roman" panose="02020603050405020304" pitchFamily="18" charset="0"/>
              </a:rPr>
              <a:t>tri_area</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e,f,g</a:t>
            </a:r>
            <a:r>
              <a:rPr lang="en-US" altLang="zh-CN" sz="2400" dirty="0">
                <a:latin typeface="Times New Roman" panose="02020603050405020304" pitchFamily="18" charset="0"/>
                <a:cs typeface="Times New Roman" panose="02020603050405020304" pitchFamily="18" charset="0"/>
              </a:rPr>
              <a:t>)</a:t>
            </a:r>
          </a:p>
          <a:p>
            <a:pPr>
              <a:lnSpc>
                <a:spcPct val="114000"/>
              </a:lnSpc>
            </a:pPr>
            <a:r>
              <a:rPr lang="en-US" altLang="zh-CN" sz="2400" dirty="0">
                <a:latin typeface="Times New Roman" panose="02020603050405020304" pitchFamily="18" charset="0"/>
                <a:cs typeface="Times New Roman" panose="02020603050405020304" pitchFamily="18" charset="0"/>
              </a:rPr>
              <a:t>print(s1 + s2 + s3)</a:t>
            </a:r>
            <a:endParaRPr lang="en-US" altLang="zh-CN" sz="36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矩形 14"/>
          <p:cNvSpPr/>
          <p:nvPr/>
        </p:nvSpPr>
        <p:spPr>
          <a:xfrm>
            <a:off x="513474" y="1912436"/>
            <a:ext cx="2339102" cy="523220"/>
          </a:xfrm>
          <a:prstGeom prst="rect">
            <a:avLst/>
          </a:prstGeom>
        </p:spPr>
        <p:txBody>
          <a:bodyPr wrap="none">
            <a:spAutoFit/>
          </a:bodyPr>
          <a:lstStyle/>
          <a:p>
            <a:r>
              <a:rPr lang="en-US" altLang="zh-CN" sz="2800" b="1" dirty="0">
                <a:latin typeface="FZSSJW--GB1-0"/>
              </a:rPr>
              <a:t>【</a:t>
            </a:r>
            <a:r>
              <a:rPr lang="zh-CN" altLang="en-US" sz="2800" b="1" dirty="0">
                <a:latin typeface="FZSSJW--GB1-0"/>
              </a:rPr>
              <a:t>程序代码</a:t>
            </a:r>
            <a:r>
              <a:rPr lang="en-US" altLang="zh-CN" sz="2800" b="1" dirty="0">
                <a:latin typeface="FZSSJW--GB1-0"/>
              </a:rPr>
              <a:t>】</a:t>
            </a:r>
            <a:endParaRPr lang="zh-CN" altLang="en-US" sz="2800" b="1" dirty="0"/>
          </a:p>
        </p:txBody>
      </p:sp>
      <p:sp>
        <p:nvSpPr>
          <p:cNvPr id="16" name="矩形 15"/>
          <p:cNvSpPr/>
          <p:nvPr/>
        </p:nvSpPr>
        <p:spPr>
          <a:xfrm>
            <a:off x="6317297" y="1948565"/>
            <a:ext cx="2339102" cy="523220"/>
          </a:xfrm>
          <a:prstGeom prst="rect">
            <a:avLst/>
          </a:prstGeom>
        </p:spPr>
        <p:txBody>
          <a:bodyPr wrap="none">
            <a:spAutoFit/>
          </a:bodyPr>
          <a:lstStyle/>
          <a:p>
            <a:r>
              <a:rPr lang="en-US" altLang="zh-CN" sz="2800" b="1" dirty="0">
                <a:latin typeface="FZSSJW--GB1-0"/>
              </a:rPr>
              <a:t>【</a:t>
            </a:r>
            <a:r>
              <a:rPr lang="zh-CN" altLang="en-US" sz="2800" b="1" dirty="0">
                <a:latin typeface="FZSSJW--GB1-0"/>
              </a:rPr>
              <a:t>运行结果</a:t>
            </a:r>
            <a:r>
              <a:rPr lang="en-US" altLang="zh-CN" sz="2800" b="1" dirty="0">
                <a:latin typeface="FZSSJW--GB1-0"/>
              </a:rPr>
              <a:t>】</a:t>
            </a:r>
            <a:endParaRPr lang="zh-CN" altLang="en-US" sz="2800" b="1" dirty="0">
              <a:latin typeface="FZSSJW--GB1-0"/>
            </a:endParaRPr>
          </a:p>
        </p:txBody>
      </p:sp>
      <p:sp>
        <p:nvSpPr>
          <p:cNvPr id="18" name="矩形 17"/>
          <p:cNvSpPr/>
          <p:nvPr/>
        </p:nvSpPr>
        <p:spPr>
          <a:xfrm>
            <a:off x="6479587" y="2463173"/>
            <a:ext cx="2877711" cy="461665"/>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23.232499794348143</a:t>
            </a:r>
            <a:endParaRPr lang="zh-CN" altLang="en-US" sz="2400" dirty="0">
              <a:latin typeface="Times New Roman" panose="02020603050405020304" pitchFamily="18" charset="0"/>
              <a:cs typeface="Times New Roman" panose="02020603050405020304" pitchFamily="18" charset="0"/>
            </a:endParaRPr>
          </a:p>
        </p:txBody>
      </p:sp>
      <p:sp>
        <p:nvSpPr>
          <p:cNvPr id="19" name="矩形 18"/>
          <p:cNvSpPr/>
          <p:nvPr/>
        </p:nvSpPr>
        <p:spPr>
          <a:xfrm>
            <a:off x="6089072" y="3089669"/>
            <a:ext cx="5648615" cy="3000821"/>
          </a:xfrm>
          <a:prstGeom prst="rect">
            <a:avLst/>
          </a:prstGeom>
          <a:ln>
            <a:solidFill>
              <a:srgbClr val="046872"/>
            </a:solidFill>
          </a:ln>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程序执行时，从“</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a,b,c,d,e,f,g</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 3,3,5,4,5,6,4”</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开始，当遇到“</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s1= </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tri_area</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a,b,c</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时，程序流程转到函数</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def </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tri_area</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x,y,z</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，同时，将实参</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c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的值分别传给形参</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y</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z</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。执行函数体，遇到</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return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语句时，返回</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s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值到调用函数处，同时结束</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tri_area</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函数，程序流程回到调用语句。以此类推，三次调用</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tri_area</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函数后，输出三个面积的和。</a:t>
            </a:r>
          </a:p>
        </p:txBody>
      </p:sp>
      <p:pic>
        <p:nvPicPr>
          <p:cNvPr id="20" name="图片 19"/>
          <p:cNvPicPr>
            <a:picLocks noChangeAspect="1"/>
          </p:cNvPicPr>
          <p:nvPr/>
        </p:nvPicPr>
        <p:blipFill>
          <a:blip r:embed="rId4">
            <a:clrChange>
              <a:clrFrom>
                <a:srgbClr val="FFFFFF"/>
              </a:clrFrom>
              <a:clrTo>
                <a:srgbClr val="FFFFFF">
                  <a:alpha val="0"/>
                </a:srgbClr>
              </a:clrTo>
            </a:clrChange>
            <a:duotone>
              <a:schemeClr val="accent5">
                <a:shade val="45000"/>
                <a:satMod val="135000"/>
              </a:schemeClr>
              <a:prstClr val="white"/>
            </a:duotone>
          </a:blip>
          <a:stretch>
            <a:fillRect/>
          </a:stretch>
        </p:blipFill>
        <p:spPr>
          <a:xfrm>
            <a:off x="3756223" y="1625754"/>
            <a:ext cx="1408934" cy="1180820"/>
          </a:xfrm>
          <a:prstGeom prst="rect">
            <a:avLst/>
          </a:prstGeom>
        </p:spPr>
      </p:pic>
    </p:spTree>
    <p:extLst>
      <p:ext uri="{BB962C8B-B14F-4D97-AF65-F5344CB8AC3E}">
        <p14:creationId xmlns:p14="http://schemas.microsoft.com/office/powerpoint/2010/main" val="3281123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6">
            <a:extLst>
              <a:ext uri="{FF2B5EF4-FFF2-40B4-BE49-F238E27FC236}">
                <a16:creationId xmlns:a16="http://schemas.microsoft.com/office/drawing/2014/main" id="{F99F6AF2-6024-49D3-AC58-E85DF8A709C6}"/>
              </a:ext>
            </a:extLst>
          </p:cNvPr>
          <p:cNvSpPr txBox="1"/>
          <p:nvPr/>
        </p:nvSpPr>
        <p:spPr>
          <a:xfrm flipH="1">
            <a:off x="1275351" y="1665576"/>
            <a:ext cx="9383596" cy="4068806"/>
          </a:xfrm>
          <a:prstGeom prst="rect">
            <a:avLst/>
          </a:prstGeom>
          <a:noFill/>
        </p:spPr>
        <p:txBody>
          <a:bodyPr wrap="square" rtlCol="0">
            <a:spAutoFit/>
          </a:bodyPr>
          <a:lstStyle/>
          <a:p>
            <a:pPr>
              <a:lnSpc>
                <a:spcPct val="130000"/>
              </a:lnSpc>
              <a:spcBef>
                <a:spcPts val="1200"/>
              </a:spcBef>
            </a:pPr>
            <a:r>
              <a:rPr lang="zh-CN" altLang="en-US" sz="2800" dirty="0">
                <a:solidFill>
                  <a:srgbClr val="4A8CBC"/>
                </a:solidFill>
                <a:latin typeface="微软雅黑" panose="020B0503020204020204" pitchFamily="34" charset="-122"/>
                <a:ea typeface="微软雅黑" panose="020B0503020204020204" pitchFamily="34" charset="-122"/>
              </a:rPr>
              <a:t>以下关于 </a:t>
            </a:r>
            <a:r>
              <a:rPr lang="en-US" altLang="zh-CN" sz="2800" dirty="0">
                <a:solidFill>
                  <a:srgbClr val="4A8CBC"/>
                </a:solidFill>
                <a:latin typeface="微软雅黑" panose="020B0503020204020204" pitchFamily="34" charset="-122"/>
                <a:ea typeface="微软雅黑" panose="020B0503020204020204" pitchFamily="34" charset="-122"/>
              </a:rPr>
              <a:t>Python</a:t>
            </a:r>
            <a:r>
              <a:rPr lang="zh-CN" altLang="en-US" sz="2800" dirty="0">
                <a:solidFill>
                  <a:srgbClr val="4A8CBC"/>
                </a:solidFill>
                <a:latin typeface="微软雅黑" panose="020B0503020204020204" pitchFamily="34" charset="-122"/>
                <a:ea typeface="微软雅黑" panose="020B0503020204020204" pitchFamily="34" charset="-122"/>
              </a:rPr>
              <a:t>标准库和第三方库的描述，错误的是：‬‬‬‬‬‬‬‬‬‬‬‬‬‬‬‬‬‬‬‬‬‬‬‬‬‬‬‬‬‬‬‬‬‬‬‬‬‬‬‬‬‬‬‬‬‬‬‬‬‬‬‬‬‬‬‬‬‬‬‬‬‬‬‬‬‬‬‬‬‬‬‬‬‬‬‬‬‬‬‬‬‬‬‬‬‬‬‬‬‬‬‬‬‬‬‬‬‬‬‬‬‬‬‬‬‬‬‬‬‬‬‬‬‬‬‬‬‬‬‬‬‬‬‬‬‬‬‬‬‬‬‬‬‬‬‬‬‬‬‬‬‬‬‬</a:t>
            </a:r>
          </a:p>
          <a:p>
            <a:pPr>
              <a:lnSpc>
                <a:spcPct val="130000"/>
              </a:lnSpc>
              <a:spcBef>
                <a:spcPts val="1200"/>
              </a:spcBef>
            </a:pPr>
            <a:r>
              <a:rPr lang="en-US" altLang="zh-CN" sz="2800" dirty="0">
                <a:latin typeface="微软雅黑" panose="020B0503020204020204" pitchFamily="34" charset="-122"/>
                <a:ea typeface="微软雅黑" panose="020B0503020204020204" pitchFamily="34" charset="-122"/>
              </a:rPr>
              <a:t>A. </a:t>
            </a:r>
            <a:r>
              <a:rPr lang="zh-CN" altLang="en-US" sz="2800" dirty="0">
                <a:latin typeface="微软雅黑" panose="020B0503020204020204" pitchFamily="34" charset="-122"/>
                <a:ea typeface="微软雅黑" panose="020B0503020204020204" pitchFamily="34" charset="-122"/>
              </a:rPr>
              <a:t>第三方库有三种安装方式，最常用的是 </a:t>
            </a:r>
            <a:r>
              <a:rPr lang="en-US" altLang="zh-CN" sz="2800" dirty="0">
                <a:latin typeface="微软雅黑" panose="020B0503020204020204" pitchFamily="34" charset="-122"/>
                <a:ea typeface="微软雅黑" panose="020B0503020204020204" pitchFamily="34" charset="-122"/>
              </a:rPr>
              <a:t>pip </a:t>
            </a:r>
            <a:r>
              <a:rPr lang="zh-CN" altLang="en-US" sz="2800" dirty="0">
                <a:latin typeface="微软雅黑" panose="020B0503020204020204" pitchFamily="34" charset="-122"/>
                <a:ea typeface="微软雅黑" panose="020B0503020204020204" pitchFamily="34" charset="-122"/>
              </a:rPr>
              <a:t>工具</a:t>
            </a:r>
          </a:p>
          <a:p>
            <a:pPr>
              <a:lnSpc>
                <a:spcPct val="130000"/>
              </a:lnSpc>
              <a:spcBef>
                <a:spcPts val="1200"/>
              </a:spcBef>
            </a:pPr>
            <a:r>
              <a:rPr lang="en-US" altLang="zh-CN" sz="2800" dirty="0">
                <a:latin typeface="微软雅黑" panose="020B0503020204020204" pitchFamily="34" charset="-122"/>
                <a:ea typeface="微软雅黑" panose="020B0503020204020204" pitchFamily="34" charset="-122"/>
              </a:rPr>
              <a:t>B. </a:t>
            </a:r>
            <a:r>
              <a:rPr lang="zh-CN" altLang="en-US" sz="2800" dirty="0">
                <a:latin typeface="微软雅黑" panose="020B0503020204020204" pitchFamily="34" charset="-122"/>
                <a:ea typeface="微软雅黑" panose="020B0503020204020204" pitchFamily="34" charset="-122"/>
              </a:rPr>
              <a:t>标准库里的函数不需要 </a:t>
            </a:r>
            <a:r>
              <a:rPr lang="en-US" altLang="zh-CN" sz="2800" dirty="0">
                <a:latin typeface="微软雅黑" panose="020B0503020204020204" pitchFamily="34" charset="-122"/>
                <a:ea typeface="微软雅黑" panose="020B0503020204020204" pitchFamily="34" charset="-122"/>
              </a:rPr>
              <a:t>import </a:t>
            </a:r>
            <a:r>
              <a:rPr lang="zh-CN" altLang="en-US" sz="2800" dirty="0">
                <a:latin typeface="微软雅黑" panose="020B0503020204020204" pitchFamily="34" charset="-122"/>
                <a:ea typeface="微软雅黑" panose="020B0503020204020204" pitchFamily="34" charset="-122"/>
              </a:rPr>
              <a:t>就可以调用</a:t>
            </a:r>
          </a:p>
          <a:p>
            <a:pPr>
              <a:lnSpc>
                <a:spcPct val="130000"/>
              </a:lnSpc>
              <a:spcBef>
                <a:spcPts val="1200"/>
              </a:spcBef>
            </a:pPr>
            <a:r>
              <a:rPr lang="en-US" altLang="zh-CN" sz="2800" dirty="0">
                <a:latin typeface="微软雅黑" panose="020B0503020204020204" pitchFamily="34" charset="-122"/>
                <a:ea typeface="微软雅黑" panose="020B0503020204020204" pitchFamily="34" charset="-122"/>
              </a:rPr>
              <a:t>C. </a:t>
            </a:r>
            <a:r>
              <a:rPr lang="zh-CN" altLang="en-US" sz="2800" dirty="0">
                <a:latin typeface="微软雅黑" panose="020B0503020204020204" pitchFamily="34" charset="-122"/>
                <a:ea typeface="微软雅黑" panose="020B0503020204020204" pitchFamily="34" charset="-122"/>
              </a:rPr>
              <a:t>第三方库需要单独安装才能使用</a:t>
            </a:r>
          </a:p>
          <a:p>
            <a:pPr>
              <a:lnSpc>
                <a:spcPct val="130000"/>
              </a:lnSpc>
              <a:spcBef>
                <a:spcPts val="1200"/>
              </a:spcBef>
            </a:pPr>
            <a:r>
              <a:rPr lang="en-US" altLang="zh-CN" sz="2800" dirty="0">
                <a:latin typeface="微软雅黑" panose="020B0503020204020204" pitchFamily="34" charset="-122"/>
                <a:ea typeface="微软雅黑" panose="020B0503020204020204" pitchFamily="34" charset="-122"/>
              </a:rPr>
              <a:t>D. </a:t>
            </a:r>
            <a:r>
              <a:rPr lang="zh-CN" altLang="en-US" sz="2800" dirty="0">
                <a:latin typeface="微软雅黑" panose="020B0503020204020204" pitchFamily="34" charset="-122"/>
                <a:ea typeface="微软雅黑" panose="020B0503020204020204" pitchFamily="34" charset="-122"/>
              </a:rPr>
              <a:t>标准库跟第三方库发布方法不一样，是跟 </a:t>
            </a:r>
            <a:r>
              <a:rPr lang="en-US" altLang="zh-CN" sz="2800" dirty="0">
                <a:latin typeface="微软雅黑" panose="020B0503020204020204" pitchFamily="34" charset="-122"/>
                <a:ea typeface="微软雅黑" panose="020B0503020204020204" pitchFamily="34" charset="-122"/>
              </a:rPr>
              <a:t>python </a:t>
            </a:r>
            <a:r>
              <a:rPr lang="zh-CN" altLang="en-US" sz="2800" dirty="0">
                <a:latin typeface="微软雅黑" panose="020B0503020204020204" pitchFamily="34" charset="-122"/>
                <a:ea typeface="微软雅黑" panose="020B0503020204020204" pitchFamily="34" charset="-122"/>
              </a:rPr>
              <a:t>安装包一起发布的</a:t>
            </a:r>
          </a:p>
        </p:txBody>
      </p:sp>
      <p:sp>
        <p:nvSpPr>
          <p:cNvPr id="7" name="文本框 3">
            <a:extLst>
              <a:ext uri="{FF2B5EF4-FFF2-40B4-BE49-F238E27FC236}">
                <a16:creationId xmlns:a16="http://schemas.microsoft.com/office/drawing/2014/main" id="{4F355BCC-2532-47D0-9CCB-B1504AB2038A}"/>
              </a:ext>
            </a:extLst>
          </p:cNvPr>
          <p:cNvSpPr txBox="1"/>
          <p:nvPr/>
        </p:nvSpPr>
        <p:spPr>
          <a:xfrm flipH="1">
            <a:off x="1447983" y="721350"/>
            <a:ext cx="6147874" cy="584775"/>
          </a:xfrm>
          <a:prstGeom prst="rect">
            <a:avLst/>
          </a:prstGeom>
          <a:noFill/>
        </p:spPr>
        <p:txBody>
          <a:bodyPr wrap="square" rtlCol="0">
            <a:spAutoFit/>
          </a:bodyPr>
          <a:lstStyle/>
          <a:p>
            <a:r>
              <a:rPr lang="zh-CN" altLang="en-US"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rPr>
              <a:t>随堂练习：函数的定义和调用</a:t>
            </a:r>
            <a:endParaRPr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endParaRPr>
          </a:p>
        </p:txBody>
      </p:sp>
      <p:pic>
        <p:nvPicPr>
          <p:cNvPr id="8" name="Picture 2" descr="https://img0.baidu.com/it/u=2936318765,1752478232&amp;fm=26&amp;fmt=au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437" y="431316"/>
            <a:ext cx="915555" cy="915555"/>
          </a:xfrm>
          <a:prstGeom prst="rect">
            <a:avLst/>
          </a:prstGeom>
          <a:noFill/>
          <a:extLst>
            <a:ext uri="{909E8E84-426E-40DD-AFC4-6F175D3DCCD1}">
              <a14:hiddenFill xmlns:a14="http://schemas.microsoft.com/office/drawing/2010/main">
                <a:solidFill>
                  <a:srgbClr val="FFFFFF"/>
                </a:solidFill>
              </a14:hiddenFill>
            </a:ext>
          </a:extLst>
        </p:spPr>
      </p:pic>
      <p:sp>
        <p:nvSpPr>
          <p:cNvPr id="9"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Tree>
    <p:extLst>
      <p:ext uri="{BB962C8B-B14F-4D97-AF65-F5344CB8AC3E}">
        <p14:creationId xmlns:p14="http://schemas.microsoft.com/office/powerpoint/2010/main" val="211039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5">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6">
            <a:extLst>
              <a:ext uri="{FF2B5EF4-FFF2-40B4-BE49-F238E27FC236}">
                <a16:creationId xmlns:a16="http://schemas.microsoft.com/office/drawing/2014/main" id="{F99F6AF2-6024-49D3-AC58-E85DF8A709C6}"/>
              </a:ext>
            </a:extLst>
          </p:cNvPr>
          <p:cNvSpPr txBox="1"/>
          <p:nvPr/>
        </p:nvSpPr>
        <p:spPr>
          <a:xfrm flipH="1">
            <a:off x="1284404" y="1421133"/>
            <a:ext cx="9383596" cy="3272691"/>
          </a:xfrm>
          <a:prstGeom prst="rect">
            <a:avLst/>
          </a:prstGeom>
          <a:noFill/>
        </p:spPr>
        <p:txBody>
          <a:bodyPr wrap="square" rtlCol="0">
            <a:spAutoFit/>
          </a:bodyPr>
          <a:lstStyle/>
          <a:p>
            <a:pPr>
              <a:lnSpc>
                <a:spcPts val="4000"/>
              </a:lnSpc>
              <a:spcBef>
                <a:spcPts val="1200"/>
              </a:spcBef>
            </a:pPr>
            <a:r>
              <a:rPr lang="zh-CN" altLang="en-US" sz="2800" dirty="0">
                <a:solidFill>
                  <a:srgbClr val="4A8CBC"/>
                </a:solidFill>
                <a:latin typeface="微软雅黑" panose="020B0503020204020204" pitchFamily="34" charset="-122"/>
                <a:ea typeface="微软雅黑" panose="020B0503020204020204" pitchFamily="34" charset="-122"/>
              </a:rPr>
              <a:t>关于函数作用的描述，以下选项中错误的是‬‬‬‬‬‬‬‬‬‬‬‬‬‬‬‬‬‬‬‬‬‬‬‬‬‬‬‬‬‬‬‬‬‬‬‬‬‬‬‬‬‬‬‬‬‬‬‬</a:t>
            </a:r>
          </a:p>
          <a:p>
            <a:pPr>
              <a:lnSpc>
                <a:spcPts val="4000"/>
              </a:lnSpc>
              <a:spcBef>
                <a:spcPts val="1200"/>
              </a:spcBef>
            </a:pPr>
            <a:r>
              <a:rPr lang="en-US" altLang="zh-CN" sz="2800" dirty="0">
                <a:latin typeface="微软雅黑" panose="020B0503020204020204" pitchFamily="34" charset="-122"/>
                <a:ea typeface="微软雅黑" panose="020B0503020204020204" pitchFamily="34" charset="-122"/>
              </a:rPr>
              <a:t>A. </a:t>
            </a:r>
            <a:r>
              <a:rPr lang="zh-CN" altLang="en-US" sz="2800" dirty="0">
                <a:latin typeface="微软雅黑" panose="020B0503020204020204" pitchFamily="34" charset="-122"/>
                <a:ea typeface="微软雅黑" panose="020B0503020204020204" pitchFamily="34" charset="-122"/>
              </a:rPr>
              <a:t>复用代码</a:t>
            </a:r>
          </a:p>
          <a:p>
            <a:pPr>
              <a:lnSpc>
                <a:spcPts val="4000"/>
              </a:lnSpc>
              <a:spcBef>
                <a:spcPts val="1200"/>
              </a:spcBef>
            </a:pPr>
            <a:r>
              <a:rPr lang="en-US" altLang="zh-CN" sz="2800" dirty="0">
                <a:latin typeface="微软雅黑" panose="020B0503020204020204" pitchFamily="34" charset="-122"/>
                <a:ea typeface="微软雅黑" panose="020B0503020204020204" pitchFamily="34" charset="-122"/>
              </a:rPr>
              <a:t>B. </a:t>
            </a:r>
            <a:r>
              <a:rPr lang="zh-CN" altLang="en-US" sz="2800" dirty="0">
                <a:latin typeface="微软雅黑" panose="020B0503020204020204" pitchFamily="34" charset="-122"/>
                <a:ea typeface="微软雅黑" panose="020B0503020204020204" pitchFamily="34" charset="-122"/>
              </a:rPr>
              <a:t>降低编程复杂度</a:t>
            </a:r>
          </a:p>
          <a:p>
            <a:pPr>
              <a:lnSpc>
                <a:spcPts val="4000"/>
              </a:lnSpc>
              <a:spcBef>
                <a:spcPts val="1200"/>
              </a:spcBef>
            </a:pPr>
            <a:r>
              <a:rPr lang="en-US" altLang="zh-CN" sz="2800" dirty="0">
                <a:latin typeface="微软雅黑" panose="020B0503020204020204" pitchFamily="34" charset="-122"/>
                <a:ea typeface="微软雅黑" panose="020B0503020204020204" pitchFamily="34" charset="-122"/>
              </a:rPr>
              <a:t>C. </a:t>
            </a:r>
            <a:r>
              <a:rPr lang="zh-CN" altLang="en-US" sz="2800" dirty="0">
                <a:latin typeface="微软雅黑" panose="020B0503020204020204" pitchFamily="34" charset="-122"/>
                <a:ea typeface="微软雅黑" panose="020B0503020204020204" pitchFamily="34" charset="-122"/>
              </a:rPr>
              <a:t>提高代码执行速度</a:t>
            </a:r>
          </a:p>
          <a:p>
            <a:pPr>
              <a:lnSpc>
                <a:spcPts val="4000"/>
              </a:lnSpc>
              <a:spcBef>
                <a:spcPts val="1200"/>
              </a:spcBef>
            </a:pPr>
            <a:r>
              <a:rPr lang="en-US" altLang="zh-CN" sz="2800" dirty="0">
                <a:latin typeface="微软雅黑" panose="020B0503020204020204" pitchFamily="34" charset="-122"/>
                <a:ea typeface="微软雅黑" panose="020B0503020204020204" pitchFamily="34" charset="-122"/>
              </a:rPr>
              <a:t>D. </a:t>
            </a:r>
            <a:r>
              <a:rPr lang="zh-CN" altLang="en-US" sz="2800" dirty="0">
                <a:latin typeface="微软雅黑" panose="020B0503020204020204" pitchFamily="34" charset="-122"/>
                <a:ea typeface="微软雅黑" panose="020B0503020204020204" pitchFamily="34" charset="-122"/>
              </a:rPr>
              <a:t>增强代码的可读性</a:t>
            </a:r>
          </a:p>
        </p:txBody>
      </p:sp>
      <p:sp>
        <p:nvSpPr>
          <p:cNvPr id="7" name="文本框 3">
            <a:extLst>
              <a:ext uri="{FF2B5EF4-FFF2-40B4-BE49-F238E27FC236}">
                <a16:creationId xmlns:a16="http://schemas.microsoft.com/office/drawing/2014/main" id="{4F355BCC-2532-47D0-9CCB-B1504AB2038A}"/>
              </a:ext>
            </a:extLst>
          </p:cNvPr>
          <p:cNvSpPr txBox="1"/>
          <p:nvPr/>
        </p:nvSpPr>
        <p:spPr>
          <a:xfrm flipH="1">
            <a:off x="1447983" y="721350"/>
            <a:ext cx="6147874" cy="584775"/>
          </a:xfrm>
          <a:prstGeom prst="rect">
            <a:avLst/>
          </a:prstGeom>
          <a:noFill/>
        </p:spPr>
        <p:txBody>
          <a:bodyPr wrap="square" rtlCol="0">
            <a:spAutoFit/>
          </a:bodyPr>
          <a:lstStyle/>
          <a:p>
            <a:r>
              <a:rPr lang="zh-CN" altLang="en-US"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rPr>
              <a:t>随堂练习：函数的定义和调用</a:t>
            </a:r>
            <a:endParaRPr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endParaRPr>
          </a:p>
        </p:txBody>
      </p:sp>
      <p:pic>
        <p:nvPicPr>
          <p:cNvPr id="8" name="Picture 2" descr="https://img0.baidu.com/it/u=2936318765,1752478232&amp;fm=26&amp;fmt=au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437" y="431316"/>
            <a:ext cx="915555" cy="915555"/>
          </a:xfrm>
          <a:prstGeom prst="rect">
            <a:avLst/>
          </a:prstGeom>
          <a:noFill/>
          <a:extLst>
            <a:ext uri="{909E8E84-426E-40DD-AFC4-6F175D3DCCD1}">
              <a14:hiddenFill xmlns:a14="http://schemas.microsoft.com/office/drawing/2010/main">
                <a:solidFill>
                  <a:srgbClr val="FFFFFF"/>
                </a:solidFill>
              </a14:hiddenFill>
            </a:ext>
          </a:extLst>
        </p:spPr>
      </p:pic>
      <p:sp>
        <p:nvSpPr>
          <p:cNvPr id="9"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Tree>
    <p:extLst>
      <p:ext uri="{BB962C8B-B14F-4D97-AF65-F5344CB8AC3E}">
        <p14:creationId xmlns:p14="http://schemas.microsoft.com/office/powerpoint/2010/main" val="322024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5">
                                            <p:txEl>
                                              <p:pRg st="3" end="3"/>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6">
            <a:extLst>
              <a:ext uri="{FF2B5EF4-FFF2-40B4-BE49-F238E27FC236}">
                <a16:creationId xmlns:a16="http://schemas.microsoft.com/office/drawing/2014/main" id="{F99F6AF2-6024-49D3-AC58-E85DF8A709C6}"/>
              </a:ext>
            </a:extLst>
          </p:cNvPr>
          <p:cNvSpPr txBox="1"/>
          <p:nvPr/>
        </p:nvSpPr>
        <p:spPr>
          <a:xfrm flipH="1">
            <a:off x="1284404" y="1421133"/>
            <a:ext cx="9383596" cy="4014240"/>
          </a:xfrm>
          <a:prstGeom prst="rect">
            <a:avLst/>
          </a:prstGeom>
          <a:noFill/>
        </p:spPr>
        <p:txBody>
          <a:bodyPr wrap="square" rtlCol="0">
            <a:spAutoFit/>
          </a:bodyPr>
          <a:lstStyle/>
          <a:p>
            <a:pPr>
              <a:lnSpc>
                <a:spcPct val="130000"/>
              </a:lnSpc>
              <a:spcBef>
                <a:spcPts val="1200"/>
              </a:spcBef>
            </a:pPr>
            <a:r>
              <a:rPr lang="zh-CN" altLang="en-US" sz="2800" dirty="0">
                <a:solidFill>
                  <a:srgbClr val="3673A6"/>
                </a:solidFill>
                <a:latin typeface="微软雅黑" panose="020B0503020204020204" pitchFamily="34" charset="-122"/>
                <a:ea typeface="微软雅黑" panose="020B0503020204020204" pitchFamily="34" charset="-122"/>
              </a:rPr>
              <a:t>关于函数，以下选项中描述错误的是‬‬‬‬‬‬‬‬‬‬‬‬‬‬‬‬‬‬‬‬‬‬‬‬‬‬‬‬‬‬‬‬‬‬‬‬‬‬‬‬‬‬‬‬‬‬‬‬‬‬‬‬‬‬‬‬‬‬‬‬‬‬‬‬‬‬‬‬‬‬‬‬‬‬‬‬‬‬‬‬‬‬‬‬‬‬‬‬‬‬‬‬‬‬‬‬</a:t>
            </a:r>
          </a:p>
          <a:p>
            <a:pPr>
              <a:lnSpc>
                <a:spcPct val="130000"/>
              </a:lnSpc>
              <a:spcBef>
                <a:spcPts val="1200"/>
              </a:spcBef>
            </a:pP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Python </a:t>
            </a:r>
            <a:r>
              <a:rPr lang="zh-CN" altLang="en-US" sz="2800" dirty="0">
                <a:latin typeface="微软雅黑" panose="020B0503020204020204" pitchFamily="34" charset="-122"/>
                <a:ea typeface="微软雅黑" panose="020B0503020204020204" pitchFamily="34" charset="-122"/>
              </a:rPr>
              <a:t>使用 </a:t>
            </a:r>
            <a:r>
              <a:rPr lang="en-US" altLang="zh-CN" sz="2800" dirty="0">
                <a:latin typeface="微软雅黑" panose="020B0503020204020204" pitchFamily="34" charset="-122"/>
                <a:ea typeface="微软雅黑" panose="020B0503020204020204" pitchFamily="34" charset="-122"/>
              </a:rPr>
              <a:t>del </a:t>
            </a:r>
            <a:r>
              <a:rPr lang="zh-CN" altLang="en-US" sz="2800" dirty="0">
                <a:latin typeface="微软雅黑" panose="020B0503020204020204" pitchFamily="34" charset="-122"/>
                <a:ea typeface="微软雅黑" panose="020B0503020204020204" pitchFamily="34" charset="-122"/>
              </a:rPr>
              <a:t>保留字定义一个函数</a:t>
            </a:r>
          </a:p>
          <a:p>
            <a:pPr>
              <a:lnSpc>
                <a:spcPct val="130000"/>
              </a:lnSpc>
              <a:spcBef>
                <a:spcPts val="1200"/>
              </a:spcBef>
            </a:pP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B</a:t>
            </a:r>
            <a:r>
              <a:rPr lang="zh-CN" altLang="en-US" sz="2800" dirty="0">
                <a:latin typeface="微软雅黑" panose="020B0503020204020204" pitchFamily="34" charset="-122"/>
                <a:ea typeface="微软雅黑" panose="020B0503020204020204" pitchFamily="34" charset="-122"/>
              </a:rPr>
              <a:t>）函数是一段具有特定功能的、可重用的语句组</a:t>
            </a:r>
          </a:p>
          <a:p>
            <a:pPr>
              <a:lnSpc>
                <a:spcPct val="130000"/>
              </a:lnSpc>
              <a:spcBef>
                <a:spcPts val="1200"/>
              </a:spcBef>
            </a:pP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）使用函数的主要目的是减低编程难度和代码重用</a:t>
            </a:r>
          </a:p>
          <a:p>
            <a:pPr>
              <a:lnSpc>
                <a:spcPct val="130000"/>
              </a:lnSpc>
              <a:spcBef>
                <a:spcPts val="1200"/>
              </a:spcBef>
            </a:pP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D</a:t>
            </a:r>
            <a:r>
              <a:rPr lang="zh-CN" altLang="en-US" sz="2800" dirty="0">
                <a:latin typeface="微软雅黑" panose="020B0503020204020204" pitchFamily="34" charset="-122"/>
                <a:ea typeface="微软雅黑" panose="020B0503020204020204" pitchFamily="34" charset="-122"/>
              </a:rPr>
              <a:t>）函数能完成特定的功能，对函数的使用不需要了解函数内部实现原理，只要了解函数的输入输出方式即可。</a:t>
            </a:r>
          </a:p>
        </p:txBody>
      </p:sp>
      <p:sp>
        <p:nvSpPr>
          <p:cNvPr id="7" name="文本框 3">
            <a:extLst>
              <a:ext uri="{FF2B5EF4-FFF2-40B4-BE49-F238E27FC236}">
                <a16:creationId xmlns:a16="http://schemas.microsoft.com/office/drawing/2014/main" id="{4F355BCC-2532-47D0-9CCB-B1504AB2038A}"/>
              </a:ext>
            </a:extLst>
          </p:cNvPr>
          <p:cNvSpPr txBox="1"/>
          <p:nvPr/>
        </p:nvSpPr>
        <p:spPr>
          <a:xfrm flipH="1">
            <a:off x="1447983" y="721350"/>
            <a:ext cx="6147874" cy="584775"/>
          </a:xfrm>
          <a:prstGeom prst="rect">
            <a:avLst/>
          </a:prstGeom>
          <a:noFill/>
        </p:spPr>
        <p:txBody>
          <a:bodyPr wrap="square" rtlCol="0">
            <a:spAutoFit/>
          </a:bodyPr>
          <a:lstStyle/>
          <a:p>
            <a:r>
              <a:rPr lang="zh-CN" altLang="en-US"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rPr>
              <a:t>随堂练习：函数的定义和调用</a:t>
            </a:r>
            <a:endParaRPr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endParaRPr>
          </a:p>
        </p:txBody>
      </p:sp>
      <p:pic>
        <p:nvPicPr>
          <p:cNvPr id="8" name="Picture 2" descr="https://img0.baidu.com/it/u=2936318765,1752478232&amp;fm=26&amp;fmt=au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437" y="431316"/>
            <a:ext cx="915555" cy="915555"/>
          </a:xfrm>
          <a:prstGeom prst="rect">
            <a:avLst/>
          </a:prstGeom>
          <a:noFill/>
          <a:extLst>
            <a:ext uri="{909E8E84-426E-40DD-AFC4-6F175D3DCCD1}">
              <a14:hiddenFill xmlns:a14="http://schemas.microsoft.com/office/drawing/2010/main">
                <a:solidFill>
                  <a:srgbClr val="FFFFFF"/>
                </a:solidFill>
              </a14:hiddenFill>
            </a:ext>
          </a:extLst>
        </p:spPr>
      </p:pic>
      <p:sp>
        <p:nvSpPr>
          <p:cNvPr id="9"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Tree>
    <p:extLst>
      <p:ext uri="{BB962C8B-B14F-4D97-AF65-F5344CB8AC3E}">
        <p14:creationId xmlns:p14="http://schemas.microsoft.com/office/powerpoint/2010/main" val="3274085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5">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6">
            <a:extLst>
              <a:ext uri="{FF2B5EF4-FFF2-40B4-BE49-F238E27FC236}">
                <a16:creationId xmlns:a16="http://schemas.microsoft.com/office/drawing/2014/main" id="{F99F6AF2-6024-49D3-AC58-E85DF8A709C6}"/>
              </a:ext>
            </a:extLst>
          </p:cNvPr>
          <p:cNvSpPr txBox="1"/>
          <p:nvPr/>
        </p:nvSpPr>
        <p:spPr>
          <a:xfrm flipH="1">
            <a:off x="1284404" y="1421133"/>
            <a:ext cx="9383596" cy="4014240"/>
          </a:xfrm>
          <a:prstGeom prst="rect">
            <a:avLst/>
          </a:prstGeom>
          <a:noFill/>
        </p:spPr>
        <p:txBody>
          <a:bodyPr wrap="square" rtlCol="0">
            <a:spAutoFit/>
          </a:bodyPr>
          <a:lstStyle/>
          <a:p>
            <a:pPr>
              <a:lnSpc>
                <a:spcPct val="130000"/>
              </a:lnSpc>
              <a:spcBef>
                <a:spcPts val="1200"/>
              </a:spcBef>
            </a:pPr>
            <a:r>
              <a:rPr lang="zh-CN" altLang="en-US" sz="2800" dirty="0">
                <a:solidFill>
                  <a:srgbClr val="3673A6"/>
                </a:solidFill>
                <a:latin typeface="微软雅黑" panose="020B0503020204020204" pitchFamily="34" charset="-122"/>
                <a:ea typeface="微软雅黑" panose="020B0503020204020204" pitchFamily="34" charset="-122"/>
              </a:rPr>
              <a:t>以下关于 </a:t>
            </a:r>
            <a:r>
              <a:rPr lang="en-US" altLang="zh-CN" sz="2800" dirty="0">
                <a:solidFill>
                  <a:srgbClr val="3673A6"/>
                </a:solidFill>
                <a:latin typeface="微软雅黑" panose="020B0503020204020204" pitchFamily="34" charset="-122"/>
                <a:ea typeface="微软雅黑" panose="020B0503020204020204" pitchFamily="34" charset="-122"/>
              </a:rPr>
              <a:t>python </a:t>
            </a:r>
            <a:r>
              <a:rPr lang="zh-CN" altLang="en-US" sz="2800" dirty="0">
                <a:solidFill>
                  <a:srgbClr val="3673A6"/>
                </a:solidFill>
                <a:latin typeface="微软雅黑" panose="020B0503020204020204" pitchFamily="34" charset="-122"/>
                <a:ea typeface="微软雅黑" panose="020B0503020204020204" pitchFamily="34" charset="-122"/>
              </a:rPr>
              <a:t>函数使用的描述，错误的是：‬</a:t>
            </a:r>
          </a:p>
          <a:p>
            <a:pPr>
              <a:lnSpc>
                <a:spcPct val="130000"/>
              </a:lnSpc>
              <a:spcBef>
                <a:spcPts val="1200"/>
              </a:spcBef>
            </a:pPr>
            <a:r>
              <a:rPr lang="en-US" altLang="zh-CN" sz="2800" dirty="0">
                <a:latin typeface="微软雅黑" panose="020B0503020204020204" pitchFamily="34" charset="-122"/>
                <a:ea typeface="微软雅黑" panose="020B0503020204020204" pitchFamily="34" charset="-122"/>
              </a:rPr>
              <a:t>A. Python </a:t>
            </a:r>
            <a:r>
              <a:rPr lang="zh-CN" altLang="en-US" sz="2800" dirty="0">
                <a:latin typeface="微软雅黑" panose="020B0503020204020204" pitchFamily="34" charset="-122"/>
                <a:ea typeface="微软雅黑" panose="020B0503020204020204" pitchFamily="34" charset="-122"/>
              </a:rPr>
              <a:t>程序里一定要有一个主函数</a:t>
            </a:r>
          </a:p>
          <a:p>
            <a:pPr>
              <a:lnSpc>
                <a:spcPct val="130000"/>
              </a:lnSpc>
              <a:spcBef>
                <a:spcPts val="1200"/>
              </a:spcBef>
            </a:pPr>
            <a:r>
              <a:rPr lang="en-US" altLang="zh-CN" sz="2800" dirty="0">
                <a:latin typeface="微软雅黑" panose="020B0503020204020204" pitchFamily="34" charset="-122"/>
                <a:ea typeface="微软雅黑" panose="020B0503020204020204" pitchFamily="34" charset="-122"/>
              </a:rPr>
              <a:t>B. </a:t>
            </a:r>
            <a:r>
              <a:rPr lang="zh-CN" altLang="en-US" sz="2800" dirty="0">
                <a:latin typeface="微软雅黑" panose="020B0503020204020204" pitchFamily="34" charset="-122"/>
                <a:ea typeface="微软雅黑" panose="020B0503020204020204" pitchFamily="34" charset="-122"/>
              </a:rPr>
              <a:t>函数定义是使用函数的第一步</a:t>
            </a:r>
          </a:p>
          <a:p>
            <a:pPr>
              <a:lnSpc>
                <a:spcPct val="130000"/>
              </a:lnSpc>
              <a:spcBef>
                <a:spcPts val="1200"/>
              </a:spcBef>
            </a:pPr>
            <a:r>
              <a:rPr lang="en-US" altLang="zh-CN" sz="2800" dirty="0">
                <a:latin typeface="微软雅黑" panose="020B0503020204020204" pitchFamily="34" charset="-122"/>
                <a:ea typeface="微软雅黑" panose="020B0503020204020204" pitchFamily="34" charset="-122"/>
              </a:rPr>
              <a:t>C. </a:t>
            </a:r>
            <a:r>
              <a:rPr lang="zh-CN" altLang="en-US" sz="2800" dirty="0">
                <a:latin typeface="微软雅黑" panose="020B0503020204020204" pitchFamily="34" charset="-122"/>
                <a:ea typeface="微软雅黑" panose="020B0503020204020204" pitchFamily="34" charset="-122"/>
              </a:rPr>
              <a:t>函数执行结束后，程序执行流程会自动返回到函数被调用的语句之后</a:t>
            </a:r>
          </a:p>
          <a:p>
            <a:pPr>
              <a:lnSpc>
                <a:spcPct val="130000"/>
              </a:lnSpc>
              <a:spcBef>
                <a:spcPts val="1200"/>
              </a:spcBef>
            </a:pPr>
            <a:r>
              <a:rPr lang="en-US" altLang="zh-CN" sz="2800" dirty="0">
                <a:latin typeface="微软雅黑" panose="020B0503020204020204" pitchFamily="34" charset="-122"/>
                <a:ea typeface="微软雅黑" panose="020B0503020204020204" pitchFamily="34" charset="-122"/>
              </a:rPr>
              <a:t>D. </a:t>
            </a:r>
            <a:r>
              <a:rPr lang="zh-CN" altLang="en-US" sz="2800" dirty="0">
                <a:latin typeface="微软雅黑" panose="020B0503020204020204" pitchFamily="34" charset="-122"/>
                <a:ea typeface="微软雅黑" panose="020B0503020204020204" pitchFamily="34" charset="-122"/>
              </a:rPr>
              <a:t>函数被调用后才能执行</a:t>
            </a:r>
          </a:p>
        </p:txBody>
      </p:sp>
      <p:sp>
        <p:nvSpPr>
          <p:cNvPr id="7" name="文本框 3">
            <a:extLst>
              <a:ext uri="{FF2B5EF4-FFF2-40B4-BE49-F238E27FC236}">
                <a16:creationId xmlns:a16="http://schemas.microsoft.com/office/drawing/2014/main" id="{4F355BCC-2532-47D0-9CCB-B1504AB2038A}"/>
              </a:ext>
            </a:extLst>
          </p:cNvPr>
          <p:cNvSpPr txBox="1"/>
          <p:nvPr/>
        </p:nvSpPr>
        <p:spPr>
          <a:xfrm flipH="1">
            <a:off x="1447983" y="721350"/>
            <a:ext cx="6147874" cy="584775"/>
          </a:xfrm>
          <a:prstGeom prst="rect">
            <a:avLst/>
          </a:prstGeom>
          <a:noFill/>
        </p:spPr>
        <p:txBody>
          <a:bodyPr wrap="square" rtlCol="0">
            <a:spAutoFit/>
          </a:bodyPr>
          <a:lstStyle/>
          <a:p>
            <a:r>
              <a:rPr lang="zh-CN" altLang="en-US"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rPr>
              <a:t>随堂练习：函数的定义和调用</a:t>
            </a:r>
            <a:endParaRPr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endParaRPr>
          </a:p>
        </p:txBody>
      </p:sp>
      <p:pic>
        <p:nvPicPr>
          <p:cNvPr id="8" name="Picture 2" descr="https://img0.baidu.com/it/u=2936318765,1752478232&amp;fm=26&amp;fmt=au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437" y="431316"/>
            <a:ext cx="915555" cy="915555"/>
          </a:xfrm>
          <a:prstGeom prst="rect">
            <a:avLst/>
          </a:prstGeom>
          <a:noFill/>
          <a:extLst>
            <a:ext uri="{909E8E84-426E-40DD-AFC4-6F175D3DCCD1}">
              <a14:hiddenFill xmlns:a14="http://schemas.microsoft.com/office/drawing/2010/main">
                <a:solidFill>
                  <a:srgbClr val="FFFFFF"/>
                </a:solidFill>
              </a14:hiddenFill>
            </a:ext>
          </a:extLst>
        </p:spPr>
      </p:pic>
      <p:sp>
        <p:nvSpPr>
          <p:cNvPr id="9"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Tree>
    <p:extLst>
      <p:ext uri="{BB962C8B-B14F-4D97-AF65-F5344CB8AC3E}">
        <p14:creationId xmlns:p14="http://schemas.microsoft.com/office/powerpoint/2010/main" val="175943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5">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6">
            <a:extLst>
              <a:ext uri="{FF2B5EF4-FFF2-40B4-BE49-F238E27FC236}">
                <a16:creationId xmlns:a16="http://schemas.microsoft.com/office/drawing/2014/main" id="{F99F6AF2-6024-49D3-AC58-E85DF8A709C6}"/>
              </a:ext>
            </a:extLst>
          </p:cNvPr>
          <p:cNvSpPr txBox="1"/>
          <p:nvPr/>
        </p:nvSpPr>
        <p:spPr>
          <a:xfrm flipH="1">
            <a:off x="1311564" y="1772206"/>
            <a:ext cx="9383596" cy="3205045"/>
          </a:xfrm>
          <a:prstGeom prst="rect">
            <a:avLst/>
          </a:prstGeom>
          <a:noFill/>
        </p:spPr>
        <p:txBody>
          <a:bodyPr wrap="square" rtlCol="0">
            <a:spAutoFit/>
          </a:bodyPr>
          <a:lstStyle/>
          <a:p>
            <a:pPr>
              <a:lnSpc>
                <a:spcPts val="4000"/>
              </a:lnSpc>
              <a:spcBef>
                <a:spcPts val="1200"/>
              </a:spcBef>
            </a:pPr>
            <a:r>
              <a:rPr lang="en-US" altLang="zh-CN" sz="2800" dirty="0">
                <a:solidFill>
                  <a:srgbClr val="3673A6"/>
                </a:solidFill>
                <a:latin typeface="微软雅黑" panose="020B0503020204020204" pitchFamily="34" charset="-122"/>
                <a:ea typeface="微软雅黑" panose="020B0503020204020204" pitchFamily="34" charset="-122"/>
                <a:cs typeface="Times New Roman" panose="02020603050405020304" pitchFamily="18" charset="0"/>
              </a:rPr>
              <a:t>Python </a:t>
            </a:r>
            <a:r>
              <a:rPr lang="zh-CN" altLang="en-US" sz="2800" dirty="0">
                <a:solidFill>
                  <a:srgbClr val="3673A6"/>
                </a:solidFill>
                <a:latin typeface="微软雅黑" panose="020B0503020204020204" pitchFamily="34" charset="-122"/>
                <a:ea typeface="微软雅黑" panose="020B0503020204020204" pitchFamily="34" charset="-122"/>
                <a:cs typeface="Times New Roman" panose="02020603050405020304" pitchFamily="18" charset="0"/>
              </a:rPr>
              <a:t>中，函数定义可以不包括以下：‬‬‬‬‬‬‬‬‬‬‬‬‬‬‬‬‬‬‬‬‬‬‬‬‬‬‬‬‬‬‬‬‬‬‬‬‬‬‬‬‬‬‬‬‬‬‬‬</a:t>
            </a:r>
          </a:p>
          <a:p>
            <a:pPr>
              <a:lnSpc>
                <a:spcPts val="4000"/>
              </a:lnSpc>
              <a:spcBef>
                <a:spcPts val="1200"/>
              </a:spcBef>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一对圆括号</a:t>
            </a:r>
          </a:p>
          <a:p>
            <a:pPr>
              <a:lnSpc>
                <a:spcPts val="4000"/>
              </a:lnSpc>
              <a:spcBef>
                <a:spcPts val="1200"/>
              </a:spcBef>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B.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可选参数列表</a:t>
            </a:r>
          </a:p>
          <a:p>
            <a:pPr>
              <a:lnSpc>
                <a:spcPts val="4000"/>
              </a:lnSpc>
              <a:spcBef>
                <a:spcPts val="1200"/>
              </a:spcBef>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C.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函数名</a:t>
            </a:r>
          </a:p>
          <a:p>
            <a:pPr>
              <a:lnSpc>
                <a:spcPts val="4000"/>
              </a:lnSpc>
              <a:spcBef>
                <a:spcPts val="1200"/>
              </a:spcBef>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D. </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关键字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def</a:t>
            </a:r>
          </a:p>
        </p:txBody>
      </p:sp>
      <p:sp>
        <p:nvSpPr>
          <p:cNvPr id="7" name="文本框 3">
            <a:extLst>
              <a:ext uri="{FF2B5EF4-FFF2-40B4-BE49-F238E27FC236}">
                <a16:creationId xmlns:a16="http://schemas.microsoft.com/office/drawing/2014/main" id="{4F355BCC-2532-47D0-9CCB-B1504AB2038A}"/>
              </a:ext>
            </a:extLst>
          </p:cNvPr>
          <p:cNvSpPr txBox="1"/>
          <p:nvPr/>
        </p:nvSpPr>
        <p:spPr>
          <a:xfrm flipH="1">
            <a:off x="1447983" y="721350"/>
            <a:ext cx="6147874" cy="584775"/>
          </a:xfrm>
          <a:prstGeom prst="rect">
            <a:avLst/>
          </a:prstGeom>
          <a:noFill/>
        </p:spPr>
        <p:txBody>
          <a:bodyPr wrap="square" rtlCol="0">
            <a:spAutoFit/>
          </a:bodyPr>
          <a:lstStyle/>
          <a:p>
            <a:r>
              <a:rPr lang="zh-CN" altLang="en-US"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rPr>
              <a:t>随堂练习：函数的定义和调用</a:t>
            </a:r>
            <a:endParaRPr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endParaRPr>
          </a:p>
        </p:txBody>
      </p:sp>
      <p:pic>
        <p:nvPicPr>
          <p:cNvPr id="8" name="Picture 2" descr="https://img0.baidu.com/it/u=2936318765,1752478232&amp;fm=26&amp;fmt=au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437" y="431316"/>
            <a:ext cx="915555" cy="915555"/>
          </a:xfrm>
          <a:prstGeom prst="rect">
            <a:avLst/>
          </a:prstGeom>
          <a:noFill/>
          <a:extLst>
            <a:ext uri="{909E8E84-426E-40DD-AFC4-6F175D3DCCD1}">
              <a14:hiddenFill xmlns:a14="http://schemas.microsoft.com/office/drawing/2010/main">
                <a:solidFill>
                  <a:srgbClr val="FFFFFF"/>
                </a:solidFill>
              </a14:hiddenFill>
            </a:ext>
          </a:extLst>
        </p:spPr>
      </p:pic>
      <p:sp>
        <p:nvSpPr>
          <p:cNvPr id="9"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Tree>
    <p:extLst>
      <p:ext uri="{BB962C8B-B14F-4D97-AF65-F5344CB8AC3E}">
        <p14:creationId xmlns:p14="http://schemas.microsoft.com/office/powerpoint/2010/main" val="367223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5">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18508" y="3913561"/>
            <a:ext cx="704879" cy="725577"/>
            <a:chOff x="1463339" y="1072758"/>
            <a:chExt cx="1546058" cy="1546058"/>
          </a:xfrm>
          <a:effectLst>
            <a:outerShdw blurRad="330200" dist="215900" dir="6900000" sx="81000" sy="81000" algn="t" rotWithShape="0">
              <a:prstClr val="black">
                <a:alpha val="42000"/>
              </a:prstClr>
            </a:outerShdw>
          </a:effectLst>
        </p:grpSpPr>
        <p:sp>
          <p:nvSpPr>
            <p:cNvPr id="3" name="同心圆 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4" name="椭圆 3"/>
            <p:cNvSpPr/>
            <p:nvPr/>
          </p:nvSpPr>
          <p:spPr>
            <a:xfrm>
              <a:off x="1484232" y="1093651"/>
              <a:ext cx="1504274" cy="1504274"/>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5" name="椭圆 4"/>
          <p:cNvSpPr/>
          <p:nvPr/>
        </p:nvSpPr>
        <p:spPr>
          <a:xfrm>
            <a:off x="3314519" y="4006705"/>
            <a:ext cx="533481" cy="549145"/>
          </a:xfrm>
          <a:prstGeom prst="ellipse">
            <a:avLst/>
          </a:prstGeom>
          <a:solidFill>
            <a:srgbClr val="305D98"/>
          </a:solidFill>
          <a:ln>
            <a:noFill/>
          </a:ln>
          <a:effectLst>
            <a:innerShdw blurRad="114300">
              <a:srgbClr val="D3133C">
                <a:alpha val="14000"/>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84251" tIns="92127" rIns="184251" bIns="92127" rtlCol="0" anchor="ctr"/>
          <a:lstStyle/>
          <a:p>
            <a:pPr algn="ctr"/>
            <a:endParaRPr lang="zh-CN" altLang="en-US" sz="1200" dirty="0"/>
          </a:p>
        </p:txBody>
      </p:sp>
      <p:sp>
        <p:nvSpPr>
          <p:cNvPr id="10" name="TextBox 26"/>
          <p:cNvSpPr txBox="1"/>
          <p:nvPr/>
        </p:nvSpPr>
        <p:spPr>
          <a:xfrm>
            <a:off x="3205469" y="3980158"/>
            <a:ext cx="881131" cy="616941"/>
          </a:xfrm>
          <a:prstGeom prst="rect">
            <a:avLst/>
          </a:prstGeom>
          <a:noFill/>
        </p:spPr>
        <p:txBody>
          <a:bodyPr wrap="square" lIns="184251" tIns="92127" rIns="184251" bIns="92127" rtlCol="0">
            <a:spAutoFit/>
          </a:bodyPr>
          <a:lstStyle/>
          <a:p>
            <a:r>
              <a:rPr lang="en-US" altLang="zh-CN" sz="2800" b="1" dirty="0">
                <a:solidFill>
                  <a:schemeClr val="bg1"/>
                </a:solidFill>
                <a:latin typeface="Times New Roman" panose="02020603050405020304" pitchFamily="18" charset="0"/>
                <a:ea typeface="DFGothic-EB" panose="02010609010101010101" pitchFamily="1" charset="-128"/>
                <a:cs typeface="Times New Roman" panose="02020603050405020304" pitchFamily="18" charset="0"/>
              </a:rPr>
              <a:t>5.3</a:t>
            </a:r>
            <a:endParaRPr lang="zh-CN" altLang="en-US" sz="2800" b="1" dirty="0">
              <a:solidFill>
                <a:schemeClr val="bg1"/>
              </a:solidFill>
              <a:latin typeface="Times New Roman" panose="02020603050405020304" pitchFamily="18" charset="0"/>
              <a:ea typeface="DFGothic-EB" panose="02010609010101010101" pitchFamily="1" charset="-128"/>
              <a:cs typeface="Times New Roman" panose="02020603050405020304" pitchFamily="18" charset="0"/>
            </a:endParaRPr>
          </a:p>
        </p:txBody>
      </p:sp>
      <p:sp>
        <p:nvSpPr>
          <p:cNvPr id="22" name="文本框 6"/>
          <p:cNvSpPr txBox="1"/>
          <p:nvPr/>
        </p:nvSpPr>
        <p:spPr>
          <a:xfrm>
            <a:off x="4277852" y="3867896"/>
            <a:ext cx="4827637" cy="972572"/>
          </a:xfrm>
          <a:prstGeom prst="rect">
            <a:avLst/>
          </a:prstGeom>
          <a:noFill/>
        </p:spPr>
        <p:txBody>
          <a:bodyPr wrap="square" lIns="91439" tIns="45719" rIns="91439" bIns="45719" rtlCol="0">
            <a:spAutoFit/>
          </a:bodyPr>
          <a:lstStyle/>
          <a:p>
            <a:pPr>
              <a:lnSpc>
                <a:spcPct val="130000"/>
              </a:lnSpc>
            </a:pPr>
            <a:r>
              <a:rPr lang="zh-CN" altLang="en-US" sz="4400" b="1" dirty="0">
                <a:solidFill>
                  <a:srgbClr val="FFB329"/>
                </a:solidFill>
                <a:latin typeface="微软雅黑" panose="020B0503020204020204" pitchFamily="34" charset="-122"/>
                <a:ea typeface="微软雅黑" panose="020B0503020204020204" pitchFamily="34" charset="-122"/>
              </a:rPr>
              <a:t>变量的作用域</a:t>
            </a:r>
          </a:p>
        </p:txBody>
      </p:sp>
      <p:sp>
        <p:nvSpPr>
          <p:cNvPr id="27" name="矩形 26"/>
          <p:cNvSpPr/>
          <p:nvPr/>
        </p:nvSpPr>
        <p:spPr>
          <a:xfrm>
            <a:off x="155865" y="152095"/>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59774" y="255270"/>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3114432" y="925324"/>
            <a:ext cx="704879" cy="725577"/>
            <a:chOff x="1463339" y="1072758"/>
            <a:chExt cx="1546058" cy="1546058"/>
          </a:xfrm>
          <a:effectLst>
            <a:outerShdw blurRad="330200" dist="215900" dir="6900000" sx="81000" sy="81000" algn="t" rotWithShape="0">
              <a:prstClr val="black">
                <a:alpha val="42000"/>
              </a:prstClr>
            </a:outerShdw>
          </a:effectLst>
        </p:grpSpPr>
        <p:sp>
          <p:nvSpPr>
            <p:cNvPr id="31" name="同心圆 30"/>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32" name="椭圆 31"/>
            <p:cNvSpPr/>
            <p:nvPr/>
          </p:nvSpPr>
          <p:spPr>
            <a:xfrm>
              <a:off x="1484232" y="1093651"/>
              <a:ext cx="1504274" cy="1504274"/>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33" name="椭圆 32"/>
          <p:cNvSpPr/>
          <p:nvPr/>
        </p:nvSpPr>
        <p:spPr>
          <a:xfrm>
            <a:off x="3210443" y="1018468"/>
            <a:ext cx="533481" cy="549145"/>
          </a:xfrm>
          <a:prstGeom prst="ellipse">
            <a:avLst/>
          </a:prstGeom>
          <a:solidFill>
            <a:srgbClr val="305D98"/>
          </a:solidFill>
          <a:ln>
            <a:noFill/>
          </a:ln>
          <a:effectLst>
            <a:innerShdw blurRad="114300">
              <a:srgbClr val="D3133C">
                <a:alpha val="14000"/>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84251" tIns="92127" rIns="184251" bIns="92127" rtlCol="0" anchor="ctr"/>
          <a:lstStyle/>
          <a:p>
            <a:pPr algn="ctr"/>
            <a:endParaRPr lang="zh-CN" altLang="en-US" sz="1200" dirty="0"/>
          </a:p>
        </p:txBody>
      </p:sp>
      <p:grpSp>
        <p:nvGrpSpPr>
          <p:cNvPr id="34" name="组合 33"/>
          <p:cNvGrpSpPr/>
          <p:nvPr/>
        </p:nvGrpSpPr>
        <p:grpSpPr>
          <a:xfrm>
            <a:off x="3167773" y="2366802"/>
            <a:ext cx="704879" cy="725577"/>
            <a:chOff x="1463339" y="1072758"/>
            <a:chExt cx="1546058" cy="1546058"/>
          </a:xfrm>
          <a:effectLst>
            <a:outerShdw blurRad="330200" dist="215900" dir="6900000" sx="81000" sy="81000" algn="t" rotWithShape="0">
              <a:prstClr val="black">
                <a:alpha val="49000"/>
              </a:prstClr>
            </a:outerShdw>
          </a:effectLst>
        </p:grpSpPr>
        <p:sp>
          <p:nvSpPr>
            <p:cNvPr id="35" name="同心圆 3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36" name="椭圆 35"/>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37" name="椭圆 36"/>
          <p:cNvSpPr/>
          <p:nvPr/>
        </p:nvSpPr>
        <p:spPr>
          <a:xfrm>
            <a:off x="3263784" y="2466882"/>
            <a:ext cx="533481" cy="549145"/>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4251" tIns="92127" rIns="184251" bIns="92127" rtlCol="0" anchor="ctr"/>
          <a:lstStyle/>
          <a:p>
            <a:pPr algn="ctr"/>
            <a:endParaRPr lang="zh-CN" altLang="en-US" sz="1200"/>
          </a:p>
        </p:txBody>
      </p:sp>
      <p:sp>
        <p:nvSpPr>
          <p:cNvPr id="38" name="TextBox 26"/>
          <p:cNvSpPr txBox="1"/>
          <p:nvPr/>
        </p:nvSpPr>
        <p:spPr>
          <a:xfrm>
            <a:off x="3097573" y="968610"/>
            <a:ext cx="911004" cy="616941"/>
          </a:xfrm>
          <a:prstGeom prst="rect">
            <a:avLst/>
          </a:prstGeom>
          <a:noFill/>
        </p:spPr>
        <p:txBody>
          <a:bodyPr wrap="square" lIns="184251" tIns="92127" rIns="184251" bIns="92127" rtlCol="0">
            <a:spAutoFit/>
          </a:bodyPr>
          <a:lstStyle/>
          <a:p>
            <a:r>
              <a:rPr lang="en-US" altLang="zh-CN" sz="2800" b="1" dirty="0">
                <a:solidFill>
                  <a:schemeClr val="bg1"/>
                </a:solidFill>
                <a:latin typeface="Times New Roman" panose="02020603050405020304" pitchFamily="18" charset="0"/>
                <a:ea typeface="DFGothic-EB" panose="02010609010101010101" pitchFamily="1" charset="-128"/>
                <a:cs typeface="Times New Roman" panose="02020603050405020304" pitchFamily="18" charset="0"/>
              </a:rPr>
              <a:t>5.1</a:t>
            </a:r>
            <a:endParaRPr lang="zh-CN" altLang="en-US" sz="2800" b="1" dirty="0">
              <a:solidFill>
                <a:schemeClr val="bg1"/>
              </a:solidFill>
              <a:latin typeface="Times New Roman" panose="02020603050405020304" pitchFamily="18" charset="0"/>
              <a:ea typeface="DFGothic-EB" panose="02010609010101010101" pitchFamily="1" charset="-128"/>
              <a:cs typeface="Times New Roman" panose="02020603050405020304" pitchFamily="18" charset="0"/>
            </a:endParaRPr>
          </a:p>
        </p:txBody>
      </p:sp>
      <p:sp>
        <p:nvSpPr>
          <p:cNvPr id="39" name="TextBox 27"/>
          <p:cNvSpPr txBox="1"/>
          <p:nvPr/>
        </p:nvSpPr>
        <p:spPr>
          <a:xfrm>
            <a:off x="3137038" y="2420058"/>
            <a:ext cx="888668" cy="616941"/>
          </a:xfrm>
          <a:prstGeom prst="rect">
            <a:avLst/>
          </a:prstGeom>
          <a:noFill/>
        </p:spPr>
        <p:txBody>
          <a:bodyPr wrap="square" lIns="184251" tIns="92127" rIns="184251" bIns="92127" rtlCol="0">
            <a:spAutoFit/>
          </a:bodyPr>
          <a:lstStyle/>
          <a:p>
            <a:r>
              <a:rPr lang="en-US" altLang="zh-CN" sz="2800" b="1" dirty="0">
                <a:solidFill>
                  <a:schemeClr val="bg1"/>
                </a:solidFill>
                <a:latin typeface="Times New Roman" panose="02020603050405020304" pitchFamily="18" charset="0"/>
                <a:ea typeface="DFGothic-EB" panose="02010609010101010101" pitchFamily="1" charset="-128"/>
                <a:cs typeface="Times New Roman" panose="02020603050405020304" pitchFamily="18" charset="0"/>
              </a:rPr>
              <a:t>5.2</a:t>
            </a:r>
            <a:endParaRPr lang="zh-CN" altLang="en-US" sz="2800" b="1" dirty="0">
              <a:solidFill>
                <a:schemeClr val="bg1"/>
              </a:solidFill>
              <a:latin typeface="Times New Roman" panose="02020603050405020304" pitchFamily="18" charset="0"/>
              <a:ea typeface="DFGothic-EB" panose="02010609010101010101" pitchFamily="1" charset="-128"/>
              <a:cs typeface="Times New Roman" panose="02020603050405020304" pitchFamily="18" charset="0"/>
            </a:endParaRPr>
          </a:p>
        </p:txBody>
      </p:sp>
      <p:sp>
        <p:nvSpPr>
          <p:cNvPr id="40" name="文本框 6"/>
          <p:cNvSpPr txBox="1"/>
          <p:nvPr/>
        </p:nvSpPr>
        <p:spPr>
          <a:xfrm>
            <a:off x="4277852" y="731702"/>
            <a:ext cx="3936437" cy="1052594"/>
          </a:xfrm>
          <a:prstGeom prst="rect">
            <a:avLst/>
          </a:prstGeom>
          <a:noFill/>
        </p:spPr>
        <p:txBody>
          <a:bodyPr wrap="square" lIns="91439" tIns="45719" rIns="91439" bIns="45719" rtlCol="0">
            <a:spAutoFit/>
          </a:bodyPr>
          <a:lstStyle/>
          <a:p>
            <a:pPr>
              <a:lnSpc>
                <a:spcPct val="130000"/>
              </a:lnSpc>
            </a:pPr>
            <a:r>
              <a:rPr lang="zh-CN" altLang="en-US" sz="4800" b="1" dirty="0">
                <a:solidFill>
                  <a:srgbClr val="FFB329"/>
                </a:solidFill>
                <a:latin typeface="微软雅黑" panose="020B0503020204020204" pitchFamily="34" charset="-122"/>
                <a:ea typeface="微软雅黑" panose="020B0503020204020204" pitchFamily="34" charset="-122"/>
              </a:rPr>
              <a:t>函数定义</a:t>
            </a:r>
          </a:p>
        </p:txBody>
      </p:sp>
      <p:sp>
        <p:nvSpPr>
          <p:cNvPr id="41" name="文本框 6"/>
          <p:cNvSpPr txBox="1"/>
          <p:nvPr/>
        </p:nvSpPr>
        <p:spPr>
          <a:xfrm>
            <a:off x="4277852" y="2242242"/>
            <a:ext cx="4827637" cy="972572"/>
          </a:xfrm>
          <a:prstGeom prst="rect">
            <a:avLst/>
          </a:prstGeom>
          <a:noFill/>
        </p:spPr>
        <p:txBody>
          <a:bodyPr wrap="square" lIns="91439" tIns="45719" rIns="91439" bIns="45719" rtlCol="0">
            <a:spAutoFit/>
          </a:bodyPr>
          <a:lstStyle/>
          <a:p>
            <a:pPr>
              <a:lnSpc>
                <a:spcPct val="130000"/>
              </a:lnSpc>
            </a:pPr>
            <a:r>
              <a:rPr lang="zh-CN" altLang="en-US" sz="4400" b="1" dirty="0">
                <a:solidFill>
                  <a:srgbClr val="325B99"/>
                </a:solidFill>
                <a:latin typeface="微软雅黑" pitchFamily="34" charset="-122"/>
                <a:ea typeface="微软雅黑" pitchFamily="34" charset="-122"/>
              </a:rPr>
              <a:t>函数调用</a:t>
            </a:r>
          </a:p>
        </p:txBody>
      </p:sp>
      <p:pic>
        <p:nvPicPr>
          <p:cNvPr id="2050" name="Picture 2" descr="https://img0.baidu.com/it/u=2493197328,3770105629&amp;fm=26&amp;fmt=auto"/>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0" b="100000" l="16042" r="78958"/>
                    </a14:imgEffect>
                  </a14:imgLayer>
                </a14:imgProps>
              </a:ext>
              <a:ext uri="{28A0092B-C50C-407E-A947-70E740481C1C}">
                <a14:useLocalDpi xmlns:a14="http://schemas.microsoft.com/office/drawing/2010/main" val="0"/>
              </a:ext>
            </a:extLst>
          </a:blip>
          <a:srcRect l="17153" r="21458"/>
          <a:stretch/>
        </p:blipFill>
        <p:spPr bwMode="auto">
          <a:xfrm>
            <a:off x="8749695" y="2659025"/>
            <a:ext cx="2906307" cy="2564389"/>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组合 22"/>
          <p:cNvGrpSpPr/>
          <p:nvPr/>
        </p:nvGrpSpPr>
        <p:grpSpPr>
          <a:xfrm>
            <a:off x="3217086" y="5361977"/>
            <a:ext cx="704879" cy="725577"/>
            <a:chOff x="1463339" y="1072758"/>
            <a:chExt cx="1546058" cy="1546058"/>
          </a:xfrm>
          <a:effectLst>
            <a:outerShdw blurRad="330200" dist="215900" dir="6900000" sx="81000" sy="81000" algn="t" rotWithShape="0">
              <a:prstClr val="black">
                <a:alpha val="49000"/>
              </a:prstClr>
            </a:outerShdw>
          </a:effectLst>
        </p:grpSpPr>
        <p:sp>
          <p:nvSpPr>
            <p:cNvPr id="24" name="同心圆 23"/>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25" name="椭圆 24"/>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26" name="椭圆 25"/>
          <p:cNvSpPr/>
          <p:nvPr/>
        </p:nvSpPr>
        <p:spPr>
          <a:xfrm>
            <a:off x="3313097" y="5462057"/>
            <a:ext cx="533481" cy="549145"/>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4251" tIns="92127" rIns="184251" bIns="92127" rtlCol="0" anchor="ctr"/>
          <a:lstStyle/>
          <a:p>
            <a:pPr algn="ctr"/>
            <a:endParaRPr lang="zh-CN" altLang="en-US" sz="1200"/>
          </a:p>
        </p:txBody>
      </p:sp>
      <p:sp>
        <p:nvSpPr>
          <p:cNvPr id="29" name="TextBox 27"/>
          <p:cNvSpPr txBox="1"/>
          <p:nvPr/>
        </p:nvSpPr>
        <p:spPr>
          <a:xfrm>
            <a:off x="3177299" y="5433340"/>
            <a:ext cx="879614" cy="616941"/>
          </a:xfrm>
          <a:prstGeom prst="rect">
            <a:avLst/>
          </a:prstGeom>
          <a:noFill/>
        </p:spPr>
        <p:txBody>
          <a:bodyPr wrap="square" lIns="184251" tIns="92127" rIns="184251" bIns="92127" rtlCol="0">
            <a:spAutoFit/>
          </a:bodyPr>
          <a:lstStyle/>
          <a:p>
            <a:r>
              <a:rPr lang="en-US" altLang="zh-CN" sz="2800" b="1" dirty="0">
                <a:solidFill>
                  <a:schemeClr val="bg1"/>
                </a:solidFill>
                <a:latin typeface="Times New Roman" panose="02020603050405020304" pitchFamily="18" charset="0"/>
                <a:ea typeface="DFGothic-EB" panose="02010609010101010101" pitchFamily="1" charset="-128"/>
                <a:cs typeface="Times New Roman" panose="02020603050405020304" pitchFamily="18" charset="0"/>
              </a:rPr>
              <a:t>5.4</a:t>
            </a:r>
            <a:endParaRPr lang="zh-CN" altLang="en-US" sz="2800" b="1" dirty="0">
              <a:solidFill>
                <a:schemeClr val="bg1"/>
              </a:solidFill>
              <a:latin typeface="Times New Roman" panose="02020603050405020304" pitchFamily="18" charset="0"/>
              <a:ea typeface="DFGothic-EB" panose="02010609010101010101" pitchFamily="1" charset="-128"/>
              <a:cs typeface="Times New Roman" panose="02020603050405020304" pitchFamily="18" charset="0"/>
            </a:endParaRPr>
          </a:p>
        </p:txBody>
      </p:sp>
      <p:sp>
        <p:nvSpPr>
          <p:cNvPr id="42" name="文本框 6"/>
          <p:cNvSpPr txBox="1"/>
          <p:nvPr/>
        </p:nvSpPr>
        <p:spPr>
          <a:xfrm>
            <a:off x="4277852" y="5326591"/>
            <a:ext cx="4827637" cy="972572"/>
          </a:xfrm>
          <a:prstGeom prst="rect">
            <a:avLst/>
          </a:prstGeom>
          <a:noFill/>
        </p:spPr>
        <p:txBody>
          <a:bodyPr wrap="square" lIns="91439" tIns="45719" rIns="91439" bIns="45719" rtlCol="0">
            <a:spAutoFit/>
          </a:bodyPr>
          <a:lstStyle/>
          <a:p>
            <a:pPr>
              <a:lnSpc>
                <a:spcPct val="130000"/>
              </a:lnSpc>
            </a:pPr>
            <a:r>
              <a:rPr lang="zh-CN" altLang="en-US" sz="4400" b="1" dirty="0">
                <a:solidFill>
                  <a:srgbClr val="325B99"/>
                </a:solidFill>
                <a:latin typeface="微软雅黑" pitchFamily="34" charset="-122"/>
                <a:ea typeface="微软雅黑" pitchFamily="34" charset="-122"/>
              </a:rPr>
              <a:t>特殊函数</a:t>
            </a:r>
          </a:p>
        </p:txBody>
      </p:sp>
      <p:sp>
        <p:nvSpPr>
          <p:cNvPr id="48" name="文本框 47">
            <a:extLst>
              <a:ext uri="{FF2B5EF4-FFF2-40B4-BE49-F238E27FC236}">
                <a16:creationId xmlns:a16="http://schemas.microsoft.com/office/drawing/2014/main" id="{D5E73E39-C05C-4E72-93EF-B3AB3697F7AC}"/>
              </a:ext>
            </a:extLst>
          </p:cNvPr>
          <p:cNvSpPr txBox="1"/>
          <p:nvPr/>
        </p:nvSpPr>
        <p:spPr>
          <a:xfrm>
            <a:off x="1026245" y="919603"/>
            <a:ext cx="880082" cy="1446550"/>
          </a:xfrm>
          <a:prstGeom prst="rect">
            <a:avLst/>
          </a:prstGeom>
          <a:noFill/>
          <a:ln>
            <a:noFill/>
          </a:ln>
        </p:spPr>
        <p:txBody>
          <a:bodyPr wrap="square" rtlCol="0">
            <a:spAutoFit/>
          </a:bodyPr>
          <a:lstStyle>
            <a:defPPr>
              <a:defRPr lang="zh-CN"/>
            </a:defPPr>
            <a:lvl1pPr algn="dist">
              <a:defRPr sz="3200">
                <a:latin typeface="方正清刻本悦宋简体" panose="02000000000000000000" charset="-122"/>
                <a:ea typeface="方正清刻本悦宋简体" panose="02000000000000000000"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400" spc="600">
                <a:solidFill>
                  <a:schemeClr val="bg1"/>
                </a:solidFill>
                <a:latin typeface="FZSuXinShiLiuKaiS-R-GB" panose="02000000000000000000" pitchFamily="2" charset="-122"/>
                <a:ea typeface="FZSuXinShiLiuKaiS-R-GB" panose="02000000000000000000" pitchFamily="2" charset="-122"/>
              </a:rPr>
              <a:t>目录</a:t>
            </a:r>
            <a:endParaRPr lang="zh-CN" altLang="en-US" sz="4400" spc="600" dirty="0">
              <a:solidFill>
                <a:schemeClr val="bg1"/>
              </a:solidFill>
              <a:latin typeface="FZSuXinShiLiuKaiS-R-GB" panose="02000000000000000000" pitchFamily="2" charset="-122"/>
              <a:ea typeface="FZSuXinShiLiuKaiS-R-GB" panose="02000000000000000000" pitchFamily="2" charset="-122"/>
            </a:endParaRPr>
          </a:p>
        </p:txBody>
      </p:sp>
      <p:grpSp>
        <p:nvGrpSpPr>
          <p:cNvPr id="50" name="组合 49">
            <a:extLst>
              <a:ext uri="{FF2B5EF4-FFF2-40B4-BE49-F238E27FC236}">
                <a16:creationId xmlns:a16="http://schemas.microsoft.com/office/drawing/2014/main" id="{9A749BB3-B527-4461-BC8C-C1E97808CD93}"/>
              </a:ext>
            </a:extLst>
          </p:cNvPr>
          <p:cNvGrpSpPr/>
          <p:nvPr/>
        </p:nvGrpSpPr>
        <p:grpSpPr>
          <a:xfrm>
            <a:off x="707794" y="599584"/>
            <a:ext cx="1164509" cy="2499158"/>
            <a:chOff x="470770" y="259642"/>
            <a:chExt cx="1164509" cy="2499158"/>
          </a:xfrm>
        </p:grpSpPr>
        <p:grpSp>
          <p:nvGrpSpPr>
            <p:cNvPr id="51" name="组合 50"/>
            <p:cNvGrpSpPr/>
            <p:nvPr/>
          </p:nvGrpSpPr>
          <p:grpSpPr>
            <a:xfrm>
              <a:off x="470770" y="259642"/>
              <a:ext cx="1164509" cy="2139688"/>
              <a:chOff x="407769" y="496651"/>
              <a:chExt cx="1164509" cy="2139688"/>
            </a:xfrm>
          </p:grpSpPr>
          <p:sp>
            <p:nvSpPr>
              <p:cNvPr id="54" name="文本框 53"/>
              <p:cNvSpPr txBox="1"/>
              <p:nvPr/>
            </p:nvSpPr>
            <p:spPr>
              <a:xfrm>
                <a:off x="955282" y="556545"/>
                <a:ext cx="616996" cy="830997"/>
              </a:xfrm>
              <a:prstGeom prst="rect">
                <a:avLst/>
              </a:prstGeom>
              <a:noFill/>
            </p:spPr>
            <p:txBody>
              <a:bodyPr wrap="square" rtlCol="0">
                <a:spAutoFit/>
              </a:bodyPr>
              <a:lstStyle/>
              <a:p>
                <a:r>
                  <a:rPr lang="zh-CN" altLang="en-US" sz="2400" b="1" dirty="0">
                    <a:solidFill>
                      <a:srgbClr val="3673A6"/>
                    </a:solidFill>
                  </a:rPr>
                  <a:t>目</a:t>
                </a:r>
                <a:endParaRPr lang="en-US" altLang="zh-CN" sz="2400" b="1" dirty="0">
                  <a:solidFill>
                    <a:srgbClr val="3673A6"/>
                  </a:solidFill>
                </a:endParaRPr>
              </a:p>
              <a:p>
                <a:r>
                  <a:rPr lang="zh-CN" altLang="en-US" sz="2400" b="1" dirty="0">
                    <a:solidFill>
                      <a:srgbClr val="3673A6"/>
                    </a:solidFill>
                  </a:rPr>
                  <a:t>录</a:t>
                </a:r>
                <a:endParaRPr lang="en-US" altLang="zh-CN" sz="2400" b="1" dirty="0">
                  <a:solidFill>
                    <a:srgbClr val="3673A6"/>
                  </a:solidFill>
                </a:endParaRPr>
              </a:p>
            </p:txBody>
          </p:sp>
          <p:sp>
            <p:nvSpPr>
              <p:cNvPr id="55" name="矩形 54"/>
              <p:cNvSpPr/>
              <p:nvPr/>
            </p:nvSpPr>
            <p:spPr>
              <a:xfrm>
                <a:off x="407769" y="496651"/>
                <a:ext cx="738664" cy="2139688"/>
              </a:xfrm>
              <a:prstGeom prst="rect">
                <a:avLst/>
              </a:prstGeom>
            </p:spPr>
            <p:txBody>
              <a:bodyPr vert="eaVert" wrap="none">
                <a:spAutoFit/>
              </a:bodyPr>
              <a:lstStyle/>
              <a:p>
                <a:pPr lvl="0"/>
                <a:r>
                  <a:rPr lang="en-US" altLang="zh-CN" sz="3600" b="1" i="1" dirty="0">
                    <a:solidFill>
                      <a:srgbClr val="3673A6"/>
                    </a:solidFill>
                  </a:rPr>
                  <a:t>CONTENTS</a:t>
                </a:r>
                <a:endParaRPr lang="zh-CN" altLang="en-US" sz="3600" b="1" i="1" dirty="0">
                  <a:solidFill>
                    <a:srgbClr val="3673A6"/>
                  </a:solidFill>
                </a:endParaRPr>
              </a:p>
            </p:txBody>
          </p:sp>
        </p:grpSp>
        <p:cxnSp>
          <p:nvCxnSpPr>
            <p:cNvPr id="52" name="直接连接符 51">
              <a:extLst>
                <a:ext uri="{FF2B5EF4-FFF2-40B4-BE49-F238E27FC236}">
                  <a16:creationId xmlns:a16="http://schemas.microsoft.com/office/drawing/2014/main" id="{7B3292A1-DD1B-40D3-A46B-621D7A2D0708}"/>
                </a:ext>
              </a:extLst>
            </p:cNvPr>
            <p:cNvCxnSpPr>
              <a:cxnSpLocks/>
            </p:cNvCxnSpPr>
            <p:nvPr/>
          </p:nvCxnSpPr>
          <p:spPr>
            <a:xfrm>
              <a:off x="1209434" y="1150533"/>
              <a:ext cx="0" cy="1608267"/>
            </a:xfrm>
            <a:prstGeom prst="line">
              <a:avLst/>
            </a:prstGeom>
            <a:ln w="57150">
              <a:solidFill>
                <a:srgbClr val="FFB329"/>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94E68377-5721-4E1C-82B4-B782B49636FE}"/>
                </a:ext>
              </a:extLst>
            </p:cNvPr>
            <p:cNvCxnSpPr>
              <a:cxnSpLocks/>
            </p:cNvCxnSpPr>
            <p:nvPr/>
          </p:nvCxnSpPr>
          <p:spPr>
            <a:xfrm>
              <a:off x="1292595" y="1150533"/>
              <a:ext cx="0" cy="1608267"/>
            </a:xfrm>
            <a:prstGeom prst="line">
              <a:avLst/>
            </a:prstGeom>
            <a:ln w="22225">
              <a:solidFill>
                <a:srgbClr val="FFB32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4683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2/3*#ppt_w"/>
                                          </p:val>
                                        </p:tav>
                                        <p:tav tm="100000">
                                          <p:val>
                                            <p:strVal val="#ppt_w"/>
                                          </p:val>
                                        </p:tav>
                                      </p:tavLst>
                                    </p:anim>
                                    <p:anim calcmode="lin" valueType="num">
                                      <p:cBhvr>
                                        <p:cTn id="8" dur="500" fill="hold"/>
                                        <p:tgtEl>
                                          <p:spTgt spid="2"/>
                                        </p:tgtEl>
                                        <p:attrNameLst>
                                          <p:attrName>ppt_h</p:attrName>
                                        </p:attrNameLst>
                                      </p:cBhvr>
                                      <p:tavLst>
                                        <p:tav tm="0">
                                          <p:val>
                                            <p:strVal val="2/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strVal val="4/3*#ppt_w"/>
                                          </p:val>
                                        </p:tav>
                                        <p:tav tm="100000">
                                          <p:val>
                                            <p:strVal val="#ppt_w"/>
                                          </p:val>
                                        </p:tav>
                                      </p:tavLst>
                                    </p:anim>
                                    <p:anim calcmode="lin" valueType="num">
                                      <p:cBhvr>
                                        <p:cTn id="12" dur="500" fill="hold"/>
                                        <p:tgtEl>
                                          <p:spTgt spid="5"/>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strVal val="4/3*#ppt_w"/>
                                          </p:val>
                                        </p:tav>
                                        <p:tav tm="100000">
                                          <p:val>
                                            <p:strVal val="#ppt_w"/>
                                          </p:val>
                                        </p:tav>
                                      </p:tavLst>
                                    </p:anim>
                                    <p:anim calcmode="lin" valueType="num">
                                      <p:cBhvr>
                                        <p:cTn id="16" dur="500" fill="hold"/>
                                        <p:tgtEl>
                                          <p:spTgt spid="10"/>
                                        </p:tgtEl>
                                        <p:attrNameLst>
                                          <p:attrName>ppt_h</p:attrName>
                                        </p:attrNameLst>
                                      </p:cBhvr>
                                      <p:tavLst>
                                        <p:tav tm="0">
                                          <p:val>
                                            <p:strVal val="4/3*#ppt_h"/>
                                          </p:val>
                                        </p:tav>
                                        <p:tav tm="100000">
                                          <p:val>
                                            <p:strVal val="#ppt_h"/>
                                          </p:val>
                                        </p:tav>
                                      </p:tavLst>
                                    </p:anim>
                                  </p:childTnLst>
                                </p:cTn>
                              </p:par>
                            </p:childTnLst>
                          </p:cTn>
                        </p:par>
                        <p:par>
                          <p:cTn id="17" fill="hold">
                            <p:stCondLst>
                              <p:cond delay="500"/>
                            </p:stCondLst>
                            <p:childTnLst>
                              <p:par>
                                <p:cTn id="18" presetID="23" presetClass="entr" presetSubtype="272"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p:cTn id="20" dur="500" fill="hold"/>
                                        <p:tgtEl>
                                          <p:spTgt spid="30"/>
                                        </p:tgtEl>
                                        <p:attrNameLst>
                                          <p:attrName>ppt_w</p:attrName>
                                        </p:attrNameLst>
                                      </p:cBhvr>
                                      <p:tavLst>
                                        <p:tav tm="0">
                                          <p:val>
                                            <p:strVal val="2/3*#ppt_w"/>
                                          </p:val>
                                        </p:tav>
                                        <p:tav tm="100000">
                                          <p:val>
                                            <p:strVal val="#ppt_w"/>
                                          </p:val>
                                        </p:tav>
                                      </p:tavLst>
                                    </p:anim>
                                    <p:anim calcmode="lin" valueType="num">
                                      <p:cBhvr>
                                        <p:cTn id="21" dur="500" fill="hold"/>
                                        <p:tgtEl>
                                          <p:spTgt spid="30"/>
                                        </p:tgtEl>
                                        <p:attrNameLst>
                                          <p:attrName>ppt_h</p:attrName>
                                        </p:attrNameLst>
                                      </p:cBhvr>
                                      <p:tavLst>
                                        <p:tav tm="0">
                                          <p:val>
                                            <p:strVal val="2/3*#ppt_h"/>
                                          </p:val>
                                        </p:tav>
                                        <p:tav tm="100000">
                                          <p:val>
                                            <p:strVal val="#ppt_h"/>
                                          </p:val>
                                        </p:tav>
                                      </p:tavLst>
                                    </p:anim>
                                  </p:childTnLst>
                                </p:cTn>
                              </p:par>
                              <p:par>
                                <p:cTn id="22" presetID="23" presetClass="entr" presetSubtype="288"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 calcmode="lin" valueType="num">
                                      <p:cBhvr>
                                        <p:cTn id="24" dur="500" fill="hold"/>
                                        <p:tgtEl>
                                          <p:spTgt spid="33"/>
                                        </p:tgtEl>
                                        <p:attrNameLst>
                                          <p:attrName>ppt_w</p:attrName>
                                        </p:attrNameLst>
                                      </p:cBhvr>
                                      <p:tavLst>
                                        <p:tav tm="0">
                                          <p:val>
                                            <p:strVal val="4/3*#ppt_w"/>
                                          </p:val>
                                        </p:tav>
                                        <p:tav tm="100000">
                                          <p:val>
                                            <p:strVal val="#ppt_w"/>
                                          </p:val>
                                        </p:tav>
                                      </p:tavLst>
                                    </p:anim>
                                    <p:anim calcmode="lin" valueType="num">
                                      <p:cBhvr>
                                        <p:cTn id="25" dur="500" fill="hold"/>
                                        <p:tgtEl>
                                          <p:spTgt spid="33"/>
                                        </p:tgtEl>
                                        <p:attrNameLst>
                                          <p:attrName>ppt_h</p:attrName>
                                        </p:attrNameLst>
                                      </p:cBhvr>
                                      <p:tavLst>
                                        <p:tav tm="0">
                                          <p:val>
                                            <p:strVal val="4/3*#ppt_h"/>
                                          </p:val>
                                        </p:tav>
                                        <p:tav tm="100000">
                                          <p:val>
                                            <p:strVal val="#ppt_h"/>
                                          </p:val>
                                        </p:tav>
                                      </p:tavLst>
                                    </p:anim>
                                  </p:childTnLst>
                                </p:cTn>
                              </p:par>
                              <p:par>
                                <p:cTn id="26" presetID="23" presetClass="entr" presetSubtype="288"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 calcmode="lin" valueType="num">
                                      <p:cBhvr>
                                        <p:cTn id="28" dur="500" fill="hold"/>
                                        <p:tgtEl>
                                          <p:spTgt spid="38"/>
                                        </p:tgtEl>
                                        <p:attrNameLst>
                                          <p:attrName>ppt_w</p:attrName>
                                        </p:attrNameLst>
                                      </p:cBhvr>
                                      <p:tavLst>
                                        <p:tav tm="0">
                                          <p:val>
                                            <p:strVal val="4/3*#ppt_w"/>
                                          </p:val>
                                        </p:tav>
                                        <p:tav tm="100000">
                                          <p:val>
                                            <p:strVal val="#ppt_w"/>
                                          </p:val>
                                        </p:tav>
                                      </p:tavLst>
                                    </p:anim>
                                    <p:anim calcmode="lin" valueType="num">
                                      <p:cBhvr>
                                        <p:cTn id="29" dur="500" fill="hold"/>
                                        <p:tgtEl>
                                          <p:spTgt spid="38"/>
                                        </p:tgtEl>
                                        <p:attrNameLst>
                                          <p:attrName>ppt_h</p:attrName>
                                        </p:attrNameLst>
                                      </p:cBhvr>
                                      <p:tavLst>
                                        <p:tav tm="0">
                                          <p:val>
                                            <p:strVal val="4/3*#ppt_h"/>
                                          </p:val>
                                        </p:tav>
                                        <p:tav tm="100000">
                                          <p:val>
                                            <p:strVal val="#ppt_h"/>
                                          </p:val>
                                        </p:tav>
                                      </p:tavLst>
                                    </p:anim>
                                  </p:childTnLst>
                                </p:cTn>
                              </p:par>
                            </p:childTnLst>
                          </p:cTn>
                        </p:par>
                        <p:par>
                          <p:cTn id="30" fill="hold">
                            <p:stCondLst>
                              <p:cond delay="1000"/>
                            </p:stCondLst>
                            <p:childTnLst>
                              <p:par>
                                <p:cTn id="31" presetID="23" presetClass="entr" presetSubtype="272" fill="hold" nodeType="after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p:cTn id="33" dur="500" fill="hold"/>
                                        <p:tgtEl>
                                          <p:spTgt spid="34"/>
                                        </p:tgtEl>
                                        <p:attrNameLst>
                                          <p:attrName>ppt_w</p:attrName>
                                        </p:attrNameLst>
                                      </p:cBhvr>
                                      <p:tavLst>
                                        <p:tav tm="0">
                                          <p:val>
                                            <p:strVal val="2/3*#ppt_w"/>
                                          </p:val>
                                        </p:tav>
                                        <p:tav tm="100000">
                                          <p:val>
                                            <p:strVal val="#ppt_w"/>
                                          </p:val>
                                        </p:tav>
                                      </p:tavLst>
                                    </p:anim>
                                    <p:anim calcmode="lin" valueType="num">
                                      <p:cBhvr>
                                        <p:cTn id="34" dur="500" fill="hold"/>
                                        <p:tgtEl>
                                          <p:spTgt spid="34"/>
                                        </p:tgtEl>
                                        <p:attrNameLst>
                                          <p:attrName>ppt_h</p:attrName>
                                        </p:attrNameLst>
                                      </p:cBhvr>
                                      <p:tavLst>
                                        <p:tav tm="0">
                                          <p:val>
                                            <p:strVal val="2/3*#ppt_h"/>
                                          </p:val>
                                        </p:tav>
                                        <p:tav tm="100000">
                                          <p:val>
                                            <p:strVal val="#ppt_h"/>
                                          </p:val>
                                        </p:tav>
                                      </p:tavLst>
                                    </p:anim>
                                  </p:childTnLst>
                                </p:cTn>
                              </p:par>
                              <p:par>
                                <p:cTn id="35" presetID="23" presetClass="entr" presetSubtype="288"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p:cTn id="37" dur="500" fill="hold"/>
                                        <p:tgtEl>
                                          <p:spTgt spid="39"/>
                                        </p:tgtEl>
                                        <p:attrNameLst>
                                          <p:attrName>ppt_w</p:attrName>
                                        </p:attrNameLst>
                                      </p:cBhvr>
                                      <p:tavLst>
                                        <p:tav tm="0">
                                          <p:val>
                                            <p:strVal val="4/3*#ppt_w"/>
                                          </p:val>
                                        </p:tav>
                                        <p:tav tm="100000">
                                          <p:val>
                                            <p:strVal val="#ppt_w"/>
                                          </p:val>
                                        </p:tav>
                                      </p:tavLst>
                                    </p:anim>
                                    <p:anim calcmode="lin" valueType="num">
                                      <p:cBhvr>
                                        <p:cTn id="38" dur="500" fill="hold"/>
                                        <p:tgtEl>
                                          <p:spTgt spid="39"/>
                                        </p:tgtEl>
                                        <p:attrNameLst>
                                          <p:attrName>ppt_h</p:attrName>
                                        </p:attrNameLst>
                                      </p:cBhvr>
                                      <p:tavLst>
                                        <p:tav tm="0">
                                          <p:val>
                                            <p:strVal val="4/3*#ppt_h"/>
                                          </p:val>
                                        </p:tav>
                                        <p:tav tm="100000">
                                          <p:val>
                                            <p:strVal val="#ppt_h"/>
                                          </p:val>
                                        </p:tav>
                                      </p:tavLst>
                                    </p:anim>
                                  </p:childTnLst>
                                </p:cTn>
                              </p:par>
                              <p:par>
                                <p:cTn id="39" presetID="23" presetClass="entr" presetSubtype="288"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 calcmode="lin" valueType="num">
                                      <p:cBhvr>
                                        <p:cTn id="41" dur="500" fill="hold"/>
                                        <p:tgtEl>
                                          <p:spTgt spid="37"/>
                                        </p:tgtEl>
                                        <p:attrNameLst>
                                          <p:attrName>ppt_w</p:attrName>
                                        </p:attrNameLst>
                                      </p:cBhvr>
                                      <p:tavLst>
                                        <p:tav tm="0">
                                          <p:val>
                                            <p:strVal val="4/3*#ppt_w"/>
                                          </p:val>
                                        </p:tav>
                                        <p:tav tm="100000">
                                          <p:val>
                                            <p:strVal val="#ppt_w"/>
                                          </p:val>
                                        </p:tav>
                                      </p:tavLst>
                                    </p:anim>
                                    <p:anim calcmode="lin" valueType="num">
                                      <p:cBhvr>
                                        <p:cTn id="42" dur="500" fill="hold"/>
                                        <p:tgtEl>
                                          <p:spTgt spid="37"/>
                                        </p:tgtEl>
                                        <p:attrNameLst>
                                          <p:attrName>ppt_h</p:attrName>
                                        </p:attrNameLst>
                                      </p:cBhvr>
                                      <p:tavLst>
                                        <p:tav tm="0">
                                          <p:val>
                                            <p:strVal val="4/3*#ppt_h"/>
                                          </p:val>
                                        </p:tav>
                                        <p:tav tm="100000">
                                          <p:val>
                                            <p:strVal val="#ppt_h"/>
                                          </p:val>
                                        </p:tav>
                                      </p:tavLst>
                                    </p:anim>
                                  </p:childTnLst>
                                </p:cTn>
                              </p:par>
                            </p:childTnLst>
                          </p:cTn>
                        </p:par>
                        <p:par>
                          <p:cTn id="43" fill="hold">
                            <p:stCondLst>
                              <p:cond delay="1500"/>
                            </p:stCondLst>
                            <p:childTnLst>
                              <p:par>
                                <p:cTn id="44" presetID="23" presetClass="entr" presetSubtype="272"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p:cTn id="46" dur="500" fill="hold"/>
                                        <p:tgtEl>
                                          <p:spTgt spid="23"/>
                                        </p:tgtEl>
                                        <p:attrNameLst>
                                          <p:attrName>ppt_w</p:attrName>
                                        </p:attrNameLst>
                                      </p:cBhvr>
                                      <p:tavLst>
                                        <p:tav tm="0">
                                          <p:val>
                                            <p:strVal val="2/3*#ppt_w"/>
                                          </p:val>
                                        </p:tav>
                                        <p:tav tm="100000">
                                          <p:val>
                                            <p:strVal val="#ppt_w"/>
                                          </p:val>
                                        </p:tav>
                                      </p:tavLst>
                                    </p:anim>
                                    <p:anim calcmode="lin" valueType="num">
                                      <p:cBhvr>
                                        <p:cTn id="47" dur="500" fill="hold"/>
                                        <p:tgtEl>
                                          <p:spTgt spid="23"/>
                                        </p:tgtEl>
                                        <p:attrNameLst>
                                          <p:attrName>ppt_h</p:attrName>
                                        </p:attrNameLst>
                                      </p:cBhvr>
                                      <p:tavLst>
                                        <p:tav tm="0">
                                          <p:val>
                                            <p:strVal val="2/3*#ppt_h"/>
                                          </p:val>
                                        </p:tav>
                                        <p:tav tm="100000">
                                          <p:val>
                                            <p:strVal val="#ppt_h"/>
                                          </p:val>
                                        </p:tav>
                                      </p:tavLst>
                                    </p:anim>
                                  </p:childTnLst>
                                </p:cTn>
                              </p:par>
                              <p:par>
                                <p:cTn id="48" presetID="23" presetClass="entr" presetSubtype="288"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 calcmode="lin" valueType="num">
                                      <p:cBhvr>
                                        <p:cTn id="50" dur="500" fill="hold"/>
                                        <p:tgtEl>
                                          <p:spTgt spid="29"/>
                                        </p:tgtEl>
                                        <p:attrNameLst>
                                          <p:attrName>ppt_w</p:attrName>
                                        </p:attrNameLst>
                                      </p:cBhvr>
                                      <p:tavLst>
                                        <p:tav tm="0">
                                          <p:val>
                                            <p:strVal val="4/3*#ppt_w"/>
                                          </p:val>
                                        </p:tav>
                                        <p:tav tm="100000">
                                          <p:val>
                                            <p:strVal val="#ppt_w"/>
                                          </p:val>
                                        </p:tav>
                                      </p:tavLst>
                                    </p:anim>
                                    <p:anim calcmode="lin" valueType="num">
                                      <p:cBhvr>
                                        <p:cTn id="51" dur="500" fill="hold"/>
                                        <p:tgtEl>
                                          <p:spTgt spid="29"/>
                                        </p:tgtEl>
                                        <p:attrNameLst>
                                          <p:attrName>ppt_h</p:attrName>
                                        </p:attrNameLst>
                                      </p:cBhvr>
                                      <p:tavLst>
                                        <p:tav tm="0">
                                          <p:val>
                                            <p:strVal val="4/3*#ppt_h"/>
                                          </p:val>
                                        </p:tav>
                                        <p:tav tm="100000">
                                          <p:val>
                                            <p:strVal val="#ppt_h"/>
                                          </p:val>
                                        </p:tav>
                                      </p:tavLst>
                                    </p:anim>
                                  </p:childTnLst>
                                </p:cTn>
                              </p:par>
                              <p:par>
                                <p:cTn id="52" presetID="23" presetClass="entr" presetSubtype="288"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p:cTn id="54" dur="500" fill="hold"/>
                                        <p:tgtEl>
                                          <p:spTgt spid="26"/>
                                        </p:tgtEl>
                                        <p:attrNameLst>
                                          <p:attrName>ppt_w</p:attrName>
                                        </p:attrNameLst>
                                      </p:cBhvr>
                                      <p:tavLst>
                                        <p:tav tm="0">
                                          <p:val>
                                            <p:strVal val="4/3*#ppt_w"/>
                                          </p:val>
                                        </p:tav>
                                        <p:tav tm="100000">
                                          <p:val>
                                            <p:strVal val="#ppt_w"/>
                                          </p:val>
                                        </p:tav>
                                      </p:tavLst>
                                    </p:anim>
                                    <p:anim calcmode="lin" valueType="num">
                                      <p:cBhvr>
                                        <p:cTn id="55" dur="500" fill="hold"/>
                                        <p:tgtEl>
                                          <p:spTgt spid="2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33" grpId="0" animBg="1"/>
      <p:bldP spid="37" grpId="0" animBg="1"/>
      <p:bldP spid="38" grpId="0"/>
      <p:bldP spid="39" grpId="0"/>
      <p:bldP spid="26" grpId="0" animBg="1"/>
      <p:bldP spid="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6">
            <a:extLst>
              <a:ext uri="{FF2B5EF4-FFF2-40B4-BE49-F238E27FC236}">
                <a16:creationId xmlns:a16="http://schemas.microsoft.com/office/drawing/2014/main" id="{F99F6AF2-6024-49D3-AC58-E85DF8A709C6}"/>
              </a:ext>
            </a:extLst>
          </p:cNvPr>
          <p:cNvSpPr txBox="1"/>
          <p:nvPr/>
        </p:nvSpPr>
        <p:spPr>
          <a:xfrm flipH="1">
            <a:off x="1068504" y="1402969"/>
            <a:ext cx="8443796" cy="3863430"/>
          </a:xfrm>
          <a:prstGeom prst="rect">
            <a:avLst/>
          </a:prstGeom>
          <a:noFill/>
        </p:spPr>
        <p:txBody>
          <a:bodyPr wrap="square" rtlCol="0">
            <a:spAutoFit/>
          </a:bodyPr>
          <a:lstStyle/>
          <a:p>
            <a:pPr>
              <a:lnSpc>
                <a:spcPct val="150000"/>
              </a:lnSpc>
              <a:spcBef>
                <a:spcPts val="1200"/>
              </a:spcBef>
            </a:pPr>
            <a:r>
              <a:rPr lang="zh-CN" altLang="en-US" sz="2800" dirty="0">
                <a:solidFill>
                  <a:srgbClr val="3673A6"/>
                </a:solidFill>
                <a:latin typeface="微软雅黑" panose="020B0503020204020204" pitchFamily="34" charset="-122"/>
                <a:ea typeface="微软雅黑" panose="020B0503020204020204" pitchFamily="34" charset="-122"/>
              </a:rPr>
              <a:t>关于</a:t>
            </a:r>
            <a:r>
              <a:rPr lang="en-US" altLang="zh-CN" sz="2800" dirty="0">
                <a:solidFill>
                  <a:srgbClr val="3673A6"/>
                </a:solidFill>
                <a:latin typeface="微软雅黑" panose="020B0503020204020204" pitchFamily="34" charset="-122"/>
                <a:ea typeface="微软雅黑" panose="020B0503020204020204" pitchFamily="34" charset="-122"/>
              </a:rPr>
              <a:t>Python</a:t>
            </a:r>
            <a:r>
              <a:rPr lang="zh-CN" altLang="en-US" sz="2800" dirty="0">
                <a:solidFill>
                  <a:srgbClr val="3673A6"/>
                </a:solidFill>
                <a:latin typeface="微软雅黑" panose="020B0503020204020204" pitchFamily="34" charset="-122"/>
                <a:ea typeface="微软雅黑" panose="020B0503020204020204" pitchFamily="34" charset="-122"/>
              </a:rPr>
              <a:t>函数，以下选项中描述错误的是‬‬‬‬‬‬‬‬‬‬‬‬‬‬‬‬‬‬‬‬‬‬‬‬‬‬‬‬‬‬‬‬‬‬‬‬‬‬‬‬‬‬‬‬‬‬‬‬‬‬‬‬‬‬‬‬‬‬‬‬‬‬‬‬‬‬‬‬‬‬‬‬‬‬‬‬‬‬‬‬‬‬‬‬‬‬‬‬‬‬‬‬‬‬‬‬‬‬‬‬‬‬‬‬‬‬‬‬‬‬‬‬‬‬‬‬‬‬‬‬‬‬‬‬‬‬‬‬‬‬‬‬‬‬‬‬‬‬‬‬‬‬‬‬</a:t>
            </a:r>
          </a:p>
          <a:p>
            <a:pPr>
              <a:lnSpc>
                <a:spcPct val="150000"/>
              </a:lnSpc>
              <a:spcBef>
                <a:spcPts val="1200"/>
              </a:spcBef>
            </a:pPr>
            <a:r>
              <a:rPr lang="en-US" altLang="zh-CN" sz="2800" dirty="0">
                <a:latin typeface="微软雅黑" panose="020B0503020204020204" pitchFamily="34" charset="-122"/>
                <a:ea typeface="微软雅黑" panose="020B0503020204020204" pitchFamily="34" charset="-122"/>
              </a:rPr>
              <a:t>A.</a:t>
            </a:r>
            <a:r>
              <a:rPr lang="zh-CN" altLang="en-US" sz="2800" dirty="0">
                <a:latin typeface="微软雅黑" panose="020B0503020204020204" pitchFamily="34" charset="-122"/>
                <a:ea typeface="微软雅黑" panose="020B0503020204020204" pitchFamily="34" charset="-122"/>
              </a:rPr>
              <a:t>每次使用函数需要提供相同的参数作为输入</a:t>
            </a:r>
          </a:p>
          <a:p>
            <a:pPr>
              <a:lnSpc>
                <a:spcPct val="150000"/>
              </a:lnSpc>
              <a:spcBef>
                <a:spcPts val="1200"/>
              </a:spcBef>
            </a:pPr>
            <a:r>
              <a:rPr lang="en-US" altLang="zh-CN" sz="2800" dirty="0">
                <a:latin typeface="微软雅黑" panose="020B0503020204020204" pitchFamily="34" charset="-122"/>
                <a:ea typeface="微软雅黑" panose="020B0503020204020204" pitchFamily="34" charset="-122"/>
              </a:rPr>
              <a:t>B.</a:t>
            </a:r>
            <a:r>
              <a:rPr lang="zh-CN" altLang="en-US" sz="2800" dirty="0">
                <a:latin typeface="微软雅黑" panose="020B0503020204020204" pitchFamily="34" charset="-122"/>
                <a:ea typeface="微软雅黑" panose="020B0503020204020204" pitchFamily="34" charset="-122"/>
              </a:rPr>
              <a:t>函数是一段具有特定功能的语句组</a:t>
            </a:r>
          </a:p>
          <a:p>
            <a:pPr>
              <a:lnSpc>
                <a:spcPct val="150000"/>
              </a:lnSpc>
              <a:spcBef>
                <a:spcPts val="1200"/>
              </a:spcBef>
            </a:pPr>
            <a:r>
              <a:rPr lang="en-US" altLang="zh-CN" sz="2800" dirty="0">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函数是一段可重用的语句组</a:t>
            </a:r>
          </a:p>
          <a:p>
            <a:pPr>
              <a:lnSpc>
                <a:spcPct val="150000"/>
              </a:lnSpc>
              <a:spcBef>
                <a:spcPts val="1200"/>
              </a:spcBef>
            </a:pPr>
            <a:r>
              <a:rPr lang="en-US" altLang="zh-CN" sz="2800" dirty="0">
                <a:latin typeface="微软雅黑" panose="020B0503020204020204" pitchFamily="34" charset="-122"/>
                <a:ea typeface="微软雅黑" panose="020B0503020204020204" pitchFamily="34" charset="-122"/>
              </a:rPr>
              <a:t>D.</a:t>
            </a:r>
            <a:r>
              <a:rPr lang="zh-CN" altLang="en-US" sz="2800" dirty="0">
                <a:latin typeface="微软雅黑" panose="020B0503020204020204" pitchFamily="34" charset="-122"/>
                <a:ea typeface="微软雅黑" panose="020B0503020204020204" pitchFamily="34" charset="-122"/>
              </a:rPr>
              <a:t>函数通过函数名进行调用</a:t>
            </a:r>
          </a:p>
        </p:txBody>
      </p:sp>
      <p:sp>
        <p:nvSpPr>
          <p:cNvPr id="7" name="文本框 3">
            <a:extLst>
              <a:ext uri="{FF2B5EF4-FFF2-40B4-BE49-F238E27FC236}">
                <a16:creationId xmlns:a16="http://schemas.microsoft.com/office/drawing/2014/main" id="{4F355BCC-2532-47D0-9CCB-B1504AB2038A}"/>
              </a:ext>
            </a:extLst>
          </p:cNvPr>
          <p:cNvSpPr txBox="1"/>
          <p:nvPr/>
        </p:nvSpPr>
        <p:spPr>
          <a:xfrm flipH="1">
            <a:off x="1447983" y="721350"/>
            <a:ext cx="6147874" cy="584775"/>
          </a:xfrm>
          <a:prstGeom prst="rect">
            <a:avLst/>
          </a:prstGeom>
          <a:noFill/>
        </p:spPr>
        <p:txBody>
          <a:bodyPr wrap="square" rtlCol="0">
            <a:spAutoFit/>
          </a:bodyPr>
          <a:lstStyle/>
          <a:p>
            <a:r>
              <a:rPr lang="zh-CN" altLang="en-US"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rPr>
              <a:t>随堂练习：函数的定义和调用</a:t>
            </a:r>
            <a:endParaRPr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endParaRPr>
          </a:p>
        </p:txBody>
      </p:sp>
      <p:pic>
        <p:nvPicPr>
          <p:cNvPr id="8" name="Picture 2" descr="https://img0.baidu.com/it/u=2936318765,1752478232&amp;fm=26&amp;fmt=au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437" y="431316"/>
            <a:ext cx="915555" cy="915555"/>
          </a:xfrm>
          <a:prstGeom prst="rect">
            <a:avLst/>
          </a:prstGeom>
          <a:noFill/>
          <a:extLst>
            <a:ext uri="{909E8E84-426E-40DD-AFC4-6F175D3DCCD1}">
              <a14:hiddenFill xmlns:a14="http://schemas.microsoft.com/office/drawing/2010/main">
                <a:solidFill>
                  <a:srgbClr val="FFFFFF"/>
                </a:solidFill>
              </a14:hiddenFill>
            </a:ext>
          </a:extLst>
        </p:spPr>
      </p:pic>
      <p:sp>
        <p:nvSpPr>
          <p:cNvPr id="9"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Tree>
    <p:extLst>
      <p:ext uri="{BB962C8B-B14F-4D97-AF65-F5344CB8AC3E}">
        <p14:creationId xmlns:p14="http://schemas.microsoft.com/office/powerpoint/2010/main" val="35419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5">
                                            <p:txEl>
                                              <p:pRg st="1" end="1"/>
                                            </p:txEl>
                                          </p:spTgt>
                                        </p:tgtEl>
                                        <p:attrNameLst>
                                          <p:attrName>style.color</p:attrName>
                                        </p:attrNameLst>
                                      </p:cBhvr>
                                      <p:to>
                                        <a:schemeClr val="accent2"/>
                                      </p:to>
                                    </p:animClr>
                                    <p:animClr clrSpc="rgb" dir="cw">
                                      <p:cBhvr>
                                        <p:cTn id="7" dur="500" fill="hold"/>
                                        <p:tgtEl>
                                          <p:spTgt spid="35">
                                            <p:txEl>
                                              <p:pRg st="1" end="1"/>
                                            </p:txEl>
                                          </p:spTgt>
                                        </p:tgtEl>
                                        <p:attrNameLst>
                                          <p:attrName>fillcolor</p:attrName>
                                        </p:attrNameLst>
                                      </p:cBhvr>
                                      <p:to>
                                        <a:schemeClr val="accent2"/>
                                      </p:to>
                                    </p:animClr>
                                    <p:set>
                                      <p:cBhvr>
                                        <p:cTn id="8" dur="500" fill="hold"/>
                                        <p:tgtEl>
                                          <p:spTgt spid="35">
                                            <p:txEl>
                                              <p:pRg st="1" end="1"/>
                                            </p:txEl>
                                          </p:spTgt>
                                        </p:tgtEl>
                                        <p:attrNameLst>
                                          <p:attrName>fill.type</p:attrName>
                                        </p:attrNameLst>
                                      </p:cBhvr>
                                      <p:to>
                                        <p:strVal val="solid"/>
                                      </p:to>
                                    </p:set>
                                    <p:set>
                                      <p:cBhvr>
                                        <p:cTn id="9" dur="500" fill="hold"/>
                                        <p:tgtEl>
                                          <p:spTgt spid="35">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6">
            <a:extLst>
              <a:ext uri="{FF2B5EF4-FFF2-40B4-BE49-F238E27FC236}">
                <a16:creationId xmlns:a16="http://schemas.microsoft.com/office/drawing/2014/main" id="{F99F6AF2-6024-49D3-AC58-E85DF8A709C6}"/>
              </a:ext>
            </a:extLst>
          </p:cNvPr>
          <p:cNvSpPr txBox="1"/>
          <p:nvPr/>
        </p:nvSpPr>
        <p:spPr>
          <a:xfrm flipH="1">
            <a:off x="1068504" y="1402969"/>
            <a:ext cx="8443796" cy="3785652"/>
          </a:xfrm>
          <a:prstGeom prst="rect">
            <a:avLst/>
          </a:prstGeom>
          <a:noFill/>
        </p:spPr>
        <p:txBody>
          <a:bodyPr wrap="square" rtlCol="0">
            <a:spAutoFit/>
          </a:bodyPr>
          <a:lstStyle/>
          <a:p>
            <a:pPr>
              <a:lnSpc>
                <a:spcPts val="4000"/>
              </a:lnSpc>
              <a:spcBef>
                <a:spcPts val="1200"/>
              </a:spcBef>
            </a:pPr>
            <a:r>
              <a:rPr lang="zh-CN" altLang="en-US" sz="2800" dirty="0">
                <a:solidFill>
                  <a:srgbClr val="3673A6"/>
                </a:solidFill>
                <a:latin typeface="微软雅黑" panose="020B0503020204020204" pitchFamily="34" charset="-122"/>
                <a:ea typeface="微软雅黑" panose="020B0503020204020204" pitchFamily="34" charset="-122"/>
              </a:rPr>
              <a:t>关于函数的可变参数，可变参数*</a:t>
            </a:r>
            <a:r>
              <a:rPr lang="en-US" altLang="zh-CN" sz="2800" dirty="0" err="1">
                <a:solidFill>
                  <a:srgbClr val="3673A6"/>
                </a:solidFill>
                <a:latin typeface="微软雅黑" panose="020B0503020204020204" pitchFamily="34" charset="-122"/>
                <a:ea typeface="微软雅黑" panose="020B0503020204020204" pitchFamily="34" charset="-122"/>
              </a:rPr>
              <a:t>args</a:t>
            </a:r>
            <a:r>
              <a:rPr lang="zh-CN" altLang="en-US" sz="2800" dirty="0">
                <a:solidFill>
                  <a:srgbClr val="3673A6"/>
                </a:solidFill>
                <a:latin typeface="微软雅黑" panose="020B0503020204020204" pitchFamily="34" charset="-122"/>
                <a:ea typeface="微软雅黑" panose="020B0503020204020204" pitchFamily="34" charset="-122"/>
              </a:rPr>
              <a:t>传入函数时存储的类型是‬‬‬‬‬‬‬‬‬‬‬‬‬‬‬‬‬‬‬‬‬‬‬‬‬‬‬‬‬‬‬‬‬‬‬‬‬‬‬‬‬‬‬‬‬‬‬‬</a:t>
            </a:r>
          </a:p>
          <a:p>
            <a:pPr>
              <a:lnSpc>
                <a:spcPts val="4000"/>
              </a:lnSpc>
              <a:spcBef>
                <a:spcPts val="1200"/>
              </a:spcBef>
            </a:pPr>
            <a:r>
              <a:rPr lang="en-US" altLang="zh-CN" sz="2800" dirty="0">
                <a:latin typeface="微软雅黑" panose="020B0503020204020204" pitchFamily="34" charset="-122"/>
                <a:ea typeface="微软雅黑" panose="020B0503020204020204" pitchFamily="34" charset="-122"/>
              </a:rPr>
              <a:t>A. tuple</a:t>
            </a:r>
          </a:p>
          <a:p>
            <a:pPr>
              <a:lnSpc>
                <a:spcPts val="4000"/>
              </a:lnSpc>
              <a:spcBef>
                <a:spcPts val="1200"/>
              </a:spcBef>
            </a:pPr>
            <a:r>
              <a:rPr lang="en-US" altLang="zh-CN" sz="2800" dirty="0">
                <a:latin typeface="微软雅黑" panose="020B0503020204020204" pitchFamily="34" charset="-122"/>
                <a:ea typeface="微软雅黑" panose="020B0503020204020204" pitchFamily="34" charset="-122"/>
              </a:rPr>
              <a:t>B. dict</a:t>
            </a:r>
          </a:p>
          <a:p>
            <a:pPr>
              <a:lnSpc>
                <a:spcPts val="4000"/>
              </a:lnSpc>
              <a:spcBef>
                <a:spcPts val="1200"/>
              </a:spcBef>
            </a:pPr>
            <a:r>
              <a:rPr lang="en-US" altLang="zh-CN" sz="2800" dirty="0">
                <a:latin typeface="微软雅黑" panose="020B0503020204020204" pitchFamily="34" charset="-122"/>
                <a:ea typeface="微软雅黑" panose="020B0503020204020204" pitchFamily="34" charset="-122"/>
              </a:rPr>
              <a:t>C. list</a:t>
            </a:r>
          </a:p>
          <a:p>
            <a:pPr>
              <a:lnSpc>
                <a:spcPts val="4000"/>
              </a:lnSpc>
              <a:spcBef>
                <a:spcPts val="1200"/>
              </a:spcBef>
            </a:pPr>
            <a:r>
              <a:rPr lang="en-US" altLang="zh-CN" sz="2800" dirty="0">
                <a:latin typeface="微软雅黑" panose="020B0503020204020204" pitchFamily="34" charset="-122"/>
                <a:ea typeface="微软雅黑" panose="020B0503020204020204" pitchFamily="34" charset="-122"/>
              </a:rPr>
              <a:t>D. set</a:t>
            </a:r>
          </a:p>
        </p:txBody>
      </p:sp>
      <p:sp>
        <p:nvSpPr>
          <p:cNvPr id="7" name="文本框 3">
            <a:extLst>
              <a:ext uri="{FF2B5EF4-FFF2-40B4-BE49-F238E27FC236}">
                <a16:creationId xmlns:a16="http://schemas.microsoft.com/office/drawing/2014/main" id="{4F355BCC-2532-47D0-9CCB-B1504AB2038A}"/>
              </a:ext>
            </a:extLst>
          </p:cNvPr>
          <p:cNvSpPr txBox="1"/>
          <p:nvPr/>
        </p:nvSpPr>
        <p:spPr>
          <a:xfrm flipH="1">
            <a:off x="1447983" y="721350"/>
            <a:ext cx="6147874" cy="584775"/>
          </a:xfrm>
          <a:prstGeom prst="rect">
            <a:avLst/>
          </a:prstGeom>
          <a:noFill/>
        </p:spPr>
        <p:txBody>
          <a:bodyPr wrap="square" rtlCol="0">
            <a:spAutoFit/>
          </a:bodyPr>
          <a:lstStyle/>
          <a:p>
            <a:r>
              <a:rPr lang="zh-CN" altLang="en-US"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rPr>
              <a:t>随堂练习：函数的定义和调用</a:t>
            </a:r>
            <a:endParaRPr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endParaRPr>
          </a:p>
        </p:txBody>
      </p:sp>
      <p:pic>
        <p:nvPicPr>
          <p:cNvPr id="8" name="Picture 2" descr="https://img0.baidu.com/it/u=2936318765,1752478232&amp;fm=26&amp;fmt=au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437" y="431316"/>
            <a:ext cx="915555" cy="915555"/>
          </a:xfrm>
          <a:prstGeom prst="rect">
            <a:avLst/>
          </a:prstGeom>
          <a:noFill/>
          <a:extLst>
            <a:ext uri="{909E8E84-426E-40DD-AFC4-6F175D3DCCD1}">
              <a14:hiddenFill xmlns:a14="http://schemas.microsoft.com/office/drawing/2010/main">
                <a:solidFill>
                  <a:srgbClr val="FFFFFF"/>
                </a:solidFill>
              </a14:hiddenFill>
            </a:ext>
          </a:extLst>
        </p:spPr>
      </p:pic>
      <p:sp>
        <p:nvSpPr>
          <p:cNvPr id="9"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Tree>
    <p:extLst>
      <p:ext uri="{BB962C8B-B14F-4D97-AF65-F5344CB8AC3E}">
        <p14:creationId xmlns:p14="http://schemas.microsoft.com/office/powerpoint/2010/main" val="137760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5">
                                            <p:txEl>
                                              <p:pRg st="1" end="1"/>
                                            </p:txEl>
                                          </p:spTgt>
                                        </p:tgtEl>
                                        <p:attrNameLst>
                                          <p:attrName>style.color</p:attrName>
                                        </p:attrNameLst>
                                      </p:cBhvr>
                                      <p:to>
                                        <a:schemeClr val="accent2"/>
                                      </p:to>
                                    </p:animClr>
                                    <p:animClr clrSpc="rgb" dir="cw">
                                      <p:cBhvr>
                                        <p:cTn id="7" dur="500" fill="hold"/>
                                        <p:tgtEl>
                                          <p:spTgt spid="35">
                                            <p:txEl>
                                              <p:pRg st="1" end="1"/>
                                            </p:txEl>
                                          </p:spTgt>
                                        </p:tgtEl>
                                        <p:attrNameLst>
                                          <p:attrName>fillcolor</p:attrName>
                                        </p:attrNameLst>
                                      </p:cBhvr>
                                      <p:to>
                                        <a:schemeClr val="accent2"/>
                                      </p:to>
                                    </p:animClr>
                                    <p:set>
                                      <p:cBhvr>
                                        <p:cTn id="8" dur="500" fill="hold"/>
                                        <p:tgtEl>
                                          <p:spTgt spid="35">
                                            <p:txEl>
                                              <p:pRg st="1" end="1"/>
                                            </p:txEl>
                                          </p:spTgt>
                                        </p:tgtEl>
                                        <p:attrNameLst>
                                          <p:attrName>fill.type</p:attrName>
                                        </p:attrNameLst>
                                      </p:cBhvr>
                                      <p:to>
                                        <p:strVal val="solid"/>
                                      </p:to>
                                    </p:set>
                                    <p:set>
                                      <p:cBhvr>
                                        <p:cTn id="9" dur="500" fill="hold"/>
                                        <p:tgtEl>
                                          <p:spTgt spid="35">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6">
            <a:extLst>
              <a:ext uri="{FF2B5EF4-FFF2-40B4-BE49-F238E27FC236}">
                <a16:creationId xmlns:a16="http://schemas.microsoft.com/office/drawing/2014/main" id="{F99F6AF2-6024-49D3-AC58-E85DF8A709C6}"/>
              </a:ext>
            </a:extLst>
          </p:cNvPr>
          <p:cNvSpPr txBox="1"/>
          <p:nvPr/>
        </p:nvSpPr>
        <p:spPr>
          <a:xfrm flipH="1">
            <a:off x="1068504" y="1402969"/>
            <a:ext cx="8443796" cy="557845"/>
          </a:xfrm>
          <a:prstGeom prst="rect">
            <a:avLst/>
          </a:prstGeom>
          <a:noFill/>
        </p:spPr>
        <p:txBody>
          <a:bodyPr wrap="square" rtlCol="0">
            <a:spAutoFit/>
          </a:bodyPr>
          <a:lstStyle/>
          <a:p>
            <a:pPr>
              <a:lnSpc>
                <a:spcPts val="4000"/>
              </a:lnSpc>
              <a:spcBef>
                <a:spcPts val="1200"/>
              </a:spcBef>
            </a:pPr>
            <a:r>
              <a:rPr lang="zh-CN" altLang="en-US" sz="2800" dirty="0">
                <a:solidFill>
                  <a:srgbClr val="3673A6"/>
                </a:solidFill>
                <a:latin typeface="微软雅黑" panose="020B0503020204020204" pitchFamily="34" charset="-122"/>
                <a:ea typeface="微软雅黑" panose="020B0503020204020204" pitchFamily="34" charset="-122"/>
              </a:rPr>
              <a:t>下面代码的输出结果是‬‬‬‬‬‬‬‬‬‬‬‬‬‬‬‬‬‬‬‬‬‬‬‬‬‬‬‬‬‬‬‬‬‬‬‬‬‬‬‬‬‬‬‬‬‬‬‬</a:t>
            </a:r>
          </a:p>
        </p:txBody>
      </p:sp>
      <p:sp>
        <p:nvSpPr>
          <p:cNvPr id="5" name="矩形 4"/>
          <p:cNvSpPr/>
          <p:nvPr/>
        </p:nvSpPr>
        <p:spPr>
          <a:xfrm>
            <a:off x="1210634" y="2169429"/>
            <a:ext cx="3448050" cy="2605842"/>
          </a:xfrm>
          <a:prstGeom prst="rect">
            <a:avLst/>
          </a:prstGeom>
        </p:spPr>
        <p:txBody>
          <a:bodyPr wrap="square">
            <a:spAutoFit/>
          </a:bodyPr>
          <a:lstStyle/>
          <a:p>
            <a:pPr>
              <a:lnSpc>
                <a:spcPts val="4000"/>
              </a:lnSpc>
              <a:spcBef>
                <a:spcPts val="1200"/>
              </a:spcBef>
            </a:pPr>
            <a:r>
              <a:rPr lang="en-US" altLang="zh-CN" sz="2400" dirty="0">
                <a:latin typeface="微软雅黑" panose="020B0503020204020204" pitchFamily="34" charset="-122"/>
                <a:ea typeface="微软雅黑" panose="020B0503020204020204" pitchFamily="34" charset="-122"/>
              </a:rPr>
              <a:t>A. </a:t>
            </a:r>
            <a:r>
              <a:rPr lang="zh-CN" altLang="en-US" sz="2400" dirty="0">
                <a:latin typeface="微软雅黑" panose="020B0503020204020204" pitchFamily="34" charset="-122"/>
                <a:ea typeface="微软雅黑" panose="020B0503020204020204" pitchFamily="34" charset="-122"/>
              </a:rPr>
              <a:t>出错</a:t>
            </a:r>
          </a:p>
          <a:p>
            <a:pPr>
              <a:lnSpc>
                <a:spcPts val="4000"/>
              </a:lnSpc>
              <a:spcBef>
                <a:spcPts val="1200"/>
              </a:spcBef>
            </a:pPr>
            <a:r>
              <a:rPr lang="en-US" altLang="zh-CN" sz="2400" dirty="0">
                <a:latin typeface="微软雅黑" panose="020B0503020204020204" pitchFamily="34" charset="-122"/>
                <a:ea typeface="微软雅黑" panose="020B0503020204020204" pitchFamily="34" charset="-122"/>
              </a:rPr>
              <a:t>B. ['F', 'f']</a:t>
            </a:r>
          </a:p>
          <a:p>
            <a:pPr>
              <a:lnSpc>
                <a:spcPts val="4000"/>
              </a:lnSpc>
              <a:spcBef>
                <a:spcPts val="1200"/>
              </a:spcBef>
            </a:pPr>
            <a:r>
              <a:rPr lang="en-US" altLang="zh-CN" sz="2400" dirty="0">
                <a:latin typeface="微软雅黑" panose="020B0503020204020204" pitchFamily="34" charset="-122"/>
                <a:ea typeface="微软雅黑" panose="020B0503020204020204" pitchFamily="34" charset="-122"/>
              </a:rPr>
              <a:t>C. ['F', 'f', 'C']</a:t>
            </a:r>
          </a:p>
          <a:p>
            <a:pPr>
              <a:lnSpc>
                <a:spcPts val="4000"/>
              </a:lnSpc>
              <a:spcBef>
                <a:spcPts val="1200"/>
              </a:spcBef>
            </a:pPr>
            <a:r>
              <a:rPr lang="en-US" altLang="zh-CN" sz="2400" dirty="0">
                <a:latin typeface="微软雅黑" panose="020B0503020204020204" pitchFamily="34" charset="-122"/>
                <a:ea typeface="微软雅黑" panose="020B0503020204020204" pitchFamily="34" charset="-122"/>
              </a:rPr>
              <a:t>D. ['C']</a:t>
            </a:r>
          </a:p>
        </p:txBody>
      </p:sp>
      <p:sp>
        <p:nvSpPr>
          <p:cNvPr id="9"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
        <p:nvSpPr>
          <p:cNvPr id="10" name="文本框 3">
            <a:extLst>
              <a:ext uri="{FF2B5EF4-FFF2-40B4-BE49-F238E27FC236}">
                <a16:creationId xmlns:a16="http://schemas.microsoft.com/office/drawing/2014/main" id="{4F355BCC-2532-47D0-9CCB-B1504AB2038A}"/>
              </a:ext>
            </a:extLst>
          </p:cNvPr>
          <p:cNvSpPr txBox="1"/>
          <p:nvPr/>
        </p:nvSpPr>
        <p:spPr>
          <a:xfrm flipH="1">
            <a:off x="1447983" y="721350"/>
            <a:ext cx="6147874" cy="584775"/>
          </a:xfrm>
          <a:prstGeom prst="rect">
            <a:avLst/>
          </a:prstGeom>
          <a:noFill/>
        </p:spPr>
        <p:txBody>
          <a:bodyPr wrap="square" rtlCol="0">
            <a:spAutoFit/>
          </a:bodyPr>
          <a:lstStyle/>
          <a:p>
            <a:r>
              <a:rPr lang="zh-CN" altLang="en-US"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rPr>
              <a:t>随堂练习：函数的定义和调用</a:t>
            </a:r>
            <a:endParaRPr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endParaRPr>
          </a:p>
        </p:txBody>
      </p:sp>
      <p:pic>
        <p:nvPicPr>
          <p:cNvPr id="11" name="Picture 2" descr="https://img0.baidu.com/it/u=2936318765,1752478232&amp;fm=26&amp;fmt=au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437" y="431316"/>
            <a:ext cx="915555" cy="91555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4919079" y="2057658"/>
            <a:ext cx="6096001" cy="3077766"/>
          </a:xfrm>
          <a:prstGeom prst="rect">
            <a:avLst/>
          </a:prstGeom>
        </p:spPr>
        <p:txBody>
          <a:bodyPr>
            <a:spAutoFit/>
          </a:bodyPr>
          <a:lstStyle/>
          <a:p>
            <a:pPr>
              <a:spcBef>
                <a:spcPts val="1200"/>
              </a:spcBef>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ls =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F","f</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p>
          <a:p>
            <a:pPr>
              <a:spcBef>
                <a:spcPts val="1200"/>
              </a:spcBef>
            </a:pP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def</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fun(a):</a:t>
            </a:r>
          </a:p>
          <a:p>
            <a:pPr>
              <a:spcBef>
                <a:spcPts val="1200"/>
              </a:spcBef>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ls.append</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a:t>
            </a:r>
          </a:p>
          <a:p>
            <a:pPr>
              <a:spcBef>
                <a:spcPts val="1200"/>
              </a:spcBef>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return</a:t>
            </a:r>
          </a:p>
          <a:p>
            <a:pPr>
              <a:spcBef>
                <a:spcPts val="1200"/>
              </a:spcBef>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fun("C")</a:t>
            </a:r>
          </a:p>
          <a:p>
            <a:pPr>
              <a:spcBef>
                <a:spcPts val="1200"/>
              </a:spcBef>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print(ls)</a:t>
            </a:r>
          </a:p>
        </p:txBody>
      </p:sp>
    </p:spTree>
    <p:extLst>
      <p:ext uri="{BB962C8B-B14F-4D97-AF65-F5344CB8AC3E}">
        <p14:creationId xmlns:p14="http://schemas.microsoft.com/office/powerpoint/2010/main" val="138204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5">
                                            <p:txEl>
                                              <p:pRg st="2" end="2"/>
                                            </p:txEl>
                                          </p:spTgt>
                                        </p:tgtEl>
                                        <p:attrNameLst>
                                          <p:attrName>style.color</p:attrName>
                                        </p:attrNameLst>
                                      </p:cBhvr>
                                      <p:to>
                                        <a:schemeClr val="accent2"/>
                                      </p:to>
                                    </p:animClr>
                                    <p:animClr clrSpc="rgb" dir="cw">
                                      <p:cBhvr>
                                        <p:cTn id="7" dur="500" fill="hold"/>
                                        <p:tgtEl>
                                          <p:spTgt spid="5">
                                            <p:txEl>
                                              <p:pRg st="2" end="2"/>
                                            </p:txEl>
                                          </p:spTgt>
                                        </p:tgtEl>
                                        <p:attrNameLst>
                                          <p:attrName>fillcolor</p:attrName>
                                        </p:attrNameLst>
                                      </p:cBhvr>
                                      <p:to>
                                        <a:schemeClr val="accent2"/>
                                      </p:to>
                                    </p:animClr>
                                    <p:set>
                                      <p:cBhvr>
                                        <p:cTn id="8" dur="500" fill="hold"/>
                                        <p:tgtEl>
                                          <p:spTgt spid="5">
                                            <p:txEl>
                                              <p:pRg st="2" end="2"/>
                                            </p:txEl>
                                          </p:spTgt>
                                        </p:tgtEl>
                                        <p:attrNameLst>
                                          <p:attrName>fill.type</p:attrName>
                                        </p:attrNameLst>
                                      </p:cBhvr>
                                      <p:to>
                                        <p:strVal val="solid"/>
                                      </p:to>
                                    </p:set>
                                    <p:set>
                                      <p:cBhvr>
                                        <p:cTn id="9" dur="500" fill="hold"/>
                                        <p:tgtEl>
                                          <p:spTgt spid="5">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6">
            <a:extLst>
              <a:ext uri="{FF2B5EF4-FFF2-40B4-BE49-F238E27FC236}">
                <a16:creationId xmlns:a16="http://schemas.microsoft.com/office/drawing/2014/main" id="{F99F6AF2-6024-49D3-AC58-E85DF8A709C6}"/>
              </a:ext>
            </a:extLst>
          </p:cNvPr>
          <p:cNvSpPr txBox="1"/>
          <p:nvPr/>
        </p:nvSpPr>
        <p:spPr>
          <a:xfrm flipH="1">
            <a:off x="1068504" y="1402969"/>
            <a:ext cx="9637596" cy="4628960"/>
          </a:xfrm>
          <a:prstGeom prst="rect">
            <a:avLst/>
          </a:prstGeom>
          <a:noFill/>
        </p:spPr>
        <p:txBody>
          <a:bodyPr wrap="square" rtlCol="0">
            <a:spAutoFit/>
          </a:bodyPr>
          <a:lstStyle/>
          <a:p>
            <a:pPr>
              <a:lnSpc>
                <a:spcPct val="130000"/>
              </a:lnSpc>
              <a:spcBef>
                <a:spcPts val="1200"/>
              </a:spcBef>
            </a:pPr>
            <a:r>
              <a:rPr lang="zh-CN" altLang="en-US" sz="2800" dirty="0">
                <a:solidFill>
                  <a:srgbClr val="3673A6"/>
                </a:solidFill>
                <a:latin typeface="微软雅黑" panose="020B0503020204020204" pitchFamily="34" charset="-122"/>
                <a:ea typeface="微软雅黑" panose="020B0503020204020204" pitchFamily="34" charset="-122"/>
              </a:rPr>
              <a:t>关于形参和实参的描述，以下选项中正确的是‬‬‬‬‬‬‬‬‬‬‬‬‬‬‬‬‬‬‬‬‬‬‬‬‬‬‬‬‬‬‬‬‬‬‬‬‬‬‬‬‬‬‬‬‬‬‬‬</a:t>
            </a:r>
          </a:p>
          <a:p>
            <a:pPr>
              <a:lnSpc>
                <a:spcPct val="130000"/>
              </a:lnSpc>
              <a:spcBef>
                <a:spcPts val="1200"/>
              </a:spcBef>
            </a:pPr>
            <a:r>
              <a:rPr lang="en-US" altLang="zh-CN" sz="2800" dirty="0">
                <a:latin typeface="微软雅黑" panose="020B0503020204020204" pitchFamily="34" charset="-122"/>
                <a:ea typeface="微软雅黑" panose="020B0503020204020204" pitchFamily="34" charset="-122"/>
              </a:rPr>
              <a:t>A. </a:t>
            </a:r>
            <a:r>
              <a:rPr lang="zh-CN" altLang="en-US" sz="2800" dirty="0">
                <a:latin typeface="微软雅黑" panose="020B0503020204020204" pitchFamily="34" charset="-122"/>
                <a:ea typeface="微软雅黑" panose="020B0503020204020204" pitchFamily="34" charset="-122"/>
              </a:rPr>
              <a:t>函数定义中参数列表里面的参数是实际参数，简称实参</a:t>
            </a:r>
          </a:p>
          <a:p>
            <a:pPr>
              <a:lnSpc>
                <a:spcPct val="130000"/>
              </a:lnSpc>
              <a:spcBef>
                <a:spcPts val="1200"/>
              </a:spcBef>
            </a:pPr>
            <a:r>
              <a:rPr lang="en-US" altLang="zh-CN" sz="2800" dirty="0">
                <a:latin typeface="微软雅黑" panose="020B0503020204020204" pitchFamily="34" charset="-122"/>
                <a:ea typeface="微软雅黑" panose="020B0503020204020204" pitchFamily="34" charset="-122"/>
              </a:rPr>
              <a:t>B. </a:t>
            </a:r>
            <a:r>
              <a:rPr lang="zh-CN" altLang="en-US" sz="2800" dirty="0">
                <a:latin typeface="微软雅黑" panose="020B0503020204020204" pitchFamily="34" charset="-122"/>
                <a:ea typeface="微软雅黑" panose="020B0503020204020204" pitchFamily="34" charset="-122"/>
              </a:rPr>
              <a:t>函数调用时，实参默认采用按照位置顺序的方式传递给函数，</a:t>
            </a:r>
            <a:r>
              <a:rPr lang="en-US" altLang="zh-CN" sz="2800" dirty="0">
                <a:latin typeface="微软雅黑" panose="020B0503020204020204" pitchFamily="34" charset="-122"/>
                <a:ea typeface="微软雅黑" panose="020B0503020204020204" pitchFamily="34" charset="-122"/>
              </a:rPr>
              <a:t>Python</a:t>
            </a:r>
            <a:r>
              <a:rPr lang="zh-CN" altLang="en-US" sz="2800" dirty="0">
                <a:latin typeface="微软雅黑" panose="020B0503020204020204" pitchFamily="34" charset="-122"/>
                <a:ea typeface="微软雅黑" panose="020B0503020204020204" pitchFamily="34" charset="-122"/>
              </a:rPr>
              <a:t>也提供了按照形参名称输入实参的方式</a:t>
            </a:r>
          </a:p>
          <a:p>
            <a:pPr>
              <a:lnSpc>
                <a:spcPct val="130000"/>
              </a:lnSpc>
              <a:spcBef>
                <a:spcPts val="1200"/>
              </a:spcBef>
            </a:pPr>
            <a:r>
              <a:rPr lang="en-US" altLang="zh-CN" sz="2800" dirty="0">
                <a:latin typeface="微软雅黑" panose="020B0503020204020204" pitchFamily="34" charset="-122"/>
                <a:ea typeface="微软雅黑" panose="020B0503020204020204" pitchFamily="34" charset="-122"/>
              </a:rPr>
              <a:t>C. </a:t>
            </a:r>
            <a:r>
              <a:rPr lang="zh-CN" altLang="en-US" sz="2800" dirty="0">
                <a:latin typeface="微软雅黑" panose="020B0503020204020204" pitchFamily="34" charset="-122"/>
                <a:ea typeface="微软雅黑" panose="020B0503020204020204" pitchFamily="34" charset="-122"/>
              </a:rPr>
              <a:t>参数列表中给出要传入函数内部的参数，这类参数称为形式参数，简称形参</a:t>
            </a:r>
          </a:p>
          <a:p>
            <a:pPr>
              <a:lnSpc>
                <a:spcPct val="130000"/>
              </a:lnSpc>
              <a:spcBef>
                <a:spcPts val="1200"/>
              </a:spcBef>
            </a:pPr>
            <a:r>
              <a:rPr lang="en-US" altLang="zh-CN" sz="2800" dirty="0">
                <a:latin typeface="微软雅黑" panose="020B0503020204020204" pitchFamily="34" charset="-122"/>
                <a:ea typeface="微软雅黑" panose="020B0503020204020204" pitchFamily="34" charset="-122"/>
              </a:rPr>
              <a:t>D. </a:t>
            </a:r>
            <a:r>
              <a:rPr lang="zh-CN" altLang="en-US" sz="2800" dirty="0">
                <a:latin typeface="微软雅黑" panose="020B0503020204020204" pitchFamily="34" charset="-122"/>
                <a:ea typeface="微软雅黑" panose="020B0503020204020204" pitchFamily="34" charset="-122"/>
              </a:rPr>
              <a:t>程序在调用时，将形参复制给函数的实参</a:t>
            </a:r>
          </a:p>
        </p:txBody>
      </p:sp>
      <p:sp>
        <p:nvSpPr>
          <p:cNvPr id="7" name="文本框 3">
            <a:extLst>
              <a:ext uri="{FF2B5EF4-FFF2-40B4-BE49-F238E27FC236}">
                <a16:creationId xmlns:a16="http://schemas.microsoft.com/office/drawing/2014/main" id="{4F355BCC-2532-47D0-9CCB-B1504AB2038A}"/>
              </a:ext>
            </a:extLst>
          </p:cNvPr>
          <p:cNvSpPr txBox="1"/>
          <p:nvPr/>
        </p:nvSpPr>
        <p:spPr>
          <a:xfrm flipH="1">
            <a:off x="1447983" y="721350"/>
            <a:ext cx="6147874" cy="584775"/>
          </a:xfrm>
          <a:prstGeom prst="rect">
            <a:avLst/>
          </a:prstGeom>
          <a:noFill/>
        </p:spPr>
        <p:txBody>
          <a:bodyPr wrap="square" rtlCol="0">
            <a:spAutoFit/>
          </a:bodyPr>
          <a:lstStyle/>
          <a:p>
            <a:r>
              <a:rPr lang="zh-CN" altLang="en-US"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rPr>
              <a:t>随堂练习：函数的定义和调用</a:t>
            </a:r>
            <a:endParaRPr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endParaRPr>
          </a:p>
        </p:txBody>
      </p:sp>
      <p:pic>
        <p:nvPicPr>
          <p:cNvPr id="8" name="Picture 2" descr="https://img0.baidu.com/it/u=2936318765,1752478232&amp;fm=26&amp;fmt=au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437" y="431316"/>
            <a:ext cx="915555" cy="915555"/>
          </a:xfrm>
          <a:prstGeom prst="rect">
            <a:avLst/>
          </a:prstGeom>
          <a:noFill/>
          <a:extLst>
            <a:ext uri="{909E8E84-426E-40DD-AFC4-6F175D3DCCD1}">
              <a14:hiddenFill xmlns:a14="http://schemas.microsoft.com/office/drawing/2010/main">
                <a:solidFill>
                  <a:srgbClr val="FFFFFF"/>
                </a:solidFill>
              </a14:hiddenFill>
            </a:ext>
          </a:extLst>
        </p:spPr>
      </p:pic>
      <p:sp>
        <p:nvSpPr>
          <p:cNvPr id="9"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Tree>
    <p:extLst>
      <p:ext uri="{BB962C8B-B14F-4D97-AF65-F5344CB8AC3E}">
        <p14:creationId xmlns:p14="http://schemas.microsoft.com/office/powerpoint/2010/main" val="125880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5">
                                            <p:txEl>
                                              <p:pRg st="2" end="2"/>
                                            </p:txEl>
                                          </p:spTgt>
                                        </p:tgtEl>
                                        <p:attrNameLst>
                                          <p:attrName>style.color</p:attrName>
                                        </p:attrNameLst>
                                      </p:cBhvr>
                                      <p:to>
                                        <a:schemeClr val="accent2"/>
                                      </p:to>
                                    </p:animClr>
                                    <p:animClr clrSpc="rgb" dir="cw">
                                      <p:cBhvr>
                                        <p:cTn id="7" dur="500" fill="hold"/>
                                        <p:tgtEl>
                                          <p:spTgt spid="35">
                                            <p:txEl>
                                              <p:pRg st="2" end="2"/>
                                            </p:txEl>
                                          </p:spTgt>
                                        </p:tgtEl>
                                        <p:attrNameLst>
                                          <p:attrName>fillcolor</p:attrName>
                                        </p:attrNameLst>
                                      </p:cBhvr>
                                      <p:to>
                                        <a:schemeClr val="accent2"/>
                                      </p:to>
                                    </p:animClr>
                                    <p:set>
                                      <p:cBhvr>
                                        <p:cTn id="8" dur="500" fill="hold"/>
                                        <p:tgtEl>
                                          <p:spTgt spid="35">
                                            <p:txEl>
                                              <p:pRg st="2" end="2"/>
                                            </p:txEl>
                                          </p:spTgt>
                                        </p:tgtEl>
                                        <p:attrNameLst>
                                          <p:attrName>fill.type</p:attrName>
                                        </p:attrNameLst>
                                      </p:cBhvr>
                                      <p:to>
                                        <p:strVal val="solid"/>
                                      </p:to>
                                    </p:set>
                                    <p:set>
                                      <p:cBhvr>
                                        <p:cTn id="9" dur="500" fill="hold"/>
                                        <p:tgtEl>
                                          <p:spTgt spid="35">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6">
            <a:extLst>
              <a:ext uri="{FF2B5EF4-FFF2-40B4-BE49-F238E27FC236}">
                <a16:creationId xmlns:a16="http://schemas.microsoft.com/office/drawing/2014/main" id="{F99F6AF2-6024-49D3-AC58-E85DF8A709C6}"/>
              </a:ext>
            </a:extLst>
          </p:cNvPr>
          <p:cNvSpPr txBox="1"/>
          <p:nvPr/>
        </p:nvSpPr>
        <p:spPr>
          <a:xfrm flipH="1">
            <a:off x="1285787" y="1346871"/>
            <a:ext cx="9161346" cy="4928337"/>
          </a:xfrm>
          <a:prstGeom prst="rect">
            <a:avLst/>
          </a:prstGeom>
          <a:noFill/>
        </p:spPr>
        <p:txBody>
          <a:bodyPr wrap="square" rtlCol="0">
            <a:spAutoFit/>
          </a:bodyPr>
          <a:lstStyle/>
          <a:p>
            <a:pPr>
              <a:lnSpc>
                <a:spcPct val="110000"/>
              </a:lnSpc>
              <a:spcBef>
                <a:spcPts val="1200"/>
              </a:spcBef>
            </a:pPr>
            <a:r>
              <a:rPr lang="zh-CN" altLang="en-US" sz="2800" dirty="0">
                <a:solidFill>
                  <a:srgbClr val="3673A6"/>
                </a:solidFill>
                <a:latin typeface="微软雅黑" panose="020B0503020204020204" pitchFamily="34" charset="-122"/>
                <a:ea typeface="微软雅黑" panose="020B0503020204020204" pitchFamily="34" charset="-122"/>
              </a:rPr>
              <a:t>以下程序的输出结果是：‬‬‬‬‬‬‬‬‬‬‬‬‬‬‬‬‬‬‬‬‬‬‬‬‬‬‬‬‬‬‬‬‬‬‬‬‬‬‬‬‬‬‬‬‬‬‬‬</a:t>
            </a:r>
          </a:p>
          <a:p>
            <a:pPr>
              <a:lnSpc>
                <a:spcPct val="110000"/>
              </a:lnSpc>
              <a:spcBef>
                <a:spcPts val="1200"/>
              </a:spcBef>
            </a:pPr>
            <a:r>
              <a:rPr lang="en-US" altLang="zh-CN" sz="2800" dirty="0">
                <a:latin typeface="微软雅黑" panose="020B0503020204020204" pitchFamily="34" charset="-122"/>
                <a:ea typeface="微软雅黑" panose="020B0503020204020204" pitchFamily="34" charset="-122"/>
              </a:rPr>
              <a:t>def f(x, y = 0, z = 0): </a:t>
            </a:r>
          </a:p>
          <a:p>
            <a:pPr>
              <a:lnSpc>
                <a:spcPct val="110000"/>
              </a:lnSpc>
              <a:spcBef>
                <a:spcPts val="1200"/>
              </a:spcBef>
            </a:pPr>
            <a:r>
              <a:rPr lang="en-US" altLang="zh-CN" sz="2800" dirty="0">
                <a:latin typeface="微软雅黑" panose="020B0503020204020204" pitchFamily="34" charset="-122"/>
                <a:ea typeface="微软雅黑" panose="020B0503020204020204" pitchFamily="34" charset="-122"/>
              </a:rPr>
              <a:t>    pass</a:t>
            </a:r>
          </a:p>
          <a:p>
            <a:pPr>
              <a:lnSpc>
                <a:spcPct val="110000"/>
              </a:lnSpc>
              <a:spcBef>
                <a:spcPts val="1200"/>
              </a:spcBef>
            </a:pPr>
            <a:r>
              <a:rPr lang="en-US" altLang="zh-CN" sz="2800" dirty="0">
                <a:latin typeface="微软雅黑" panose="020B0503020204020204" pitchFamily="34" charset="-122"/>
                <a:ea typeface="微软雅黑" panose="020B0503020204020204" pitchFamily="34" charset="-122"/>
              </a:rPr>
              <a:t>f(1, , 3)</a:t>
            </a:r>
          </a:p>
          <a:p>
            <a:pPr>
              <a:lnSpc>
                <a:spcPct val="110000"/>
              </a:lnSpc>
              <a:spcBef>
                <a:spcPts val="1200"/>
              </a:spcBef>
            </a:pPr>
            <a:r>
              <a:rPr lang="en-US" altLang="zh-CN" sz="2800" dirty="0">
                <a:latin typeface="微软雅黑" panose="020B0503020204020204" pitchFamily="34" charset="-122"/>
                <a:ea typeface="微软雅黑" panose="020B0503020204020204" pitchFamily="34" charset="-122"/>
              </a:rPr>
              <a:t>A.</a:t>
            </a:r>
            <a:r>
              <a:rPr lang="zh-CN" altLang="en-US" sz="2800" dirty="0">
                <a:latin typeface="微软雅黑" panose="020B0503020204020204" pitchFamily="34" charset="-122"/>
                <a:ea typeface="微软雅黑" panose="020B0503020204020204" pitchFamily="34" charset="-122"/>
              </a:rPr>
              <a:t>出错</a:t>
            </a:r>
          </a:p>
          <a:p>
            <a:pPr>
              <a:lnSpc>
                <a:spcPct val="110000"/>
              </a:lnSpc>
              <a:spcBef>
                <a:spcPts val="1200"/>
              </a:spcBef>
            </a:pPr>
            <a:r>
              <a:rPr lang="en-US" altLang="zh-CN" sz="2800" dirty="0" err="1">
                <a:latin typeface="微软雅黑" panose="020B0503020204020204" pitchFamily="34" charset="-122"/>
                <a:ea typeface="微软雅黑" panose="020B0503020204020204" pitchFamily="34" charset="-122"/>
              </a:rPr>
              <a:t>B.None</a:t>
            </a:r>
            <a:endParaRPr lang="en-US" altLang="zh-CN" sz="2800" dirty="0">
              <a:latin typeface="微软雅黑" panose="020B0503020204020204" pitchFamily="34" charset="-122"/>
              <a:ea typeface="微软雅黑" panose="020B0503020204020204" pitchFamily="34" charset="-122"/>
            </a:endParaRPr>
          </a:p>
          <a:p>
            <a:pPr>
              <a:lnSpc>
                <a:spcPct val="110000"/>
              </a:lnSpc>
              <a:spcBef>
                <a:spcPts val="1200"/>
              </a:spcBef>
            </a:pPr>
            <a:r>
              <a:rPr lang="en-US" altLang="zh-CN" sz="2800" dirty="0" err="1">
                <a:latin typeface="微软雅黑" panose="020B0503020204020204" pitchFamily="34" charset="-122"/>
                <a:ea typeface="微软雅黑" panose="020B0503020204020204" pitchFamily="34" charset="-122"/>
              </a:rPr>
              <a:t>C.not</a:t>
            </a:r>
            <a:endParaRPr lang="en-US" altLang="zh-CN" sz="2800" dirty="0">
              <a:latin typeface="微软雅黑" panose="020B0503020204020204" pitchFamily="34" charset="-122"/>
              <a:ea typeface="微软雅黑" panose="020B0503020204020204" pitchFamily="34" charset="-122"/>
            </a:endParaRPr>
          </a:p>
          <a:p>
            <a:pPr>
              <a:lnSpc>
                <a:spcPct val="110000"/>
              </a:lnSpc>
              <a:spcBef>
                <a:spcPts val="1200"/>
              </a:spcBef>
            </a:pPr>
            <a:r>
              <a:rPr lang="en-US" altLang="zh-CN" sz="2800" dirty="0" err="1">
                <a:latin typeface="微软雅黑" panose="020B0503020204020204" pitchFamily="34" charset="-122"/>
                <a:ea typeface="微软雅黑" panose="020B0503020204020204" pitchFamily="34" charset="-122"/>
              </a:rPr>
              <a:t>D.pass</a:t>
            </a:r>
            <a:endParaRPr lang="en-US" altLang="zh-CN" sz="2800" dirty="0">
              <a:latin typeface="微软雅黑" panose="020B0503020204020204" pitchFamily="34" charset="-122"/>
              <a:ea typeface="微软雅黑" panose="020B0503020204020204" pitchFamily="34" charset="-122"/>
            </a:endParaRPr>
          </a:p>
        </p:txBody>
      </p:sp>
      <p:sp>
        <p:nvSpPr>
          <p:cNvPr id="7" name="文本框 3">
            <a:extLst>
              <a:ext uri="{FF2B5EF4-FFF2-40B4-BE49-F238E27FC236}">
                <a16:creationId xmlns:a16="http://schemas.microsoft.com/office/drawing/2014/main" id="{4F355BCC-2532-47D0-9CCB-B1504AB2038A}"/>
              </a:ext>
            </a:extLst>
          </p:cNvPr>
          <p:cNvSpPr txBox="1"/>
          <p:nvPr/>
        </p:nvSpPr>
        <p:spPr>
          <a:xfrm flipH="1">
            <a:off x="1447983" y="721350"/>
            <a:ext cx="6147874" cy="584775"/>
          </a:xfrm>
          <a:prstGeom prst="rect">
            <a:avLst/>
          </a:prstGeom>
          <a:noFill/>
        </p:spPr>
        <p:txBody>
          <a:bodyPr wrap="square" rtlCol="0">
            <a:spAutoFit/>
          </a:bodyPr>
          <a:lstStyle/>
          <a:p>
            <a:r>
              <a:rPr lang="zh-CN" altLang="en-US"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rPr>
              <a:t>随堂练习：函数的定义和调用</a:t>
            </a:r>
            <a:endParaRPr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endParaRPr>
          </a:p>
        </p:txBody>
      </p:sp>
      <p:pic>
        <p:nvPicPr>
          <p:cNvPr id="8" name="Picture 2" descr="https://img0.baidu.com/it/u=2936318765,1752478232&amp;fm=26&amp;fmt=au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437" y="431316"/>
            <a:ext cx="915555" cy="915555"/>
          </a:xfrm>
          <a:prstGeom prst="rect">
            <a:avLst/>
          </a:prstGeom>
          <a:noFill/>
          <a:extLst>
            <a:ext uri="{909E8E84-426E-40DD-AFC4-6F175D3DCCD1}">
              <a14:hiddenFill xmlns:a14="http://schemas.microsoft.com/office/drawing/2010/main">
                <a:solidFill>
                  <a:srgbClr val="FFFFFF"/>
                </a:solidFill>
              </a14:hiddenFill>
            </a:ext>
          </a:extLst>
        </p:spPr>
      </p:pic>
      <p:sp>
        <p:nvSpPr>
          <p:cNvPr id="9"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Tree>
    <p:extLst>
      <p:ext uri="{BB962C8B-B14F-4D97-AF65-F5344CB8AC3E}">
        <p14:creationId xmlns:p14="http://schemas.microsoft.com/office/powerpoint/2010/main" val="200066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5">
                                            <p:txEl>
                                              <p:pRg st="4" end="4"/>
                                            </p:txEl>
                                          </p:spTgt>
                                        </p:tgtEl>
                                        <p:attrNameLst>
                                          <p:attrName>style.color</p:attrName>
                                        </p:attrNameLst>
                                      </p:cBhvr>
                                      <p:to>
                                        <a:schemeClr val="accent2"/>
                                      </p:to>
                                    </p:animClr>
                                    <p:animClr clrSpc="rgb" dir="cw">
                                      <p:cBhvr>
                                        <p:cTn id="7" dur="500" fill="hold"/>
                                        <p:tgtEl>
                                          <p:spTgt spid="35">
                                            <p:txEl>
                                              <p:pRg st="4" end="4"/>
                                            </p:txEl>
                                          </p:spTgt>
                                        </p:tgtEl>
                                        <p:attrNameLst>
                                          <p:attrName>fillcolor</p:attrName>
                                        </p:attrNameLst>
                                      </p:cBhvr>
                                      <p:to>
                                        <a:schemeClr val="accent2"/>
                                      </p:to>
                                    </p:animClr>
                                    <p:set>
                                      <p:cBhvr>
                                        <p:cTn id="8" dur="500" fill="hold"/>
                                        <p:tgtEl>
                                          <p:spTgt spid="35">
                                            <p:txEl>
                                              <p:pRg st="4" end="4"/>
                                            </p:txEl>
                                          </p:spTgt>
                                        </p:tgtEl>
                                        <p:attrNameLst>
                                          <p:attrName>fill.type</p:attrName>
                                        </p:attrNameLst>
                                      </p:cBhvr>
                                      <p:to>
                                        <p:strVal val="solid"/>
                                      </p:to>
                                    </p:set>
                                    <p:set>
                                      <p:cBhvr>
                                        <p:cTn id="9" dur="500" fill="hold"/>
                                        <p:tgtEl>
                                          <p:spTgt spid="35">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2135465" y="2369373"/>
            <a:ext cx="6089072" cy="34053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30000"/>
              </a:lnSpc>
              <a:spcBef>
                <a:spcPct val="0"/>
              </a:spcBef>
              <a:spcAft>
                <a:spcPct val="0"/>
              </a:spcAft>
              <a:buClrTx/>
              <a:buSzTx/>
              <a:buFontTx/>
              <a:buNone/>
              <a:tabLst/>
            </a:pPr>
            <a:r>
              <a:rPr kumimoji="0" lang="zh-CN" altLang="zh-CN" sz="2400" b="1" i="0" u="none" strike="noStrike" cap="none" normalizeH="0" baseline="0" dirty="0">
                <a:ln>
                  <a:noFill/>
                </a:ln>
                <a:solidFill>
                  <a:srgbClr val="000080"/>
                </a:solidFill>
                <a:effectLst/>
                <a:latin typeface="Times New Roman" panose="02020603050405020304" pitchFamily="18" charset="0"/>
                <a:ea typeface="宋体" pitchFamily="2" charset="-122"/>
                <a:cs typeface="Times New Roman" panose="02020603050405020304" pitchFamily="18" charset="0"/>
              </a:rPr>
              <a:t>def </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m(x,y,z):</a:t>
            </a:r>
            <a:b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b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    k=x</a:t>
            </a:r>
            <a:b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b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    </a:t>
            </a:r>
            <a:r>
              <a:rPr kumimoji="0" lang="zh-CN" altLang="zh-CN" sz="2400" b="1" i="0" u="none" strike="noStrike" cap="none" normalizeH="0" baseline="0" dirty="0">
                <a:ln>
                  <a:noFill/>
                </a:ln>
                <a:solidFill>
                  <a:srgbClr val="000080"/>
                </a:solidFill>
                <a:effectLst/>
                <a:latin typeface="Times New Roman" panose="02020603050405020304" pitchFamily="18" charset="0"/>
                <a:ea typeface="宋体" pitchFamily="2" charset="-122"/>
                <a:cs typeface="Times New Roman" panose="02020603050405020304" pitchFamily="18" charset="0"/>
              </a:rPr>
              <a:t>if </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k&lt;y:</a:t>
            </a:r>
            <a:b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b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        k=y</a:t>
            </a:r>
            <a:b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b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    </a:t>
            </a:r>
            <a:r>
              <a:rPr kumimoji="0" lang="zh-CN" altLang="zh-CN" sz="2400" b="1" i="0" u="none" strike="noStrike" cap="none" normalizeH="0" baseline="0" dirty="0">
                <a:ln>
                  <a:noFill/>
                </a:ln>
                <a:solidFill>
                  <a:srgbClr val="000080"/>
                </a:solidFill>
                <a:effectLst/>
                <a:latin typeface="Times New Roman" panose="02020603050405020304" pitchFamily="18" charset="0"/>
                <a:ea typeface="宋体" pitchFamily="2" charset="-122"/>
                <a:cs typeface="Times New Roman" panose="02020603050405020304" pitchFamily="18" charset="0"/>
              </a:rPr>
              <a:t>if </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k&lt;z:</a:t>
            </a:r>
            <a:b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b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        k=z</a:t>
            </a:r>
            <a:b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b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    </a:t>
            </a:r>
            <a:r>
              <a:rPr kumimoji="0" lang="zh-CN" altLang="zh-CN" sz="2400" b="1" i="0" u="none" strike="noStrike" cap="none" normalizeH="0" baseline="0" dirty="0">
                <a:ln>
                  <a:noFill/>
                </a:ln>
                <a:solidFill>
                  <a:srgbClr val="000080"/>
                </a:solidFill>
                <a:effectLst/>
                <a:latin typeface="Times New Roman" panose="02020603050405020304" pitchFamily="18" charset="0"/>
                <a:ea typeface="宋体" pitchFamily="2" charset="-122"/>
                <a:cs typeface="Times New Roman" panose="02020603050405020304" pitchFamily="18" charset="0"/>
              </a:rPr>
              <a:t>return </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k</a:t>
            </a:r>
            <a:endParaRPr kumimoji="0" lang="zh-CN" altLang="zh-CN" sz="32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6">
            <a:extLst>
              <a:ext uri="{FF2B5EF4-FFF2-40B4-BE49-F238E27FC236}">
                <a16:creationId xmlns:a16="http://schemas.microsoft.com/office/drawing/2014/main" id="{F99F6AF2-6024-49D3-AC58-E85DF8A709C6}"/>
              </a:ext>
            </a:extLst>
          </p:cNvPr>
          <p:cNvSpPr txBox="1"/>
          <p:nvPr/>
        </p:nvSpPr>
        <p:spPr>
          <a:xfrm flipH="1">
            <a:off x="1972502" y="1679106"/>
            <a:ext cx="8875596" cy="562526"/>
          </a:xfrm>
          <a:prstGeom prst="rect">
            <a:avLst/>
          </a:prstGeom>
          <a:noFill/>
        </p:spPr>
        <p:txBody>
          <a:bodyPr wrap="square" rtlCol="0">
            <a:spAutoFit/>
          </a:bodyPr>
          <a:lstStyle/>
          <a:p>
            <a:pPr>
              <a:lnSpc>
                <a:spcPts val="4000"/>
              </a:lnSpc>
              <a:spcBef>
                <a:spcPts val="1200"/>
              </a:spcBef>
            </a:pPr>
            <a:r>
              <a:rPr lang="zh-CN" altLang="en-US" sz="2800" dirty="0">
                <a:solidFill>
                  <a:srgbClr val="3673A6"/>
                </a:solidFill>
                <a:latin typeface="微软雅黑" panose="020B0503020204020204" pitchFamily="34" charset="-122"/>
                <a:ea typeface="微软雅黑" panose="020B0503020204020204" pitchFamily="34" charset="-122"/>
              </a:rPr>
              <a:t>编写一个函数，该函数能比较</a:t>
            </a:r>
            <a:r>
              <a:rPr lang="en-US" altLang="zh-CN" sz="2800" dirty="0">
                <a:solidFill>
                  <a:srgbClr val="3673A6"/>
                </a:solidFill>
                <a:latin typeface="微软雅黑" panose="020B0503020204020204" pitchFamily="34" charset="-122"/>
                <a:ea typeface="微软雅黑" panose="020B0503020204020204" pitchFamily="34" charset="-122"/>
              </a:rPr>
              <a:t>3</a:t>
            </a:r>
            <a:r>
              <a:rPr lang="zh-CN" altLang="en-US" sz="2800" dirty="0">
                <a:solidFill>
                  <a:srgbClr val="3673A6"/>
                </a:solidFill>
                <a:latin typeface="微软雅黑" panose="020B0503020204020204" pitchFamily="34" charset="-122"/>
                <a:ea typeface="微软雅黑" panose="020B0503020204020204" pitchFamily="34" charset="-122"/>
              </a:rPr>
              <a:t>个数大小和返回最大数。</a:t>
            </a:r>
            <a:endParaRPr lang="en-US" altLang="zh-CN" sz="2800" dirty="0">
              <a:solidFill>
                <a:srgbClr val="3673A6"/>
              </a:solidFill>
              <a:latin typeface="微软雅黑" panose="020B0503020204020204" pitchFamily="34" charset="-122"/>
              <a:ea typeface="微软雅黑" panose="020B0503020204020204" pitchFamily="34" charset="-122"/>
            </a:endParaRPr>
          </a:p>
        </p:txBody>
      </p:sp>
      <p:sp>
        <p:nvSpPr>
          <p:cNvPr id="9" name="文本框 3">
            <a:extLst>
              <a:ext uri="{FF2B5EF4-FFF2-40B4-BE49-F238E27FC236}">
                <a16:creationId xmlns:a16="http://schemas.microsoft.com/office/drawing/2014/main" id="{4F355BCC-2532-47D0-9CCB-B1504AB2038A}"/>
              </a:ext>
            </a:extLst>
          </p:cNvPr>
          <p:cNvSpPr txBox="1"/>
          <p:nvPr/>
        </p:nvSpPr>
        <p:spPr>
          <a:xfrm flipH="1">
            <a:off x="1447983" y="721350"/>
            <a:ext cx="6147874" cy="584775"/>
          </a:xfrm>
          <a:prstGeom prst="rect">
            <a:avLst/>
          </a:prstGeom>
          <a:noFill/>
        </p:spPr>
        <p:txBody>
          <a:bodyPr wrap="square" rtlCol="0">
            <a:spAutoFit/>
          </a:bodyPr>
          <a:lstStyle/>
          <a:p>
            <a:r>
              <a:rPr lang="zh-CN" altLang="en-US"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rPr>
              <a:t>随堂练习：函数的定义和调用</a:t>
            </a:r>
            <a:endParaRPr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endParaRPr>
          </a:p>
        </p:txBody>
      </p:sp>
      <p:pic>
        <p:nvPicPr>
          <p:cNvPr id="10" name="Picture 2" descr="https://img0.baidu.com/it/u=2936318765,1752478232&amp;fm=26&amp;fmt=au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437" y="431316"/>
            <a:ext cx="915555" cy="915555"/>
          </a:xfrm>
          <a:prstGeom prst="rect">
            <a:avLst/>
          </a:prstGeom>
          <a:noFill/>
          <a:extLst>
            <a:ext uri="{909E8E84-426E-40DD-AFC4-6F175D3DCCD1}">
              <a14:hiddenFill xmlns:a14="http://schemas.microsoft.com/office/drawing/2010/main">
                <a:solidFill>
                  <a:srgbClr val="FFFFFF"/>
                </a:solidFill>
              </a14:hiddenFill>
            </a:ext>
          </a:extLst>
        </p:spPr>
      </p:pic>
      <p:sp>
        <p:nvSpPr>
          <p:cNvPr id="12"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pic>
        <p:nvPicPr>
          <p:cNvPr id="21508" name="Picture 4" descr="https://gimg2.baidu.com/image_search/src=http%3A%2F%2Fpic4.zhimg.com%2Fv2-d5b3e725d11a195a02d5e7f6ca4b8984_1200x500.jpg&amp;refer=http%3A%2F%2Fpic4.zhimg.com&amp;app=2002&amp;size=f9999,10000&amp;q=a80&amp;n=0&amp;g=0n&amp;fmt=jpeg?sec=1647768565&amp;t=476684d17ed9ccd6e74059851d539ca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7284"/>
          <a:stretch/>
        </p:blipFill>
        <p:spPr bwMode="auto">
          <a:xfrm>
            <a:off x="1124114" y="1665079"/>
            <a:ext cx="668290" cy="704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97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6">
            <a:extLst>
              <a:ext uri="{FF2B5EF4-FFF2-40B4-BE49-F238E27FC236}">
                <a16:creationId xmlns:a16="http://schemas.microsoft.com/office/drawing/2014/main" id="{F99F6AF2-6024-49D3-AC58-E85DF8A709C6}"/>
              </a:ext>
            </a:extLst>
          </p:cNvPr>
          <p:cNvSpPr txBox="1"/>
          <p:nvPr/>
        </p:nvSpPr>
        <p:spPr>
          <a:xfrm flipH="1">
            <a:off x="2014009" y="1704655"/>
            <a:ext cx="8443796" cy="562526"/>
          </a:xfrm>
          <a:prstGeom prst="rect">
            <a:avLst/>
          </a:prstGeom>
          <a:noFill/>
        </p:spPr>
        <p:txBody>
          <a:bodyPr wrap="square" rtlCol="0">
            <a:spAutoFit/>
          </a:bodyPr>
          <a:lstStyle/>
          <a:p>
            <a:pPr>
              <a:lnSpc>
                <a:spcPts val="4000"/>
              </a:lnSpc>
              <a:spcBef>
                <a:spcPts val="1200"/>
              </a:spcBef>
            </a:pPr>
            <a:r>
              <a:rPr lang="zh-CN" altLang="en-US" sz="2800" dirty="0">
                <a:solidFill>
                  <a:srgbClr val="3673A6"/>
                </a:solidFill>
                <a:latin typeface="微软雅黑" panose="020B0503020204020204" pitchFamily="34" charset="-122"/>
                <a:ea typeface="微软雅黑" panose="020B0503020204020204" pitchFamily="34" charset="-122"/>
              </a:rPr>
              <a:t>计算</a:t>
            </a:r>
            <a:r>
              <a:rPr lang="en-US" altLang="zh-CN" sz="2800" dirty="0">
                <a:solidFill>
                  <a:srgbClr val="3673A6"/>
                </a:solidFill>
                <a:latin typeface="微软雅黑" panose="020B0503020204020204" pitchFamily="34" charset="-122"/>
                <a:ea typeface="微软雅黑" panose="020B0503020204020204" pitchFamily="34" charset="-122"/>
              </a:rPr>
              <a:t>1</a:t>
            </a:r>
            <a:r>
              <a:rPr lang="zh-CN" altLang="en-US" sz="2800" dirty="0">
                <a:solidFill>
                  <a:srgbClr val="3673A6"/>
                </a:solidFill>
                <a:latin typeface="微软雅黑" panose="020B0503020204020204" pitchFamily="34" charset="-122"/>
                <a:ea typeface="微软雅黑" panose="020B0503020204020204" pitchFamily="34" charset="-122"/>
              </a:rPr>
              <a:t>！</a:t>
            </a:r>
            <a:r>
              <a:rPr lang="en-US" altLang="zh-CN" sz="2800" dirty="0">
                <a:solidFill>
                  <a:srgbClr val="3673A6"/>
                </a:solidFill>
                <a:latin typeface="微软雅黑" panose="020B0503020204020204" pitchFamily="34" charset="-122"/>
                <a:ea typeface="微软雅黑" panose="020B0503020204020204" pitchFamily="34" charset="-122"/>
              </a:rPr>
              <a:t>+3</a:t>
            </a:r>
            <a:r>
              <a:rPr lang="zh-CN" altLang="en-US" sz="2800" dirty="0">
                <a:solidFill>
                  <a:srgbClr val="3673A6"/>
                </a:solidFill>
                <a:latin typeface="微软雅黑" panose="020B0503020204020204" pitchFamily="34" charset="-122"/>
                <a:ea typeface="微软雅黑" panose="020B0503020204020204" pitchFamily="34" charset="-122"/>
              </a:rPr>
              <a:t>！</a:t>
            </a:r>
            <a:r>
              <a:rPr lang="en-US" altLang="zh-CN" sz="2800" dirty="0">
                <a:solidFill>
                  <a:srgbClr val="3673A6"/>
                </a:solidFill>
                <a:latin typeface="微软雅黑" panose="020B0503020204020204" pitchFamily="34" charset="-122"/>
                <a:ea typeface="微软雅黑" panose="020B0503020204020204" pitchFamily="34" charset="-122"/>
              </a:rPr>
              <a:t>+4</a:t>
            </a:r>
            <a:r>
              <a:rPr lang="zh-CN" altLang="en-US" sz="2800" dirty="0">
                <a:solidFill>
                  <a:srgbClr val="3673A6"/>
                </a:solidFill>
                <a:latin typeface="微软雅黑" panose="020B0503020204020204" pitchFamily="34" charset="-122"/>
                <a:ea typeface="微软雅黑" panose="020B0503020204020204" pitchFamily="34" charset="-122"/>
              </a:rPr>
              <a:t>！</a:t>
            </a:r>
            <a:r>
              <a:rPr lang="en-US" altLang="zh-CN" sz="2800" dirty="0">
                <a:solidFill>
                  <a:srgbClr val="3673A6"/>
                </a:solidFill>
                <a:latin typeface="微软雅黑" panose="020B0503020204020204" pitchFamily="34" charset="-122"/>
                <a:ea typeface="微软雅黑" panose="020B0503020204020204" pitchFamily="34" charset="-122"/>
              </a:rPr>
              <a:t>+9</a:t>
            </a:r>
            <a:r>
              <a:rPr lang="zh-CN" altLang="en-US" sz="2800" dirty="0">
                <a:solidFill>
                  <a:srgbClr val="3673A6"/>
                </a:solidFill>
                <a:latin typeface="微软雅黑" panose="020B0503020204020204" pitchFamily="34" charset="-122"/>
                <a:ea typeface="微软雅黑" panose="020B0503020204020204" pitchFamily="34" charset="-122"/>
              </a:rPr>
              <a:t>！，编写函数实现阶乘功能。</a:t>
            </a:r>
            <a:endParaRPr lang="en-US" altLang="zh-CN" sz="2800" dirty="0">
              <a:solidFill>
                <a:srgbClr val="3673A6"/>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2057400" y="2370356"/>
            <a:ext cx="6096000" cy="33499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2400" b="1" i="0" u="none" strike="noStrike" cap="none" normalizeH="0" baseline="0" dirty="0">
                <a:ln>
                  <a:noFill/>
                </a:ln>
                <a:solidFill>
                  <a:srgbClr val="000080"/>
                </a:solidFill>
                <a:effectLst/>
                <a:latin typeface="Times New Roman" panose="02020603050405020304" pitchFamily="18" charset="0"/>
                <a:ea typeface="宋体" pitchFamily="2" charset="-122"/>
                <a:cs typeface="Times New Roman" panose="02020603050405020304" pitchFamily="18" charset="0"/>
              </a:rPr>
              <a:t>def </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jc(x):</a:t>
            </a:r>
            <a:b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b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    s=</a:t>
            </a:r>
            <a:r>
              <a:rPr kumimoji="0" lang="zh-CN" altLang="zh-CN" sz="24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1</a:t>
            </a:r>
            <a:br>
              <a:rPr kumimoji="0" lang="zh-CN" altLang="zh-CN" sz="24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br>
            <a:r>
              <a:rPr kumimoji="0" lang="zh-CN" altLang="zh-CN" sz="24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    </a:t>
            </a:r>
            <a:r>
              <a:rPr kumimoji="0" lang="zh-CN" altLang="zh-CN" sz="2400" b="1" i="0" u="none" strike="noStrike" cap="none" normalizeH="0" baseline="0" dirty="0">
                <a:ln>
                  <a:noFill/>
                </a:ln>
                <a:solidFill>
                  <a:srgbClr val="000080"/>
                </a:solidFill>
                <a:effectLst/>
                <a:latin typeface="Times New Roman" panose="02020603050405020304" pitchFamily="18" charset="0"/>
                <a:ea typeface="宋体" pitchFamily="2" charset="-122"/>
                <a:cs typeface="Times New Roman" panose="02020603050405020304" pitchFamily="18" charset="0"/>
              </a:rPr>
              <a:t>for </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i </a:t>
            </a:r>
            <a:r>
              <a:rPr kumimoji="0" lang="zh-CN" altLang="zh-CN" sz="2400" b="1" i="0" u="none" strike="noStrike" cap="none" normalizeH="0" baseline="0" dirty="0">
                <a:ln>
                  <a:noFill/>
                </a:ln>
                <a:solidFill>
                  <a:srgbClr val="000080"/>
                </a:solidFill>
                <a:effectLst/>
                <a:latin typeface="Times New Roman" panose="02020603050405020304" pitchFamily="18" charset="0"/>
                <a:ea typeface="宋体" pitchFamily="2" charset="-122"/>
                <a:cs typeface="Times New Roman" panose="02020603050405020304" pitchFamily="18" charset="0"/>
              </a:rPr>
              <a:t>in </a:t>
            </a:r>
            <a:r>
              <a:rPr kumimoji="0" lang="zh-CN" altLang="zh-CN" sz="2400" b="0" i="0" u="none" strike="noStrike" cap="none" normalizeH="0" baseline="0" dirty="0">
                <a:ln>
                  <a:noFill/>
                </a:ln>
                <a:solidFill>
                  <a:srgbClr val="000080"/>
                </a:solidFill>
                <a:effectLst/>
                <a:latin typeface="Times New Roman" panose="02020603050405020304" pitchFamily="18" charset="0"/>
                <a:ea typeface="宋体" pitchFamily="2" charset="-122"/>
                <a:cs typeface="Times New Roman" panose="02020603050405020304" pitchFamily="18" charset="0"/>
              </a:rPr>
              <a:t>range</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a:t>
            </a:r>
            <a:r>
              <a:rPr kumimoji="0" lang="zh-CN" altLang="zh-CN" sz="24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1</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,x+</a:t>
            </a:r>
            <a:r>
              <a:rPr kumimoji="0" lang="zh-CN" altLang="zh-CN" sz="24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1</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a:t>
            </a:r>
            <a:b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b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        s=s*i</a:t>
            </a:r>
            <a:b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b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    </a:t>
            </a:r>
            <a:r>
              <a:rPr kumimoji="0" lang="zh-CN" altLang="zh-CN" sz="2400" b="1" i="0" u="none" strike="noStrike" cap="none" normalizeH="0" baseline="0" dirty="0">
                <a:ln>
                  <a:noFill/>
                </a:ln>
                <a:solidFill>
                  <a:srgbClr val="000080"/>
                </a:solidFill>
                <a:effectLst/>
                <a:latin typeface="Times New Roman" panose="02020603050405020304" pitchFamily="18" charset="0"/>
                <a:ea typeface="宋体" pitchFamily="2" charset="-122"/>
                <a:cs typeface="Times New Roman" panose="02020603050405020304" pitchFamily="18" charset="0"/>
              </a:rPr>
              <a:t>return </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s</a:t>
            </a:r>
            <a:b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br>
            <a:r>
              <a:rPr kumimoji="0" lang="zh-CN" altLang="zh-CN" sz="2400" b="0" i="0" u="none" strike="noStrike" cap="none" normalizeH="0" baseline="0" dirty="0">
                <a:ln>
                  <a:noFill/>
                </a:ln>
                <a:solidFill>
                  <a:srgbClr val="000080"/>
                </a:solidFill>
                <a:effectLst/>
                <a:latin typeface="Times New Roman" panose="02020603050405020304" pitchFamily="18" charset="0"/>
                <a:ea typeface="宋体" pitchFamily="2" charset="-122"/>
                <a:cs typeface="Times New Roman" panose="02020603050405020304" pitchFamily="18" charset="0"/>
              </a:rPr>
              <a:t>print</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(jc(</a:t>
            </a:r>
            <a:r>
              <a:rPr kumimoji="0" lang="zh-CN" altLang="zh-CN" sz="24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1</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)+jc(</a:t>
            </a:r>
            <a:r>
              <a:rPr kumimoji="0" lang="zh-CN" altLang="zh-CN" sz="24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4</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)+jc(</a:t>
            </a:r>
            <a:r>
              <a:rPr kumimoji="0" lang="zh-CN" altLang="zh-CN" sz="24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6</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)+jc(</a:t>
            </a:r>
            <a:r>
              <a:rPr kumimoji="0" lang="zh-CN" altLang="zh-CN" sz="24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9</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kumimoji="0" lang="zh-CN" altLang="zh-CN" sz="32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9" name="文本框 3">
            <a:extLst>
              <a:ext uri="{FF2B5EF4-FFF2-40B4-BE49-F238E27FC236}">
                <a16:creationId xmlns:a16="http://schemas.microsoft.com/office/drawing/2014/main" id="{4F355BCC-2532-47D0-9CCB-B1504AB2038A}"/>
              </a:ext>
            </a:extLst>
          </p:cNvPr>
          <p:cNvSpPr txBox="1"/>
          <p:nvPr/>
        </p:nvSpPr>
        <p:spPr>
          <a:xfrm flipH="1">
            <a:off x="1447983" y="721350"/>
            <a:ext cx="6147874" cy="584775"/>
          </a:xfrm>
          <a:prstGeom prst="rect">
            <a:avLst/>
          </a:prstGeom>
          <a:noFill/>
        </p:spPr>
        <p:txBody>
          <a:bodyPr wrap="square" rtlCol="0">
            <a:spAutoFit/>
          </a:bodyPr>
          <a:lstStyle/>
          <a:p>
            <a:r>
              <a:rPr lang="zh-CN" altLang="en-US"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rPr>
              <a:t>随堂练习：函数的定义和调用</a:t>
            </a:r>
            <a:endParaRPr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endParaRPr>
          </a:p>
        </p:txBody>
      </p:sp>
      <p:pic>
        <p:nvPicPr>
          <p:cNvPr id="10" name="Picture 2" descr="https://img0.baidu.com/it/u=2936318765,1752478232&amp;fm=26&amp;fmt=au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437" y="431316"/>
            <a:ext cx="915555" cy="91555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gimg2.baidu.com/image_search/src=http%3A%2F%2Fpic4.zhimg.com%2Fv2-d5b3e725d11a195a02d5e7f6ca4b8984_1200x500.jpg&amp;refer=http%3A%2F%2Fpic4.zhimg.com&amp;app=2002&amp;size=f9999,10000&amp;q=a80&amp;n=0&amp;g=0n&amp;fmt=jpeg?sec=1647768565&amp;t=476684d17ed9ccd6e74059851d539ca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7284"/>
          <a:stretch/>
        </p:blipFill>
        <p:spPr bwMode="auto">
          <a:xfrm>
            <a:off x="1241809" y="1605655"/>
            <a:ext cx="668290" cy="704294"/>
          </a:xfrm>
          <a:prstGeom prst="rect">
            <a:avLst/>
          </a:prstGeom>
          <a:noFill/>
          <a:extLst>
            <a:ext uri="{909E8E84-426E-40DD-AFC4-6F175D3DCCD1}">
              <a14:hiddenFill xmlns:a14="http://schemas.microsoft.com/office/drawing/2010/main">
                <a:solidFill>
                  <a:srgbClr val="FFFFFF"/>
                </a:solidFill>
              </a14:hiddenFill>
            </a:ext>
          </a:extLst>
        </p:spPr>
      </p:pic>
      <p:sp>
        <p:nvSpPr>
          <p:cNvPr id="12"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Tree>
    <p:extLst>
      <p:ext uri="{BB962C8B-B14F-4D97-AF65-F5344CB8AC3E}">
        <p14:creationId xmlns:p14="http://schemas.microsoft.com/office/powerpoint/2010/main" val="336665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6">
            <a:extLst>
              <a:ext uri="{FF2B5EF4-FFF2-40B4-BE49-F238E27FC236}">
                <a16:creationId xmlns:a16="http://schemas.microsoft.com/office/drawing/2014/main" id="{F99F6AF2-6024-49D3-AC58-E85DF8A709C6}"/>
              </a:ext>
            </a:extLst>
          </p:cNvPr>
          <p:cNvSpPr txBox="1"/>
          <p:nvPr/>
        </p:nvSpPr>
        <p:spPr>
          <a:xfrm flipH="1">
            <a:off x="2150526" y="1676667"/>
            <a:ext cx="9882146" cy="605294"/>
          </a:xfrm>
          <a:prstGeom prst="rect">
            <a:avLst/>
          </a:prstGeom>
          <a:noFill/>
        </p:spPr>
        <p:txBody>
          <a:bodyPr wrap="square" rtlCol="0">
            <a:spAutoFit/>
          </a:bodyPr>
          <a:lstStyle/>
          <a:p>
            <a:pPr>
              <a:lnSpc>
                <a:spcPts val="4000"/>
              </a:lnSpc>
              <a:spcBef>
                <a:spcPts val="1200"/>
              </a:spcBef>
            </a:pPr>
            <a:r>
              <a:rPr lang="zh-CN" altLang="en-US" sz="2800" dirty="0">
                <a:solidFill>
                  <a:srgbClr val="3673A6"/>
                </a:solidFill>
                <a:latin typeface="微软雅黑" panose="020B0503020204020204" pitchFamily="34" charset="-122"/>
                <a:ea typeface="微软雅黑" panose="020B0503020204020204" pitchFamily="34" charset="-122"/>
                <a:cs typeface="Times New Roman" panose="02020603050405020304" pitchFamily="18" charset="0"/>
              </a:rPr>
              <a:t>计算</a:t>
            </a:r>
            <a:r>
              <a:rPr lang="en-US" altLang="zh-CN" sz="2800" dirty="0">
                <a:solidFill>
                  <a:srgbClr val="3673A6"/>
                </a:solidFill>
                <a:latin typeface="微软雅黑" panose="020B0503020204020204" pitchFamily="34" charset="-122"/>
                <a:ea typeface="微软雅黑" panose="020B0503020204020204" pitchFamily="34" charset="-122"/>
                <a:cs typeface="Times New Roman" panose="02020603050405020304" pitchFamily="18" charset="0"/>
              </a:rPr>
              <a:t>1/1!+1/2!+1/3</a:t>
            </a:r>
            <a:r>
              <a:rPr lang="zh-CN" altLang="en-US" sz="2800" dirty="0">
                <a:solidFill>
                  <a:srgbClr val="3673A6"/>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dirty="0">
                <a:solidFill>
                  <a:srgbClr val="3673A6"/>
                </a:solidFill>
                <a:latin typeface="微软雅黑" panose="020B0503020204020204" pitchFamily="34" charset="-122"/>
                <a:ea typeface="微软雅黑" panose="020B0503020204020204" pitchFamily="34" charset="-122"/>
                <a:cs typeface="Times New Roman" panose="02020603050405020304" pitchFamily="18" charset="0"/>
              </a:rPr>
              <a:t>+……+1/10!</a:t>
            </a:r>
            <a:r>
              <a:rPr lang="zh-CN" altLang="en-US" sz="2800" dirty="0">
                <a:solidFill>
                  <a:srgbClr val="3673A6"/>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a:solidFill>
                <a:srgbClr val="3673A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Rectangle 1"/>
          <p:cNvSpPr>
            <a:spLocks noChangeArrowheads="1"/>
          </p:cNvSpPr>
          <p:nvPr/>
        </p:nvSpPr>
        <p:spPr bwMode="auto">
          <a:xfrm>
            <a:off x="2281474" y="2467706"/>
            <a:ext cx="6096000"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dirty="0">
                <a:ln>
                  <a:noFill/>
                </a:ln>
                <a:solidFill>
                  <a:srgbClr val="000080"/>
                </a:solidFill>
                <a:effectLst/>
                <a:latin typeface="Times New Roman" panose="02020603050405020304" pitchFamily="18" charset="0"/>
                <a:ea typeface="宋体" pitchFamily="2" charset="-122"/>
                <a:cs typeface="Times New Roman" panose="02020603050405020304" pitchFamily="18" charset="0"/>
              </a:rPr>
              <a:t>def </a:t>
            </a:r>
            <a: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jc(x):</a:t>
            </a:r>
            <a:b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br>
            <a: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    s=</a:t>
            </a:r>
            <a:r>
              <a:rPr kumimoji="0" lang="zh-CN" altLang="zh-CN" sz="28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1</a:t>
            </a:r>
            <a:br>
              <a:rPr kumimoji="0" lang="zh-CN" altLang="zh-CN" sz="28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br>
            <a:r>
              <a:rPr kumimoji="0" lang="zh-CN" altLang="zh-CN" sz="28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    </a:t>
            </a:r>
            <a:r>
              <a:rPr kumimoji="0" lang="zh-CN" altLang="zh-CN" sz="2800" b="1" i="0" u="none" strike="noStrike" cap="none" normalizeH="0" baseline="0" dirty="0">
                <a:ln>
                  <a:noFill/>
                </a:ln>
                <a:solidFill>
                  <a:srgbClr val="000080"/>
                </a:solidFill>
                <a:effectLst/>
                <a:latin typeface="Times New Roman" panose="02020603050405020304" pitchFamily="18" charset="0"/>
                <a:ea typeface="宋体" pitchFamily="2" charset="-122"/>
                <a:cs typeface="Times New Roman" panose="02020603050405020304" pitchFamily="18" charset="0"/>
              </a:rPr>
              <a:t>for </a:t>
            </a:r>
            <a: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i </a:t>
            </a:r>
            <a:r>
              <a:rPr kumimoji="0" lang="zh-CN" altLang="zh-CN" sz="2800" b="1" i="0" u="none" strike="noStrike" cap="none" normalizeH="0" baseline="0" dirty="0">
                <a:ln>
                  <a:noFill/>
                </a:ln>
                <a:solidFill>
                  <a:srgbClr val="000080"/>
                </a:solidFill>
                <a:effectLst/>
                <a:latin typeface="Times New Roman" panose="02020603050405020304" pitchFamily="18" charset="0"/>
                <a:ea typeface="宋体" pitchFamily="2" charset="-122"/>
                <a:cs typeface="Times New Roman" panose="02020603050405020304" pitchFamily="18" charset="0"/>
              </a:rPr>
              <a:t>in </a:t>
            </a:r>
            <a:r>
              <a:rPr kumimoji="0" lang="zh-CN" altLang="zh-CN" sz="2800" b="0" i="0" u="none" strike="noStrike" cap="none" normalizeH="0" baseline="0" dirty="0">
                <a:ln>
                  <a:noFill/>
                </a:ln>
                <a:solidFill>
                  <a:srgbClr val="000080"/>
                </a:solidFill>
                <a:effectLst/>
                <a:latin typeface="Times New Roman" panose="02020603050405020304" pitchFamily="18" charset="0"/>
                <a:ea typeface="宋体" pitchFamily="2" charset="-122"/>
                <a:cs typeface="Times New Roman" panose="02020603050405020304" pitchFamily="18" charset="0"/>
              </a:rPr>
              <a:t>range</a:t>
            </a:r>
            <a: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a:t>
            </a:r>
            <a:r>
              <a:rPr kumimoji="0" lang="zh-CN" altLang="zh-CN" sz="28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1</a:t>
            </a:r>
            <a: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,x+</a:t>
            </a:r>
            <a:r>
              <a:rPr kumimoji="0" lang="zh-CN" altLang="zh-CN" sz="28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1</a:t>
            </a:r>
            <a: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a:t>
            </a:r>
            <a:b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br>
            <a: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        s=s*i</a:t>
            </a:r>
            <a:b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br>
            <a: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    </a:t>
            </a:r>
            <a:r>
              <a:rPr kumimoji="0" lang="zh-CN" altLang="zh-CN" sz="2800" b="1" i="0" u="none" strike="noStrike" cap="none" normalizeH="0" baseline="0" dirty="0">
                <a:ln>
                  <a:noFill/>
                </a:ln>
                <a:solidFill>
                  <a:srgbClr val="000080"/>
                </a:solidFill>
                <a:effectLst/>
                <a:latin typeface="Times New Roman" panose="02020603050405020304" pitchFamily="18" charset="0"/>
                <a:ea typeface="宋体" pitchFamily="2" charset="-122"/>
                <a:cs typeface="Times New Roman" panose="02020603050405020304" pitchFamily="18" charset="0"/>
              </a:rPr>
              <a:t>return </a:t>
            </a:r>
            <a: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s</a:t>
            </a:r>
            <a:b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br>
            <a:r>
              <a:rPr kumimoji="0" lang="zh-CN" altLang="en-US"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kumimoji="0" lang="zh-CN" altLang="zh-CN" sz="36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9" name="文本框 3">
            <a:extLst>
              <a:ext uri="{FF2B5EF4-FFF2-40B4-BE49-F238E27FC236}">
                <a16:creationId xmlns:a16="http://schemas.microsoft.com/office/drawing/2014/main" id="{4F355BCC-2532-47D0-9CCB-B1504AB2038A}"/>
              </a:ext>
            </a:extLst>
          </p:cNvPr>
          <p:cNvSpPr txBox="1"/>
          <p:nvPr/>
        </p:nvSpPr>
        <p:spPr>
          <a:xfrm flipH="1">
            <a:off x="1447983" y="721350"/>
            <a:ext cx="6147874" cy="584775"/>
          </a:xfrm>
          <a:prstGeom prst="rect">
            <a:avLst/>
          </a:prstGeom>
          <a:noFill/>
        </p:spPr>
        <p:txBody>
          <a:bodyPr wrap="square" rtlCol="0">
            <a:spAutoFit/>
          </a:bodyPr>
          <a:lstStyle/>
          <a:p>
            <a:r>
              <a:rPr lang="zh-CN" altLang="en-US"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rPr>
              <a:t>随堂练习：函数的定义和调用</a:t>
            </a:r>
            <a:endParaRPr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endParaRPr>
          </a:p>
        </p:txBody>
      </p:sp>
      <p:pic>
        <p:nvPicPr>
          <p:cNvPr id="10" name="Picture 2" descr="https://img0.baidu.com/it/u=2936318765,1752478232&amp;fm=26&amp;fmt=au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437" y="431316"/>
            <a:ext cx="915555" cy="91555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gimg2.baidu.com/image_search/src=http%3A%2F%2Fpic4.zhimg.com%2Fv2-d5b3e725d11a195a02d5e7f6ca4b8984_1200x500.jpg&amp;refer=http%3A%2F%2Fpic4.zhimg.com&amp;app=2002&amp;size=f9999,10000&amp;q=a80&amp;n=0&amp;g=0n&amp;fmt=jpeg?sec=1647768565&amp;t=476684d17ed9ccd6e74059851d539ca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7284"/>
          <a:stretch/>
        </p:blipFill>
        <p:spPr bwMode="auto">
          <a:xfrm>
            <a:off x="1241809" y="1605655"/>
            <a:ext cx="668290" cy="704294"/>
          </a:xfrm>
          <a:prstGeom prst="rect">
            <a:avLst/>
          </a:prstGeom>
          <a:noFill/>
          <a:extLst>
            <a:ext uri="{909E8E84-426E-40DD-AFC4-6F175D3DCCD1}">
              <a14:hiddenFill xmlns:a14="http://schemas.microsoft.com/office/drawing/2010/main">
                <a:solidFill>
                  <a:srgbClr val="FFFFFF"/>
                </a:solidFill>
              </a14:hiddenFill>
            </a:ext>
          </a:extLst>
        </p:spPr>
      </p:pic>
      <p:sp>
        <p:nvSpPr>
          <p:cNvPr id="12"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Tree>
    <p:extLst>
      <p:ext uri="{BB962C8B-B14F-4D97-AF65-F5344CB8AC3E}">
        <p14:creationId xmlns:p14="http://schemas.microsoft.com/office/powerpoint/2010/main" val="9863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2225877" y="2644470"/>
            <a:ext cx="7269900" cy="33130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zh-CN" altLang="zh-CN" sz="2400" b="1" i="0" u="none" strike="noStrike" cap="none" normalizeH="0" baseline="0" dirty="0">
                <a:ln>
                  <a:noFill/>
                </a:ln>
                <a:solidFill>
                  <a:srgbClr val="000080"/>
                </a:solidFill>
                <a:effectLst/>
                <a:latin typeface="Times New Roman" panose="02020603050405020304" pitchFamily="18" charset="0"/>
                <a:ea typeface="宋体" pitchFamily="2" charset="-122"/>
                <a:cs typeface="Times New Roman" panose="02020603050405020304" pitchFamily="18" charset="0"/>
              </a:rPr>
              <a:t>def </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he(l,x):</a:t>
            </a:r>
            <a:b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b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    s=</a:t>
            </a:r>
            <a:r>
              <a:rPr kumimoji="0" lang="zh-CN" altLang="zh-CN" sz="24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0</a:t>
            </a:r>
            <a:br>
              <a:rPr kumimoji="0" lang="zh-CN" altLang="zh-CN" sz="24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br>
            <a:r>
              <a:rPr kumimoji="0" lang="zh-CN" altLang="zh-CN" sz="24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    </a:t>
            </a:r>
            <a:r>
              <a:rPr kumimoji="0" lang="zh-CN" altLang="zh-CN" sz="2400" b="1" i="0" u="none" strike="noStrike" cap="none" normalizeH="0" baseline="0" dirty="0">
                <a:ln>
                  <a:noFill/>
                </a:ln>
                <a:solidFill>
                  <a:srgbClr val="000080"/>
                </a:solidFill>
                <a:effectLst/>
                <a:latin typeface="Times New Roman" panose="02020603050405020304" pitchFamily="18" charset="0"/>
                <a:ea typeface="宋体" pitchFamily="2" charset="-122"/>
                <a:cs typeface="Times New Roman" panose="02020603050405020304" pitchFamily="18" charset="0"/>
              </a:rPr>
              <a:t>for </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i </a:t>
            </a:r>
            <a:r>
              <a:rPr kumimoji="0" lang="zh-CN" altLang="zh-CN" sz="2400" b="1" i="0" u="none" strike="noStrike" cap="none" normalizeH="0" baseline="0" dirty="0">
                <a:ln>
                  <a:noFill/>
                </a:ln>
                <a:solidFill>
                  <a:srgbClr val="000080"/>
                </a:solidFill>
                <a:effectLst/>
                <a:latin typeface="Times New Roman" panose="02020603050405020304" pitchFamily="18" charset="0"/>
                <a:ea typeface="宋体" pitchFamily="2" charset="-122"/>
                <a:cs typeface="Times New Roman" panose="02020603050405020304" pitchFamily="18" charset="0"/>
              </a:rPr>
              <a:t>in </a:t>
            </a:r>
            <a:r>
              <a:rPr kumimoji="0" lang="zh-CN" altLang="zh-CN" sz="2400" b="0" i="0" u="none" strike="noStrike" cap="none" normalizeH="0" baseline="0" dirty="0">
                <a:ln>
                  <a:noFill/>
                </a:ln>
                <a:solidFill>
                  <a:srgbClr val="000080"/>
                </a:solidFill>
                <a:effectLst/>
                <a:latin typeface="Times New Roman" panose="02020603050405020304" pitchFamily="18" charset="0"/>
                <a:ea typeface="宋体" pitchFamily="2" charset="-122"/>
                <a:cs typeface="Times New Roman" panose="02020603050405020304" pitchFamily="18" charset="0"/>
              </a:rPr>
              <a:t>range</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(x):</a:t>
            </a:r>
            <a:b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b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        s+=l[i]</a:t>
            </a:r>
            <a:b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b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    </a:t>
            </a:r>
            <a:r>
              <a:rPr kumimoji="0" lang="zh-CN" altLang="zh-CN" sz="2400" b="1" i="0" u="none" strike="noStrike" cap="none" normalizeH="0" baseline="0" dirty="0">
                <a:ln>
                  <a:noFill/>
                </a:ln>
                <a:solidFill>
                  <a:srgbClr val="000080"/>
                </a:solidFill>
                <a:effectLst/>
                <a:latin typeface="Times New Roman" panose="02020603050405020304" pitchFamily="18" charset="0"/>
                <a:ea typeface="宋体" pitchFamily="2" charset="-122"/>
                <a:cs typeface="Times New Roman" panose="02020603050405020304" pitchFamily="18" charset="0"/>
              </a:rPr>
              <a:t>return </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s</a:t>
            </a:r>
            <a:b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br>
            <a:b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b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l1=[</a:t>
            </a:r>
            <a:r>
              <a:rPr kumimoji="0" lang="zh-CN" altLang="zh-CN" sz="24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33</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 </a:t>
            </a:r>
            <a:r>
              <a:rPr kumimoji="0" lang="zh-CN" altLang="zh-CN" sz="24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76</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 </a:t>
            </a:r>
            <a:r>
              <a:rPr kumimoji="0" lang="zh-CN" altLang="zh-CN" sz="24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89</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 </a:t>
            </a:r>
            <a:r>
              <a:rPr kumimoji="0" lang="zh-CN" altLang="zh-CN" sz="24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21</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 </a:t>
            </a:r>
            <a:r>
              <a:rPr kumimoji="0" lang="zh-CN" altLang="zh-CN" sz="24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10</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 </a:t>
            </a:r>
            <a:r>
              <a:rPr kumimoji="0" lang="zh-CN" altLang="zh-CN" sz="24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44</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 </a:t>
            </a:r>
            <a:r>
              <a:rPr kumimoji="0" lang="zh-CN" altLang="zh-CN" sz="24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57</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 </a:t>
            </a:r>
            <a:r>
              <a:rPr kumimoji="0" lang="zh-CN" altLang="zh-CN" sz="24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69</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 </a:t>
            </a:r>
            <a:r>
              <a:rPr kumimoji="0" lang="zh-CN" altLang="zh-CN" sz="24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28</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 </a:t>
            </a:r>
            <a:r>
              <a:rPr kumimoji="0" lang="zh-CN" altLang="zh-CN" sz="24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71</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a:t>
            </a:r>
            <a:b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br>
            <a:r>
              <a:rPr kumimoji="0" lang="zh-CN" altLang="zh-CN" sz="2400" b="0" i="0" u="none" strike="noStrike" cap="none" normalizeH="0" baseline="0" dirty="0">
                <a:ln>
                  <a:noFill/>
                </a:ln>
                <a:solidFill>
                  <a:srgbClr val="000080"/>
                </a:solidFill>
                <a:effectLst/>
                <a:latin typeface="Times New Roman" panose="02020603050405020304" pitchFamily="18" charset="0"/>
                <a:ea typeface="宋体" pitchFamily="2" charset="-122"/>
                <a:cs typeface="Times New Roman" panose="02020603050405020304" pitchFamily="18" charset="0"/>
              </a:rPr>
              <a:t>print</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(he(l1,</a:t>
            </a:r>
            <a:r>
              <a:rPr kumimoji="0" lang="zh-CN" altLang="zh-CN" sz="24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3</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),he(l1,</a:t>
            </a:r>
            <a:r>
              <a:rPr kumimoji="0" lang="zh-CN" altLang="zh-CN" sz="24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6</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),he(l1,</a:t>
            </a:r>
            <a:r>
              <a:rPr kumimoji="0" lang="zh-CN" altLang="zh-CN" sz="24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10</a:t>
            </a:r>
            <a:r>
              <a:rPr kumimoji="0" lang="zh-CN" altLang="zh-CN" sz="24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kumimoji="0" lang="zh-CN" altLang="zh-CN" sz="32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64967" y="232303"/>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6">
            <a:extLst>
              <a:ext uri="{FF2B5EF4-FFF2-40B4-BE49-F238E27FC236}">
                <a16:creationId xmlns:a16="http://schemas.microsoft.com/office/drawing/2014/main" id="{F99F6AF2-6024-49D3-AC58-E85DF8A709C6}"/>
              </a:ext>
            </a:extLst>
          </p:cNvPr>
          <p:cNvSpPr txBox="1"/>
          <p:nvPr/>
        </p:nvSpPr>
        <p:spPr>
          <a:xfrm flipH="1">
            <a:off x="2225877" y="1486396"/>
            <a:ext cx="9100007" cy="1158074"/>
          </a:xfrm>
          <a:prstGeom prst="rect">
            <a:avLst/>
          </a:prstGeom>
          <a:noFill/>
        </p:spPr>
        <p:txBody>
          <a:bodyPr wrap="square" rtlCol="0">
            <a:spAutoFit/>
          </a:bodyPr>
          <a:lstStyle/>
          <a:p>
            <a:pPr>
              <a:lnSpc>
                <a:spcPct val="130000"/>
              </a:lnSpc>
              <a:spcBef>
                <a:spcPts val="1200"/>
              </a:spcBef>
            </a:pPr>
            <a:r>
              <a:rPr lang="zh-CN" altLang="en-US" sz="2800" dirty="0">
                <a:solidFill>
                  <a:srgbClr val="3673A6"/>
                </a:solidFill>
                <a:latin typeface="微软雅黑" panose="020B0503020204020204" pitchFamily="34" charset="-122"/>
                <a:ea typeface="微软雅黑" panose="020B0503020204020204" pitchFamily="34" charset="-122"/>
              </a:rPr>
              <a:t>书写程序求列表</a:t>
            </a:r>
            <a:r>
              <a:rPr lang="en-US" altLang="zh-CN" sz="2800" dirty="0">
                <a:solidFill>
                  <a:srgbClr val="3673A6"/>
                </a:solidFill>
                <a:latin typeface="微软雅黑" panose="020B0503020204020204" pitchFamily="34" charset="-122"/>
                <a:ea typeface="微软雅黑" panose="020B0503020204020204" pitchFamily="34" charset="-122"/>
              </a:rPr>
              <a:t>[33, 76, 89, 21, 10, 44, 57, 69, 28, 71]</a:t>
            </a:r>
            <a:r>
              <a:rPr lang="zh-CN" altLang="en-US" sz="2800" dirty="0">
                <a:solidFill>
                  <a:srgbClr val="3673A6"/>
                </a:solidFill>
                <a:latin typeface="微软雅黑" panose="020B0503020204020204" pitchFamily="34" charset="-122"/>
                <a:ea typeface="微软雅黑" panose="020B0503020204020204" pitchFamily="34" charset="-122"/>
              </a:rPr>
              <a:t>中前</a:t>
            </a:r>
            <a:r>
              <a:rPr lang="en-US" altLang="zh-CN" sz="2800" dirty="0">
                <a:solidFill>
                  <a:srgbClr val="3673A6"/>
                </a:solidFill>
                <a:latin typeface="微软雅黑" panose="020B0503020204020204" pitchFamily="34" charset="-122"/>
                <a:ea typeface="微软雅黑" panose="020B0503020204020204" pitchFamily="34" charset="-122"/>
              </a:rPr>
              <a:t>3</a:t>
            </a:r>
            <a:r>
              <a:rPr lang="zh-CN" altLang="en-US" sz="2800" dirty="0">
                <a:solidFill>
                  <a:srgbClr val="3673A6"/>
                </a:solidFill>
                <a:latin typeface="微软雅黑" panose="020B0503020204020204" pitchFamily="34" charset="-122"/>
                <a:ea typeface="微软雅黑" panose="020B0503020204020204" pitchFamily="34" charset="-122"/>
              </a:rPr>
              <a:t>个、</a:t>
            </a:r>
            <a:r>
              <a:rPr lang="en-US" altLang="zh-CN" sz="2800" dirty="0">
                <a:solidFill>
                  <a:srgbClr val="3673A6"/>
                </a:solidFill>
                <a:latin typeface="微软雅黑" panose="020B0503020204020204" pitchFamily="34" charset="-122"/>
                <a:ea typeface="微软雅黑" panose="020B0503020204020204" pitchFamily="34" charset="-122"/>
              </a:rPr>
              <a:t>6</a:t>
            </a:r>
            <a:r>
              <a:rPr lang="zh-CN" altLang="en-US" sz="2800" dirty="0">
                <a:solidFill>
                  <a:srgbClr val="3673A6"/>
                </a:solidFill>
                <a:latin typeface="微软雅黑" panose="020B0503020204020204" pitchFamily="34" charset="-122"/>
                <a:ea typeface="微软雅黑" panose="020B0503020204020204" pitchFamily="34" charset="-122"/>
              </a:rPr>
              <a:t>个、全部元素的和。</a:t>
            </a:r>
            <a:endParaRPr lang="en-US" altLang="zh-CN" sz="2800" dirty="0">
              <a:solidFill>
                <a:srgbClr val="3673A6"/>
              </a:solidFill>
              <a:latin typeface="微软雅黑" panose="020B0503020204020204" pitchFamily="34" charset="-122"/>
              <a:ea typeface="微软雅黑" panose="020B0503020204020204" pitchFamily="34" charset="-122"/>
            </a:endParaRPr>
          </a:p>
        </p:txBody>
      </p:sp>
      <p:sp>
        <p:nvSpPr>
          <p:cNvPr id="9" name="文本框 3">
            <a:extLst>
              <a:ext uri="{FF2B5EF4-FFF2-40B4-BE49-F238E27FC236}">
                <a16:creationId xmlns:a16="http://schemas.microsoft.com/office/drawing/2014/main" id="{4F355BCC-2532-47D0-9CCB-B1504AB2038A}"/>
              </a:ext>
            </a:extLst>
          </p:cNvPr>
          <p:cNvSpPr txBox="1"/>
          <p:nvPr/>
        </p:nvSpPr>
        <p:spPr>
          <a:xfrm flipH="1">
            <a:off x="1447983" y="721350"/>
            <a:ext cx="6147874" cy="584775"/>
          </a:xfrm>
          <a:prstGeom prst="rect">
            <a:avLst/>
          </a:prstGeom>
          <a:noFill/>
        </p:spPr>
        <p:txBody>
          <a:bodyPr wrap="square" rtlCol="0">
            <a:spAutoFit/>
          </a:bodyPr>
          <a:lstStyle/>
          <a:p>
            <a:r>
              <a:rPr lang="zh-CN" altLang="en-US"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rPr>
              <a:t>随堂练习：函数的定义和调用</a:t>
            </a:r>
            <a:endParaRPr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endParaRPr>
          </a:p>
        </p:txBody>
      </p:sp>
      <p:pic>
        <p:nvPicPr>
          <p:cNvPr id="10" name="Picture 2" descr="https://img0.baidu.com/it/u=2936318765,1752478232&amp;fm=26&amp;fmt=au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437" y="431316"/>
            <a:ext cx="915555" cy="91555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gimg2.baidu.com/image_search/src=http%3A%2F%2Fpic4.zhimg.com%2Fv2-d5b3e725d11a195a02d5e7f6ca4b8984_1200x500.jpg&amp;refer=http%3A%2F%2Fpic4.zhimg.com&amp;app=2002&amp;size=f9999,10000&amp;q=a80&amp;n=0&amp;g=0n&amp;fmt=jpeg?sec=1647768565&amp;t=476684d17ed9ccd6e74059851d539ca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7284"/>
          <a:stretch/>
        </p:blipFill>
        <p:spPr bwMode="auto">
          <a:xfrm>
            <a:off x="1241809" y="1605655"/>
            <a:ext cx="668290" cy="704294"/>
          </a:xfrm>
          <a:prstGeom prst="rect">
            <a:avLst/>
          </a:prstGeom>
          <a:noFill/>
          <a:extLst>
            <a:ext uri="{909E8E84-426E-40DD-AFC4-6F175D3DCCD1}">
              <a14:hiddenFill xmlns:a14="http://schemas.microsoft.com/office/drawing/2010/main">
                <a:solidFill>
                  <a:srgbClr val="FFFFFF"/>
                </a:solidFill>
              </a14:hiddenFill>
            </a:ext>
          </a:extLst>
        </p:spPr>
      </p:pic>
      <p:sp>
        <p:nvSpPr>
          <p:cNvPr id="12"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Tree>
    <p:extLst>
      <p:ext uri="{BB962C8B-B14F-4D97-AF65-F5344CB8AC3E}">
        <p14:creationId xmlns:p14="http://schemas.microsoft.com/office/powerpoint/2010/main" val="79513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2279293" y="2438501"/>
            <a:ext cx="6096000" cy="19538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2800" b="1" i="0" u="none" strike="noStrike" cap="none" normalizeH="0" baseline="0" dirty="0">
                <a:ln>
                  <a:noFill/>
                </a:ln>
                <a:solidFill>
                  <a:srgbClr val="000080"/>
                </a:solidFill>
                <a:effectLst/>
                <a:latin typeface="Times New Roman" panose="02020603050405020304" pitchFamily="18" charset="0"/>
                <a:ea typeface="宋体" pitchFamily="2" charset="-122"/>
                <a:cs typeface="Times New Roman" panose="02020603050405020304" pitchFamily="18" charset="0"/>
              </a:rPr>
              <a:t>def </a:t>
            </a:r>
            <a: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cf(x,n):</a:t>
            </a:r>
            <a:b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br>
            <a: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    </a:t>
            </a:r>
            <a:r>
              <a:rPr kumimoji="0" lang="en-US"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s=x**n</a:t>
            </a:r>
            <a:b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br>
            <a: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    </a:t>
            </a:r>
            <a:r>
              <a:rPr kumimoji="0" lang="zh-CN" altLang="zh-CN" sz="2800" b="1" i="0" u="none" strike="noStrike" cap="none" normalizeH="0" baseline="0" dirty="0">
                <a:ln>
                  <a:noFill/>
                </a:ln>
                <a:solidFill>
                  <a:srgbClr val="000080"/>
                </a:solidFill>
                <a:effectLst/>
                <a:latin typeface="Times New Roman" panose="02020603050405020304" pitchFamily="18" charset="0"/>
                <a:ea typeface="宋体" pitchFamily="2" charset="-122"/>
                <a:cs typeface="Times New Roman" panose="02020603050405020304" pitchFamily="18" charset="0"/>
              </a:rPr>
              <a:t>return </a:t>
            </a:r>
            <a: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s</a:t>
            </a:r>
            <a:endParaRPr kumimoji="0" lang="zh-CN" altLang="zh-CN" sz="36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6">
            <a:extLst>
              <a:ext uri="{FF2B5EF4-FFF2-40B4-BE49-F238E27FC236}">
                <a16:creationId xmlns:a16="http://schemas.microsoft.com/office/drawing/2014/main" id="{F99F6AF2-6024-49D3-AC58-E85DF8A709C6}"/>
              </a:ext>
            </a:extLst>
          </p:cNvPr>
          <p:cNvSpPr txBox="1"/>
          <p:nvPr/>
        </p:nvSpPr>
        <p:spPr>
          <a:xfrm flipH="1">
            <a:off x="2199810" y="1688978"/>
            <a:ext cx="8443796" cy="562526"/>
          </a:xfrm>
          <a:prstGeom prst="rect">
            <a:avLst/>
          </a:prstGeom>
          <a:noFill/>
        </p:spPr>
        <p:txBody>
          <a:bodyPr wrap="square" rtlCol="0">
            <a:spAutoFit/>
          </a:bodyPr>
          <a:lstStyle/>
          <a:p>
            <a:pPr>
              <a:lnSpc>
                <a:spcPts val="4000"/>
              </a:lnSpc>
              <a:spcBef>
                <a:spcPts val="1200"/>
              </a:spcBef>
            </a:pPr>
            <a:r>
              <a:rPr lang="zh-CN" altLang="en-US" sz="2800" dirty="0">
                <a:solidFill>
                  <a:srgbClr val="3673A6"/>
                </a:solidFill>
                <a:latin typeface="微软雅黑" panose="020B0503020204020204" pitchFamily="34" charset="-122"/>
                <a:ea typeface="微软雅黑" panose="020B0503020204020204" pitchFamily="34" charset="-122"/>
              </a:rPr>
              <a:t>编写一个函数计算</a:t>
            </a:r>
            <a:r>
              <a:rPr lang="en-US" altLang="zh-CN" sz="2800" dirty="0" err="1">
                <a:solidFill>
                  <a:srgbClr val="3673A6"/>
                </a:solidFill>
                <a:latin typeface="微软雅黑" panose="020B0503020204020204" pitchFamily="34" charset="-122"/>
                <a:ea typeface="微软雅黑" panose="020B0503020204020204" pitchFamily="34" charset="-122"/>
              </a:rPr>
              <a:t>x</a:t>
            </a:r>
            <a:r>
              <a:rPr lang="en-US" altLang="zh-CN" sz="2800" baseline="30000" dirty="0" err="1">
                <a:solidFill>
                  <a:srgbClr val="3673A6"/>
                </a:solidFill>
                <a:latin typeface="微软雅黑" panose="020B0503020204020204" pitchFamily="34" charset="-122"/>
                <a:ea typeface="微软雅黑" panose="020B0503020204020204" pitchFamily="34" charset="-122"/>
              </a:rPr>
              <a:t>n</a:t>
            </a:r>
            <a:r>
              <a:rPr lang="zh-CN" altLang="en-US" sz="2800" dirty="0">
                <a:solidFill>
                  <a:srgbClr val="3673A6"/>
                </a:solidFill>
                <a:latin typeface="微软雅黑" panose="020B0503020204020204" pitchFamily="34" charset="-122"/>
                <a:ea typeface="微软雅黑" panose="020B0503020204020204" pitchFamily="34" charset="-122"/>
              </a:rPr>
              <a:t>。</a:t>
            </a:r>
            <a:endParaRPr lang="en-US" altLang="zh-CN" sz="2800" dirty="0">
              <a:solidFill>
                <a:srgbClr val="3673A6"/>
              </a:solidFill>
              <a:latin typeface="微软雅黑" panose="020B0503020204020204" pitchFamily="34" charset="-122"/>
              <a:ea typeface="微软雅黑" panose="020B0503020204020204" pitchFamily="34" charset="-122"/>
            </a:endParaRPr>
          </a:p>
        </p:txBody>
      </p:sp>
      <p:sp>
        <p:nvSpPr>
          <p:cNvPr id="9" name="文本框 3">
            <a:extLst>
              <a:ext uri="{FF2B5EF4-FFF2-40B4-BE49-F238E27FC236}">
                <a16:creationId xmlns:a16="http://schemas.microsoft.com/office/drawing/2014/main" id="{4F355BCC-2532-47D0-9CCB-B1504AB2038A}"/>
              </a:ext>
            </a:extLst>
          </p:cNvPr>
          <p:cNvSpPr txBox="1"/>
          <p:nvPr/>
        </p:nvSpPr>
        <p:spPr>
          <a:xfrm flipH="1">
            <a:off x="1447983" y="721350"/>
            <a:ext cx="6147874" cy="584775"/>
          </a:xfrm>
          <a:prstGeom prst="rect">
            <a:avLst/>
          </a:prstGeom>
          <a:noFill/>
        </p:spPr>
        <p:txBody>
          <a:bodyPr wrap="square" rtlCol="0">
            <a:spAutoFit/>
          </a:bodyPr>
          <a:lstStyle/>
          <a:p>
            <a:r>
              <a:rPr lang="zh-CN" altLang="en-US"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rPr>
              <a:t>随堂练习：函数的定义和调用</a:t>
            </a:r>
            <a:endParaRPr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endParaRPr>
          </a:p>
        </p:txBody>
      </p:sp>
      <p:pic>
        <p:nvPicPr>
          <p:cNvPr id="10" name="Picture 2" descr="https://img0.baidu.com/it/u=2936318765,1752478232&amp;fm=26&amp;fmt=au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437" y="431316"/>
            <a:ext cx="915555" cy="91555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gimg2.baidu.com/image_search/src=http%3A%2F%2Fpic4.zhimg.com%2Fv2-d5b3e725d11a195a02d5e7f6ca4b8984_1200x500.jpg&amp;refer=http%3A%2F%2Fpic4.zhimg.com&amp;app=2002&amp;size=f9999,10000&amp;q=a80&amp;n=0&amp;g=0n&amp;fmt=jpeg?sec=1647768565&amp;t=476684d17ed9ccd6e74059851d539ca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7284"/>
          <a:stretch/>
        </p:blipFill>
        <p:spPr bwMode="auto">
          <a:xfrm>
            <a:off x="1241809" y="1605655"/>
            <a:ext cx="668290" cy="704294"/>
          </a:xfrm>
          <a:prstGeom prst="rect">
            <a:avLst/>
          </a:prstGeom>
          <a:noFill/>
          <a:extLst>
            <a:ext uri="{909E8E84-426E-40DD-AFC4-6F175D3DCCD1}">
              <a14:hiddenFill xmlns:a14="http://schemas.microsoft.com/office/drawing/2010/main">
                <a:solidFill>
                  <a:srgbClr val="FFFFFF"/>
                </a:solidFill>
              </a14:hiddenFill>
            </a:ext>
          </a:extLst>
        </p:spPr>
      </p:pic>
      <p:sp>
        <p:nvSpPr>
          <p:cNvPr id="12"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Tree>
    <p:extLst>
      <p:ext uri="{BB962C8B-B14F-4D97-AF65-F5344CB8AC3E}">
        <p14:creationId xmlns:p14="http://schemas.microsoft.com/office/powerpoint/2010/main" val="725814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5" y="152095"/>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4" y="255270"/>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4500293" y="1651313"/>
            <a:ext cx="4842882" cy="923330"/>
            <a:chOff x="486669" y="1285026"/>
            <a:chExt cx="1530939" cy="3374954"/>
          </a:xfrm>
        </p:grpSpPr>
        <p:sp>
          <p:nvSpPr>
            <p:cNvPr id="19" name="文本框 4"/>
            <p:cNvSpPr txBox="1"/>
            <p:nvPr/>
          </p:nvSpPr>
          <p:spPr>
            <a:xfrm>
              <a:off x="486669" y="1285026"/>
              <a:ext cx="1530939" cy="33749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5400" b="1" dirty="0">
                  <a:latin typeface="微软雅黑" panose="020B0503020204020204" pitchFamily="34" charset="-122"/>
                  <a:ea typeface="微软雅黑" panose="020B0503020204020204" pitchFamily="34" charset="-122"/>
                </a:rPr>
                <a:t>5.1 </a:t>
              </a:r>
              <a:r>
                <a:rPr lang="zh-CN" altLang="en-US" sz="5400" b="1" dirty="0">
                  <a:latin typeface="微软雅黑" panose="020B0503020204020204" pitchFamily="34" charset="-122"/>
                  <a:ea typeface="微软雅黑" panose="020B0503020204020204" pitchFamily="34" charset="-122"/>
                </a:rPr>
                <a:t>函数定义</a:t>
              </a:r>
            </a:p>
          </p:txBody>
        </p:sp>
        <p:cxnSp>
          <p:nvCxnSpPr>
            <p:cNvPr id="20" name="直接连接符 19"/>
            <p:cNvCxnSpPr/>
            <p:nvPr/>
          </p:nvCxnSpPr>
          <p:spPr>
            <a:xfrm>
              <a:off x="1782074" y="1505817"/>
              <a:ext cx="0" cy="410150"/>
            </a:xfrm>
            <a:prstGeom prst="line">
              <a:avLst/>
            </a:prstGeom>
            <a:ln>
              <a:solidFill>
                <a:srgbClr val="2A436D"/>
              </a:solidFill>
            </a:ln>
          </p:spPr>
          <p:style>
            <a:lnRef idx="1">
              <a:schemeClr val="accent1"/>
            </a:lnRef>
            <a:fillRef idx="0">
              <a:schemeClr val="accent1"/>
            </a:fillRef>
            <a:effectRef idx="0">
              <a:schemeClr val="accent1"/>
            </a:effectRef>
            <a:fontRef idx="minor">
              <a:schemeClr val="tx1"/>
            </a:fontRef>
          </p:style>
        </p:cxnSp>
      </p:grpSp>
      <p:pic>
        <p:nvPicPr>
          <p:cNvPr id="3074" name="Picture 2" descr="https://img0.baidu.com/it/u=2936318765,1752478232&amp;fm=26&amp;fmt=au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8356" y="759336"/>
            <a:ext cx="2222501" cy="2222501"/>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28"/>
          <p:cNvSpPr txBox="1">
            <a:spLocks noChangeArrowheads="1"/>
          </p:cNvSpPr>
          <p:nvPr/>
        </p:nvSpPr>
        <p:spPr bwMode="auto">
          <a:xfrm>
            <a:off x="6874712" y="2786459"/>
            <a:ext cx="28358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just">
              <a:lnSpc>
                <a:spcPct val="100000"/>
              </a:lnSpc>
              <a:spcBef>
                <a:spcPct val="0"/>
              </a:spcBef>
              <a:buNone/>
              <a:defRPr/>
            </a:pPr>
            <a:r>
              <a:rPr lang="zh-CN" altLang="en-US" sz="2400" b="1" dirty="0">
                <a:solidFill>
                  <a:srgbClr val="49786D"/>
                </a:solidFill>
                <a:latin typeface="Times New Roman" panose="02020603050405020304" pitchFamily="18" charset="0"/>
                <a:ea typeface="微软雅黑" panose="020B0503020204020204" pitchFamily="34" charset="-122"/>
                <a:cs typeface="Times New Roman" panose="02020603050405020304" pitchFamily="18" charset="0"/>
              </a:rPr>
              <a:t>函数功能</a:t>
            </a:r>
          </a:p>
        </p:txBody>
      </p:sp>
      <p:sp>
        <p:nvSpPr>
          <p:cNvPr id="16" name="文本框 129"/>
          <p:cNvSpPr txBox="1">
            <a:spLocks noChangeArrowheads="1"/>
          </p:cNvSpPr>
          <p:nvPr/>
        </p:nvSpPr>
        <p:spPr bwMode="auto">
          <a:xfrm>
            <a:off x="5180497" y="2786459"/>
            <a:ext cx="15954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defRPr/>
            </a:pP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Part 01</a:t>
            </a:r>
            <a:endPar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7" name="直接连接符 16"/>
          <p:cNvCxnSpPr/>
          <p:nvPr/>
        </p:nvCxnSpPr>
        <p:spPr bwMode="auto">
          <a:xfrm flipV="1">
            <a:off x="6549805" y="2786459"/>
            <a:ext cx="130175" cy="3317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文本框 127"/>
          <p:cNvSpPr txBox="1">
            <a:spLocks noChangeArrowheads="1"/>
          </p:cNvSpPr>
          <p:nvPr/>
        </p:nvSpPr>
        <p:spPr bwMode="auto">
          <a:xfrm>
            <a:off x="6874712" y="3410465"/>
            <a:ext cx="28358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just">
              <a:lnSpc>
                <a:spcPct val="100000"/>
              </a:lnSpc>
              <a:spcBef>
                <a:spcPct val="0"/>
              </a:spcBef>
              <a:buNone/>
              <a:defRPr/>
            </a:pPr>
            <a:r>
              <a:rPr lang="zh-CN" altLang="en-US" sz="2400" b="1" dirty="0">
                <a:solidFill>
                  <a:srgbClr val="64846E"/>
                </a:solidFill>
                <a:latin typeface="Times New Roman" panose="02020603050405020304" pitchFamily="18" charset="0"/>
                <a:ea typeface="微软雅黑" panose="020B0503020204020204" pitchFamily="34" charset="-122"/>
                <a:cs typeface="Times New Roman" panose="02020603050405020304" pitchFamily="18" charset="0"/>
              </a:rPr>
              <a:t>函数定义</a:t>
            </a:r>
          </a:p>
        </p:txBody>
      </p:sp>
      <p:sp>
        <p:nvSpPr>
          <p:cNvPr id="23" name="文本框 130"/>
          <p:cNvSpPr txBox="1">
            <a:spLocks noChangeArrowheads="1"/>
          </p:cNvSpPr>
          <p:nvPr/>
        </p:nvSpPr>
        <p:spPr bwMode="auto">
          <a:xfrm>
            <a:off x="5180497" y="3410465"/>
            <a:ext cx="15954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defRPr/>
            </a:pP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Part 02</a:t>
            </a:r>
            <a:endPar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4" name="直接连接符 23"/>
          <p:cNvCxnSpPr/>
          <p:nvPr/>
        </p:nvCxnSpPr>
        <p:spPr bwMode="auto">
          <a:xfrm flipV="1">
            <a:off x="6549805" y="3410465"/>
            <a:ext cx="130175" cy="3317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6889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6">
            <a:extLst>
              <a:ext uri="{FF2B5EF4-FFF2-40B4-BE49-F238E27FC236}">
                <a16:creationId xmlns:a16="http://schemas.microsoft.com/office/drawing/2014/main" id="{F99F6AF2-6024-49D3-AC58-E85DF8A709C6}"/>
              </a:ext>
            </a:extLst>
          </p:cNvPr>
          <p:cNvSpPr txBox="1"/>
          <p:nvPr/>
        </p:nvSpPr>
        <p:spPr>
          <a:xfrm flipH="1">
            <a:off x="2014009" y="1688978"/>
            <a:ext cx="9279984" cy="562526"/>
          </a:xfrm>
          <a:prstGeom prst="rect">
            <a:avLst/>
          </a:prstGeom>
          <a:noFill/>
        </p:spPr>
        <p:txBody>
          <a:bodyPr wrap="square" rtlCol="0">
            <a:spAutoFit/>
          </a:bodyPr>
          <a:lstStyle/>
          <a:p>
            <a:pPr>
              <a:lnSpc>
                <a:spcPts val="4000"/>
              </a:lnSpc>
              <a:spcBef>
                <a:spcPts val="1200"/>
              </a:spcBef>
            </a:pPr>
            <a:r>
              <a:rPr lang="zh-CN" altLang="en-US" sz="2800" dirty="0">
                <a:solidFill>
                  <a:srgbClr val="3673A6"/>
                </a:solidFill>
                <a:latin typeface="微软雅黑" panose="020B0503020204020204" pitchFamily="34" charset="-122"/>
                <a:ea typeface="微软雅黑" panose="020B0503020204020204" pitchFamily="34" charset="-122"/>
              </a:rPr>
              <a:t>实现</a:t>
            </a:r>
            <a:r>
              <a:rPr lang="en-US" altLang="zh-CN" sz="2800" dirty="0">
                <a:solidFill>
                  <a:srgbClr val="3673A6"/>
                </a:solidFill>
                <a:latin typeface="微软雅黑" panose="020B0503020204020204" pitchFamily="34" charset="-122"/>
                <a:ea typeface="微软雅黑" panose="020B0503020204020204" pitchFamily="34" charset="-122"/>
              </a:rPr>
              <a:t>multi()</a:t>
            </a:r>
            <a:r>
              <a:rPr lang="zh-CN" altLang="en-US" sz="2800" dirty="0">
                <a:solidFill>
                  <a:srgbClr val="3673A6"/>
                </a:solidFill>
                <a:latin typeface="微软雅黑" panose="020B0503020204020204" pitchFamily="34" charset="-122"/>
                <a:ea typeface="微软雅黑" panose="020B0503020204020204" pitchFamily="34" charset="-122"/>
              </a:rPr>
              <a:t>函数，参数个数不限，返回所有参数的乘积。</a:t>
            </a:r>
            <a:endParaRPr lang="en-US" altLang="zh-CN" sz="2800" dirty="0">
              <a:solidFill>
                <a:srgbClr val="3673A6"/>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2144779" y="2394616"/>
            <a:ext cx="6096000"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dirty="0">
                <a:ln>
                  <a:noFill/>
                </a:ln>
                <a:solidFill>
                  <a:srgbClr val="000080"/>
                </a:solidFill>
                <a:effectLst/>
                <a:latin typeface="Times New Roman" panose="02020603050405020304" pitchFamily="18" charset="0"/>
                <a:ea typeface="宋体" pitchFamily="2" charset="-122"/>
                <a:cs typeface="Times New Roman" panose="02020603050405020304" pitchFamily="18" charset="0"/>
              </a:rPr>
              <a:t>def </a:t>
            </a:r>
            <a: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multi(*t):</a:t>
            </a:r>
            <a:b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br>
            <a: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    s=</a:t>
            </a:r>
            <a:r>
              <a:rPr kumimoji="0" lang="zh-CN" altLang="zh-CN" sz="28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1</a:t>
            </a:r>
            <a:br>
              <a:rPr kumimoji="0" lang="zh-CN" altLang="zh-CN" sz="28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br>
            <a:r>
              <a:rPr kumimoji="0" lang="zh-CN" altLang="zh-CN" sz="28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    </a:t>
            </a:r>
            <a:r>
              <a:rPr kumimoji="0" lang="zh-CN" altLang="zh-CN" sz="2800" b="1" i="0" u="none" strike="noStrike" cap="none" normalizeH="0" baseline="0" dirty="0">
                <a:ln>
                  <a:noFill/>
                </a:ln>
                <a:solidFill>
                  <a:srgbClr val="000080"/>
                </a:solidFill>
                <a:effectLst/>
                <a:latin typeface="Times New Roman" panose="02020603050405020304" pitchFamily="18" charset="0"/>
                <a:ea typeface="宋体" pitchFamily="2" charset="-122"/>
                <a:cs typeface="Times New Roman" panose="02020603050405020304" pitchFamily="18" charset="0"/>
              </a:rPr>
              <a:t>for </a:t>
            </a:r>
            <a: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x </a:t>
            </a:r>
            <a:r>
              <a:rPr kumimoji="0" lang="zh-CN" altLang="zh-CN" sz="2800" b="1" i="0" u="none" strike="noStrike" cap="none" normalizeH="0" baseline="0" dirty="0">
                <a:ln>
                  <a:noFill/>
                </a:ln>
                <a:solidFill>
                  <a:srgbClr val="000080"/>
                </a:solidFill>
                <a:effectLst/>
                <a:latin typeface="Times New Roman" panose="02020603050405020304" pitchFamily="18" charset="0"/>
                <a:ea typeface="宋体" pitchFamily="2" charset="-122"/>
                <a:cs typeface="Times New Roman" panose="02020603050405020304" pitchFamily="18" charset="0"/>
              </a:rPr>
              <a:t>in </a:t>
            </a:r>
            <a: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t:</a:t>
            </a:r>
            <a:b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br>
            <a: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        s*=x</a:t>
            </a:r>
            <a:b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br>
            <a: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    </a:t>
            </a:r>
            <a:r>
              <a:rPr kumimoji="0" lang="zh-CN" altLang="zh-CN" sz="2800" b="1" i="0" u="none" strike="noStrike" cap="none" normalizeH="0" baseline="0" dirty="0">
                <a:ln>
                  <a:noFill/>
                </a:ln>
                <a:solidFill>
                  <a:srgbClr val="000080"/>
                </a:solidFill>
                <a:effectLst/>
                <a:latin typeface="Times New Roman" panose="02020603050405020304" pitchFamily="18" charset="0"/>
                <a:ea typeface="宋体" pitchFamily="2" charset="-122"/>
                <a:cs typeface="Times New Roman" panose="02020603050405020304" pitchFamily="18" charset="0"/>
              </a:rPr>
              <a:t>return </a:t>
            </a:r>
            <a: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s</a:t>
            </a:r>
            <a:b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br>
            <a:b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br>
            <a:r>
              <a:rPr kumimoji="0" lang="zh-CN" altLang="zh-CN" sz="2800" b="0" i="0" u="none" strike="noStrike" cap="none" normalizeH="0" baseline="0" dirty="0">
                <a:ln>
                  <a:noFill/>
                </a:ln>
                <a:solidFill>
                  <a:srgbClr val="000080"/>
                </a:solidFill>
                <a:effectLst/>
                <a:latin typeface="Times New Roman" panose="02020603050405020304" pitchFamily="18" charset="0"/>
                <a:ea typeface="宋体" pitchFamily="2" charset="-122"/>
                <a:cs typeface="Times New Roman" panose="02020603050405020304" pitchFamily="18" charset="0"/>
              </a:rPr>
              <a:t>print</a:t>
            </a:r>
            <a: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(multi(</a:t>
            </a:r>
            <a:r>
              <a:rPr kumimoji="0" lang="zh-CN" altLang="zh-CN" sz="28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2</a:t>
            </a:r>
            <a: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a:t>
            </a:r>
            <a:r>
              <a:rPr kumimoji="0" lang="zh-CN" altLang="zh-CN" sz="28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3</a:t>
            </a:r>
            <a: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a:t>
            </a:r>
            <a:r>
              <a:rPr kumimoji="0" lang="zh-CN" altLang="zh-CN" sz="2800" b="0" i="0" u="none" strike="noStrike" cap="none" normalizeH="0" baseline="0" dirty="0">
                <a:ln>
                  <a:noFill/>
                </a:ln>
                <a:solidFill>
                  <a:srgbClr val="0000FF"/>
                </a:solidFill>
                <a:effectLst/>
                <a:latin typeface="Times New Roman" panose="02020603050405020304" pitchFamily="18" charset="0"/>
                <a:ea typeface="宋体" pitchFamily="2" charset="-122"/>
                <a:cs typeface="Times New Roman" panose="02020603050405020304" pitchFamily="18" charset="0"/>
              </a:rPr>
              <a:t>5</a:t>
            </a:r>
            <a:r>
              <a:rPr kumimoji="0" lang="zh-CN" altLang="zh-CN" sz="2800" b="0" i="0" u="none" strike="noStrike" cap="none" normalizeH="0" baseline="0" dirty="0">
                <a:ln>
                  <a:noFill/>
                </a:ln>
                <a:solidFill>
                  <a:srgbClr val="000000"/>
                </a:solidFill>
                <a:effectLst/>
                <a:latin typeface="Times New Roman" panose="02020603050405020304" pitchFamily="18" charset="0"/>
                <a:ea typeface="宋体" pitchFamily="2" charset="-122"/>
                <a:cs typeface="Times New Roman" panose="02020603050405020304" pitchFamily="18" charset="0"/>
              </a:rPr>
              <a:t>))</a:t>
            </a:r>
            <a:endParaRPr kumimoji="0" lang="zh-CN" altLang="zh-CN" sz="3600" b="0"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9" name="文本框 3">
            <a:extLst>
              <a:ext uri="{FF2B5EF4-FFF2-40B4-BE49-F238E27FC236}">
                <a16:creationId xmlns:a16="http://schemas.microsoft.com/office/drawing/2014/main" id="{4F355BCC-2532-47D0-9CCB-B1504AB2038A}"/>
              </a:ext>
            </a:extLst>
          </p:cNvPr>
          <p:cNvSpPr txBox="1"/>
          <p:nvPr/>
        </p:nvSpPr>
        <p:spPr>
          <a:xfrm flipH="1">
            <a:off x="1447983" y="721350"/>
            <a:ext cx="6147874" cy="584775"/>
          </a:xfrm>
          <a:prstGeom prst="rect">
            <a:avLst/>
          </a:prstGeom>
          <a:noFill/>
        </p:spPr>
        <p:txBody>
          <a:bodyPr wrap="square" rtlCol="0">
            <a:spAutoFit/>
          </a:bodyPr>
          <a:lstStyle/>
          <a:p>
            <a:r>
              <a:rPr lang="zh-CN" altLang="en-US"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rPr>
              <a:t>随堂练习：函数的定义和调用</a:t>
            </a:r>
            <a:endParaRPr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endParaRPr>
          </a:p>
        </p:txBody>
      </p:sp>
      <p:pic>
        <p:nvPicPr>
          <p:cNvPr id="10" name="Picture 2" descr="https://img0.baidu.com/it/u=2936318765,1752478232&amp;fm=26&amp;fmt=au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437" y="431316"/>
            <a:ext cx="915555" cy="91555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gimg2.baidu.com/image_search/src=http%3A%2F%2Fpic4.zhimg.com%2Fv2-d5b3e725d11a195a02d5e7f6ca4b8984_1200x500.jpg&amp;refer=http%3A%2F%2Fpic4.zhimg.com&amp;app=2002&amp;size=f9999,10000&amp;q=a80&amp;n=0&amp;g=0n&amp;fmt=jpeg?sec=1647768565&amp;t=476684d17ed9ccd6e74059851d539ca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47284"/>
          <a:stretch/>
        </p:blipFill>
        <p:spPr bwMode="auto">
          <a:xfrm>
            <a:off x="1241809" y="1605655"/>
            <a:ext cx="668290" cy="704294"/>
          </a:xfrm>
          <a:prstGeom prst="rect">
            <a:avLst/>
          </a:prstGeom>
          <a:noFill/>
          <a:extLst>
            <a:ext uri="{909E8E84-426E-40DD-AFC4-6F175D3DCCD1}">
              <a14:hiddenFill xmlns:a14="http://schemas.microsoft.com/office/drawing/2010/main">
                <a:solidFill>
                  <a:srgbClr val="FFFFFF"/>
                </a:solidFill>
              </a14:hiddenFill>
            </a:ext>
          </a:extLst>
        </p:spPr>
      </p:pic>
      <p:sp>
        <p:nvSpPr>
          <p:cNvPr id="12"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Tree>
    <p:extLst>
      <p:ext uri="{BB962C8B-B14F-4D97-AF65-F5344CB8AC3E}">
        <p14:creationId xmlns:p14="http://schemas.microsoft.com/office/powerpoint/2010/main" val="202008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5" y="152095"/>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4" y="255270"/>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4500293" y="1651313"/>
            <a:ext cx="5757284" cy="923330"/>
            <a:chOff x="486669" y="1285026"/>
            <a:chExt cx="1820001" cy="3374954"/>
          </a:xfrm>
        </p:grpSpPr>
        <p:sp>
          <p:nvSpPr>
            <p:cNvPr id="19" name="文本框 4"/>
            <p:cNvSpPr txBox="1"/>
            <p:nvPr/>
          </p:nvSpPr>
          <p:spPr>
            <a:xfrm>
              <a:off x="486669" y="1285026"/>
              <a:ext cx="1820001" cy="33749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5400" b="1" dirty="0">
                  <a:latin typeface="微软雅黑" panose="020B0503020204020204" pitchFamily="34" charset="-122"/>
                  <a:ea typeface="微软雅黑" panose="020B0503020204020204" pitchFamily="34" charset="-122"/>
                </a:rPr>
                <a:t>5.3  </a:t>
              </a:r>
              <a:r>
                <a:rPr lang="zh-CN" altLang="en-US" sz="5400" b="1" dirty="0">
                  <a:latin typeface="微软雅黑" panose="020B0503020204020204" pitchFamily="34" charset="-122"/>
                  <a:ea typeface="微软雅黑" panose="020B0503020204020204" pitchFamily="34" charset="-122"/>
                </a:rPr>
                <a:t>变量作用域</a:t>
              </a:r>
            </a:p>
          </p:txBody>
        </p:sp>
        <p:cxnSp>
          <p:nvCxnSpPr>
            <p:cNvPr id="20" name="直接连接符 19"/>
            <p:cNvCxnSpPr/>
            <p:nvPr/>
          </p:nvCxnSpPr>
          <p:spPr>
            <a:xfrm>
              <a:off x="1782074" y="1505817"/>
              <a:ext cx="0" cy="410150"/>
            </a:xfrm>
            <a:prstGeom prst="line">
              <a:avLst/>
            </a:prstGeom>
            <a:ln>
              <a:solidFill>
                <a:srgbClr val="2A436D"/>
              </a:solidFill>
            </a:ln>
          </p:spPr>
          <p:style>
            <a:lnRef idx="1">
              <a:schemeClr val="accent1"/>
            </a:lnRef>
            <a:fillRef idx="0">
              <a:schemeClr val="accent1"/>
            </a:fillRef>
            <a:effectRef idx="0">
              <a:schemeClr val="accent1"/>
            </a:effectRef>
            <a:fontRef idx="minor">
              <a:schemeClr val="tx1"/>
            </a:fontRef>
          </p:style>
        </p:cxnSp>
      </p:grpSp>
      <p:pic>
        <p:nvPicPr>
          <p:cNvPr id="3074" name="Picture 2" descr="https://img0.baidu.com/it/u=2936318765,1752478232&amp;fm=26&amp;fmt=au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8356" y="759336"/>
            <a:ext cx="2222501" cy="2222501"/>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128"/>
          <p:cNvSpPr txBox="1">
            <a:spLocks noChangeArrowheads="1"/>
          </p:cNvSpPr>
          <p:nvPr/>
        </p:nvSpPr>
        <p:spPr bwMode="auto">
          <a:xfrm>
            <a:off x="6874712" y="2786459"/>
            <a:ext cx="28358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just">
              <a:lnSpc>
                <a:spcPct val="100000"/>
              </a:lnSpc>
              <a:spcBef>
                <a:spcPct val="0"/>
              </a:spcBef>
              <a:buNone/>
              <a:defRPr/>
            </a:pPr>
            <a:r>
              <a:rPr lang="zh-CN" altLang="en-US" sz="2400" b="1" dirty="0">
                <a:solidFill>
                  <a:srgbClr val="49786D"/>
                </a:solidFill>
                <a:latin typeface="Times New Roman" panose="02020603050405020304" pitchFamily="18" charset="0"/>
                <a:ea typeface="微软雅黑" panose="020B0503020204020204" pitchFamily="34" charset="-122"/>
                <a:cs typeface="Times New Roman" panose="02020603050405020304" pitchFamily="18" charset="0"/>
              </a:rPr>
              <a:t>局部变量</a:t>
            </a:r>
          </a:p>
        </p:txBody>
      </p:sp>
      <p:sp>
        <p:nvSpPr>
          <p:cNvPr id="9" name="文本框 129"/>
          <p:cNvSpPr txBox="1">
            <a:spLocks noChangeArrowheads="1"/>
          </p:cNvSpPr>
          <p:nvPr/>
        </p:nvSpPr>
        <p:spPr bwMode="auto">
          <a:xfrm>
            <a:off x="5180497" y="2786459"/>
            <a:ext cx="15954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defRPr/>
            </a:pP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Part 01</a:t>
            </a:r>
            <a:endPar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0" name="直接连接符 9"/>
          <p:cNvCxnSpPr/>
          <p:nvPr/>
        </p:nvCxnSpPr>
        <p:spPr bwMode="auto">
          <a:xfrm flipV="1">
            <a:off x="6549805" y="2786459"/>
            <a:ext cx="130175" cy="3317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文本框 127"/>
          <p:cNvSpPr txBox="1">
            <a:spLocks noChangeArrowheads="1"/>
          </p:cNvSpPr>
          <p:nvPr/>
        </p:nvSpPr>
        <p:spPr bwMode="auto">
          <a:xfrm>
            <a:off x="6874712" y="3410465"/>
            <a:ext cx="28358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just">
              <a:lnSpc>
                <a:spcPct val="100000"/>
              </a:lnSpc>
              <a:spcBef>
                <a:spcPct val="0"/>
              </a:spcBef>
              <a:buNone/>
              <a:defRPr/>
            </a:pPr>
            <a:r>
              <a:rPr lang="zh-CN" altLang="en-US" sz="2400" b="1" dirty="0">
                <a:solidFill>
                  <a:srgbClr val="64846E"/>
                </a:solidFill>
                <a:latin typeface="Times New Roman" panose="02020603050405020304" pitchFamily="18" charset="0"/>
                <a:ea typeface="微软雅黑" panose="020B0503020204020204" pitchFamily="34" charset="-122"/>
                <a:cs typeface="Times New Roman" panose="02020603050405020304" pitchFamily="18" charset="0"/>
              </a:rPr>
              <a:t>全局变量</a:t>
            </a:r>
          </a:p>
        </p:txBody>
      </p:sp>
      <p:sp>
        <p:nvSpPr>
          <p:cNvPr id="12" name="文本框 130"/>
          <p:cNvSpPr txBox="1">
            <a:spLocks noChangeArrowheads="1"/>
          </p:cNvSpPr>
          <p:nvPr/>
        </p:nvSpPr>
        <p:spPr bwMode="auto">
          <a:xfrm>
            <a:off x="5180497" y="3410465"/>
            <a:ext cx="15954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defRPr/>
            </a:pP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Part 02</a:t>
            </a:r>
            <a:endPar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3" name="直接连接符 12"/>
          <p:cNvCxnSpPr/>
          <p:nvPr/>
        </p:nvCxnSpPr>
        <p:spPr bwMode="auto">
          <a:xfrm flipV="1">
            <a:off x="6549805" y="3410465"/>
            <a:ext cx="130175" cy="3317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27"/>
          <p:cNvSpPr txBox="1">
            <a:spLocks noChangeArrowheads="1"/>
          </p:cNvSpPr>
          <p:nvPr/>
        </p:nvSpPr>
        <p:spPr bwMode="auto">
          <a:xfrm>
            <a:off x="6874712" y="4080995"/>
            <a:ext cx="28358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just">
              <a:lnSpc>
                <a:spcPct val="100000"/>
              </a:lnSpc>
              <a:spcBef>
                <a:spcPct val="0"/>
              </a:spcBef>
              <a:buNone/>
              <a:defRPr/>
            </a:pPr>
            <a:r>
              <a:rPr lang="en-US" altLang="zh-CN" sz="2400" b="1" dirty="0">
                <a:solidFill>
                  <a:srgbClr val="64846E"/>
                </a:solidFill>
                <a:latin typeface="Times New Roman" panose="02020603050405020304" pitchFamily="18" charset="0"/>
                <a:ea typeface="微软雅黑" panose="020B0503020204020204" pitchFamily="34" charset="-122"/>
                <a:cs typeface="Times New Roman" panose="02020603050405020304" pitchFamily="18" charset="0"/>
              </a:rPr>
              <a:t>global</a:t>
            </a:r>
            <a:r>
              <a:rPr lang="zh-CN" altLang="en-US" sz="2400" b="1" dirty="0">
                <a:solidFill>
                  <a:srgbClr val="64846E"/>
                </a:solidFill>
                <a:latin typeface="Times New Roman" panose="02020603050405020304" pitchFamily="18" charset="0"/>
                <a:ea typeface="微软雅黑" panose="020B0503020204020204" pitchFamily="34" charset="-122"/>
                <a:cs typeface="Times New Roman" panose="02020603050405020304" pitchFamily="18" charset="0"/>
              </a:rPr>
              <a:t>关键字</a:t>
            </a:r>
          </a:p>
        </p:txBody>
      </p:sp>
      <p:sp>
        <p:nvSpPr>
          <p:cNvPr id="15" name="文本框 130"/>
          <p:cNvSpPr txBox="1">
            <a:spLocks noChangeArrowheads="1"/>
          </p:cNvSpPr>
          <p:nvPr/>
        </p:nvSpPr>
        <p:spPr bwMode="auto">
          <a:xfrm>
            <a:off x="5180497" y="4080995"/>
            <a:ext cx="15954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defRPr/>
            </a:pP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Part 03</a:t>
            </a:r>
            <a:endPar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6" name="直接连接符 15"/>
          <p:cNvCxnSpPr/>
          <p:nvPr/>
        </p:nvCxnSpPr>
        <p:spPr bwMode="auto">
          <a:xfrm flipV="1">
            <a:off x="6549805" y="4080995"/>
            <a:ext cx="130175" cy="3317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448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5" y="152095"/>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4" y="255270"/>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4" name="Picture 2" descr="https://img0.baidu.com/it/u=2936318765,1752478232&amp;fm=26&amp;fmt=au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774" y="1799346"/>
            <a:ext cx="2222501" cy="2222501"/>
          </a:xfrm>
          <a:prstGeom prst="rect">
            <a:avLst/>
          </a:prstGeom>
          <a:noFill/>
          <a:extLst>
            <a:ext uri="{909E8E84-426E-40DD-AFC4-6F175D3DCCD1}">
              <a14:hiddenFill xmlns:a14="http://schemas.microsoft.com/office/drawing/2010/main">
                <a:solidFill>
                  <a:srgbClr val="FFFFFF"/>
                </a:solidFill>
              </a14:hiddenFill>
            </a:ext>
          </a:extLst>
        </p:spPr>
      </p:pic>
      <p:sp>
        <p:nvSpPr>
          <p:cNvPr id="21" name="wps稻壳儿佳誉设计原创链接：http://chn.docer.com/works?userid=219874625">
            <a:extLst>
              <a:ext uri="{FF2B5EF4-FFF2-40B4-BE49-F238E27FC236}">
                <a16:creationId xmlns:a16="http://schemas.microsoft.com/office/drawing/2014/main" id="{54BDF61B-CE19-4C1D-AF6F-F21AF0F0B5ED}"/>
              </a:ext>
            </a:extLst>
          </p:cNvPr>
          <p:cNvSpPr/>
          <p:nvPr/>
        </p:nvSpPr>
        <p:spPr>
          <a:xfrm>
            <a:off x="2586184" y="1010282"/>
            <a:ext cx="9131657" cy="4487382"/>
          </a:xfrm>
          <a:prstGeom prst="rect">
            <a:avLst/>
          </a:prstGeom>
        </p:spPr>
        <p:txBody>
          <a:bodyPr wrap="square">
            <a:spAutoFit/>
          </a:bodyPr>
          <a:lstStyle/>
          <a:p>
            <a:pPr marL="457200" lvl="0" indent="-457200" defTabSz="914103">
              <a:lnSpc>
                <a:spcPct val="170000"/>
              </a:lnSpc>
              <a:buFont typeface="Wingdings" panose="05000000000000000000" pitchFamily="2" charset="2"/>
              <a:buChar char="n"/>
              <a:defRPr/>
            </a:pPr>
            <a:r>
              <a:rPr lang="zh-CN" altLang="en-US" sz="2800" b="1" dirty="0">
                <a:solidFill>
                  <a:prstClr val="black">
                    <a:lumMod val="75000"/>
                    <a:lumOff val="25000"/>
                  </a:prstClr>
                </a:solidFill>
                <a:latin typeface="微软雅黑" panose="020B0503020204020204" pitchFamily="34" charset="-122"/>
                <a:ea typeface="微软雅黑" panose="020B0503020204020204" pitchFamily="34" charset="-122"/>
              </a:rPr>
              <a:t>作用域就是变量的有效范围，决定变量可以在哪个范围内被使用。</a:t>
            </a:r>
            <a:r>
              <a:rPr lang="zh-CN" altLang="en-US" sz="2800" dirty="0">
                <a:solidFill>
                  <a:prstClr val="black">
                    <a:lumMod val="75000"/>
                    <a:lumOff val="25000"/>
                  </a:prstClr>
                </a:solidFill>
                <a:latin typeface="微软雅黑" panose="020B0503020204020204" pitchFamily="34" charset="-122"/>
                <a:ea typeface="微软雅黑" panose="020B0503020204020204" pitchFamily="34" charset="-122"/>
              </a:rPr>
              <a:t>变量的作用域由变量的定义位置决定，在不同位置定义的变量，它的作用域是不一样的。</a:t>
            </a:r>
            <a:endParaRPr lang="en-US" altLang="zh-CN" sz="2800" dirty="0">
              <a:solidFill>
                <a:prstClr val="black">
                  <a:lumMod val="75000"/>
                  <a:lumOff val="25000"/>
                </a:prstClr>
              </a:solidFill>
              <a:latin typeface="微软雅黑" panose="020B0503020204020204" pitchFamily="34" charset="-122"/>
              <a:ea typeface="微软雅黑" panose="020B0503020204020204" pitchFamily="34" charset="-122"/>
            </a:endParaRPr>
          </a:p>
          <a:p>
            <a:pPr marL="457200" lvl="0" indent="-457200" defTabSz="914103">
              <a:lnSpc>
                <a:spcPct val="170000"/>
              </a:lnSpc>
              <a:buFont typeface="Wingdings" panose="05000000000000000000" pitchFamily="2" charset="2"/>
              <a:buChar char="n"/>
              <a:defRPr/>
            </a:pPr>
            <a:r>
              <a:rPr lang="zh-CN" altLang="en-US" sz="2800" dirty="0">
                <a:solidFill>
                  <a:prstClr val="black">
                    <a:lumMod val="75000"/>
                    <a:lumOff val="25000"/>
                  </a:prstClr>
                </a:solidFill>
                <a:latin typeface="微软雅黑" panose="020B0503020204020204" pitchFamily="34" charset="-122"/>
                <a:ea typeface="微软雅黑" panose="020B0503020204020204" pitchFamily="34" charset="-122"/>
              </a:rPr>
              <a:t>两种最基本的变量作用域：</a:t>
            </a:r>
            <a:r>
              <a:rPr lang="zh-CN" altLang="en-US" sz="2800" b="1" dirty="0">
                <a:solidFill>
                  <a:srgbClr val="F8DD71"/>
                </a:solidFill>
                <a:latin typeface="微软雅黑" panose="020B0503020204020204" pitchFamily="34" charset="-122"/>
                <a:ea typeface="微软雅黑" panose="020B0503020204020204" pitchFamily="34" charset="-122"/>
              </a:rPr>
              <a:t>全局变量</a:t>
            </a:r>
            <a:r>
              <a:rPr lang="zh-CN" altLang="en-US" sz="2800" dirty="0">
                <a:solidFill>
                  <a:prstClr val="black">
                    <a:lumMod val="75000"/>
                    <a:lumOff val="25000"/>
                  </a:prstClr>
                </a:solidFill>
                <a:latin typeface="微软雅黑" panose="020B0503020204020204" pitchFamily="34" charset="-122"/>
                <a:ea typeface="微软雅黑" panose="020B0503020204020204" pitchFamily="34" charset="-122"/>
              </a:rPr>
              <a:t>和</a:t>
            </a:r>
            <a:r>
              <a:rPr lang="zh-CN" altLang="en-US" sz="2800" b="1" dirty="0">
                <a:solidFill>
                  <a:srgbClr val="3673A6"/>
                </a:solidFill>
                <a:latin typeface="微软雅黑" panose="020B0503020204020204" pitchFamily="34" charset="-122"/>
                <a:ea typeface="微软雅黑" panose="020B0503020204020204" pitchFamily="34" charset="-122"/>
              </a:rPr>
              <a:t>局部变量</a:t>
            </a:r>
          </a:p>
          <a:p>
            <a:pPr marL="457200" lvl="0" indent="-457200" defTabSz="914103">
              <a:lnSpc>
                <a:spcPct val="170000"/>
              </a:lnSpc>
              <a:buFont typeface="Wingdings" panose="05000000000000000000" pitchFamily="2" charset="2"/>
              <a:buChar char="n"/>
              <a:defRPr/>
            </a:pPr>
            <a:r>
              <a:rPr lang="zh-CN" altLang="en-US" sz="2800" dirty="0">
                <a:solidFill>
                  <a:prstClr val="black">
                    <a:lumMod val="75000"/>
                    <a:lumOff val="25000"/>
                  </a:prstClr>
                </a:solidFill>
                <a:latin typeface="微软雅黑" panose="020B0503020204020204" pitchFamily="34" charset="-122"/>
                <a:ea typeface="微软雅黑" panose="020B0503020204020204" pitchFamily="34" charset="-122"/>
              </a:rPr>
              <a:t>定义在函数内部的变量拥有一个局部作用域，定义在函数外的拥有全局作用域。</a:t>
            </a:r>
          </a:p>
        </p:txBody>
      </p:sp>
    </p:spTree>
    <p:extLst>
      <p:ext uri="{BB962C8B-B14F-4D97-AF65-F5344CB8AC3E}">
        <p14:creationId xmlns:p14="http://schemas.microsoft.com/office/powerpoint/2010/main" val="29832554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https://img0.baidu.com/it/u=2493197328,3770105629&amp;fm=26&amp;fmt=auto"/>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0" b="100000" l="16042" r="78958"/>
                    </a14:imgEffect>
                  </a14:imgLayer>
                </a14:imgProps>
              </a:ext>
              <a:ext uri="{28A0092B-C50C-407E-A947-70E740481C1C}">
                <a14:useLocalDpi xmlns:a14="http://schemas.microsoft.com/office/drawing/2010/main" val="0"/>
              </a:ext>
            </a:extLst>
          </a:blip>
          <a:srcRect l="17153" r="21458"/>
          <a:stretch/>
        </p:blipFill>
        <p:spPr bwMode="auto">
          <a:xfrm>
            <a:off x="513474" y="486962"/>
            <a:ext cx="802667" cy="708236"/>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3">
            <a:extLst>
              <a:ext uri="{FF2B5EF4-FFF2-40B4-BE49-F238E27FC236}">
                <a16:creationId xmlns:a16="http://schemas.microsoft.com/office/drawing/2014/main" id="{7733210A-6E09-4205-9166-0CE1B86F1F7E}"/>
              </a:ext>
            </a:extLst>
          </p:cNvPr>
          <p:cNvSpPr txBox="1"/>
          <p:nvPr/>
        </p:nvSpPr>
        <p:spPr>
          <a:xfrm flipH="1">
            <a:off x="1316141" y="573960"/>
            <a:ext cx="7018320" cy="584775"/>
          </a:xfrm>
          <a:prstGeom prst="rect">
            <a:avLst/>
          </a:prstGeom>
          <a:noFill/>
        </p:spPr>
        <p:txBody>
          <a:bodyPr wrap="square" rtlCol="0">
            <a:spAutoFit/>
          </a:bodyPr>
          <a:lstStyle/>
          <a:p>
            <a:r>
              <a:rPr lang="en-US" altLang="zh-CN"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5.3.1 </a:t>
            </a:r>
            <a:r>
              <a:rPr lang="zh-CN" altLang="en-US"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局部变量</a:t>
            </a:r>
          </a:p>
        </p:txBody>
      </p:sp>
      <p:sp>
        <p:nvSpPr>
          <p:cNvPr id="17"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
        <p:nvSpPr>
          <p:cNvPr id="10" name="矩形 9"/>
          <p:cNvSpPr/>
          <p:nvPr/>
        </p:nvSpPr>
        <p:spPr>
          <a:xfrm>
            <a:off x="513474" y="1382983"/>
            <a:ext cx="5027247" cy="4745915"/>
          </a:xfrm>
          <a:prstGeom prst="rect">
            <a:avLst/>
          </a:prstGeom>
        </p:spPr>
        <p:txBody>
          <a:bodyPr wrap="square">
            <a:spAutoFit/>
          </a:bodyPr>
          <a:lstStyle/>
          <a:p>
            <a:pPr>
              <a:lnSpc>
                <a:spcPct val="180000"/>
              </a:lnSpc>
            </a:pPr>
            <a:r>
              <a:rPr lang="zh-CN" altLang="en-US" sz="2400" b="1" dirty="0">
                <a:solidFill>
                  <a:srgbClr val="046A74"/>
                </a:solidFill>
                <a:latin typeface="微软雅黑" panose="020B0503020204020204" pitchFamily="34" charset="-122"/>
                <a:ea typeface="微软雅黑" panose="020B0503020204020204" pitchFamily="34" charset="-122"/>
              </a:rPr>
              <a:t>局部变量，就是在函数内部定义的变量。</a:t>
            </a:r>
            <a:r>
              <a:rPr lang="zh-CN" altLang="en-US" sz="2400" dirty="0">
                <a:latin typeface="微软雅黑" panose="020B0503020204020204" pitchFamily="34" charset="-122"/>
                <a:ea typeface="微软雅黑" panose="020B0503020204020204" pitchFamily="34" charset="-122"/>
              </a:rPr>
              <a:t>当函数被执行时，</a:t>
            </a:r>
            <a:r>
              <a:rPr lang="en-US" altLang="zh-CN" sz="2400" dirty="0">
                <a:latin typeface="微软雅黑" panose="020B0503020204020204" pitchFamily="34" charset="-122"/>
                <a:ea typeface="微软雅黑" panose="020B0503020204020204" pitchFamily="34" charset="-122"/>
              </a:rPr>
              <a:t>Python </a:t>
            </a:r>
            <a:r>
              <a:rPr lang="zh-CN" altLang="en-US" sz="2400" dirty="0">
                <a:latin typeface="微软雅黑" panose="020B0503020204020204" pitchFamily="34" charset="-122"/>
                <a:ea typeface="微软雅黑" panose="020B0503020204020204" pitchFamily="34" charset="-122"/>
              </a:rPr>
              <a:t>会为其分配一块临时的存储空间，所有在函数内部定义的变量，都会存储在这块空间中。不同的函数，可以定义相同的名字的局部变量，相互之间不会产生影响。</a:t>
            </a:r>
          </a:p>
        </p:txBody>
      </p:sp>
      <p:pic>
        <p:nvPicPr>
          <p:cNvPr id="11" name="图片 10"/>
          <p:cNvPicPr>
            <a:picLocks noChangeAspect="1"/>
          </p:cNvPicPr>
          <p:nvPr/>
        </p:nvPicPr>
        <p:blipFill>
          <a:blip r:embed="rId4"/>
          <a:stretch>
            <a:fillRect/>
          </a:stretch>
        </p:blipFill>
        <p:spPr>
          <a:xfrm>
            <a:off x="5449549" y="2083841"/>
            <a:ext cx="6426339" cy="4021376"/>
          </a:xfrm>
          <a:prstGeom prst="rect">
            <a:avLst/>
          </a:prstGeom>
        </p:spPr>
      </p:pic>
      <p:sp>
        <p:nvSpPr>
          <p:cNvPr id="12" name="矩形 11"/>
          <p:cNvSpPr/>
          <p:nvPr/>
        </p:nvSpPr>
        <p:spPr>
          <a:xfrm>
            <a:off x="5292209" y="1433183"/>
            <a:ext cx="5867312" cy="523220"/>
          </a:xfrm>
          <a:prstGeom prst="rect">
            <a:avLst/>
          </a:prstGeom>
        </p:spPr>
        <p:txBody>
          <a:bodyPr wrap="none">
            <a:spAutoFit/>
          </a:bodyPr>
          <a:lstStyle/>
          <a:p>
            <a:r>
              <a:rPr lang="en-US" altLang="zh-CN" sz="2800" b="1" dirty="0"/>
              <a:t>【</a:t>
            </a:r>
            <a:r>
              <a:rPr lang="zh-CN" altLang="en-US" sz="2800" b="1" dirty="0"/>
              <a:t>例</a:t>
            </a:r>
            <a:r>
              <a:rPr lang="en-US" altLang="zh-CN" sz="2800" b="1" dirty="0"/>
              <a:t>5-5】 </a:t>
            </a:r>
            <a:r>
              <a:rPr lang="zh-CN" altLang="en-US" sz="2800" b="1" dirty="0"/>
              <a:t>观察以下程序的运行结果</a:t>
            </a:r>
          </a:p>
        </p:txBody>
      </p:sp>
      <p:sp>
        <p:nvSpPr>
          <p:cNvPr id="13" name="矩形 12">
            <a:extLst>
              <a:ext uri="{FF2B5EF4-FFF2-40B4-BE49-F238E27FC236}">
                <a16:creationId xmlns:a16="http://schemas.microsoft.com/office/drawing/2014/main" id="{1B630A94-30E5-444C-B390-2DE96F4C9213}"/>
              </a:ext>
            </a:extLst>
          </p:cNvPr>
          <p:cNvSpPr/>
          <p:nvPr/>
        </p:nvSpPr>
        <p:spPr>
          <a:xfrm>
            <a:off x="6312380" y="2348543"/>
            <a:ext cx="773218" cy="276330"/>
          </a:xfrm>
          <a:prstGeom prst="rect">
            <a:avLst/>
          </a:prstGeom>
          <a:noFill/>
          <a:ln w="57150">
            <a:solidFill>
              <a:srgbClr val="C00000"/>
            </a:solidFill>
            <a:miter lim="400000"/>
          </a:ln>
        </p:spPr>
        <p:txBody>
          <a:bodyPr lIns="22860" tIns="22860" rIns="22860" bIns="22860" rtlCol="0" anchor="ctr"/>
          <a:lstStyle/>
          <a:p>
            <a:pPr algn="ctr" defTabSz="457189"/>
            <a:endParaRPr lang="zh-CN" altLang="en-US" sz="2800">
              <a:solidFill>
                <a:srgbClr val="CF3E3E"/>
              </a:solidFill>
              <a:latin typeface="Gill Sans"/>
              <a:ea typeface="Gill Sans"/>
              <a:cs typeface="Gill Sans"/>
              <a:sym typeface="Gill Sans"/>
            </a:endParaRPr>
          </a:p>
        </p:txBody>
      </p:sp>
      <p:sp>
        <p:nvSpPr>
          <p:cNvPr id="14" name="矩形 13">
            <a:extLst>
              <a:ext uri="{FF2B5EF4-FFF2-40B4-BE49-F238E27FC236}">
                <a16:creationId xmlns:a16="http://schemas.microsoft.com/office/drawing/2014/main" id="{DBAD806D-08A4-46EF-90CC-CCC52C39979D}"/>
              </a:ext>
            </a:extLst>
          </p:cNvPr>
          <p:cNvSpPr/>
          <p:nvPr/>
        </p:nvSpPr>
        <p:spPr>
          <a:xfrm>
            <a:off x="6312380" y="4645834"/>
            <a:ext cx="773218" cy="276330"/>
          </a:xfrm>
          <a:prstGeom prst="rect">
            <a:avLst/>
          </a:prstGeom>
          <a:noFill/>
          <a:ln w="57150">
            <a:solidFill>
              <a:srgbClr val="C00000"/>
            </a:solidFill>
            <a:miter lim="400000"/>
          </a:ln>
        </p:spPr>
        <p:txBody>
          <a:bodyPr lIns="22860" tIns="22860" rIns="22860" bIns="22860" rtlCol="0" anchor="ctr"/>
          <a:lstStyle/>
          <a:p>
            <a:pPr algn="ctr" defTabSz="457189"/>
            <a:endParaRPr lang="zh-CN" altLang="en-US" sz="2800">
              <a:solidFill>
                <a:srgbClr val="CF3E3E"/>
              </a:solidFill>
              <a:latin typeface="Gill Sans"/>
              <a:ea typeface="Gill Sans"/>
              <a:cs typeface="Gill Sans"/>
              <a:sym typeface="Gill Sans"/>
            </a:endParaRPr>
          </a:p>
        </p:txBody>
      </p:sp>
    </p:spTree>
    <p:extLst>
      <p:ext uri="{BB962C8B-B14F-4D97-AF65-F5344CB8AC3E}">
        <p14:creationId xmlns:p14="http://schemas.microsoft.com/office/powerpoint/2010/main" val="3930526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2"/>
          <a:stretch>
            <a:fillRect/>
          </a:stretch>
        </p:blipFill>
        <p:spPr>
          <a:xfrm>
            <a:off x="5645525" y="2103546"/>
            <a:ext cx="6147254" cy="3931775"/>
          </a:xfrm>
          <a:prstGeom prst="rect">
            <a:avLst/>
          </a:prstGeom>
        </p:spPr>
      </p:pic>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https://img0.baidu.com/it/u=2493197328,3770105629&amp;fm=26&amp;fmt=aut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0" b="100000" l="16042" r="78958"/>
                    </a14:imgEffect>
                  </a14:imgLayer>
                </a14:imgProps>
              </a:ext>
              <a:ext uri="{28A0092B-C50C-407E-A947-70E740481C1C}">
                <a14:useLocalDpi xmlns:a14="http://schemas.microsoft.com/office/drawing/2010/main" val="0"/>
              </a:ext>
            </a:extLst>
          </a:blip>
          <a:srcRect l="17153" r="21458"/>
          <a:stretch/>
        </p:blipFill>
        <p:spPr bwMode="auto">
          <a:xfrm>
            <a:off x="513474" y="486962"/>
            <a:ext cx="802667" cy="708236"/>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3">
            <a:extLst>
              <a:ext uri="{FF2B5EF4-FFF2-40B4-BE49-F238E27FC236}">
                <a16:creationId xmlns:a16="http://schemas.microsoft.com/office/drawing/2014/main" id="{7733210A-6E09-4205-9166-0CE1B86F1F7E}"/>
              </a:ext>
            </a:extLst>
          </p:cNvPr>
          <p:cNvSpPr txBox="1"/>
          <p:nvPr/>
        </p:nvSpPr>
        <p:spPr>
          <a:xfrm flipH="1">
            <a:off x="1316141" y="573960"/>
            <a:ext cx="7018320" cy="584775"/>
          </a:xfrm>
          <a:prstGeom prst="rect">
            <a:avLst/>
          </a:prstGeom>
          <a:noFill/>
        </p:spPr>
        <p:txBody>
          <a:bodyPr wrap="square" rtlCol="0">
            <a:spAutoFit/>
          </a:bodyPr>
          <a:lstStyle/>
          <a:p>
            <a:r>
              <a:rPr lang="en-US" altLang="zh-CN"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5.3.2 </a:t>
            </a:r>
            <a:r>
              <a:rPr lang="zh-CN" altLang="en-US"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全局变量</a:t>
            </a:r>
          </a:p>
        </p:txBody>
      </p:sp>
      <p:sp>
        <p:nvSpPr>
          <p:cNvPr id="17"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
        <p:nvSpPr>
          <p:cNvPr id="14" name="矩形 13">
            <a:extLst>
              <a:ext uri="{FF2B5EF4-FFF2-40B4-BE49-F238E27FC236}">
                <a16:creationId xmlns:a16="http://schemas.microsoft.com/office/drawing/2014/main" id="{DBAD806D-08A4-46EF-90CC-CCC52C39979D}"/>
              </a:ext>
            </a:extLst>
          </p:cNvPr>
          <p:cNvSpPr/>
          <p:nvPr/>
        </p:nvSpPr>
        <p:spPr>
          <a:xfrm>
            <a:off x="5823493" y="2106977"/>
            <a:ext cx="773218" cy="276330"/>
          </a:xfrm>
          <a:prstGeom prst="rect">
            <a:avLst/>
          </a:prstGeom>
          <a:noFill/>
          <a:ln w="57150">
            <a:solidFill>
              <a:srgbClr val="C00000"/>
            </a:solidFill>
            <a:miter lim="400000"/>
          </a:ln>
        </p:spPr>
        <p:txBody>
          <a:bodyPr lIns="22860" tIns="22860" rIns="22860" bIns="22860" rtlCol="0" anchor="ctr"/>
          <a:lstStyle/>
          <a:p>
            <a:pPr algn="ctr" defTabSz="457189"/>
            <a:endParaRPr lang="zh-CN" altLang="en-US" sz="2800">
              <a:solidFill>
                <a:srgbClr val="CF3E3E"/>
              </a:solidFill>
              <a:latin typeface="Gill Sans"/>
              <a:ea typeface="Gill Sans"/>
              <a:cs typeface="Gill Sans"/>
              <a:sym typeface="Gill Sans"/>
            </a:endParaRPr>
          </a:p>
        </p:txBody>
      </p:sp>
      <p:sp>
        <p:nvSpPr>
          <p:cNvPr id="15" name="矩形 14"/>
          <p:cNvSpPr/>
          <p:nvPr/>
        </p:nvSpPr>
        <p:spPr>
          <a:xfrm>
            <a:off x="513474" y="1366057"/>
            <a:ext cx="4603805" cy="2751522"/>
          </a:xfrm>
          <a:prstGeom prst="rect">
            <a:avLst/>
          </a:prstGeom>
        </p:spPr>
        <p:txBody>
          <a:bodyPr wrap="square">
            <a:spAutoFit/>
          </a:bodyPr>
          <a:lstStyle/>
          <a:p>
            <a:pPr>
              <a:lnSpc>
                <a:spcPct val="180000"/>
              </a:lnSpc>
            </a:pPr>
            <a:r>
              <a:rPr lang="zh-CN" altLang="en-US" sz="2400" b="1" dirty="0">
                <a:solidFill>
                  <a:srgbClr val="046A74"/>
                </a:solidFill>
                <a:latin typeface="微软雅黑" panose="020B0503020204020204" pitchFamily="34" charset="-122"/>
                <a:ea typeface="微软雅黑" panose="020B0503020204020204" pitchFamily="34" charset="-122"/>
              </a:rPr>
              <a:t>全局变量是定义在函数外部的变量，拥有全局作用域。</a:t>
            </a:r>
            <a:endParaRPr lang="en-US" altLang="zh-CN" sz="2400" b="1" dirty="0">
              <a:solidFill>
                <a:srgbClr val="046A74"/>
              </a:solidFill>
              <a:latin typeface="微软雅黑" panose="020B0503020204020204" pitchFamily="34" charset="-122"/>
              <a:ea typeface="微软雅黑" panose="020B0503020204020204" pitchFamily="34" charset="-122"/>
            </a:endParaRPr>
          </a:p>
          <a:p>
            <a:pPr>
              <a:lnSpc>
                <a:spcPct val="180000"/>
              </a:lnSpc>
            </a:pP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5-6 </a:t>
            </a:r>
            <a:r>
              <a:rPr lang="zh-CN" altLang="en-US" sz="2400" dirty="0">
                <a:latin typeface="微软雅黑" panose="020B0503020204020204" pitchFamily="34" charset="-122"/>
                <a:ea typeface="微软雅黑" panose="020B0503020204020204" pitchFamily="34" charset="-122"/>
              </a:rPr>
              <a:t>代码中的“</a:t>
            </a:r>
            <a:r>
              <a:rPr lang="en-US" altLang="zh-CN" sz="2400" dirty="0">
                <a:latin typeface="微软雅黑" panose="020B0503020204020204" pitchFamily="34" charset="-122"/>
                <a:ea typeface="微软雅黑" panose="020B0503020204020204" pitchFamily="34" charset="-122"/>
              </a:rPr>
              <a:t>a=50”</a:t>
            </a:r>
            <a:r>
              <a:rPr lang="zh-CN" altLang="en-US" sz="2400" dirty="0">
                <a:latin typeface="微软雅黑" panose="020B0503020204020204" pitchFamily="34" charset="-122"/>
                <a:ea typeface="微软雅黑" panose="020B0503020204020204" pitchFamily="34" charset="-122"/>
              </a:rPr>
              <a:t>语句，</a:t>
            </a:r>
          </a:p>
          <a:p>
            <a:pPr>
              <a:lnSpc>
                <a:spcPct val="180000"/>
              </a:lnSpc>
            </a:pPr>
            <a:r>
              <a:rPr lang="zh-CN" altLang="en-US" sz="2400" dirty="0">
                <a:latin typeface="微软雅黑" panose="020B0503020204020204" pitchFamily="34" charset="-122"/>
                <a:ea typeface="微软雅黑" panose="020B0503020204020204" pitchFamily="34" charset="-122"/>
              </a:rPr>
              <a:t>就定义了一个全局变量</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a:t>
            </a:r>
          </a:p>
        </p:txBody>
      </p:sp>
      <p:sp>
        <p:nvSpPr>
          <p:cNvPr id="16" name="矩形 15"/>
          <p:cNvSpPr/>
          <p:nvPr/>
        </p:nvSpPr>
        <p:spPr>
          <a:xfrm>
            <a:off x="5292209" y="1464655"/>
            <a:ext cx="6247223" cy="523220"/>
          </a:xfrm>
          <a:prstGeom prst="rect">
            <a:avLst/>
          </a:prstGeom>
        </p:spPr>
        <p:txBody>
          <a:bodyPr wrap="none">
            <a:spAutoFit/>
          </a:bodyPr>
          <a:lstStyle/>
          <a:p>
            <a:r>
              <a:rPr lang="en-US" altLang="zh-CN" sz="2800" b="1" dirty="0"/>
              <a:t>【</a:t>
            </a:r>
            <a:r>
              <a:rPr lang="zh-CN" altLang="en-US" sz="2800" b="1" dirty="0"/>
              <a:t>例</a:t>
            </a:r>
            <a:r>
              <a:rPr lang="en-US" altLang="zh-CN" sz="2800" b="1" dirty="0"/>
              <a:t>5-6】 </a:t>
            </a:r>
            <a:r>
              <a:rPr lang="zh-CN" altLang="en-US" sz="2800" b="1" dirty="0"/>
              <a:t>观察以下程序的运行结果。</a:t>
            </a:r>
          </a:p>
        </p:txBody>
      </p:sp>
    </p:spTree>
    <p:extLst>
      <p:ext uri="{BB962C8B-B14F-4D97-AF65-F5344CB8AC3E}">
        <p14:creationId xmlns:p14="http://schemas.microsoft.com/office/powerpoint/2010/main" val="361928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https://img0.baidu.com/it/u=2493197328,3770105629&amp;fm=26&amp;fmt=auto"/>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0" b="100000" l="16042" r="78958"/>
                    </a14:imgEffect>
                  </a14:imgLayer>
                </a14:imgProps>
              </a:ext>
              <a:ext uri="{28A0092B-C50C-407E-A947-70E740481C1C}">
                <a14:useLocalDpi xmlns:a14="http://schemas.microsoft.com/office/drawing/2010/main" val="0"/>
              </a:ext>
            </a:extLst>
          </a:blip>
          <a:srcRect l="17153" r="21458"/>
          <a:stretch/>
        </p:blipFill>
        <p:spPr bwMode="auto">
          <a:xfrm>
            <a:off x="513474" y="486962"/>
            <a:ext cx="802667" cy="708236"/>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3">
            <a:extLst>
              <a:ext uri="{FF2B5EF4-FFF2-40B4-BE49-F238E27FC236}">
                <a16:creationId xmlns:a16="http://schemas.microsoft.com/office/drawing/2014/main" id="{7733210A-6E09-4205-9166-0CE1B86F1F7E}"/>
              </a:ext>
            </a:extLst>
          </p:cNvPr>
          <p:cNvSpPr txBox="1"/>
          <p:nvPr/>
        </p:nvSpPr>
        <p:spPr>
          <a:xfrm flipH="1">
            <a:off x="1316141" y="573960"/>
            <a:ext cx="7018320" cy="584775"/>
          </a:xfrm>
          <a:prstGeom prst="rect">
            <a:avLst/>
          </a:prstGeom>
          <a:noFill/>
        </p:spPr>
        <p:txBody>
          <a:bodyPr wrap="square" rtlCol="0">
            <a:spAutoFit/>
          </a:bodyPr>
          <a:lstStyle/>
          <a:p>
            <a:r>
              <a:rPr lang="en-US" altLang="zh-CN"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5.3.3 </a:t>
            </a:r>
            <a:r>
              <a:rPr lang="zh-CN" altLang="en-US"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关键字</a:t>
            </a:r>
            <a:r>
              <a:rPr lang="en-US" altLang="zh-CN"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global</a:t>
            </a:r>
            <a:endParaRPr lang="zh-CN" altLang="en-US"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endParaRPr>
          </a:p>
        </p:txBody>
      </p:sp>
      <p:sp>
        <p:nvSpPr>
          <p:cNvPr id="17"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
        <p:nvSpPr>
          <p:cNvPr id="11" name="矩形 10"/>
          <p:cNvSpPr/>
          <p:nvPr/>
        </p:nvSpPr>
        <p:spPr>
          <a:xfrm>
            <a:off x="1062250" y="1374556"/>
            <a:ext cx="3888188" cy="2310697"/>
          </a:xfrm>
          <a:prstGeom prst="rect">
            <a:avLst/>
          </a:prstGeom>
        </p:spPr>
        <p:txBody>
          <a:bodyPr wrap="square">
            <a:spAutoFit/>
          </a:bodyPr>
          <a:lstStyle/>
          <a:p>
            <a:pPr>
              <a:lnSpc>
                <a:spcPct val="180000"/>
              </a:lnSpc>
            </a:pPr>
            <a:r>
              <a:rPr lang="zh-CN" altLang="en-US" sz="2800" b="1" dirty="0">
                <a:solidFill>
                  <a:srgbClr val="046A74"/>
                </a:solidFill>
                <a:latin typeface="微软雅黑" panose="020B0503020204020204" pitchFamily="34" charset="-122"/>
                <a:ea typeface="微软雅黑" panose="020B0503020204020204" pitchFamily="34" charset="-122"/>
              </a:rPr>
              <a:t>如果需要在函数内部修改全局变量，可以使用关键字</a:t>
            </a:r>
            <a:r>
              <a:rPr lang="en-US" altLang="zh-CN" sz="2800" b="1" dirty="0">
                <a:solidFill>
                  <a:srgbClr val="C00000"/>
                </a:solidFill>
                <a:latin typeface="微软雅黑" panose="020B0503020204020204" pitchFamily="34" charset="-122"/>
                <a:ea typeface="微软雅黑" panose="020B0503020204020204" pitchFamily="34" charset="-122"/>
              </a:rPr>
              <a:t>global</a:t>
            </a:r>
            <a:r>
              <a:rPr lang="zh-CN" altLang="en-US" sz="2800" b="1" dirty="0">
                <a:solidFill>
                  <a:srgbClr val="046A74"/>
                </a:solidFill>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12" name="矩形 11"/>
          <p:cNvSpPr/>
          <p:nvPr/>
        </p:nvSpPr>
        <p:spPr>
          <a:xfrm>
            <a:off x="4950438" y="1513268"/>
            <a:ext cx="6247223" cy="523220"/>
          </a:xfrm>
          <a:prstGeom prst="rect">
            <a:avLst/>
          </a:prstGeom>
        </p:spPr>
        <p:txBody>
          <a:bodyPr wrap="none">
            <a:spAutoFit/>
          </a:bodyPr>
          <a:lstStyle/>
          <a:p>
            <a:r>
              <a:rPr lang="en-US" altLang="zh-CN" sz="2800" b="1" dirty="0"/>
              <a:t>【</a:t>
            </a:r>
            <a:r>
              <a:rPr lang="zh-CN" altLang="en-US" sz="2800" b="1" dirty="0"/>
              <a:t>例</a:t>
            </a:r>
            <a:r>
              <a:rPr lang="en-US" altLang="zh-CN" sz="2800" b="1" dirty="0"/>
              <a:t>5-7】 </a:t>
            </a:r>
            <a:r>
              <a:rPr lang="zh-CN" altLang="en-US" sz="2800" b="1" dirty="0"/>
              <a:t>观察以下程序的运行结果。</a:t>
            </a:r>
          </a:p>
        </p:txBody>
      </p:sp>
      <p:pic>
        <p:nvPicPr>
          <p:cNvPr id="13" name="图片 12"/>
          <p:cNvPicPr>
            <a:picLocks noChangeAspect="1"/>
          </p:cNvPicPr>
          <p:nvPr/>
        </p:nvPicPr>
        <p:blipFill>
          <a:blip r:embed="rId4"/>
          <a:stretch>
            <a:fillRect/>
          </a:stretch>
        </p:blipFill>
        <p:spPr>
          <a:xfrm>
            <a:off x="5236344" y="2358582"/>
            <a:ext cx="5961317" cy="3240280"/>
          </a:xfrm>
          <a:prstGeom prst="rect">
            <a:avLst/>
          </a:prstGeom>
        </p:spPr>
      </p:pic>
      <p:sp>
        <p:nvSpPr>
          <p:cNvPr id="19" name="矩形 18">
            <a:extLst>
              <a:ext uri="{FF2B5EF4-FFF2-40B4-BE49-F238E27FC236}">
                <a16:creationId xmlns:a16="http://schemas.microsoft.com/office/drawing/2014/main" id="{01B60740-512E-41F3-974F-36DE5F24658E}"/>
              </a:ext>
            </a:extLst>
          </p:cNvPr>
          <p:cNvSpPr/>
          <p:nvPr/>
        </p:nvSpPr>
        <p:spPr>
          <a:xfrm>
            <a:off x="5949004" y="3538330"/>
            <a:ext cx="1012097" cy="293848"/>
          </a:xfrm>
          <a:prstGeom prst="rect">
            <a:avLst/>
          </a:prstGeom>
          <a:noFill/>
          <a:ln w="57150">
            <a:solidFill>
              <a:srgbClr val="C00000"/>
            </a:solidFill>
            <a:miter lim="400000"/>
          </a:ln>
        </p:spPr>
        <p:txBody>
          <a:bodyPr lIns="22860" tIns="22860" rIns="22860" bIns="22860" rtlCol="0" anchor="ctr"/>
          <a:lstStyle/>
          <a:p>
            <a:pPr algn="ctr" defTabSz="457189"/>
            <a:endParaRPr lang="zh-CN" altLang="en-US" sz="2800">
              <a:solidFill>
                <a:srgbClr val="CF3E3E"/>
              </a:solidFill>
              <a:latin typeface="Gill Sans"/>
              <a:ea typeface="Gill Sans"/>
              <a:cs typeface="Gill Sans"/>
              <a:sym typeface="Gill Sans"/>
            </a:endParaRPr>
          </a:p>
        </p:txBody>
      </p:sp>
      <p:pic>
        <p:nvPicPr>
          <p:cNvPr id="22530" name="Picture 2" descr="https://gimg2.baidu.com/image_search/src=http%3A%2F%2Fimages4.10qianwan.com%2F10qianwan%2F20191221%2Fb_0_201912210310508799.jpg&amp;refer=http%3A%2F%2Fimages4.10qianwan.com&amp;app=2002&amp;size=f9999,10000&amp;q=a80&amp;n=0&amp;g=0n&amp;fmt=jpeg?sec=1647769644&amp;t=0931273e2a5fdbf08eda19de4ebc4ab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2648" y="4083113"/>
            <a:ext cx="2077490" cy="1169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22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9C2C3CB-5CEF-49BF-A8D6-4602D0C5B79A}"/>
              </a:ext>
            </a:extLst>
          </p:cNvPr>
          <p:cNvSpPr txBox="1"/>
          <p:nvPr/>
        </p:nvSpPr>
        <p:spPr>
          <a:xfrm>
            <a:off x="903479" y="1864473"/>
            <a:ext cx="7249920" cy="461665"/>
          </a:xfrm>
          <a:prstGeom prst="rect">
            <a:avLst/>
          </a:prstGeom>
          <a:noFill/>
        </p:spPr>
        <p:txBody>
          <a:bodyPr wrap="square" rtlCol="0">
            <a:spAutoFit/>
          </a:bodyPr>
          <a:lstStyle/>
          <a:p>
            <a:pPr defTabSz="914377">
              <a:defRPr/>
            </a:pPr>
            <a:r>
              <a:rPr lang="zh-CN" altLang="en-US" sz="2400" dirty="0">
                <a:solidFill>
                  <a:srgbClr val="222A35"/>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rgbClr val="222A35"/>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dirty="0">
                <a:solidFill>
                  <a:srgbClr val="222A35"/>
                </a:solidFill>
                <a:latin typeface="微软雅黑" panose="020B0503020204020204" pitchFamily="34" charset="-122"/>
                <a:ea typeface="微软雅黑" panose="020B0503020204020204" pitchFamily="34" charset="-122"/>
                <a:cs typeface="Times New Roman" panose="02020603050405020304" pitchFamily="18" charset="0"/>
              </a:rPr>
              <a:t>）使用函数时，会引入新的作用域。</a:t>
            </a:r>
          </a:p>
        </p:txBody>
      </p:sp>
      <p:sp>
        <p:nvSpPr>
          <p:cNvPr id="9" name="wps稻壳儿佳誉设计原创链接：http://chn.docer.com/works?userid=219874625">
            <a:extLst>
              <a:ext uri="{FF2B5EF4-FFF2-40B4-BE49-F238E27FC236}">
                <a16:creationId xmlns:a16="http://schemas.microsoft.com/office/drawing/2014/main" id="{1BA46769-7009-40E3-B5BE-F46AE60B793F}"/>
              </a:ext>
            </a:extLst>
          </p:cNvPr>
          <p:cNvSpPr txBox="1"/>
          <p:nvPr/>
        </p:nvSpPr>
        <p:spPr>
          <a:xfrm>
            <a:off x="903479" y="2649951"/>
            <a:ext cx="7203386" cy="1689052"/>
          </a:xfrm>
          <a:prstGeom prst="rect">
            <a:avLst/>
          </a:prstGeom>
          <a:noFill/>
        </p:spPr>
        <p:txBody>
          <a:bodyPr wrap="square" rtlCol="0">
            <a:spAutoFit/>
          </a:bodyPr>
          <a:lstStyle>
            <a:defPPr>
              <a:defRPr lang="zh-CN"/>
            </a:defPPr>
            <a:lvl1pPr defTabSz="914377">
              <a:defRPr sz="2400">
                <a:solidFill>
                  <a:srgbClr val="222A35"/>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lnSpc>
                <a:spcPct val="150000"/>
              </a:lnSpc>
            </a:pPr>
            <a:r>
              <a:rPr lang="zh-CN" altLang="en-US" dirty="0"/>
              <a:t>（</a:t>
            </a:r>
            <a:r>
              <a:rPr lang="en-US" altLang="zh-CN" dirty="0"/>
              <a:t>2</a:t>
            </a:r>
            <a:r>
              <a:rPr lang="zh-CN" altLang="en-US" dirty="0"/>
              <a:t>）在函数内部可以直接使用全局变量，但是如果使用全局变量的是定义语句（如</a:t>
            </a:r>
            <a:r>
              <a:rPr lang="en-US" altLang="zh-CN" dirty="0"/>
              <a:t>a=10</a:t>
            </a:r>
            <a:r>
              <a:rPr lang="zh-CN" altLang="en-US" dirty="0"/>
              <a:t>），则为定义一个局部变量，该局部变量将屏蔽全局变量。</a:t>
            </a:r>
          </a:p>
        </p:txBody>
      </p:sp>
      <p:sp>
        <p:nvSpPr>
          <p:cNvPr id="12" name="wps稻壳儿佳誉设计原创链接：http://chn.docer.com/works?userid=219874625">
            <a:extLst>
              <a:ext uri="{FF2B5EF4-FFF2-40B4-BE49-F238E27FC236}">
                <a16:creationId xmlns:a16="http://schemas.microsoft.com/office/drawing/2014/main" id="{7D886F9F-6179-40D5-8C38-8A5D9CCE0D86}"/>
              </a:ext>
            </a:extLst>
          </p:cNvPr>
          <p:cNvSpPr txBox="1"/>
          <p:nvPr/>
        </p:nvSpPr>
        <p:spPr>
          <a:xfrm>
            <a:off x="903479" y="4662817"/>
            <a:ext cx="7092067" cy="1135054"/>
          </a:xfrm>
          <a:prstGeom prst="rect">
            <a:avLst/>
          </a:prstGeom>
          <a:noFill/>
        </p:spPr>
        <p:txBody>
          <a:bodyPr wrap="square" rtlCol="0">
            <a:spAutoFit/>
          </a:bodyPr>
          <a:lstStyle>
            <a:defPPr>
              <a:defRPr lang="zh-CN"/>
            </a:defPPr>
            <a:lvl1pPr defTabSz="914377">
              <a:lnSpc>
                <a:spcPct val="150000"/>
              </a:lnSpc>
              <a:defRPr sz="2400">
                <a:solidFill>
                  <a:srgbClr val="222A35"/>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dirty="0"/>
              <a:t>（</a:t>
            </a:r>
            <a:r>
              <a:rPr lang="en-US" altLang="zh-CN" dirty="0"/>
              <a:t>3</a:t>
            </a:r>
            <a:r>
              <a:rPr lang="zh-CN" altLang="en-US" dirty="0"/>
              <a:t>）如果要在函数内部通过赋值语句修改全局变量，则要使用关键字</a:t>
            </a:r>
            <a:r>
              <a:rPr lang="en-US" altLang="zh-CN" dirty="0"/>
              <a:t>global</a:t>
            </a:r>
            <a:r>
              <a:rPr lang="zh-CN" altLang="en-US" dirty="0"/>
              <a:t>。</a:t>
            </a:r>
          </a:p>
        </p:txBody>
      </p:sp>
      <p:grpSp>
        <p:nvGrpSpPr>
          <p:cNvPr id="13" name="组合 12"/>
          <p:cNvGrpSpPr/>
          <p:nvPr/>
        </p:nvGrpSpPr>
        <p:grpSpPr>
          <a:xfrm>
            <a:off x="563476" y="445261"/>
            <a:ext cx="2573826" cy="1010999"/>
            <a:chOff x="320449" y="88559"/>
            <a:chExt cx="9240023" cy="3629482"/>
          </a:xfrm>
        </p:grpSpPr>
        <p:sp>
          <p:nvSpPr>
            <p:cNvPr id="14" name="wps稻壳儿佳誉设计原创链接：http://chn.docer.com/works?userid=219874625">
              <a:extLst>
                <a:ext uri="{FF2B5EF4-FFF2-40B4-BE49-F238E27FC236}">
                  <a16:creationId xmlns:a16="http://schemas.microsoft.com/office/drawing/2014/main" id="{56468483-8905-40CE-8EB9-95F144A074FB}"/>
                </a:ext>
              </a:extLst>
            </p:cNvPr>
            <p:cNvSpPr/>
            <p:nvPr/>
          </p:nvSpPr>
          <p:spPr>
            <a:xfrm>
              <a:off x="320449" y="88559"/>
              <a:ext cx="9240023" cy="3629482"/>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ea"/>
              </a:endParaRPr>
            </a:p>
          </p:txBody>
        </p:sp>
        <p:sp>
          <p:nvSpPr>
            <p:cNvPr id="15" name="wps稻壳儿佳誉设计原创链接：http://chn.docer.com/works?userid=219874625">
              <a:extLst>
                <a:ext uri="{FF2B5EF4-FFF2-40B4-BE49-F238E27FC236}">
                  <a16:creationId xmlns:a16="http://schemas.microsoft.com/office/drawing/2014/main" id="{0380AA1A-C5AE-49F5-9A4D-44CD6D9E0BDD}"/>
                </a:ext>
              </a:extLst>
            </p:cNvPr>
            <p:cNvSpPr/>
            <p:nvPr/>
          </p:nvSpPr>
          <p:spPr>
            <a:xfrm>
              <a:off x="996926" y="564510"/>
              <a:ext cx="7735732" cy="2719124"/>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4000" dirty="0">
                  <a:solidFill>
                    <a:srgbClr val="046A74"/>
                  </a:solidFill>
                  <a:latin typeface="微软雅黑" panose="020B0503020204020204" pitchFamily="34" charset="-122"/>
                  <a:ea typeface="微软雅黑" panose="020B0503020204020204" pitchFamily="34" charset="-122"/>
                  <a:cs typeface="+mn-ea"/>
                </a:rPr>
                <a:t>提示</a:t>
              </a:r>
              <a:endParaRPr kumimoji="0" lang="zh-CN" altLang="en-US" sz="4000" b="0" i="0" u="none" strike="noStrike" kern="1200" cap="none" spc="0" normalizeH="0" baseline="0" noProof="0" dirty="0">
                <a:ln>
                  <a:noFill/>
                </a:ln>
                <a:solidFill>
                  <a:srgbClr val="046A74"/>
                </a:solidFill>
                <a:effectLst/>
                <a:uLnTx/>
                <a:uFillTx/>
                <a:latin typeface="微软雅黑" panose="020B0503020204020204" pitchFamily="34" charset="-122"/>
                <a:ea typeface="微软雅黑" panose="020B0503020204020204" pitchFamily="34" charset="-122"/>
                <a:cs typeface="+mn-ea"/>
              </a:endParaRPr>
            </a:p>
          </p:txBody>
        </p:sp>
      </p:grpSp>
      <p:sp>
        <p:nvSpPr>
          <p:cNvPr id="16"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pic>
        <p:nvPicPr>
          <p:cNvPr id="28674" name="Picture 2" descr="https://gimg2.baidu.com/image_search/src=http%3A%2F%2Fp8.itc.cn%2Fimages01%2F20200612%2F95889507b1ee4bd09cceaad671d06014.jpeg&amp;refer=http%3A%2F%2Fp8.itc.cn&amp;app=2002&amp;size=f9999,10000&amp;q=a80&amp;n=0&amp;g=0n&amp;fmt=jpeg?sec=1647769860&amp;t=02457c5dab0188ae08c2aea1814c6a49"/>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38542"/>
          <a:stretch/>
        </p:blipFill>
        <p:spPr bwMode="auto">
          <a:xfrm>
            <a:off x="8323612" y="1781119"/>
            <a:ext cx="3409863" cy="3696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8254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30">
            <a:extLst>
              <a:ext uri="{FF2B5EF4-FFF2-40B4-BE49-F238E27FC236}">
                <a16:creationId xmlns:a16="http://schemas.microsoft.com/office/drawing/2014/main" id="{4F15EA99-58CF-4834-A3EE-51A6886B9188}"/>
              </a:ext>
            </a:extLst>
          </p:cNvPr>
          <p:cNvSpPr txBox="1"/>
          <p:nvPr/>
        </p:nvSpPr>
        <p:spPr>
          <a:xfrm>
            <a:off x="863095" y="1554947"/>
            <a:ext cx="10451953" cy="3859518"/>
          </a:xfrm>
          <a:prstGeom prst="rect">
            <a:avLst/>
          </a:prstGeom>
          <a:noFill/>
        </p:spPr>
        <p:txBody>
          <a:bodyPr wrap="square">
            <a:spAutoFit/>
          </a:bodyPr>
          <a:lstStyle/>
          <a:p>
            <a:pPr>
              <a:lnSpc>
                <a:spcPct val="170000"/>
              </a:lnSpc>
              <a:defRPr/>
            </a:pPr>
            <a:r>
              <a:rPr lang="zh-CN" altLang="en-US" sz="2400" dirty="0">
                <a:solidFill>
                  <a:srgbClr val="3673A6"/>
                </a:solidFill>
                <a:latin typeface="微软雅黑" panose="020B0503020204020204" pitchFamily="34" charset="-122"/>
                <a:ea typeface="微软雅黑" panose="020B0503020204020204" pitchFamily="34" charset="-122"/>
              </a:rPr>
              <a:t>以下关于 </a:t>
            </a:r>
            <a:r>
              <a:rPr lang="en-US" altLang="zh-CN" sz="2400" dirty="0">
                <a:solidFill>
                  <a:srgbClr val="3673A6"/>
                </a:solidFill>
                <a:latin typeface="微软雅黑" panose="020B0503020204020204" pitchFamily="34" charset="-122"/>
                <a:ea typeface="微软雅黑" panose="020B0503020204020204" pitchFamily="34" charset="-122"/>
              </a:rPr>
              <a:t>Python </a:t>
            </a:r>
            <a:r>
              <a:rPr lang="zh-CN" altLang="en-US" sz="2400" dirty="0">
                <a:solidFill>
                  <a:srgbClr val="3673A6"/>
                </a:solidFill>
                <a:latin typeface="微软雅黑" panose="020B0503020204020204" pitchFamily="34" charset="-122"/>
                <a:ea typeface="微软雅黑" panose="020B0503020204020204" pitchFamily="34" charset="-122"/>
              </a:rPr>
              <a:t>函数对变量的作用，错误的是：‬‬‬‬‬‬‬‬‬‬‬‬‬‬‬‬‬‬‬‬‬‬‬‬‬‬‬‬‬‬‬‬‬‬‬‬‬‬‬‬‬‬‬‬‬‬‬‬</a:t>
            </a:r>
          </a:p>
          <a:p>
            <a:pPr>
              <a:lnSpc>
                <a:spcPct val="170000"/>
              </a:lnSpc>
              <a:defRPr/>
            </a:pP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简单数据类型变量仅在函数内部创建和使用，函数退出后变量被释放</a:t>
            </a:r>
          </a:p>
          <a:p>
            <a:pPr>
              <a:lnSpc>
                <a:spcPct val="170000"/>
              </a:lnSpc>
              <a:defRPr/>
            </a:pP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简单数据类型在函数内部用</a:t>
            </a:r>
            <a:r>
              <a:rPr lang="en-US" altLang="zh-CN" sz="2400" dirty="0">
                <a:latin typeface="微软雅黑" panose="020B0503020204020204" pitchFamily="34" charset="-122"/>
                <a:ea typeface="微软雅黑" panose="020B0503020204020204" pitchFamily="34" charset="-122"/>
              </a:rPr>
              <a:t>global</a:t>
            </a:r>
            <a:r>
              <a:rPr lang="zh-CN" altLang="en-US" sz="2400" dirty="0">
                <a:latin typeface="微软雅黑" panose="020B0503020204020204" pitchFamily="34" charset="-122"/>
                <a:ea typeface="微软雅黑" panose="020B0503020204020204" pitchFamily="34" charset="-122"/>
              </a:rPr>
              <a:t>保留字声明后，函数退出后该变量保留</a:t>
            </a:r>
          </a:p>
          <a:p>
            <a:pPr>
              <a:lnSpc>
                <a:spcPct val="170000"/>
              </a:lnSpc>
              <a:defRPr/>
            </a:pP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全局变量指在函数之外定义的变量，在程序执行全过程有效</a:t>
            </a:r>
          </a:p>
          <a:p>
            <a:pPr>
              <a:lnSpc>
                <a:spcPct val="170000"/>
              </a:lnSpc>
              <a:defRPr/>
            </a:pPr>
            <a:r>
              <a:rPr lang="en-US" altLang="zh-CN" sz="2400" dirty="0">
                <a:latin typeface="微软雅黑" panose="020B0503020204020204" pitchFamily="34" charset="-122"/>
                <a:ea typeface="微软雅黑" panose="020B0503020204020204" pitchFamily="34" charset="-122"/>
              </a:rPr>
              <a:t>D.</a:t>
            </a:r>
            <a:r>
              <a:rPr lang="zh-CN" altLang="en-US" sz="2400" dirty="0">
                <a:latin typeface="微软雅黑" panose="020B0503020204020204" pitchFamily="34" charset="-122"/>
                <a:ea typeface="微软雅黑" panose="020B0503020204020204" pitchFamily="34" charset="-122"/>
              </a:rPr>
              <a:t>对于组合数据类型的全局变量，如果在函数内部没有被真实创建的同名变量，则函数内部不可以直接使用并修改全局变量的值</a:t>
            </a:r>
          </a:p>
        </p:txBody>
      </p:sp>
      <p:sp>
        <p:nvSpPr>
          <p:cNvPr id="7" name="文本框 3">
            <a:extLst>
              <a:ext uri="{FF2B5EF4-FFF2-40B4-BE49-F238E27FC236}">
                <a16:creationId xmlns:a16="http://schemas.microsoft.com/office/drawing/2014/main" id="{4F355BCC-2532-47D0-9CCB-B1504AB2038A}"/>
              </a:ext>
            </a:extLst>
          </p:cNvPr>
          <p:cNvSpPr txBox="1"/>
          <p:nvPr/>
        </p:nvSpPr>
        <p:spPr>
          <a:xfrm flipH="1">
            <a:off x="1447983" y="721350"/>
            <a:ext cx="6147874" cy="584775"/>
          </a:xfrm>
          <a:prstGeom prst="rect">
            <a:avLst/>
          </a:prstGeom>
          <a:noFill/>
        </p:spPr>
        <p:txBody>
          <a:bodyPr wrap="square" rtlCol="0">
            <a:spAutoFit/>
          </a:bodyPr>
          <a:lstStyle/>
          <a:p>
            <a:r>
              <a:rPr lang="zh-CN" altLang="en-US"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rPr>
              <a:t>随堂练习：函数的定义和调用</a:t>
            </a:r>
            <a:endParaRPr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endParaRPr>
          </a:p>
        </p:txBody>
      </p:sp>
      <p:pic>
        <p:nvPicPr>
          <p:cNvPr id="8" name="Picture 2" descr="https://img0.baidu.com/it/u=2936318765,1752478232&amp;fm=26&amp;fmt=aut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437" y="431316"/>
            <a:ext cx="915555" cy="915555"/>
          </a:xfrm>
          <a:prstGeom prst="rect">
            <a:avLst/>
          </a:prstGeom>
          <a:noFill/>
          <a:extLst>
            <a:ext uri="{909E8E84-426E-40DD-AFC4-6F175D3DCCD1}">
              <a14:hiddenFill xmlns:a14="http://schemas.microsoft.com/office/drawing/2010/main">
                <a:solidFill>
                  <a:srgbClr val="FFFFFF"/>
                </a:solidFill>
              </a14:hiddenFill>
            </a:ext>
          </a:extLst>
        </p:spPr>
      </p:pic>
      <p:sp>
        <p:nvSpPr>
          <p:cNvPr id="10"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Tree>
    <p:extLst>
      <p:ext uri="{BB962C8B-B14F-4D97-AF65-F5344CB8AC3E}">
        <p14:creationId xmlns:p14="http://schemas.microsoft.com/office/powerpoint/2010/main" val="111718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5">
                                            <p:txEl>
                                              <p:pRg st="4" end="4"/>
                                            </p:txEl>
                                          </p:spTgt>
                                        </p:tgtEl>
                                        <p:attrNameLst>
                                          <p:attrName>style.color</p:attrName>
                                        </p:attrNameLst>
                                      </p:cBhvr>
                                      <p:to>
                                        <a:schemeClr val="accent2"/>
                                      </p:to>
                                    </p:animClr>
                                    <p:animClr clrSpc="rgb" dir="cw">
                                      <p:cBhvr>
                                        <p:cTn id="7" dur="500" fill="hold"/>
                                        <p:tgtEl>
                                          <p:spTgt spid="15">
                                            <p:txEl>
                                              <p:pRg st="4" end="4"/>
                                            </p:txEl>
                                          </p:spTgt>
                                        </p:tgtEl>
                                        <p:attrNameLst>
                                          <p:attrName>fillcolor</p:attrName>
                                        </p:attrNameLst>
                                      </p:cBhvr>
                                      <p:to>
                                        <a:schemeClr val="accent2"/>
                                      </p:to>
                                    </p:animClr>
                                    <p:set>
                                      <p:cBhvr>
                                        <p:cTn id="8" dur="500" fill="hold"/>
                                        <p:tgtEl>
                                          <p:spTgt spid="15">
                                            <p:txEl>
                                              <p:pRg st="4" end="4"/>
                                            </p:txEl>
                                          </p:spTgt>
                                        </p:tgtEl>
                                        <p:attrNameLst>
                                          <p:attrName>fill.type</p:attrName>
                                        </p:attrNameLst>
                                      </p:cBhvr>
                                      <p:to>
                                        <p:strVal val="solid"/>
                                      </p:to>
                                    </p:set>
                                    <p:set>
                                      <p:cBhvr>
                                        <p:cTn id="9" dur="500" fill="hold"/>
                                        <p:tgtEl>
                                          <p:spTgt spid="15">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30">
            <a:extLst>
              <a:ext uri="{FF2B5EF4-FFF2-40B4-BE49-F238E27FC236}">
                <a16:creationId xmlns:a16="http://schemas.microsoft.com/office/drawing/2014/main" id="{4F15EA99-58CF-4834-A3EE-51A6886B9188}"/>
              </a:ext>
            </a:extLst>
          </p:cNvPr>
          <p:cNvSpPr txBox="1"/>
          <p:nvPr/>
        </p:nvSpPr>
        <p:spPr>
          <a:xfrm>
            <a:off x="863095" y="1605240"/>
            <a:ext cx="10451953" cy="3859518"/>
          </a:xfrm>
          <a:prstGeom prst="rect">
            <a:avLst/>
          </a:prstGeom>
          <a:noFill/>
        </p:spPr>
        <p:txBody>
          <a:bodyPr wrap="square">
            <a:spAutoFit/>
          </a:bodyPr>
          <a:lstStyle>
            <a:defPPr>
              <a:defRPr lang="zh-CN"/>
            </a:defPPr>
            <a:lvl1pPr>
              <a:lnSpc>
                <a:spcPct val="170000"/>
              </a:lnSpc>
              <a:defRPr sz="2400">
                <a:solidFill>
                  <a:srgbClr val="3673A6"/>
                </a:solidFill>
                <a:latin typeface="微软雅黑" panose="020B0503020204020204" pitchFamily="34" charset="-122"/>
                <a:ea typeface="微软雅黑" panose="020B0503020204020204" pitchFamily="34" charset="-122"/>
              </a:defRPr>
            </a:lvl1pPr>
          </a:lstStyle>
          <a:p>
            <a:r>
              <a:rPr lang="zh-CN" altLang="en-US" dirty="0"/>
              <a:t>假设函数中不包括</a:t>
            </a:r>
            <a:r>
              <a:rPr lang="en-US" altLang="zh-CN" dirty="0"/>
              <a:t>global</a:t>
            </a:r>
            <a:r>
              <a:rPr lang="zh-CN" altLang="en-US" dirty="0"/>
              <a:t>保留字，对于改变参数值的方法，以下选项中错误的是‬‬‬‬‬‬‬‬‬‬‬‬‬‬‬‬‬‬‬‬‬‬‬‬‬‬‬‬‬‬‬‬‬‬‬‬‬‬‬‬‬‬‬‬‬‬‬‬</a:t>
            </a:r>
          </a:p>
          <a:p>
            <a:r>
              <a:rPr lang="en-US" altLang="zh-CN" dirty="0">
                <a:solidFill>
                  <a:schemeClr val="tx1"/>
                </a:solidFill>
              </a:rPr>
              <a:t>A.</a:t>
            </a:r>
            <a:r>
              <a:rPr lang="zh-CN" altLang="en-US" dirty="0">
                <a:solidFill>
                  <a:schemeClr val="tx1"/>
                </a:solidFill>
              </a:rPr>
              <a:t>参数是</a:t>
            </a:r>
            <a:r>
              <a:rPr lang="en-US" altLang="zh-CN" dirty="0">
                <a:solidFill>
                  <a:schemeClr val="tx1"/>
                </a:solidFill>
              </a:rPr>
              <a:t>list</a:t>
            </a:r>
            <a:r>
              <a:rPr lang="zh-CN" altLang="en-US" dirty="0">
                <a:solidFill>
                  <a:schemeClr val="tx1"/>
                </a:solidFill>
              </a:rPr>
              <a:t>类型时，改变原参数的值</a:t>
            </a:r>
          </a:p>
          <a:p>
            <a:r>
              <a:rPr lang="en-US" altLang="zh-CN" dirty="0">
                <a:solidFill>
                  <a:schemeClr val="tx1"/>
                </a:solidFill>
              </a:rPr>
              <a:t>B.</a:t>
            </a:r>
            <a:r>
              <a:rPr lang="zh-CN" altLang="en-US" dirty="0">
                <a:solidFill>
                  <a:schemeClr val="tx1"/>
                </a:solidFill>
              </a:rPr>
              <a:t>参数的值是否改变与函数中对变量的操作有关，与参数类型无关</a:t>
            </a:r>
          </a:p>
          <a:p>
            <a:r>
              <a:rPr lang="en-US" altLang="zh-CN" dirty="0">
                <a:solidFill>
                  <a:schemeClr val="tx1"/>
                </a:solidFill>
              </a:rPr>
              <a:t>C.</a:t>
            </a:r>
            <a:r>
              <a:rPr lang="zh-CN" altLang="en-US" dirty="0">
                <a:solidFill>
                  <a:schemeClr val="tx1"/>
                </a:solidFill>
              </a:rPr>
              <a:t>参数是组合类型（可变对象）时，改变原参数的值</a:t>
            </a:r>
          </a:p>
          <a:p>
            <a:r>
              <a:rPr lang="en-US" altLang="zh-CN" dirty="0">
                <a:solidFill>
                  <a:schemeClr val="tx1"/>
                </a:solidFill>
              </a:rPr>
              <a:t>D.</a:t>
            </a:r>
            <a:r>
              <a:rPr lang="zh-CN" altLang="en-US" dirty="0">
                <a:solidFill>
                  <a:schemeClr val="tx1"/>
                </a:solidFill>
              </a:rPr>
              <a:t>参数是</a:t>
            </a:r>
            <a:r>
              <a:rPr lang="en-US" altLang="zh-CN" dirty="0" err="1">
                <a:solidFill>
                  <a:schemeClr val="tx1"/>
                </a:solidFill>
              </a:rPr>
              <a:t>int</a:t>
            </a:r>
            <a:r>
              <a:rPr lang="zh-CN" altLang="en-US" dirty="0">
                <a:solidFill>
                  <a:schemeClr val="tx1"/>
                </a:solidFill>
              </a:rPr>
              <a:t>类型时，不改变原参数的值</a:t>
            </a:r>
          </a:p>
        </p:txBody>
      </p:sp>
      <p:sp>
        <p:nvSpPr>
          <p:cNvPr id="7" name="文本框 3">
            <a:extLst>
              <a:ext uri="{FF2B5EF4-FFF2-40B4-BE49-F238E27FC236}">
                <a16:creationId xmlns:a16="http://schemas.microsoft.com/office/drawing/2014/main" id="{4F355BCC-2532-47D0-9CCB-B1504AB2038A}"/>
              </a:ext>
            </a:extLst>
          </p:cNvPr>
          <p:cNvSpPr txBox="1"/>
          <p:nvPr/>
        </p:nvSpPr>
        <p:spPr>
          <a:xfrm flipH="1">
            <a:off x="1447983" y="721350"/>
            <a:ext cx="6147874" cy="584775"/>
          </a:xfrm>
          <a:prstGeom prst="rect">
            <a:avLst/>
          </a:prstGeom>
          <a:noFill/>
        </p:spPr>
        <p:txBody>
          <a:bodyPr wrap="square" rtlCol="0">
            <a:spAutoFit/>
          </a:bodyPr>
          <a:lstStyle/>
          <a:p>
            <a:r>
              <a:rPr lang="zh-CN" altLang="en-US"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rPr>
              <a:t>随堂练习：函数的定义和调用</a:t>
            </a:r>
            <a:endParaRPr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endParaRPr>
          </a:p>
        </p:txBody>
      </p:sp>
      <p:pic>
        <p:nvPicPr>
          <p:cNvPr id="8" name="Picture 2" descr="https://img0.baidu.com/it/u=2936318765,1752478232&amp;fm=26&amp;fmt=aut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437" y="431316"/>
            <a:ext cx="915555" cy="915555"/>
          </a:xfrm>
          <a:prstGeom prst="rect">
            <a:avLst/>
          </a:prstGeom>
          <a:noFill/>
          <a:extLst>
            <a:ext uri="{909E8E84-426E-40DD-AFC4-6F175D3DCCD1}">
              <a14:hiddenFill xmlns:a14="http://schemas.microsoft.com/office/drawing/2010/main">
                <a:solidFill>
                  <a:srgbClr val="FFFFFF"/>
                </a:solidFill>
              </a14:hiddenFill>
            </a:ext>
          </a:extLst>
        </p:spPr>
      </p:pic>
      <p:sp>
        <p:nvSpPr>
          <p:cNvPr id="10"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Tree>
    <p:extLst>
      <p:ext uri="{BB962C8B-B14F-4D97-AF65-F5344CB8AC3E}">
        <p14:creationId xmlns:p14="http://schemas.microsoft.com/office/powerpoint/2010/main" val="15168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5">
                                            <p:txEl>
                                              <p:pRg st="2" end="2"/>
                                            </p:txEl>
                                          </p:spTgt>
                                        </p:tgtEl>
                                        <p:attrNameLst>
                                          <p:attrName>style.color</p:attrName>
                                        </p:attrNameLst>
                                      </p:cBhvr>
                                      <p:to>
                                        <a:schemeClr val="accent2"/>
                                      </p:to>
                                    </p:animClr>
                                    <p:animClr clrSpc="rgb" dir="cw">
                                      <p:cBhvr>
                                        <p:cTn id="7" dur="500" fill="hold"/>
                                        <p:tgtEl>
                                          <p:spTgt spid="15">
                                            <p:txEl>
                                              <p:pRg st="2" end="2"/>
                                            </p:txEl>
                                          </p:spTgt>
                                        </p:tgtEl>
                                        <p:attrNameLst>
                                          <p:attrName>fillcolor</p:attrName>
                                        </p:attrNameLst>
                                      </p:cBhvr>
                                      <p:to>
                                        <a:schemeClr val="accent2"/>
                                      </p:to>
                                    </p:animClr>
                                    <p:set>
                                      <p:cBhvr>
                                        <p:cTn id="8" dur="500" fill="hold"/>
                                        <p:tgtEl>
                                          <p:spTgt spid="15">
                                            <p:txEl>
                                              <p:pRg st="2" end="2"/>
                                            </p:txEl>
                                          </p:spTgt>
                                        </p:tgtEl>
                                        <p:attrNameLst>
                                          <p:attrName>fill.type</p:attrName>
                                        </p:attrNameLst>
                                      </p:cBhvr>
                                      <p:to>
                                        <p:strVal val="solid"/>
                                      </p:to>
                                    </p:set>
                                    <p:set>
                                      <p:cBhvr>
                                        <p:cTn id="9" dur="500" fill="hold"/>
                                        <p:tgtEl>
                                          <p:spTgt spid="15">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30">
            <a:extLst>
              <a:ext uri="{FF2B5EF4-FFF2-40B4-BE49-F238E27FC236}">
                <a16:creationId xmlns:a16="http://schemas.microsoft.com/office/drawing/2014/main" id="{4F15EA99-58CF-4834-A3EE-51A6886B9188}"/>
              </a:ext>
            </a:extLst>
          </p:cNvPr>
          <p:cNvSpPr txBox="1"/>
          <p:nvPr/>
        </p:nvSpPr>
        <p:spPr>
          <a:xfrm>
            <a:off x="1392992" y="1409300"/>
            <a:ext cx="10451953" cy="4524315"/>
          </a:xfrm>
          <a:prstGeom prst="rect">
            <a:avLst/>
          </a:prstGeom>
          <a:noFill/>
        </p:spPr>
        <p:txBody>
          <a:bodyPr wrap="square">
            <a:spAutoFit/>
          </a:bodyPr>
          <a:lstStyle/>
          <a:p>
            <a:pPr>
              <a:lnSpc>
                <a:spcPct val="150000"/>
              </a:lnSpc>
              <a:defRPr/>
            </a:pPr>
            <a:r>
              <a:rPr lang="zh-CN" altLang="en-US" sz="2400" dirty="0">
                <a:solidFill>
                  <a:srgbClr val="3673A6"/>
                </a:solidFill>
                <a:latin typeface="微软雅黑" panose="020B0503020204020204" pitchFamily="34" charset="-122"/>
                <a:ea typeface="微软雅黑" panose="020B0503020204020204" pitchFamily="34" charset="-122"/>
              </a:rPr>
              <a:t>下面代码的输出结果是‬‬‬‬‬‬‬‬‬‬‬‬‬‬‬‬‬‬‬‬‬‬‬‬‬‬‬‬‬‬‬‬‬‬‬‬‬‬‬‬‬‬‬‬‬‬‬‬</a:t>
            </a:r>
          </a:p>
          <a:p>
            <a:pPr>
              <a:lnSpc>
                <a:spcPct val="150000"/>
              </a:lnSpc>
              <a:defRPr/>
            </a:pPr>
            <a:r>
              <a:rPr lang="en-US" altLang="zh-CN" sz="2400" dirty="0">
                <a:latin typeface="微软雅黑" panose="020B0503020204020204" pitchFamily="34" charset="-122"/>
                <a:ea typeface="微软雅黑" panose="020B0503020204020204" pitchFamily="34" charset="-122"/>
              </a:rPr>
              <a:t>def change(</a:t>
            </a:r>
            <a:r>
              <a:rPr lang="en-US" altLang="zh-CN" sz="2400" dirty="0" err="1">
                <a:latin typeface="微软雅黑" panose="020B0503020204020204" pitchFamily="34" charset="-122"/>
                <a:ea typeface="微软雅黑" panose="020B0503020204020204" pitchFamily="34" charset="-122"/>
              </a:rPr>
              <a:t>a,b</a:t>
            </a:r>
            <a:r>
              <a:rPr lang="en-US" altLang="zh-CN" sz="2400" dirty="0">
                <a:latin typeface="微软雅黑" panose="020B0503020204020204" pitchFamily="34" charset="-122"/>
                <a:ea typeface="微软雅黑" panose="020B0503020204020204" pitchFamily="34" charset="-122"/>
              </a:rPr>
              <a:t>):</a:t>
            </a:r>
          </a:p>
          <a:p>
            <a:pPr>
              <a:lnSpc>
                <a:spcPct val="150000"/>
              </a:lnSpc>
              <a:defRPr/>
            </a:pPr>
            <a:r>
              <a:rPr lang="en-US" altLang="zh-CN" sz="2400" dirty="0">
                <a:latin typeface="微软雅黑" panose="020B0503020204020204" pitchFamily="34" charset="-122"/>
                <a:ea typeface="微软雅黑" panose="020B0503020204020204" pitchFamily="34" charset="-122"/>
              </a:rPr>
              <a:t>    a = 10</a:t>
            </a:r>
          </a:p>
          <a:p>
            <a:pPr>
              <a:lnSpc>
                <a:spcPct val="150000"/>
              </a:lnSpc>
              <a:defRPr/>
            </a:pPr>
            <a:r>
              <a:rPr lang="en-US" altLang="zh-CN" sz="2400" dirty="0">
                <a:latin typeface="微软雅黑" panose="020B0503020204020204" pitchFamily="34" charset="-122"/>
                <a:ea typeface="微软雅黑" panose="020B0503020204020204" pitchFamily="34" charset="-122"/>
              </a:rPr>
              <a:t>    b += a</a:t>
            </a:r>
          </a:p>
          <a:p>
            <a:pPr>
              <a:lnSpc>
                <a:spcPct val="150000"/>
              </a:lnSpc>
              <a:defRPr/>
            </a:pPr>
            <a:r>
              <a:rPr lang="en-US" altLang="zh-CN" sz="2400" dirty="0">
                <a:latin typeface="微软雅黑" panose="020B0503020204020204" pitchFamily="34" charset="-122"/>
                <a:ea typeface="微软雅黑" panose="020B0503020204020204" pitchFamily="34" charset="-122"/>
              </a:rPr>
              <a:t>a = 4</a:t>
            </a:r>
          </a:p>
          <a:p>
            <a:pPr>
              <a:lnSpc>
                <a:spcPct val="150000"/>
              </a:lnSpc>
              <a:defRPr/>
            </a:pPr>
            <a:r>
              <a:rPr lang="en-US" altLang="zh-CN" sz="2400" dirty="0">
                <a:latin typeface="微软雅黑" panose="020B0503020204020204" pitchFamily="34" charset="-122"/>
                <a:ea typeface="微软雅黑" panose="020B0503020204020204" pitchFamily="34" charset="-122"/>
              </a:rPr>
              <a:t>b = 5</a:t>
            </a:r>
          </a:p>
          <a:p>
            <a:pPr>
              <a:lnSpc>
                <a:spcPct val="150000"/>
              </a:lnSpc>
              <a:defRPr/>
            </a:pPr>
            <a:r>
              <a:rPr lang="en-US" altLang="zh-CN" sz="2400" dirty="0">
                <a:latin typeface="微软雅黑" panose="020B0503020204020204" pitchFamily="34" charset="-122"/>
                <a:ea typeface="微软雅黑" panose="020B0503020204020204" pitchFamily="34" charset="-122"/>
              </a:rPr>
              <a:t>change(</a:t>
            </a:r>
            <a:r>
              <a:rPr lang="en-US" altLang="zh-CN" sz="2400" dirty="0" err="1">
                <a:latin typeface="微软雅黑" panose="020B0503020204020204" pitchFamily="34" charset="-122"/>
                <a:ea typeface="微软雅黑" panose="020B0503020204020204" pitchFamily="34" charset="-122"/>
              </a:rPr>
              <a:t>a,b</a:t>
            </a:r>
            <a:r>
              <a:rPr lang="en-US" altLang="zh-CN" sz="2400" dirty="0">
                <a:latin typeface="微软雅黑" panose="020B0503020204020204" pitchFamily="34" charset="-122"/>
                <a:ea typeface="微软雅黑" panose="020B0503020204020204" pitchFamily="34" charset="-122"/>
              </a:rPr>
              <a:t>)</a:t>
            </a:r>
          </a:p>
          <a:p>
            <a:pPr>
              <a:lnSpc>
                <a:spcPct val="150000"/>
              </a:lnSpc>
              <a:defRPr/>
            </a:pPr>
            <a:r>
              <a:rPr lang="en-US" altLang="zh-CN" sz="2400" dirty="0">
                <a:latin typeface="微软雅黑" panose="020B0503020204020204" pitchFamily="34" charset="-122"/>
                <a:ea typeface="微软雅黑" panose="020B0503020204020204" pitchFamily="34" charset="-122"/>
              </a:rPr>
              <a:t>print(</a:t>
            </a:r>
            <a:r>
              <a:rPr lang="en-US" altLang="zh-CN" sz="2400" dirty="0" err="1">
                <a:latin typeface="微软雅黑" panose="020B0503020204020204" pitchFamily="34" charset="-122"/>
                <a:ea typeface="微软雅黑" panose="020B0503020204020204" pitchFamily="34" charset="-122"/>
              </a:rPr>
              <a:t>a,b</a:t>
            </a:r>
            <a:r>
              <a:rPr lang="en-US" altLang="zh-CN" sz="2400" dirty="0">
                <a:latin typeface="微软雅黑" panose="020B0503020204020204" pitchFamily="34" charset="-122"/>
                <a:ea typeface="微软雅黑" panose="020B0503020204020204" pitchFamily="34" charset="-122"/>
              </a:rPr>
              <a:t>)</a:t>
            </a:r>
          </a:p>
        </p:txBody>
      </p:sp>
      <p:sp>
        <p:nvSpPr>
          <p:cNvPr id="4" name="矩形 3"/>
          <p:cNvSpPr/>
          <p:nvPr/>
        </p:nvSpPr>
        <p:spPr>
          <a:xfrm>
            <a:off x="6477000" y="3558660"/>
            <a:ext cx="3041072" cy="2308324"/>
          </a:xfrm>
          <a:prstGeom prst="rect">
            <a:avLst/>
          </a:prstGeom>
        </p:spPr>
        <p:txBody>
          <a:bodyPr wrap="square">
            <a:spAutoFit/>
          </a:bodyPr>
          <a:lstStyle/>
          <a:p>
            <a:pPr>
              <a:lnSpc>
                <a:spcPct val="150000"/>
              </a:lnSpc>
              <a:defRPr/>
            </a:pPr>
            <a:r>
              <a:rPr lang="en-US" altLang="zh-CN" sz="2400" dirty="0">
                <a:latin typeface="微软雅黑" panose="020B0503020204020204" pitchFamily="34" charset="-122"/>
                <a:ea typeface="微软雅黑" panose="020B0503020204020204" pitchFamily="34" charset="-122"/>
              </a:rPr>
              <a:t>A. 4 15</a:t>
            </a:r>
          </a:p>
          <a:p>
            <a:pPr>
              <a:lnSpc>
                <a:spcPct val="150000"/>
              </a:lnSpc>
              <a:defRPr/>
            </a:pPr>
            <a:r>
              <a:rPr lang="en-US" altLang="zh-CN" sz="2400" dirty="0">
                <a:latin typeface="微软雅黑" panose="020B0503020204020204" pitchFamily="34" charset="-122"/>
                <a:ea typeface="微软雅黑" panose="020B0503020204020204" pitchFamily="34" charset="-122"/>
              </a:rPr>
              <a:t>B. 10 15</a:t>
            </a:r>
          </a:p>
          <a:p>
            <a:pPr>
              <a:lnSpc>
                <a:spcPct val="150000"/>
              </a:lnSpc>
              <a:defRPr/>
            </a:pPr>
            <a:r>
              <a:rPr lang="en-US" altLang="zh-CN" sz="2400" dirty="0">
                <a:latin typeface="微软雅黑" panose="020B0503020204020204" pitchFamily="34" charset="-122"/>
                <a:ea typeface="微软雅黑" panose="020B0503020204020204" pitchFamily="34" charset="-122"/>
              </a:rPr>
              <a:t>C. 4 5</a:t>
            </a:r>
          </a:p>
          <a:p>
            <a:pPr>
              <a:lnSpc>
                <a:spcPct val="150000"/>
              </a:lnSpc>
              <a:defRPr/>
            </a:pPr>
            <a:r>
              <a:rPr lang="en-US" altLang="zh-CN" sz="2400" dirty="0">
                <a:latin typeface="微软雅黑" panose="020B0503020204020204" pitchFamily="34" charset="-122"/>
                <a:ea typeface="微软雅黑" panose="020B0503020204020204" pitchFamily="34" charset="-122"/>
              </a:rPr>
              <a:t>D. 10 5</a:t>
            </a:r>
          </a:p>
        </p:txBody>
      </p:sp>
      <p:sp>
        <p:nvSpPr>
          <p:cNvPr id="8" name="文本框 3">
            <a:extLst>
              <a:ext uri="{FF2B5EF4-FFF2-40B4-BE49-F238E27FC236}">
                <a16:creationId xmlns:a16="http://schemas.microsoft.com/office/drawing/2014/main" id="{4F355BCC-2532-47D0-9CCB-B1504AB2038A}"/>
              </a:ext>
            </a:extLst>
          </p:cNvPr>
          <p:cNvSpPr txBox="1"/>
          <p:nvPr/>
        </p:nvSpPr>
        <p:spPr>
          <a:xfrm flipH="1">
            <a:off x="1447983" y="721350"/>
            <a:ext cx="6147874" cy="584775"/>
          </a:xfrm>
          <a:prstGeom prst="rect">
            <a:avLst/>
          </a:prstGeom>
          <a:noFill/>
        </p:spPr>
        <p:txBody>
          <a:bodyPr wrap="square" rtlCol="0">
            <a:spAutoFit/>
          </a:bodyPr>
          <a:lstStyle/>
          <a:p>
            <a:r>
              <a:rPr lang="zh-CN" altLang="en-US"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rPr>
              <a:t>随堂练习：函数的定义和调用</a:t>
            </a:r>
            <a:endParaRPr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endParaRPr>
          </a:p>
        </p:txBody>
      </p:sp>
      <p:pic>
        <p:nvPicPr>
          <p:cNvPr id="10" name="Picture 2" descr="https://img0.baidu.com/it/u=2936318765,1752478232&amp;fm=26&amp;fmt=aut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437" y="431316"/>
            <a:ext cx="915555" cy="915555"/>
          </a:xfrm>
          <a:prstGeom prst="rect">
            <a:avLst/>
          </a:prstGeom>
          <a:noFill/>
          <a:extLst>
            <a:ext uri="{909E8E84-426E-40DD-AFC4-6F175D3DCCD1}">
              <a14:hiddenFill xmlns:a14="http://schemas.microsoft.com/office/drawing/2010/main">
                <a:solidFill>
                  <a:srgbClr val="FFFFFF"/>
                </a:solidFill>
              </a14:hiddenFill>
            </a:ext>
          </a:extLst>
        </p:spPr>
      </p:pic>
      <p:sp>
        <p:nvSpPr>
          <p:cNvPr id="11"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Tree>
    <p:extLst>
      <p:ext uri="{BB962C8B-B14F-4D97-AF65-F5344CB8AC3E}">
        <p14:creationId xmlns:p14="http://schemas.microsoft.com/office/powerpoint/2010/main" val="260807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2" end="2"/>
                                            </p:txEl>
                                          </p:spTgt>
                                        </p:tgtEl>
                                        <p:attrNameLst>
                                          <p:attrName>style.color</p:attrName>
                                        </p:attrNameLst>
                                      </p:cBhvr>
                                      <p:to>
                                        <a:schemeClr val="accent2"/>
                                      </p:to>
                                    </p:animClr>
                                    <p:animClr clrSpc="rgb" dir="cw">
                                      <p:cBhvr>
                                        <p:cTn id="7" dur="500" fill="hold"/>
                                        <p:tgtEl>
                                          <p:spTgt spid="4">
                                            <p:txEl>
                                              <p:pRg st="2" end="2"/>
                                            </p:txEl>
                                          </p:spTgt>
                                        </p:tgtEl>
                                        <p:attrNameLst>
                                          <p:attrName>fillcolor</p:attrName>
                                        </p:attrNameLst>
                                      </p:cBhvr>
                                      <p:to>
                                        <a:schemeClr val="accent2"/>
                                      </p:to>
                                    </p:animClr>
                                    <p:set>
                                      <p:cBhvr>
                                        <p:cTn id="8" dur="500" fill="hold"/>
                                        <p:tgtEl>
                                          <p:spTgt spid="4">
                                            <p:txEl>
                                              <p:pRg st="2" end="2"/>
                                            </p:txEl>
                                          </p:spTgt>
                                        </p:tgtEl>
                                        <p:attrNameLst>
                                          <p:attrName>fill.type</p:attrName>
                                        </p:attrNameLst>
                                      </p:cBhvr>
                                      <p:to>
                                        <p:strVal val="solid"/>
                                      </p:to>
                                    </p:set>
                                    <p:set>
                                      <p:cBhvr>
                                        <p:cTn id="9" dur="500" fill="hold"/>
                                        <p:tgtEl>
                                          <p:spTgt spid="4">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3"/>
          <p:cNvSpPr txBox="1">
            <a:spLocks noChangeArrowheads="1"/>
          </p:cNvSpPr>
          <p:nvPr/>
        </p:nvSpPr>
        <p:spPr bwMode="auto">
          <a:xfrm>
            <a:off x="426649" y="388714"/>
            <a:ext cx="10311279" cy="1542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lvl="0">
              <a:lnSpc>
                <a:spcPct val="150000"/>
              </a:lnSpc>
              <a:buNone/>
              <a:defRPr/>
            </a:pPr>
            <a:r>
              <a:rPr kumimoji="1" lang="zh-CN" altLang="en-US" sz="2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黑体" pitchFamily="2" charset="-122"/>
                <a:ea typeface="黑体" pitchFamily="2" charset="-122"/>
              </a:rPr>
              <a:t>　</a:t>
            </a:r>
            <a:r>
              <a:rPr lang="en-US" altLang="zh-CN" sz="2800" kern="0" dirty="0">
                <a:solidFill>
                  <a:srgbClr val="000000"/>
                </a:solidFill>
                <a:latin typeface="微软雅黑" panose="020B0503020204020204" pitchFamily="34" charset="-122"/>
                <a:ea typeface="微软雅黑" panose="020B0503020204020204" pitchFamily="34" charset="-122"/>
              </a:rPr>
              <a:t>【</a:t>
            </a:r>
            <a:r>
              <a:rPr lang="zh-CN" altLang="en-US" sz="2800" kern="0" dirty="0">
                <a:solidFill>
                  <a:srgbClr val="000000"/>
                </a:solidFill>
                <a:latin typeface="微软雅黑" panose="020B0503020204020204" pitchFamily="34" charset="-122"/>
                <a:ea typeface="微软雅黑" panose="020B0503020204020204" pitchFamily="34" charset="-122"/>
              </a:rPr>
              <a:t>例</a:t>
            </a:r>
            <a:r>
              <a:rPr lang="en-US" altLang="zh-CN" sz="2800" kern="0" dirty="0">
                <a:solidFill>
                  <a:srgbClr val="000000"/>
                </a:solidFill>
                <a:latin typeface="微软雅黑" panose="020B0503020204020204" pitchFamily="34" charset="-122"/>
                <a:ea typeface="微软雅黑" panose="020B0503020204020204" pitchFamily="34" charset="-122"/>
              </a:rPr>
              <a:t>5-1】 </a:t>
            </a:r>
            <a:r>
              <a:rPr lang="zh-CN" altLang="en-US" sz="2800" kern="0" dirty="0">
                <a:solidFill>
                  <a:srgbClr val="000000"/>
                </a:solidFill>
                <a:latin typeface="微软雅黑" panose="020B0503020204020204" pitchFamily="34" charset="-122"/>
                <a:ea typeface="微软雅黑" panose="020B0503020204020204" pitchFamily="34" charset="-122"/>
              </a:rPr>
              <a:t>已知多边形各条边的长度，计算多边形的面积。多边形的相关数据如图所示。</a:t>
            </a:r>
            <a:endParaRPr kumimoji="1" lang="zh-CN" altLang="en-US" sz="2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黑体" pitchFamily="2" charset="-122"/>
              <a:ea typeface="黑体" pitchFamily="2" charset="-122"/>
            </a:endParaRPr>
          </a:p>
        </p:txBody>
      </p:sp>
      <p:grpSp>
        <p:nvGrpSpPr>
          <p:cNvPr id="9" name="Group 21"/>
          <p:cNvGrpSpPr>
            <a:grpSpLocks/>
          </p:cNvGrpSpPr>
          <p:nvPr/>
        </p:nvGrpSpPr>
        <p:grpSpPr bwMode="auto">
          <a:xfrm>
            <a:off x="965674" y="1970707"/>
            <a:ext cx="3200400" cy="2667000"/>
            <a:chOff x="3648" y="1824"/>
            <a:chExt cx="2016" cy="1680"/>
          </a:xfrm>
        </p:grpSpPr>
        <p:sp>
          <p:nvSpPr>
            <p:cNvPr id="10" name="Line 6"/>
            <p:cNvSpPr>
              <a:spLocks noChangeShapeType="1"/>
            </p:cNvSpPr>
            <p:nvPr/>
          </p:nvSpPr>
          <p:spPr bwMode="auto">
            <a:xfrm flipH="1">
              <a:off x="3840" y="1968"/>
              <a:ext cx="720" cy="48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1" name="Line 7"/>
            <p:cNvSpPr>
              <a:spLocks noChangeShapeType="1"/>
            </p:cNvSpPr>
            <p:nvPr/>
          </p:nvSpPr>
          <p:spPr bwMode="auto">
            <a:xfrm>
              <a:off x="4560" y="1968"/>
              <a:ext cx="864" cy="192"/>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2" name="Line 8"/>
            <p:cNvSpPr>
              <a:spLocks noChangeShapeType="1"/>
            </p:cNvSpPr>
            <p:nvPr/>
          </p:nvSpPr>
          <p:spPr bwMode="auto">
            <a:xfrm flipH="1">
              <a:off x="5232" y="2160"/>
              <a:ext cx="192" cy="96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3" name="Line 9"/>
            <p:cNvSpPr>
              <a:spLocks noChangeShapeType="1"/>
            </p:cNvSpPr>
            <p:nvPr/>
          </p:nvSpPr>
          <p:spPr bwMode="auto">
            <a:xfrm>
              <a:off x="3840" y="2448"/>
              <a:ext cx="384" cy="816"/>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4" name="Line 10"/>
            <p:cNvSpPr>
              <a:spLocks noChangeShapeType="1"/>
            </p:cNvSpPr>
            <p:nvPr/>
          </p:nvSpPr>
          <p:spPr bwMode="auto">
            <a:xfrm flipV="1">
              <a:off x="4224" y="3120"/>
              <a:ext cx="1008" cy="14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5" name="Line 11"/>
            <p:cNvSpPr>
              <a:spLocks noChangeShapeType="1"/>
            </p:cNvSpPr>
            <p:nvPr/>
          </p:nvSpPr>
          <p:spPr bwMode="auto">
            <a:xfrm flipV="1">
              <a:off x="3840" y="2160"/>
              <a:ext cx="1584"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6" name="Line 12"/>
            <p:cNvSpPr>
              <a:spLocks noChangeShapeType="1"/>
            </p:cNvSpPr>
            <p:nvPr/>
          </p:nvSpPr>
          <p:spPr bwMode="auto">
            <a:xfrm>
              <a:off x="3840" y="2448"/>
              <a:ext cx="1392" cy="67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7" name="Rectangle 13"/>
            <p:cNvSpPr>
              <a:spLocks noChangeArrowheads="1"/>
            </p:cNvSpPr>
            <p:nvPr/>
          </p:nvSpPr>
          <p:spPr bwMode="auto">
            <a:xfrm>
              <a:off x="3888" y="1968"/>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rPr>
                <a:t>a=3</a:t>
              </a:r>
            </a:p>
          </p:txBody>
        </p:sp>
        <p:sp>
          <p:nvSpPr>
            <p:cNvPr id="18" name="Rectangle 14"/>
            <p:cNvSpPr>
              <a:spLocks noChangeArrowheads="1"/>
            </p:cNvSpPr>
            <p:nvPr/>
          </p:nvSpPr>
          <p:spPr bwMode="auto">
            <a:xfrm>
              <a:off x="4992" y="1824"/>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b=3</a:t>
              </a:r>
            </a:p>
          </p:txBody>
        </p:sp>
        <p:sp>
          <p:nvSpPr>
            <p:cNvPr id="22" name="Rectangle 15"/>
            <p:cNvSpPr>
              <a:spLocks noChangeArrowheads="1"/>
            </p:cNvSpPr>
            <p:nvPr/>
          </p:nvSpPr>
          <p:spPr bwMode="auto">
            <a:xfrm>
              <a:off x="3648" y="2736"/>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rPr>
                <a:t>g=4</a:t>
              </a:r>
            </a:p>
          </p:txBody>
        </p:sp>
        <p:sp>
          <p:nvSpPr>
            <p:cNvPr id="23" name="Rectangle 16"/>
            <p:cNvSpPr>
              <a:spLocks noChangeArrowheads="1"/>
            </p:cNvSpPr>
            <p:nvPr/>
          </p:nvSpPr>
          <p:spPr bwMode="auto">
            <a:xfrm>
              <a:off x="4512" y="3312"/>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rPr>
                <a:t>f=6</a:t>
              </a:r>
            </a:p>
          </p:txBody>
        </p:sp>
        <p:sp>
          <p:nvSpPr>
            <p:cNvPr id="24" name="Rectangle 17"/>
            <p:cNvSpPr>
              <a:spLocks noChangeArrowheads="1"/>
            </p:cNvSpPr>
            <p:nvPr/>
          </p:nvSpPr>
          <p:spPr bwMode="auto">
            <a:xfrm>
              <a:off x="5376" y="2640"/>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rPr>
                <a:t>d=4</a:t>
              </a:r>
            </a:p>
          </p:txBody>
        </p:sp>
        <p:sp>
          <p:nvSpPr>
            <p:cNvPr id="25" name="Rectangle 18"/>
            <p:cNvSpPr>
              <a:spLocks noChangeArrowheads="1"/>
            </p:cNvSpPr>
            <p:nvPr/>
          </p:nvSpPr>
          <p:spPr bwMode="auto">
            <a:xfrm>
              <a:off x="4608" y="2256"/>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c=5</a:t>
              </a:r>
            </a:p>
          </p:txBody>
        </p:sp>
        <p:sp>
          <p:nvSpPr>
            <p:cNvPr id="26" name="Rectangle 19"/>
            <p:cNvSpPr>
              <a:spLocks noChangeArrowheads="1"/>
            </p:cNvSpPr>
            <p:nvPr/>
          </p:nvSpPr>
          <p:spPr bwMode="auto">
            <a:xfrm>
              <a:off x="4416" y="2784"/>
              <a:ext cx="28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e=5</a:t>
              </a:r>
            </a:p>
          </p:txBody>
        </p:sp>
      </p:grpSp>
      <p:sp>
        <p:nvSpPr>
          <p:cNvPr id="27" name="Oval 22"/>
          <p:cNvSpPr>
            <a:spLocks noChangeArrowheads="1"/>
          </p:cNvSpPr>
          <p:nvPr/>
        </p:nvSpPr>
        <p:spPr bwMode="auto">
          <a:xfrm>
            <a:off x="2262661" y="2329482"/>
            <a:ext cx="360363" cy="360363"/>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CC0000"/>
                </a:solidFill>
                <a:effectLst/>
                <a:uLnTx/>
                <a:uFillTx/>
                <a:latin typeface="Times New Roman" panose="02020603050405020304" pitchFamily="18" charset="0"/>
                <a:cs typeface="Times New Roman" panose="02020603050405020304" pitchFamily="18" charset="0"/>
              </a:rPr>
              <a:t>1</a:t>
            </a:r>
          </a:p>
        </p:txBody>
      </p:sp>
      <p:sp>
        <p:nvSpPr>
          <p:cNvPr id="28" name="Oval 23"/>
          <p:cNvSpPr>
            <a:spLocks noChangeArrowheads="1"/>
          </p:cNvSpPr>
          <p:nvPr/>
        </p:nvSpPr>
        <p:spPr bwMode="auto">
          <a:xfrm>
            <a:off x="2694461" y="3050207"/>
            <a:ext cx="360363" cy="360363"/>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CC0000"/>
                </a:solidFill>
                <a:effectLst/>
                <a:uLnTx/>
                <a:uFillTx/>
                <a:latin typeface="Times New Roman" panose="02020603050405020304" pitchFamily="18" charset="0"/>
                <a:cs typeface="Times New Roman" panose="02020603050405020304" pitchFamily="18" charset="0"/>
              </a:rPr>
              <a:t>2</a:t>
            </a:r>
          </a:p>
        </p:txBody>
      </p:sp>
      <p:sp>
        <p:nvSpPr>
          <p:cNvPr id="29" name="Oval 24"/>
          <p:cNvSpPr>
            <a:spLocks noChangeArrowheads="1"/>
          </p:cNvSpPr>
          <p:nvPr/>
        </p:nvSpPr>
        <p:spPr bwMode="auto">
          <a:xfrm>
            <a:off x="1851499" y="3783632"/>
            <a:ext cx="360362" cy="360363"/>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CC0000"/>
                </a:solidFill>
                <a:effectLst/>
                <a:uLnTx/>
                <a:uFillTx/>
                <a:latin typeface="Times New Roman" panose="02020603050405020304" pitchFamily="18" charset="0"/>
                <a:cs typeface="Times New Roman" panose="02020603050405020304" pitchFamily="18" charset="0"/>
              </a:rPr>
              <a:t>3</a:t>
            </a:r>
          </a:p>
        </p:txBody>
      </p:sp>
      <p:sp>
        <p:nvSpPr>
          <p:cNvPr id="32" name="页脚占位符 5"/>
          <p:cNvSpPr>
            <a:spLocks noGrp="1"/>
          </p:cNvSpPr>
          <p:nvPr>
            <p:ph type="ftr" sz="quarter" idx="11"/>
          </p:nvPr>
        </p:nvSpPr>
        <p:spPr>
          <a:xfrm>
            <a:off x="259773" y="6211773"/>
            <a:ext cx="11658599" cy="365125"/>
          </a:xfrm>
          <a:solidFill>
            <a:srgbClr val="4A8CBC"/>
          </a:solidFill>
          <a:effectLst>
            <a:reflection blurRad="6350" stA="50000" endA="300" endPos="55500" dist="101600" dir="5400000" sy="-100000" algn="bl" rotWithShape="0"/>
          </a:effectLst>
        </p:spPr>
        <p:txBody>
          <a:body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pic>
        <p:nvPicPr>
          <p:cNvPr id="33" name="图片 32"/>
          <p:cNvPicPr>
            <a:picLocks noChangeAspect="1"/>
          </p:cNvPicPr>
          <p:nvPr/>
        </p:nvPicPr>
        <p:blipFill rotWithShape="1">
          <a:blip r:embed="rId3">
            <a:clrChange>
              <a:clrFrom>
                <a:srgbClr val="E6E6E6"/>
              </a:clrFrom>
              <a:clrTo>
                <a:srgbClr val="E6E6E6">
                  <a:alpha val="0"/>
                </a:srgbClr>
              </a:clrTo>
            </a:clrChange>
            <a:duotone>
              <a:prstClr val="black"/>
              <a:schemeClr val="accent1">
                <a:tint val="45000"/>
                <a:satMod val="400000"/>
              </a:schemeClr>
            </a:duotone>
          </a:blip>
          <a:srcRect r="13879"/>
          <a:stretch/>
        </p:blipFill>
        <p:spPr>
          <a:xfrm>
            <a:off x="5222277" y="1737186"/>
            <a:ext cx="6249725" cy="2733388"/>
          </a:xfrm>
          <a:prstGeom prst="rect">
            <a:avLst/>
          </a:prstGeom>
        </p:spPr>
      </p:pic>
      <p:sp>
        <p:nvSpPr>
          <p:cNvPr id="34" name="矩形 33"/>
          <p:cNvSpPr/>
          <p:nvPr/>
        </p:nvSpPr>
        <p:spPr>
          <a:xfrm>
            <a:off x="5564184" y="2647793"/>
            <a:ext cx="6106601" cy="326003"/>
          </a:xfrm>
          <a:prstGeom prst="rect">
            <a:avLst/>
          </a:prstGeom>
          <a:noFill/>
          <a:ln w="28575">
            <a:solidFill>
              <a:srgbClr val="F8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DD71"/>
              </a:solidFill>
            </a:endParaRPr>
          </a:p>
        </p:txBody>
      </p:sp>
      <p:sp>
        <p:nvSpPr>
          <p:cNvPr id="35" name="矩形 34"/>
          <p:cNvSpPr/>
          <p:nvPr/>
        </p:nvSpPr>
        <p:spPr>
          <a:xfrm>
            <a:off x="5564183" y="3264984"/>
            <a:ext cx="6106601" cy="326003"/>
          </a:xfrm>
          <a:prstGeom prst="rect">
            <a:avLst/>
          </a:prstGeom>
          <a:noFill/>
          <a:ln w="28575">
            <a:solidFill>
              <a:srgbClr val="F8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DD71"/>
              </a:solidFill>
            </a:endParaRPr>
          </a:p>
        </p:txBody>
      </p:sp>
      <p:sp>
        <p:nvSpPr>
          <p:cNvPr id="36" name="矩形 35"/>
          <p:cNvSpPr/>
          <p:nvPr/>
        </p:nvSpPr>
        <p:spPr>
          <a:xfrm>
            <a:off x="5564183" y="3897296"/>
            <a:ext cx="6106601" cy="326003"/>
          </a:xfrm>
          <a:prstGeom prst="rect">
            <a:avLst/>
          </a:prstGeom>
          <a:noFill/>
          <a:ln w="28575">
            <a:solidFill>
              <a:srgbClr val="F8D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8DD71"/>
              </a:solidFill>
            </a:endParaRPr>
          </a:p>
        </p:txBody>
      </p:sp>
      <p:sp>
        <p:nvSpPr>
          <p:cNvPr id="37" name="矩形 36"/>
          <p:cNvSpPr/>
          <p:nvPr/>
        </p:nvSpPr>
        <p:spPr>
          <a:xfrm>
            <a:off x="984490" y="4983902"/>
            <a:ext cx="10766908" cy="1200329"/>
          </a:xfrm>
          <a:prstGeom prst="rect">
            <a:avLst/>
          </a:prstGeom>
          <a:ln w="28575">
            <a:solidFill>
              <a:srgbClr val="E3C8C5"/>
            </a:solidFill>
          </a:ln>
        </p:spPr>
        <p:txBody>
          <a:bodyPr wrap="square">
            <a:spAutoFit/>
          </a:bodyPr>
          <a:lstStyle/>
          <a:p>
            <a:r>
              <a:rPr lang="zh-CN" altLang="en-US" sz="2400" dirty="0">
                <a:latin typeface="楷体" panose="02010609060101010101" pitchFamily="49" charset="-122"/>
                <a:ea typeface="楷体" panose="02010609060101010101" pitchFamily="49" charset="-122"/>
              </a:rPr>
              <a:t>需要</a:t>
            </a:r>
            <a:r>
              <a:rPr lang="zh-CN" altLang="en-US" sz="2400" b="1" dirty="0">
                <a:latin typeface="楷体" panose="02010609060101010101" pitchFamily="49" charset="-122"/>
                <a:ea typeface="楷体" panose="02010609060101010101" pitchFamily="49" charset="-122"/>
              </a:rPr>
              <a:t>重复使用能完成某个特定功能的多条语句</a:t>
            </a:r>
            <a:r>
              <a:rPr lang="zh-CN" altLang="en-US" sz="2400" dirty="0">
                <a:latin typeface="楷体" panose="02010609060101010101" pitchFamily="49" charset="-122"/>
                <a:ea typeface="楷体" panose="02010609060101010101" pitchFamily="49" charset="-122"/>
              </a:rPr>
              <a:t>时，就可以考虑将这些语句做成用户</a:t>
            </a:r>
            <a:r>
              <a:rPr lang="zh-CN" altLang="en-US" sz="2400" b="1" dirty="0">
                <a:solidFill>
                  <a:srgbClr val="A90002"/>
                </a:solidFill>
                <a:latin typeface="楷体" panose="02010609060101010101" pitchFamily="49" charset="-122"/>
                <a:ea typeface="楷体" panose="02010609060101010101" pitchFamily="49" charset="-122"/>
              </a:rPr>
              <a:t>自定义函数</a:t>
            </a:r>
            <a:r>
              <a:rPr lang="zh-CN" altLang="en-US" sz="2400" dirty="0">
                <a:latin typeface="楷体" panose="02010609060101010101" pitchFamily="49" charset="-122"/>
                <a:ea typeface="楷体" panose="02010609060101010101" pitchFamily="49" charset="-122"/>
              </a:rPr>
              <a:t>，每次就像使用</a:t>
            </a:r>
            <a:r>
              <a:rPr lang="en-US" altLang="zh-CN" sz="2400" dirty="0">
                <a:latin typeface="楷体" panose="02010609060101010101" pitchFamily="49" charset="-122"/>
                <a:ea typeface="楷体" panose="02010609060101010101" pitchFamily="49" charset="-122"/>
              </a:rPr>
              <a:t>Python </a:t>
            </a:r>
            <a:r>
              <a:rPr lang="zh-CN" altLang="en-US" sz="2400" dirty="0">
                <a:latin typeface="楷体" panose="02010609060101010101" pitchFamily="49" charset="-122"/>
                <a:ea typeface="楷体" panose="02010609060101010101" pitchFamily="49" charset="-122"/>
              </a:rPr>
              <a:t>自带的函数那样直接调用，这样就可以避免重复书写代码。</a:t>
            </a:r>
          </a:p>
        </p:txBody>
      </p:sp>
      <p:pic>
        <p:nvPicPr>
          <p:cNvPr id="39" name="Picture 2" descr="https://img0.baidu.com/it/u=2936318765,1752478232&amp;fm=26&amp;fmt=aut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9776" y="4954575"/>
            <a:ext cx="622760" cy="622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9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1000"/>
                                        <p:tgtEl>
                                          <p:spTgt spid="37"/>
                                        </p:tgtEl>
                                      </p:cBhvr>
                                    </p:animEffect>
                                    <p:anim calcmode="lin" valueType="num">
                                      <p:cBhvr>
                                        <p:cTn id="24" dur="1000" fill="hold"/>
                                        <p:tgtEl>
                                          <p:spTgt spid="37"/>
                                        </p:tgtEl>
                                        <p:attrNameLst>
                                          <p:attrName>ppt_x</p:attrName>
                                        </p:attrNameLst>
                                      </p:cBhvr>
                                      <p:tavLst>
                                        <p:tav tm="0">
                                          <p:val>
                                            <p:strVal val="#ppt_x"/>
                                          </p:val>
                                        </p:tav>
                                        <p:tav tm="100000">
                                          <p:val>
                                            <p:strVal val="#ppt_x"/>
                                          </p:val>
                                        </p:tav>
                                      </p:tavLst>
                                    </p:anim>
                                    <p:anim calcmode="lin" valueType="num">
                                      <p:cBhvr>
                                        <p:cTn id="25"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30">
            <a:extLst>
              <a:ext uri="{FF2B5EF4-FFF2-40B4-BE49-F238E27FC236}">
                <a16:creationId xmlns:a16="http://schemas.microsoft.com/office/drawing/2014/main" id="{4F15EA99-58CF-4834-A3EE-51A6886B9188}"/>
              </a:ext>
            </a:extLst>
          </p:cNvPr>
          <p:cNvSpPr txBox="1"/>
          <p:nvPr/>
        </p:nvSpPr>
        <p:spPr>
          <a:xfrm>
            <a:off x="935214" y="1522918"/>
            <a:ext cx="10451953" cy="3970318"/>
          </a:xfrm>
          <a:prstGeom prst="rect">
            <a:avLst/>
          </a:prstGeom>
          <a:noFill/>
        </p:spPr>
        <p:txBody>
          <a:bodyPr wrap="square">
            <a:spAutoFit/>
          </a:bodyPr>
          <a:lstStyle>
            <a:defPPr>
              <a:defRPr lang="zh-CN"/>
            </a:defPPr>
            <a:lvl1pPr>
              <a:lnSpc>
                <a:spcPct val="150000"/>
              </a:lnSpc>
              <a:defRPr sz="2400">
                <a:solidFill>
                  <a:srgbClr val="3673A6"/>
                </a:solidFill>
                <a:latin typeface="微软雅黑" panose="020B0503020204020204" pitchFamily="34" charset="-122"/>
                <a:ea typeface="微软雅黑" panose="020B0503020204020204" pitchFamily="34" charset="-122"/>
              </a:defRPr>
            </a:lvl1pPr>
          </a:lstStyle>
          <a:p>
            <a:r>
              <a:rPr lang="zh-CN" altLang="en-US" dirty="0"/>
              <a:t>关于下面代码的描述，错误的是‬‬‬‬‬‬‬‬‬‬‬‬‬‬‬‬‬‬‬‬‬‬‬‬‬‬‬‬‬‬‬‬‬‬‬‬‬‬‬‬‬‬‬‬‬‬‬‬</a:t>
            </a:r>
          </a:p>
          <a:p>
            <a:r>
              <a:rPr lang="en-US" altLang="zh-CN" dirty="0">
                <a:solidFill>
                  <a:schemeClr val="tx1"/>
                </a:solidFill>
              </a:rPr>
              <a:t>n = 1</a:t>
            </a:r>
          </a:p>
          <a:p>
            <a:r>
              <a:rPr lang="en-US" altLang="zh-CN" dirty="0">
                <a:solidFill>
                  <a:schemeClr val="tx1"/>
                </a:solidFill>
              </a:rPr>
              <a:t>def </a:t>
            </a:r>
            <a:r>
              <a:rPr lang="en-US" altLang="zh-CN" dirty="0" err="1">
                <a:solidFill>
                  <a:schemeClr val="tx1"/>
                </a:solidFill>
              </a:rPr>
              <a:t>func</a:t>
            </a:r>
            <a:r>
              <a:rPr lang="en-US" altLang="zh-CN" dirty="0">
                <a:solidFill>
                  <a:schemeClr val="tx1"/>
                </a:solidFill>
              </a:rPr>
              <a:t>(</a:t>
            </a:r>
            <a:r>
              <a:rPr lang="en-US" altLang="zh-CN" dirty="0" err="1">
                <a:solidFill>
                  <a:schemeClr val="tx1"/>
                </a:solidFill>
              </a:rPr>
              <a:t>a,b</a:t>
            </a:r>
            <a:r>
              <a:rPr lang="en-US" altLang="zh-CN" dirty="0">
                <a:solidFill>
                  <a:schemeClr val="tx1"/>
                </a:solidFill>
              </a:rPr>
              <a:t>):</a:t>
            </a:r>
          </a:p>
          <a:p>
            <a:r>
              <a:rPr lang="en-US" altLang="zh-CN" dirty="0">
                <a:solidFill>
                  <a:schemeClr val="tx1"/>
                </a:solidFill>
              </a:rPr>
              <a:t>    c = a * b</a:t>
            </a:r>
          </a:p>
          <a:p>
            <a:r>
              <a:rPr lang="en-US" altLang="zh-CN" dirty="0">
                <a:solidFill>
                  <a:schemeClr val="tx1"/>
                </a:solidFill>
              </a:rPr>
              <a:t>    return c</a:t>
            </a:r>
          </a:p>
          <a:p>
            <a:r>
              <a:rPr lang="en-US" altLang="zh-CN" dirty="0">
                <a:solidFill>
                  <a:schemeClr val="tx1"/>
                </a:solidFill>
              </a:rPr>
              <a:t>s = </a:t>
            </a:r>
            <a:r>
              <a:rPr lang="en-US" altLang="zh-CN" dirty="0" err="1">
                <a:solidFill>
                  <a:schemeClr val="tx1"/>
                </a:solidFill>
              </a:rPr>
              <a:t>func</a:t>
            </a:r>
            <a:r>
              <a:rPr lang="en-US" altLang="zh-CN" dirty="0">
                <a:solidFill>
                  <a:schemeClr val="tx1"/>
                </a:solidFill>
              </a:rPr>
              <a:t>("Hello",2)</a:t>
            </a:r>
          </a:p>
          <a:p>
            <a:r>
              <a:rPr lang="en-US" altLang="zh-CN" dirty="0">
                <a:solidFill>
                  <a:schemeClr val="tx1"/>
                </a:solidFill>
              </a:rPr>
              <a:t>print(c)</a:t>
            </a:r>
          </a:p>
        </p:txBody>
      </p:sp>
      <p:sp>
        <p:nvSpPr>
          <p:cNvPr id="4" name="矩形 3"/>
          <p:cNvSpPr/>
          <p:nvPr/>
        </p:nvSpPr>
        <p:spPr>
          <a:xfrm>
            <a:off x="4812138" y="2282767"/>
            <a:ext cx="6632179" cy="2862322"/>
          </a:xfrm>
          <a:prstGeom prst="rect">
            <a:avLst/>
          </a:prstGeom>
        </p:spPr>
        <p:txBody>
          <a:bodyPr wrap="square">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‬‬‬‬‬‬‬‬‬‬‬‬‬‬‬‬‬‬‬‬‬‬‬‬‬‬‬‬‬‬‬‬‬‬‬‬‬‬‬‬‬‬‬‬‬‬‬‬A. n</a:t>
            </a:r>
            <a:r>
              <a:rPr lang="zh-CN" altLang="en-US" sz="2400" dirty="0">
                <a:latin typeface="微软雅黑" panose="020B0503020204020204" pitchFamily="34" charset="-122"/>
                <a:ea typeface="微软雅黑" panose="020B0503020204020204" pitchFamily="34" charset="-122"/>
              </a:rPr>
              <a:t>是一个全局变量</a:t>
            </a:r>
          </a:p>
          <a:p>
            <a:pPr>
              <a:lnSpc>
                <a:spcPct val="150000"/>
              </a:lnSpc>
            </a:pPr>
            <a:r>
              <a:rPr lang="en-US" altLang="zh-CN" sz="2400" dirty="0">
                <a:latin typeface="微软雅黑" panose="020B0503020204020204" pitchFamily="34" charset="-122"/>
                <a:ea typeface="微软雅黑" panose="020B0503020204020204" pitchFamily="34" charset="-122"/>
              </a:rPr>
              <a:t>B. c</a:t>
            </a:r>
            <a:r>
              <a:rPr lang="zh-CN" altLang="en-US" sz="2400" dirty="0">
                <a:latin typeface="微软雅黑" panose="020B0503020204020204" pitchFamily="34" charset="-122"/>
                <a:ea typeface="微软雅黑" panose="020B0503020204020204" pitchFamily="34" charset="-122"/>
              </a:rPr>
              <a:t>是一个局部变量</a:t>
            </a:r>
          </a:p>
          <a:p>
            <a:pPr>
              <a:lnSpc>
                <a:spcPct val="150000"/>
              </a:lnSpc>
            </a:pPr>
            <a:r>
              <a:rPr lang="en-US" altLang="zh-CN" sz="2400" dirty="0">
                <a:latin typeface="微软雅黑" panose="020B0503020204020204" pitchFamily="34" charset="-122"/>
                <a:ea typeface="微软雅黑" panose="020B0503020204020204" pitchFamily="34" charset="-122"/>
              </a:rPr>
              <a:t>C. </a:t>
            </a:r>
            <a:r>
              <a:rPr lang="zh-CN" altLang="en-US" sz="2400" dirty="0">
                <a:latin typeface="微软雅黑" panose="020B0503020204020204" pitchFamily="34" charset="-122"/>
                <a:ea typeface="微软雅黑" panose="020B0503020204020204" pitchFamily="34" charset="-122"/>
              </a:rPr>
              <a:t>运行结果是出错，出错类型是：</a:t>
            </a:r>
            <a:r>
              <a:rPr lang="en-US" altLang="zh-CN" sz="2400" dirty="0" err="1">
                <a:latin typeface="微软雅黑" panose="020B0503020204020204" pitchFamily="34" charset="-122"/>
                <a:ea typeface="微软雅黑" panose="020B0503020204020204" pitchFamily="34" charset="-122"/>
              </a:rPr>
              <a:t>NameError</a:t>
            </a:r>
            <a:r>
              <a:rPr lang="en-US" altLang="zh-CN" sz="2400" dirty="0">
                <a:latin typeface="微软雅黑" panose="020B0503020204020204" pitchFamily="34" charset="-122"/>
                <a:ea typeface="微软雅黑" panose="020B0503020204020204" pitchFamily="34" charset="-122"/>
              </a:rPr>
              <a:t>: name 'c' is not defined</a:t>
            </a:r>
          </a:p>
          <a:p>
            <a:pPr>
              <a:lnSpc>
                <a:spcPct val="150000"/>
              </a:lnSpc>
            </a:pPr>
            <a:r>
              <a:rPr lang="en-US" altLang="zh-CN" sz="2400" dirty="0">
                <a:latin typeface="微软雅黑" panose="020B0503020204020204" pitchFamily="34" charset="-122"/>
                <a:ea typeface="微软雅黑" panose="020B0503020204020204" pitchFamily="34" charset="-122"/>
              </a:rPr>
              <a:t>D. </a:t>
            </a:r>
            <a:r>
              <a:rPr lang="zh-CN" altLang="en-US" sz="2400" dirty="0">
                <a:latin typeface="微软雅黑" panose="020B0503020204020204" pitchFamily="34" charset="-122"/>
                <a:ea typeface="微软雅黑" panose="020B0503020204020204" pitchFamily="34" charset="-122"/>
              </a:rPr>
              <a:t>打印输出字符串：</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HelloHello</a:t>
            </a:r>
            <a:r>
              <a:rPr lang="en-US" altLang="zh-CN" sz="2400" dirty="0">
                <a:latin typeface="微软雅黑" panose="020B0503020204020204" pitchFamily="34" charset="-122"/>
                <a:ea typeface="微软雅黑" panose="020B0503020204020204" pitchFamily="34" charset="-122"/>
              </a:rPr>
              <a:t>"</a:t>
            </a:r>
          </a:p>
        </p:txBody>
      </p:sp>
      <p:sp>
        <p:nvSpPr>
          <p:cNvPr id="8" name="文本框 3">
            <a:extLst>
              <a:ext uri="{FF2B5EF4-FFF2-40B4-BE49-F238E27FC236}">
                <a16:creationId xmlns:a16="http://schemas.microsoft.com/office/drawing/2014/main" id="{4F355BCC-2532-47D0-9CCB-B1504AB2038A}"/>
              </a:ext>
            </a:extLst>
          </p:cNvPr>
          <p:cNvSpPr txBox="1"/>
          <p:nvPr/>
        </p:nvSpPr>
        <p:spPr>
          <a:xfrm flipH="1">
            <a:off x="1447983" y="721350"/>
            <a:ext cx="6147874" cy="584775"/>
          </a:xfrm>
          <a:prstGeom prst="rect">
            <a:avLst/>
          </a:prstGeom>
          <a:noFill/>
        </p:spPr>
        <p:txBody>
          <a:bodyPr wrap="square" rtlCol="0">
            <a:spAutoFit/>
          </a:bodyPr>
          <a:lstStyle/>
          <a:p>
            <a:r>
              <a:rPr lang="zh-CN" altLang="en-US"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rPr>
              <a:t>随堂练习：函数的定义和调用</a:t>
            </a:r>
            <a:endParaRPr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endParaRPr>
          </a:p>
        </p:txBody>
      </p:sp>
      <p:pic>
        <p:nvPicPr>
          <p:cNvPr id="10" name="Picture 2" descr="https://img0.baidu.com/it/u=2936318765,1752478232&amp;fm=26&amp;fmt=aut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437" y="431316"/>
            <a:ext cx="915555" cy="915555"/>
          </a:xfrm>
          <a:prstGeom prst="rect">
            <a:avLst/>
          </a:prstGeom>
          <a:noFill/>
          <a:extLst>
            <a:ext uri="{909E8E84-426E-40DD-AFC4-6F175D3DCCD1}">
              <a14:hiddenFill xmlns:a14="http://schemas.microsoft.com/office/drawing/2010/main">
                <a:solidFill>
                  <a:srgbClr val="FFFFFF"/>
                </a:solidFill>
              </a14:hiddenFill>
            </a:ext>
          </a:extLst>
        </p:spPr>
      </p:pic>
      <p:sp>
        <p:nvSpPr>
          <p:cNvPr id="11"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Tree>
    <p:extLst>
      <p:ext uri="{BB962C8B-B14F-4D97-AF65-F5344CB8AC3E}">
        <p14:creationId xmlns:p14="http://schemas.microsoft.com/office/powerpoint/2010/main" val="403938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3" end="3"/>
                                            </p:txEl>
                                          </p:spTgt>
                                        </p:tgtEl>
                                        <p:attrNameLst>
                                          <p:attrName>style.color</p:attrName>
                                        </p:attrNameLst>
                                      </p:cBhvr>
                                      <p:to>
                                        <a:schemeClr val="accent2"/>
                                      </p:to>
                                    </p:animClr>
                                    <p:animClr clrSpc="rgb" dir="cw">
                                      <p:cBhvr>
                                        <p:cTn id="7" dur="500" fill="hold"/>
                                        <p:tgtEl>
                                          <p:spTgt spid="4">
                                            <p:txEl>
                                              <p:pRg st="3" end="3"/>
                                            </p:txEl>
                                          </p:spTgt>
                                        </p:tgtEl>
                                        <p:attrNameLst>
                                          <p:attrName>fillcolor</p:attrName>
                                        </p:attrNameLst>
                                      </p:cBhvr>
                                      <p:to>
                                        <a:schemeClr val="accent2"/>
                                      </p:to>
                                    </p:animClr>
                                    <p:set>
                                      <p:cBhvr>
                                        <p:cTn id="8" dur="500" fill="hold"/>
                                        <p:tgtEl>
                                          <p:spTgt spid="4">
                                            <p:txEl>
                                              <p:pRg st="3" end="3"/>
                                            </p:txEl>
                                          </p:spTgt>
                                        </p:tgtEl>
                                        <p:attrNameLst>
                                          <p:attrName>fill.type</p:attrName>
                                        </p:attrNameLst>
                                      </p:cBhvr>
                                      <p:to>
                                        <p:strVal val="solid"/>
                                      </p:to>
                                    </p:set>
                                    <p:set>
                                      <p:cBhvr>
                                        <p:cTn id="9"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30">
            <a:extLst>
              <a:ext uri="{FF2B5EF4-FFF2-40B4-BE49-F238E27FC236}">
                <a16:creationId xmlns:a16="http://schemas.microsoft.com/office/drawing/2014/main" id="{4F15EA99-58CF-4834-A3EE-51A6886B9188}"/>
              </a:ext>
            </a:extLst>
          </p:cNvPr>
          <p:cNvSpPr txBox="1"/>
          <p:nvPr/>
        </p:nvSpPr>
        <p:spPr>
          <a:xfrm>
            <a:off x="882796" y="1522918"/>
            <a:ext cx="10451953" cy="3970318"/>
          </a:xfrm>
          <a:prstGeom prst="rect">
            <a:avLst/>
          </a:prstGeom>
          <a:noFill/>
        </p:spPr>
        <p:txBody>
          <a:bodyPr wrap="square">
            <a:spAutoFit/>
          </a:bodyPr>
          <a:lstStyle>
            <a:defPPr>
              <a:defRPr lang="zh-CN"/>
            </a:defPPr>
            <a:lvl1pPr>
              <a:lnSpc>
                <a:spcPct val="150000"/>
              </a:lnSpc>
              <a:defRPr sz="2400">
                <a:solidFill>
                  <a:srgbClr val="3673A6"/>
                </a:solidFill>
                <a:latin typeface="微软雅黑" panose="020B0503020204020204" pitchFamily="34" charset="-122"/>
                <a:ea typeface="微软雅黑" panose="020B0503020204020204" pitchFamily="34" charset="-122"/>
              </a:defRPr>
            </a:lvl1pPr>
          </a:lstStyle>
          <a:p>
            <a:r>
              <a:rPr lang="zh-CN" altLang="en-US" dirty="0"/>
              <a:t>以下程序的输出结果是：‬‬‬‬‬‬‬‬‬‬‬‬‬‬‬‬‬‬‬‬‬‬‬‬‬‬‬‬‬‬‬‬‬‬‬‬‬‬‬‬‬‬‬‬‬‬‬‬‬‬‬‬‬‬‬‬‬‬‬‬‬‬‬‬‬‬‬‬‬‬‬‬‬‬‬‬‬‬‬‬‬‬‬‬‬‬‬‬‬‬‬‬‬‬‬‬</a:t>
            </a:r>
          </a:p>
          <a:p>
            <a:r>
              <a:rPr lang="zh-CN" altLang="en-US" dirty="0"/>
              <a:t>‬‬‬‬‬‬‬‬‬‬‬‬‬‬‬‬‬‬‬‬‬‬‬‬‬‬‬‬‬‬‬‬‬‬‬‬‬‬‬‬‬‬‬‬‬‬‬‬</a:t>
            </a:r>
            <a:r>
              <a:rPr lang="en-US" altLang="zh-CN" dirty="0" err="1">
                <a:solidFill>
                  <a:schemeClr val="tx1"/>
                </a:solidFill>
              </a:rPr>
              <a:t>fr</a:t>
            </a:r>
            <a:r>
              <a:rPr lang="en-US" altLang="zh-CN" dirty="0">
                <a:solidFill>
                  <a:schemeClr val="tx1"/>
                </a:solidFill>
              </a:rPr>
              <a:t> = []‬‬‬‬‬‬‬‬‬‬‬‬‬‬‬‬‬‬‬‬‬‬‬‬‬‬‬‬‬‬‬‬‬‬‬‬‬‬‬‬‬‬‬‬‬‬‬‬</a:t>
            </a:r>
          </a:p>
          <a:p>
            <a:r>
              <a:rPr lang="en-US" altLang="zh-CN" dirty="0">
                <a:solidFill>
                  <a:schemeClr val="tx1"/>
                </a:solidFill>
              </a:rPr>
              <a:t>def </a:t>
            </a:r>
            <a:r>
              <a:rPr lang="en-US" altLang="zh-CN" dirty="0" err="1">
                <a:solidFill>
                  <a:schemeClr val="tx1"/>
                </a:solidFill>
              </a:rPr>
              <a:t>myf</a:t>
            </a:r>
            <a:r>
              <a:rPr lang="en-US" altLang="zh-CN" dirty="0">
                <a:solidFill>
                  <a:schemeClr val="tx1"/>
                </a:solidFill>
              </a:rPr>
              <a:t>(fa):</a:t>
            </a:r>
          </a:p>
          <a:p>
            <a:r>
              <a:rPr lang="en-US" altLang="zh-CN" dirty="0">
                <a:solidFill>
                  <a:schemeClr val="tx1"/>
                </a:solidFill>
              </a:rPr>
              <a:t>    fa = ['12','23']</a:t>
            </a:r>
          </a:p>
          <a:p>
            <a:r>
              <a:rPr lang="en-US" altLang="zh-CN" dirty="0">
                <a:solidFill>
                  <a:schemeClr val="tx1"/>
                </a:solidFill>
              </a:rPr>
              <a:t>    </a:t>
            </a:r>
            <a:r>
              <a:rPr lang="en-US" altLang="zh-CN" dirty="0" err="1">
                <a:solidFill>
                  <a:schemeClr val="tx1"/>
                </a:solidFill>
              </a:rPr>
              <a:t>fr</a:t>
            </a:r>
            <a:r>
              <a:rPr lang="en-US" altLang="zh-CN" dirty="0">
                <a:solidFill>
                  <a:schemeClr val="tx1"/>
                </a:solidFill>
              </a:rPr>
              <a:t> = fa</a:t>
            </a:r>
          </a:p>
          <a:p>
            <a:r>
              <a:rPr lang="en-US" altLang="zh-CN" dirty="0" err="1">
                <a:solidFill>
                  <a:schemeClr val="tx1"/>
                </a:solidFill>
              </a:rPr>
              <a:t>myf</a:t>
            </a:r>
            <a:r>
              <a:rPr lang="en-US" altLang="zh-CN" dirty="0">
                <a:solidFill>
                  <a:schemeClr val="tx1"/>
                </a:solidFill>
              </a:rPr>
              <a:t>(</a:t>
            </a:r>
            <a:r>
              <a:rPr lang="en-US" altLang="zh-CN" dirty="0" err="1">
                <a:solidFill>
                  <a:schemeClr val="tx1"/>
                </a:solidFill>
              </a:rPr>
              <a:t>fr</a:t>
            </a:r>
            <a:r>
              <a:rPr lang="en-US" altLang="zh-CN" dirty="0">
                <a:solidFill>
                  <a:schemeClr val="tx1"/>
                </a:solidFill>
              </a:rPr>
              <a:t>)</a:t>
            </a:r>
          </a:p>
          <a:p>
            <a:r>
              <a:rPr lang="en-US" altLang="zh-CN" dirty="0">
                <a:solidFill>
                  <a:schemeClr val="tx1"/>
                </a:solidFill>
              </a:rPr>
              <a:t>print( </a:t>
            </a:r>
            <a:r>
              <a:rPr lang="en-US" altLang="zh-CN" dirty="0" err="1">
                <a:solidFill>
                  <a:schemeClr val="tx1"/>
                </a:solidFill>
              </a:rPr>
              <a:t>fr</a:t>
            </a:r>
            <a:r>
              <a:rPr lang="en-US" altLang="zh-CN" dirty="0">
                <a:solidFill>
                  <a:schemeClr val="tx1"/>
                </a:solidFill>
              </a:rPr>
              <a:t>)</a:t>
            </a:r>
          </a:p>
        </p:txBody>
      </p:sp>
      <p:sp>
        <p:nvSpPr>
          <p:cNvPr id="4" name="矩形 3"/>
          <p:cNvSpPr/>
          <p:nvPr/>
        </p:nvSpPr>
        <p:spPr>
          <a:xfrm>
            <a:off x="5429250" y="2803758"/>
            <a:ext cx="5905499" cy="2308324"/>
          </a:xfrm>
          <a:prstGeom prst="rect">
            <a:avLst/>
          </a:prstGeom>
        </p:spPr>
        <p:txBody>
          <a:bodyPr wrap="square">
            <a:spAutoFit/>
          </a:bodyPr>
          <a:lstStyle/>
          <a:p>
            <a:pPr>
              <a:lnSpc>
                <a:spcPct val="150000"/>
              </a:lnSpc>
            </a:pPr>
            <a:r>
              <a:rPr lang="pt-BR" altLang="zh-CN" sz="2400" dirty="0">
                <a:latin typeface="微软雅黑" panose="020B0503020204020204" pitchFamily="34" charset="-122"/>
                <a:ea typeface="微软雅黑" panose="020B0503020204020204" pitchFamily="34" charset="-122"/>
              </a:rPr>
              <a:t>A.  12 23</a:t>
            </a:r>
          </a:p>
          <a:p>
            <a:pPr>
              <a:lnSpc>
                <a:spcPct val="150000"/>
              </a:lnSpc>
            </a:pPr>
            <a:r>
              <a:rPr lang="pt-BR" altLang="zh-CN" sz="2400" dirty="0">
                <a:latin typeface="微软雅黑" panose="020B0503020204020204" pitchFamily="34" charset="-122"/>
                <a:ea typeface="微软雅黑" panose="020B0503020204020204" pitchFamily="34" charset="-122"/>
              </a:rPr>
              <a:t>B.  '12', '23'</a:t>
            </a:r>
          </a:p>
          <a:p>
            <a:pPr>
              <a:lnSpc>
                <a:spcPct val="150000"/>
              </a:lnSpc>
            </a:pPr>
            <a:r>
              <a:rPr lang="pt-BR" altLang="zh-CN" sz="2400" dirty="0">
                <a:latin typeface="微软雅黑" panose="020B0503020204020204" pitchFamily="34" charset="-122"/>
                <a:ea typeface="微软雅黑" panose="020B0503020204020204" pitchFamily="34" charset="-122"/>
              </a:rPr>
              <a:t>C.  []</a:t>
            </a:r>
          </a:p>
          <a:p>
            <a:pPr>
              <a:lnSpc>
                <a:spcPct val="150000"/>
              </a:lnSpc>
            </a:pPr>
            <a:r>
              <a:rPr lang="pt-BR" altLang="zh-CN" sz="2400" dirty="0">
                <a:latin typeface="微软雅黑" panose="020B0503020204020204" pitchFamily="34" charset="-122"/>
                <a:ea typeface="微软雅黑" panose="020B0503020204020204" pitchFamily="34" charset="-122"/>
              </a:rPr>
              <a:t>D.  ['12', '23']</a:t>
            </a:r>
          </a:p>
        </p:txBody>
      </p:sp>
      <p:sp>
        <p:nvSpPr>
          <p:cNvPr id="8" name="文本框 3">
            <a:extLst>
              <a:ext uri="{FF2B5EF4-FFF2-40B4-BE49-F238E27FC236}">
                <a16:creationId xmlns:a16="http://schemas.microsoft.com/office/drawing/2014/main" id="{4F355BCC-2532-47D0-9CCB-B1504AB2038A}"/>
              </a:ext>
            </a:extLst>
          </p:cNvPr>
          <p:cNvSpPr txBox="1"/>
          <p:nvPr/>
        </p:nvSpPr>
        <p:spPr>
          <a:xfrm flipH="1">
            <a:off x="1447983" y="721350"/>
            <a:ext cx="6147874" cy="584775"/>
          </a:xfrm>
          <a:prstGeom prst="rect">
            <a:avLst/>
          </a:prstGeom>
          <a:noFill/>
        </p:spPr>
        <p:txBody>
          <a:bodyPr wrap="square" rtlCol="0">
            <a:spAutoFit/>
          </a:bodyPr>
          <a:lstStyle/>
          <a:p>
            <a:r>
              <a:rPr lang="zh-CN" altLang="en-US"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rPr>
              <a:t>随堂练习：函数的定义和调用</a:t>
            </a:r>
            <a:endParaRPr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endParaRPr>
          </a:p>
        </p:txBody>
      </p:sp>
      <p:pic>
        <p:nvPicPr>
          <p:cNvPr id="10" name="Picture 2" descr="https://img0.baidu.com/it/u=2936318765,1752478232&amp;fm=26&amp;fmt=aut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437" y="431316"/>
            <a:ext cx="915555" cy="915555"/>
          </a:xfrm>
          <a:prstGeom prst="rect">
            <a:avLst/>
          </a:prstGeom>
          <a:noFill/>
          <a:extLst>
            <a:ext uri="{909E8E84-426E-40DD-AFC4-6F175D3DCCD1}">
              <a14:hiddenFill xmlns:a14="http://schemas.microsoft.com/office/drawing/2010/main">
                <a:solidFill>
                  <a:srgbClr val="FFFFFF"/>
                </a:solidFill>
              </a14:hiddenFill>
            </a:ext>
          </a:extLst>
        </p:spPr>
      </p:pic>
      <p:sp>
        <p:nvSpPr>
          <p:cNvPr id="11"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Tree>
    <p:extLst>
      <p:ext uri="{BB962C8B-B14F-4D97-AF65-F5344CB8AC3E}">
        <p14:creationId xmlns:p14="http://schemas.microsoft.com/office/powerpoint/2010/main" val="78668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2" end="2"/>
                                            </p:txEl>
                                          </p:spTgt>
                                        </p:tgtEl>
                                        <p:attrNameLst>
                                          <p:attrName>style.color</p:attrName>
                                        </p:attrNameLst>
                                      </p:cBhvr>
                                      <p:to>
                                        <a:schemeClr val="accent2"/>
                                      </p:to>
                                    </p:animClr>
                                    <p:animClr clrSpc="rgb" dir="cw">
                                      <p:cBhvr>
                                        <p:cTn id="7" dur="500" fill="hold"/>
                                        <p:tgtEl>
                                          <p:spTgt spid="4">
                                            <p:txEl>
                                              <p:pRg st="2" end="2"/>
                                            </p:txEl>
                                          </p:spTgt>
                                        </p:tgtEl>
                                        <p:attrNameLst>
                                          <p:attrName>fillcolor</p:attrName>
                                        </p:attrNameLst>
                                      </p:cBhvr>
                                      <p:to>
                                        <a:schemeClr val="accent2"/>
                                      </p:to>
                                    </p:animClr>
                                    <p:set>
                                      <p:cBhvr>
                                        <p:cTn id="8" dur="500" fill="hold"/>
                                        <p:tgtEl>
                                          <p:spTgt spid="4">
                                            <p:txEl>
                                              <p:pRg st="2" end="2"/>
                                            </p:txEl>
                                          </p:spTgt>
                                        </p:tgtEl>
                                        <p:attrNameLst>
                                          <p:attrName>fill.type</p:attrName>
                                        </p:attrNameLst>
                                      </p:cBhvr>
                                      <p:to>
                                        <p:strVal val="solid"/>
                                      </p:to>
                                    </p:set>
                                    <p:set>
                                      <p:cBhvr>
                                        <p:cTn id="9" dur="500" fill="hold"/>
                                        <p:tgtEl>
                                          <p:spTgt spid="4">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30">
            <a:extLst>
              <a:ext uri="{FF2B5EF4-FFF2-40B4-BE49-F238E27FC236}">
                <a16:creationId xmlns:a16="http://schemas.microsoft.com/office/drawing/2014/main" id="{4F15EA99-58CF-4834-A3EE-51A6886B9188}"/>
              </a:ext>
            </a:extLst>
          </p:cNvPr>
          <p:cNvSpPr txBox="1"/>
          <p:nvPr/>
        </p:nvSpPr>
        <p:spPr>
          <a:xfrm>
            <a:off x="1886039" y="1527285"/>
            <a:ext cx="4994596" cy="2935547"/>
          </a:xfrm>
          <a:prstGeom prst="rect">
            <a:avLst/>
          </a:prstGeom>
          <a:noFill/>
        </p:spPr>
        <p:txBody>
          <a:bodyPr wrap="square">
            <a:spAutoFit/>
          </a:bodyPr>
          <a:lstStyle/>
          <a:p>
            <a:pPr>
              <a:lnSpc>
                <a:spcPct val="200000"/>
              </a:lnSpc>
              <a:defRPr/>
            </a:pPr>
            <a:r>
              <a:rPr lang="zh-CN" altLang="en-US" sz="2400" dirty="0">
                <a:solidFill>
                  <a:srgbClr val="3673A6"/>
                </a:solidFill>
                <a:latin typeface="微软雅黑" panose="020B0503020204020204" pitchFamily="34" charset="-122"/>
                <a:ea typeface="微软雅黑" panose="020B0503020204020204" pitchFamily="34" charset="-122"/>
              </a:rPr>
              <a:t>编写一个</a:t>
            </a:r>
            <a:r>
              <a:rPr lang="en-US" altLang="zh-CN" sz="2400" dirty="0" err="1">
                <a:solidFill>
                  <a:srgbClr val="3673A6"/>
                </a:solidFill>
                <a:latin typeface="微软雅黑" panose="020B0503020204020204" pitchFamily="34" charset="-122"/>
                <a:ea typeface="微软雅黑" panose="020B0503020204020204" pitchFamily="34" charset="-122"/>
              </a:rPr>
              <a:t>computegrade</a:t>
            </a:r>
            <a:r>
              <a:rPr lang="zh-CN" altLang="en-US" sz="2400" dirty="0">
                <a:solidFill>
                  <a:srgbClr val="3673A6"/>
                </a:solidFill>
                <a:latin typeface="微软雅黑" panose="020B0503020204020204" pitchFamily="34" charset="-122"/>
                <a:ea typeface="微软雅黑" panose="020B0503020204020204" pitchFamily="34" charset="-122"/>
              </a:rPr>
              <a:t>函数，用来计算成绩等级：该函数将分数作为参数，并返回一个字符串形式的分数（即成绩等级）。</a:t>
            </a:r>
            <a:r>
              <a:rPr lang="en-US" altLang="zh-CN" sz="2400" dirty="0">
                <a:solidFill>
                  <a:srgbClr val="3673A6"/>
                </a:solidFill>
                <a:latin typeface="微软雅黑" panose="020B0503020204020204" pitchFamily="34" charset="-122"/>
                <a:ea typeface="微软雅黑" panose="020B0503020204020204" pitchFamily="34" charset="-122"/>
              </a:rPr>
              <a:t> </a:t>
            </a:r>
          </a:p>
        </p:txBody>
      </p:sp>
      <p:pic>
        <p:nvPicPr>
          <p:cNvPr id="4" name="图片 3">
            <a:extLst>
              <a:ext uri="{FF2B5EF4-FFF2-40B4-BE49-F238E27FC236}">
                <a16:creationId xmlns:a16="http://schemas.microsoft.com/office/drawing/2014/main" id="{3F1FB22D-13DD-4088-89A5-BDD18489763C}"/>
              </a:ext>
            </a:extLst>
          </p:cNvPr>
          <p:cNvPicPr>
            <a:picLocks noChangeAspect="1"/>
          </p:cNvPicPr>
          <p:nvPr/>
        </p:nvPicPr>
        <p:blipFill>
          <a:blip r:embed="rId3"/>
          <a:stretch>
            <a:fillRect/>
          </a:stretch>
        </p:blipFill>
        <p:spPr>
          <a:xfrm>
            <a:off x="7392867" y="1771572"/>
            <a:ext cx="2855655" cy="4148327"/>
          </a:xfrm>
          <a:prstGeom prst="rect">
            <a:avLst/>
          </a:prstGeom>
        </p:spPr>
      </p:pic>
      <p:sp>
        <p:nvSpPr>
          <p:cNvPr id="8" name="文本框 3">
            <a:extLst>
              <a:ext uri="{FF2B5EF4-FFF2-40B4-BE49-F238E27FC236}">
                <a16:creationId xmlns:a16="http://schemas.microsoft.com/office/drawing/2014/main" id="{4F355BCC-2532-47D0-9CCB-B1504AB2038A}"/>
              </a:ext>
            </a:extLst>
          </p:cNvPr>
          <p:cNvSpPr txBox="1"/>
          <p:nvPr/>
        </p:nvSpPr>
        <p:spPr>
          <a:xfrm flipH="1">
            <a:off x="1447983" y="721350"/>
            <a:ext cx="6147874" cy="584775"/>
          </a:xfrm>
          <a:prstGeom prst="rect">
            <a:avLst/>
          </a:prstGeom>
          <a:noFill/>
        </p:spPr>
        <p:txBody>
          <a:bodyPr wrap="square" rtlCol="0">
            <a:spAutoFit/>
          </a:bodyPr>
          <a:lstStyle/>
          <a:p>
            <a:r>
              <a:rPr lang="zh-CN" altLang="en-US"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rPr>
              <a:t>随堂练习：函数的定义和调用</a:t>
            </a:r>
            <a:endParaRPr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endParaRPr>
          </a:p>
        </p:txBody>
      </p:sp>
      <p:pic>
        <p:nvPicPr>
          <p:cNvPr id="10" name="Picture 2" descr="https://img0.baidu.com/it/u=2936318765,1752478232&amp;fm=26&amp;fmt=aut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277" y="390570"/>
            <a:ext cx="915555" cy="915555"/>
          </a:xfrm>
          <a:prstGeom prst="rect">
            <a:avLst/>
          </a:prstGeom>
          <a:noFill/>
          <a:extLst>
            <a:ext uri="{909E8E84-426E-40DD-AFC4-6F175D3DCCD1}">
              <a14:hiddenFill xmlns:a14="http://schemas.microsoft.com/office/drawing/2010/main">
                <a:solidFill>
                  <a:srgbClr val="FFFFFF"/>
                </a:solidFill>
              </a14:hiddenFill>
            </a:ext>
          </a:extLst>
        </p:spPr>
      </p:pic>
      <p:sp>
        <p:nvSpPr>
          <p:cNvPr id="11"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pic>
        <p:nvPicPr>
          <p:cNvPr id="12" name="Picture 4" descr="https://gimg2.baidu.com/image_search/src=http%3A%2F%2Fpic4.zhimg.com%2Fv2-d5b3e725d11a195a02d5e7f6ca4b8984_1200x500.jpg&amp;refer=http%3A%2F%2Fpic4.zhimg.com&amp;app=2002&amp;size=f9999,10000&amp;q=a80&amp;n=0&amp;g=0n&amp;fmt=jpeg?sec=1647768565&amp;t=476684d17ed9ccd6e74059851d539caf"/>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47284"/>
          <a:stretch/>
        </p:blipFill>
        <p:spPr bwMode="auto">
          <a:xfrm>
            <a:off x="1113838" y="1669030"/>
            <a:ext cx="668290" cy="704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489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0">
            <a:extLst>
              <a:ext uri="{FF2B5EF4-FFF2-40B4-BE49-F238E27FC236}">
                <a16:creationId xmlns:a16="http://schemas.microsoft.com/office/drawing/2014/main" id="{3806C623-8893-4B40-8ABC-93B19306274E}"/>
              </a:ext>
            </a:extLst>
          </p:cNvPr>
          <p:cNvSpPr txBox="1"/>
          <p:nvPr/>
        </p:nvSpPr>
        <p:spPr>
          <a:xfrm>
            <a:off x="1952167" y="1417715"/>
            <a:ext cx="3181148" cy="3674211"/>
          </a:xfrm>
          <a:prstGeom prst="rect">
            <a:avLst/>
          </a:prstGeom>
          <a:noFill/>
        </p:spPr>
        <p:txBody>
          <a:bodyPr wrap="square">
            <a:spAutoFit/>
          </a:bodyPr>
          <a:lstStyle>
            <a:defPPr>
              <a:defRPr lang="zh-CN"/>
            </a:defPPr>
            <a:lvl1pPr>
              <a:lnSpc>
                <a:spcPct val="150000"/>
              </a:lnSpc>
              <a:defRPr sz="2400">
                <a:solidFill>
                  <a:srgbClr val="3673A6"/>
                </a:solidFill>
                <a:latin typeface="微软雅黑" panose="020B0503020204020204" pitchFamily="34" charset="-122"/>
                <a:ea typeface="微软雅黑" panose="020B0503020204020204" pitchFamily="34" charset="-122"/>
              </a:defRPr>
            </a:lvl1pPr>
          </a:lstStyle>
          <a:p>
            <a:pPr>
              <a:lnSpc>
                <a:spcPct val="200000"/>
              </a:lnSpc>
            </a:pPr>
            <a:r>
              <a:rPr lang="zh-CN" altLang="en-US" dirty="0"/>
              <a:t>定义一个函数，实现两个数四则运算，要注意有</a:t>
            </a:r>
            <a:r>
              <a:rPr lang="en-US" altLang="zh-CN" dirty="0"/>
              <a:t>3</a:t>
            </a:r>
            <a:r>
              <a:rPr lang="zh-CN" altLang="en-US" dirty="0"/>
              <a:t>个参数，分别是运算符和两个用于运算的数字。</a:t>
            </a:r>
            <a:endParaRPr lang="en-US" altLang="zh-CN" dirty="0"/>
          </a:p>
        </p:txBody>
      </p:sp>
      <p:sp>
        <p:nvSpPr>
          <p:cNvPr id="7" name="文本框 3">
            <a:extLst>
              <a:ext uri="{FF2B5EF4-FFF2-40B4-BE49-F238E27FC236}">
                <a16:creationId xmlns:a16="http://schemas.microsoft.com/office/drawing/2014/main" id="{4F355BCC-2532-47D0-9CCB-B1504AB2038A}"/>
              </a:ext>
            </a:extLst>
          </p:cNvPr>
          <p:cNvSpPr txBox="1"/>
          <p:nvPr/>
        </p:nvSpPr>
        <p:spPr>
          <a:xfrm flipH="1">
            <a:off x="1447983" y="721350"/>
            <a:ext cx="6147874" cy="584775"/>
          </a:xfrm>
          <a:prstGeom prst="rect">
            <a:avLst/>
          </a:prstGeom>
          <a:noFill/>
        </p:spPr>
        <p:txBody>
          <a:bodyPr wrap="square" rtlCol="0">
            <a:spAutoFit/>
          </a:bodyPr>
          <a:lstStyle/>
          <a:p>
            <a:r>
              <a:rPr lang="zh-CN" altLang="en-US"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rPr>
              <a:t>随堂练习：函数的定义和调用</a:t>
            </a:r>
            <a:endParaRPr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endParaRPr>
          </a:p>
        </p:txBody>
      </p:sp>
      <p:pic>
        <p:nvPicPr>
          <p:cNvPr id="8" name="Picture 2" descr="https://img0.baidu.com/it/u=2936318765,1752478232&amp;fm=26&amp;fmt=aut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437" y="431316"/>
            <a:ext cx="915555" cy="915555"/>
          </a:xfrm>
          <a:prstGeom prst="rect">
            <a:avLst/>
          </a:prstGeom>
          <a:noFill/>
          <a:extLst>
            <a:ext uri="{909E8E84-426E-40DD-AFC4-6F175D3DCCD1}">
              <a14:hiddenFill xmlns:a14="http://schemas.microsoft.com/office/drawing/2010/main">
                <a:solidFill>
                  <a:srgbClr val="FFFFFF"/>
                </a:solidFill>
              </a14:hiddenFill>
            </a:ext>
          </a:extLst>
        </p:spPr>
      </p:pic>
      <p:sp>
        <p:nvSpPr>
          <p:cNvPr id="9"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pic>
        <p:nvPicPr>
          <p:cNvPr id="10" name="Picture 4" descr="https://gimg2.baidu.com/image_search/src=http%3A%2F%2Fpic4.zhimg.com%2Fv2-d5b3e725d11a195a02d5e7f6ca4b8984_1200x500.jpg&amp;refer=http%3A%2F%2Fpic4.zhimg.com&amp;app=2002&amp;size=f9999,10000&amp;q=a80&amp;n=0&amp;g=0n&amp;fmt=jpeg?sec=1647768565&amp;t=476684d17ed9ccd6e74059851d539caf"/>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7284"/>
          <a:stretch/>
        </p:blipFill>
        <p:spPr bwMode="auto">
          <a:xfrm>
            <a:off x="1113838" y="1669030"/>
            <a:ext cx="668290" cy="704294"/>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5571914" y="1772206"/>
            <a:ext cx="5174549" cy="4154984"/>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def </a:t>
            </a:r>
            <a:r>
              <a:rPr lang="en-US" altLang="zh-CN" sz="2400" dirty="0" err="1">
                <a:latin typeface="Times New Roman" panose="02020603050405020304" pitchFamily="18" charset="0"/>
                <a:cs typeface="Times New Roman" panose="02020603050405020304" pitchFamily="18" charset="0"/>
              </a:rPr>
              <a:t>basic_compute</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if </a:t>
            </a:r>
            <a:r>
              <a:rPr lang="en-US" altLang="zh-CN" sz="2400" dirty="0" err="1">
                <a:latin typeface="Times New Roman" panose="02020603050405020304" pitchFamily="18" charset="0"/>
                <a:cs typeface="Times New Roman" panose="02020603050405020304" pitchFamily="18" charset="0"/>
              </a:rPr>
              <a:t>operater</a:t>
            </a:r>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        z=</a:t>
            </a:r>
            <a:r>
              <a:rPr lang="en-US" altLang="zh-CN" sz="2400" dirty="0" err="1">
                <a:latin typeface="Times New Roman" panose="02020603050405020304" pitchFamily="18" charset="0"/>
                <a:cs typeface="Times New Roman" panose="02020603050405020304" pitchFamily="18" charset="0"/>
              </a:rPr>
              <a:t>x+y</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elif</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operater</a:t>
            </a:r>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        z=x-y</a:t>
            </a: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elif</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operater</a:t>
            </a:r>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        z=x*y</a:t>
            </a: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elif</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operater</a:t>
            </a:r>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        z=x/y</a:t>
            </a:r>
          </a:p>
          <a:p>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348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5" y="152095"/>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4" y="255270"/>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4500293" y="1651313"/>
            <a:ext cx="5757284" cy="923330"/>
            <a:chOff x="486669" y="1285026"/>
            <a:chExt cx="1820001" cy="3374954"/>
          </a:xfrm>
        </p:grpSpPr>
        <p:sp>
          <p:nvSpPr>
            <p:cNvPr id="19" name="文本框 4"/>
            <p:cNvSpPr txBox="1"/>
            <p:nvPr/>
          </p:nvSpPr>
          <p:spPr>
            <a:xfrm>
              <a:off x="486669" y="1285026"/>
              <a:ext cx="1820001" cy="33749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5400" b="1" dirty="0">
                  <a:latin typeface="微软雅黑" panose="020B0503020204020204" pitchFamily="34" charset="-122"/>
                  <a:ea typeface="微软雅黑" panose="020B0503020204020204" pitchFamily="34" charset="-122"/>
                </a:rPr>
                <a:t>5.4  </a:t>
              </a:r>
              <a:r>
                <a:rPr lang="zh-CN" altLang="en-US" sz="5400" b="1" dirty="0">
                  <a:latin typeface="微软雅黑" panose="020B0503020204020204" pitchFamily="34" charset="-122"/>
                  <a:ea typeface="微软雅黑" panose="020B0503020204020204" pitchFamily="34" charset="-122"/>
                </a:rPr>
                <a:t>特殊函数</a:t>
              </a:r>
            </a:p>
          </p:txBody>
        </p:sp>
        <p:cxnSp>
          <p:nvCxnSpPr>
            <p:cNvPr id="20" name="直接连接符 19"/>
            <p:cNvCxnSpPr/>
            <p:nvPr/>
          </p:nvCxnSpPr>
          <p:spPr>
            <a:xfrm>
              <a:off x="1782074" y="1505817"/>
              <a:ext cx="0" cy="410150"/>
            </a:xfrm>
            <a:prstGeom prst="line">
              <a:avLst/>
            </a:prstGeom>
            <a:ln>
              <a:solidFill>
                <a:srgbClr val="2A436D"/>
              </a:solidFill>
            </a:ln>
          </p:spPr>
          <p:style>
            <a:lnRef idx="1">
              <a:schemeClr val="accent1"/>
            </a:lnRef>
            <a:fillRef idx="0">
              <a:schemeClr val="accent1"/>
            </a:fillRef>
            <a:effectRef idx="0">
              <a:schemeClr val="accent1"/>
            </a:effectRef>
            <a:fontRef idx="minor">
              <a:schemeClr val="tx1"/>
            </a:fontRef>
          </p:style>
        </p:cxnSp>
      </p:grpSp>
      <p:pic>
        <p:nvPicPr>
          <p:cNvPr id="3074" name="Picture 2" descr="https://img0.baidu.com/it/u=2936318765,1752478232&amp;fm=26&amp;fmt=au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8356" y="759336"/>
            <a:ext cx="2222501" cy="2222501"/>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128"/>
          <p:cNvSpPr txBox="1">
            <a:spLocks noChangeArrowheads="1"/>
          </p:cNvSpPr>
          <p:nvPr/>
        </p:nvSpPr>
        <p:spPr bwMode="auto">
          <a:xfrm>
            <a:off x="6874712" y="2786459"/>
            <a:ext cx="28358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just">
              <a:lnSpc>
                <a:spcPct val="100000"/>
              </a:lnSpc>
              <a:spcBef>
                <a:spcPct val="0"/>
              </a:spcBef>
              <a:buNone/>
              <a:defRPr/>
            </a:pPr>
            <a:r>
              <a:rPr lang="zh-CN" altLang="en-US" sz="2400" b="1" dirty="0">
                <a:solidFill>
                  <a:srgbClr val="49786D"/>
                </a:solidFill>
                <a:latin typeface="Times New Roman" panose="02020603050405020304" pitchFamily="18" charset="0"/>
                <a:ea typeface="微软雅黑" panose="020B0503020204020204" pitchFamily="34" charset="-122"/>
                <a:cs typeface="Times New Roman" panose="02020603050405020304" pitchFamily="18" charset="0"/>
              </a:rPr>
              <a:t>匿名函数</a:t>
            </a:r>
          </a:p>
        </p:txBody>
      </p:sp>
      <p:sp>
        <p:nvSpPr>
          <p:cNvPr id="9" name="文本框 129"/>
          <p:cNvSpPr txBox="1">
            <a:spLocks noChangeArrowheads="1"/>
          </p:cNvSpPr>
          <p:nvPr/>
        </p:nvSpPr>
        <p:spPr bwMode="auto">
          <a:xfrm>
            <a:off x="5180497" y="2786459"/>
            <a:ext cx="15954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defRPr/>
            </a:pP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Part 01</a:t>
            </a:r>
            <a:endPar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0" name="直接连接符 9"/>
          <p:cNvCxnSpPr/>
          <p:nvPr/>
        </p:nvCxnSpPr>
        <p:spPr bwMode="auto">
          <a:xfrm flipV="1">
            <a:off x="6549805" y="2786459"/>
            <a:ext cx="130175" cy="3317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文本框 127"/>
          <p:cNvSpPr txBox="1">
            <a:spLocks noChangeArrowheads="1"/>
          </p:cNvSpPr>
          <p:nvPr/>
        </p:nvSpPr>
        <p:spPr bwMode="auto">
          <a:xfrm>
            <a:off x="6874712" y="3410465"/>
            <a:ext cx="28358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just">
              <a:lnSpc>
                <a:spcPct val="100000"/>
              </a:lnSpc>
              <a:spcBef>
                <a:spcPct val="0"/>
              </a:spcBef>
              <a:buNone/>
              <a:defRPr/>
            </a:pPr>
            <a:r>
              <a:rPr lang="zh-CN" altLang="en-US" sz="2400" b="1" dirty="0">
                <a:solidFill>
                  <a:srgbClr val="64846E"/>
                </a:solidFill>
                <a:latin typeface="Times New Roman" panose="02020603050405020304" pitchFamily="18" charset="0"/>
                <a:ea typeface="微软雅黑" panose="020B0503020204020204" pitchFamily="34" charset="-122"/>
                <a:cs typeface="Times New Roman" panose="02020603050405020304" pitchFamily="18" charset="0"/>
              </a:rPr>
              <a:t>嵌套函数</a:t>
            </a:r>
          </a:p>
        </p:txBody>
      </p:sp>
      <p:sp>
        <p:nvSpPr>
          <p:cNvPr id="12" name="文本框 130"/>
          <p:cNvSpPr txBox="1">
            <a:spLocks noChangeArrowheads="1"/>
          </p:cNvSpPr>
          <p:nvPr/>
        </p:nvSpPr>
        <p:spPr bwMode="auto">
          <a:xfrm>
            <a:off x="5180497" y="3410465"/>
            <a:ext cx="15954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defRPr/>
            </a:pP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Part 02</a:t>
            </a:r>
            <a:endPar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3" name="直接连接符 12"/>
          <p:cNvCxnSpPr/>
          <p:nvPr/>
        </p:nvCxnSpPr>
        <p:spPr bwMode="auto">
          <a:xfrm flipV="1">
            <a:off x="6549805" y="3410465"/>
            <a:ext cx="130175" cy="3317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27"/>
          <p:cNvSpPr txBox="1">
            <a:spLocks noChangeArrowheads="1"/>
          </p:cNvSpPr>
          <p:nvPr/>
        </p:nvSpPr>
        <p:spPr bwMode="auto">
          <a:xfrm>
            <a:off x="6874712" y="4080995"/>
            <a:ext cx="28358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just">
              <a:lnSpc>
                <a:spcPct val="100000"/>
              </a:lnSpc>
              <a:spcBef>
                <a:spcPct val="0"/>
              </a:spcBef>
              <a:buNone/>
              <a:defRPr/>
            </a:pPr>
            <a:r>
              <a:rPr lang="zh-CN" altLang="en-US" sz="2400" b="1" dirty="0">
                <a:solidFill>
                  <a:srgbClr val="64846E"/>
                </a:solidFill>
                <a:latin typeface="Times New Roman" panose="02020603050405020304" pitchFamily="18" charset="0"/>
                <a:ea typeface="微软雅黑" panose="020B0503020204020204" pitchFamily="34" charset="-122"/>
                <a:cs typeface="Times New Roman" panose="02020603050405020304" pitchFamily="18" charset="0"/>
              </a:rPr>
              <a:t>递归函数</a:t>
            </a:r>
          </a:p>
        </p:txBody>
      </p:sp>
      <p:sp>
        <p:nvSpPr>
          <p:cNvPr id="15" name="文本框 130"/>
          <p:cNvSpPr txBox="1">
            <a:spLocks noChangeArrowheads="1"/>
          </p:cNvSpPr>
          <p:nvPr/>
        </p:nvSpPr>
        <p:spPr bwMode="auto">
          <a:xfrm>
            <a:off x="5180497" y="4080995"/>
            <a:ext cx="15954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defRPr/>
            </a:pPr>
            <a:r>
              <a:rPr lang="en-US" altLang="zh-CN"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rPr>
              <a:t>Part 03</a:t>
            </a:r>
            <a:endParaRPr lang="zh-CN" altLang="en-US" sz="2400" b="1" dirty="0">
              <a:solidFill>
                <a:schemeClr val="tx1">
                  <a:lumMod val="85000"/>
                  <a:lumOff val="1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6" name="直接连接符 15"/>
          <p:cNvCxnSpPr/>
          <p:nvPr/>
        </p:nvCxnSpPr>
        <p:spPr bwMode="auto">
          <a:xfrm flipV="1">
            <a:off x="6549805" y="4080995"/>
            <a:ext cx="130175" cy="33178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58148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https://img0.baidu.com/it/u=2493197328,3770105629&amp;fm=26&amp;fmt=auto"/>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0" b="100000" l="16042" r="78958"/>
                    </a14:imgEffect>
                  </a14:imgLayer>
                </a14:imgProps>
              </a:ext>
              <a:ext uri="{28A0092B-C50C-407E-A947-70E740481C1C}">
                <a14:useLocalDpi xmlns:a14="http://schemas.microsoft.com/office/drawing/2010/main" val="0"/>
              </a:ext>
            </a:extLst>
          </a:blip>
          <a:srcRect l="17153" r="21458"/>
          <a:stretch/>
        </p:blipFill>
        <p:spPr bwMode="auto">
          <a:xfrm>
            <a:off x="513474" y="486962"/>
            <a:ext cx="802667" cy="708236"/>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3">
            <a:extLst>
              <a:ext uri="{FF2B5EF4-FFF2-40B4-BE49-F238E27FC236}">
                <a16:creationId xmlns:a16="http://schemas.microsoft.com/office/drawing/2014/main" id="{7733210A-6E09-4205-9166-0CE1B86F1F7E}"/>
              </a:ext>
            </a:extLst>
          </p:cNvPr>
          <p:cNvSpPr txBox="1"/>
          <p:nvPr/>
        </p:nvSpPr>
        <p:spPr>
          <a:xfrm flipH="1">
            <a:off x="1316141" y="573960"/>
            <a:ext cx="7018320" cy="1077218"/>
          </a:xfrm>
          <a:prstGeom prst="rect">
            <a:avLst/>
          </a:prstGeom>
          <a:noFill/>
        </p:spPr>
        <p:txBody>
          <a:bodyPr wrap="square" rtlCol="0">
            <a:spAutoFit/>
          </a:bodyPr>
          <a:lstStyle/>
          <a:p>
            <a:r>
              <a:rPr lang="en-US" altLang="zh-CN"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5.4.1</a:t>
            </a:r>
            <a:r>
              <a:rPr lang="zh-CN" altLang="en-US"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匿名函数</a:t>
            </a:r>
          </a:p>
          <a:p>
            <a:endParaRPr lang="zh-CN" altLang="en-US"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endParaRPr>
          </a:p>
        </p:txBody>
      </p:sp>
      <p:sp>
        <p:nvSpPr>
          <p:cNvPr id="17"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
        <p:nvSpPr>
          <p:cNvPr id="14" name="矩形 13"/>
          <p:cNvSpPr/>
          <p:nvPr/>
        </p:nvSpPr>
        <p:spPr>
          <a:xfrm>
            <a:off x="492981" y="1497467"/>
            <a:ext cx="6005465" cy="2419124"/>
          </a:xfrm>
          <a:prstGeom prst="rect">
            <a:avLst/>
          </a:prstGeom>
        </p:spPr>
        <p:txBody>
          <a:bodyPr wrap="square">
            <a:spAutoFit/>
          </a:bodyPr>
          <a:lstStyle/>
          <a:p>
            <a:pPr>
              <a:lnSpc>
                <a:spcPct val="180000"/>
              </a:lnSpc>
            </a:pPr>
            <a:r>
              <a:rPr lang="zh-CN" altLang="en-US" sz="2800" dirty="0">
                <a:latin typeface="微软雅黑" panose="020B0503020204020204" pitchFamily="34" charset="-122"/>
                <a:ea typeface="微软雅黑" panose="020B0503020204020204" pitchFamily="34" charset="-122"/>
              </a:rPr>
              <a:t>在定义函数的过程中没有给定名称的函数叫作匿名函数。</a:t>
            </a:r>
            <a:r>
              <a:rPr lang="en-US" altLang="zh-CN" sz="2800" dirty="0">
                <a:latin typeface="微软雅黑" panose="020B0503020204020204" pitchFamily="34" charset="-122"/>
                <a:ea typeface="微软雅黑" panose="020B0503020204020204" pitchFamily="34" charset="-122"/>
              </a:rPr>
              <a:t>Python </a:t>
            </a:r>
            <a:r>
              <a:rPr lang="zh-CN" altLang="en-US" sz="2800" dirty="0">
                <a:latin typeface="微软雅黑" panose="020B0503020204020204" pitchFamily="34" charset="-122"/>
                <a:ea typeface="微软雅黑" panose="020B0503020204020204" pitchFamily="34" charset="-122"/>
              </a:rPr>
              <a:t>程序中使用</a:t>
            </a:r>
            <a:r>
              <a:rPr lang="en-US" altLang="zh-CN" sz="2800" dirty="0">
                <a:latin typeface="微软雅黑" panose="020B0503020204020204" pitchFamily="34" charset="-122"/>
                <a:ea typeface="微软雅黑" panose="020B0503020204020204" pitchFamily="34" charset="-122"/>
              </a:rPr>
              <a:t>lambda </a:t>
            </a:r>
            <a:r>
              <a:rPr lang="zh-CN" altLang="en-US" sz="2800" dirty="0">
                <a:latin typeface="微软雅黑" panose="020B0503020204020204" pitchFamily="34" charset="-122"/>
                <a:ea typeface="微软雅黑" panose="020B0503020204020204" pitchFamily="34" charset="-122"/>
              </a:rPr>
              <a:t>表达式来创建匿名函数。</a:t>
            </a:r>
          </a:p>
        </p:txBody>
      </p:sp>
      <p:sp>
        <p:nvSpPr>
          <p:cNvPr id="15" name="矩形 14"/>
          <p:cNvSpPr/>
          <p:nvPr/>
        </p:nvSpPr>
        <p:spPr>
          <a:xfrm>
            <a:off x="513474" y="3985271"/>
            <a:ext cx="6096000" cy="1482329"/>
          </a:xfrm>
          <a:prstGeom prst="rect">
            <a:avLst/>
          </a:prstGeom>
        </p:spPr>
        <p:txBody>
          <a:bodyPr>
            <a:spAutoFit/>
          </a:bodyPr>
          <a:lstStyle/>
          <a:p>
            <a:pPr>
              <a:lnSpc>
                <a:spcPct val="150000"/>
              </a:lnSpc>
            </a:pPr>
            <a:r>
              <a:rPr lang="en-US" altLang="zh-CN" sz="3200" dirty="0">
                <a:solidFill>
                  <a:srgbClr val="046A74"/>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200" dirty="0">
                <a:solidFill>
                  <a:srgbClr val="046A74"/>
                </a:solidFill>
                <a:latin typeface="Times New Roman" panose="02020603050405020304" pitchFamily="18" charset="0"/>
                <a:ea typeface="微软雅黑" panose="020B0503020204020204" pitchFamily="34" charset="-122"/>
                <a:cs typeface="Times New Roman" panose="02020603050405020304" pitchFamily="18" charset="0"/>
              </a:rPr>
              <a:t>语法格式</a:t>
            </a:r>
            <a:r>
              <a:rPr lang="en-US" altLang="zh-CN" sz="3200" dirty="0">
                <a:solidFill>
                  <a:srgbClr val="046A74"/>
                </a:solidFill>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en-US" altLang="zh-CN" sz="3200" dirty="0">
                <a:solidFill>
                  <a:srgbClr val="046A74"/>
                </a:solidFill>
                <a:latin typeface="Times New Roman" panose="02020603050405020304" pitchFamily="18" charset="0"/>
                <a:ea typeface="微软雅黑" panose="020B0503020204020204" pitchFamily="34" charset="-122"/>
                <a:cs typeface="Times New Roman" panose="02020603050405020304" pitchFamily="18" charset="0"/>
              </a:rPr>
              <a:t>lambda </a:t>
            </a:r>
            <a:r>
              <a:rPr lang="zh-CN" altLang="en-US" sz="3200" dirty="0">
                <a:solidFill>
                  <a:srgbClr val="046A74"/>
                </a:solidFill>
                <a:latin typeface="Times New Roman" panose="02020603050405020304" pitchFamily="18" charset="0"/>
                <a:ea typeface="微软雅黑" panose="020B0503020204020204" pitchFamily="34" charset="-122"/>
                <a:cs typeface="Times New Roman" panose="02020603050405020304" pitchFamily="18" charset="0"/>
              </a:rPr>
              <a:t>参数列表</a:t>
            </a:r>
            <a:r>
              <a:rPr lang="en-US" altLang="zh-CN" sz="3200" dirty="0">
                <a:solidFill>
                  <a:srgbClr val="046A74"/>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3200" dirty="0">
                <a:solidFill>
                  <a:srgbClr val="046A74"/>
                </a:solidFill>
                <a:latin typeface="Times New Roman" panose="02020603050405020304" pitchFamily="18" charset="0"/>
                <a:ea typeface="微软雅黑" panose="020B0503020204020204" pitchFamily="34" charset="-122"/>
                <a:cs typeface="Times New Roman" panose="02020603050405020304" pitchFamily="18" charset="0"/>
              </a:rPr>
              <a:t>表达式</a:t>
            </a:r>
          </a:p>
        </p:txBody>
      </p:sp>
      <p:sp>
        <p:nvSpPr>
          <p:cNvPr id="4" name="矩形 3"/>
          <p:cNvSpPr/>
          <p:nvPr/>
        </p:nvSpPr>
        <p:spPr>
          <a:xfrm>
            <a:off x="7516171" y="1532841"/>
            <a:ext cx="1620957" cy="662554"/>
          </a:xfrm>
          <a:prstGeom prst="rect">
            <a:avLst/>
          </a:prstGeom>
        </p:spPr>
        <p:txBody>
          <a:bodyPr wrap="none">
            <a:spAutoFit/>
          </a:bodyPr>
          <a:lstStyle/>
          <a:p>
            <a:pPr algn="just">
              <a:lnSpc>
                <a:spcPct val="150000"/>
              </a:lnSpc>
              <a:spcBef>
                <a:spcPct val="0"/>
              </a:spcBef>
              <a:buFontTx/>
              <a:buNone/>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实例</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Rectangle 1">
            <a:extLst>
              <a:ext uri="{FF2B5EF4-FFF2-40B4-BE49-F238E27FC236}">
                <a16:creationId xmlns:a16="http://schemas.microsoft.com/office/drawing/2014/main" id="{C88C97A2-988D-4E7B-8F22-D4070CA26C59}"/>
              </a:ext>
            </a:extLst>
          </p:cNvPr>
          <p:cNvSpPr>
            <a:spLocks noChangeArrowheads="1"/>
          </p:cNvSpPr>
          <p:nvPr/>
        </p:nvSpPr>
        <p:spPr bwMode="auto">
          <a:xfrm>
            <a:off x="8032726" y="2397516"/>
            <a:ext cx="2882096"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rgbClr val="000000"/>
                </a:solidFill>
                <a:effectLst/>
                <a:latin typeface="Times New Roman" panose="02020603050405020304" pitchFamily="18" charset="0"/>
                <a:ea typeface="Source Code Pro"/>
                <a:cs typeface="Times New Roman" panose="02020603050405020304" pitchFamily="18" charset="0"/>
              </a:rPr>
              <a:t>f=</a:t>
            </a:r>
            <a:r>
              <a:rPr kumimoji="0" lang="zh-CN" altLang="zh-CN" sz="2400" b="1" i="0" u="none" strike="noStrike" cap="none" normalizeH="0" baseline="0" dirty="0">
                <a:ln>
                  <a:noFill/>
                </a:ln>
                <a:solidFill>
                  <a:srgbClr val="000080"/>
                </a:solidFill>
                <a:effectLst/>
                <a:latin typeface="Times New Roman" panose="02020603050405020304" pitchFamily="18" charset="0"/>
                <a:ea typeface="Source Code Pro"/>
                <a:cs typeface="Times New Roman" panose="02020603050405020304" pitchFamily="18" charset="0"/>
              </a:rPr>
              <a:t>lambda </a:t>
            </a:r>
            <a:r>
              <a:rPr kumimoji="0" lang="zh-CN" altLang="zh-CN" sz="2400" b="1" i="0" u="none" strike="noStrike" cap="none" normalizeH="0" baseline="0" dirty="0">
                <a:ln>
                  <a:noFill/>
                </a:ln>
                <a:solidFill>
                  <a:srgbClr val="000000"/>
                </a:solidFill>
                <a:effectLst/>
                <a:latin typeface="Times New Roman" panose="02020603050405020304" pitchFamily="18" charset="0"/>
                <a:ea typeface="Source Code Pro"/>
                <a:cs typeface="Times New Roman" panose="02020603050405020304" pitchFamily="18" charset="0"/>
              </a:rPr>
              <a:t>x,y:x+y</a:t>
            </a:r>
            <a:br>
              <a:rPr kumimoji="0" lang="zh-CN" altLang="zh-CN" sz="2400" b="1" i="0" u="none" strike="noStrike" cap="none" normalizeH="0" baseline="0" dirty="0">
                <a:ln>
                  <a:noFill/>
                </a:ln>
                <a:solidFill>
                  <a:srgbClr val="000000"/>
                </a:solidFill>
                <a:effectLst/>
                <a:latin typeface="Times New Roman" panose="02020603050405020304" pitchFamily="18" charset="0"/>
                <a:ea typeface="Source Code Pro"/>
                <a:cs typeface="Times New Roman" panose="02020603050405020304" pitchFamily="18" charset="0"/>
              </a:rPr>
            </a:br>
            <a:r>
              <a:rPr kumimoji="0" lang="zh-CN" altLang="zh-CN" sz="2400" b="1" i="0" u="none" strike="noStrike" cap="none" normalizeH="0" baseline="0" dirty="0">
                <a:ln>
                  <a:noFill/>
                </a:ln>
                <a:solidFill>
                  <a:srgbClr val="000080"/>
                </a:solidFill>
                <a:effectLst/>
                <a:latin typeface="Times New Roman" panose="02020603050405020304" pitchFamily="18" charset="0"/>
                <a:ea typeface="Source Code Pro"/>
                <a:cs typeface="Times New Roman" panose="02020603050405020304" pitchFamily="18" charset="0"/>
              </a:rPr>
              <a:t>type</a:t>
            </a:r>
            <a:r>
              <a:rPr kumimoji="0" lang="zh-CN" altLang="zh-CN" sz="2400" b="1" i="0" u="none" strike="noStrike" cap="none" normalizeH="0" baseline="0" dirty="0">
                <a:ln>
                  <a:noFill/>
                </a:ln>
                <a:solidFill>
                  <a:srgbClr val="000000"/>
                </a:solidFill>
                <a:effectLst/>
                <a:latin typeface="Times New Roman" panose="02020603050405020304" pitchFamily="18" charset="0"/>
                <a:ea typeface="Source Code Pro"/>
                <a:cs typeface="Times New Roman" panose="02020603050405020304" pitchFamily="18" charset="0"/>
              </a:rPr>
              <a:t>(f)</a:t>
            </a:r>
            <a:br>
              <a:rPr kumimoji="0" lang="zh-CN" altLang="zh-CN" sz="2400" b="1" i="0" u="none" strike="noStrike" cap="none" normalizeH="0" baseline="0" dirty="0">
                <a:ln>
                  <a:noFill/>
                </a:ln>
                <a:solidFill>
                  <a:srgbClr val="000000"/>
                </a:solidFill>
                <a:effectLst/>
                <a:latin typeface="Times New Roman" panose="02020603050405020304" pitchFamily="18" charset="0"/>
                <a:ea typeface="Source Code Pro"/>
                <a:cs typeface="Times New Roman" panose="02020603050405020304" pitchFamily="18" charset="0"/>
              </a:rPr>
            </a:br>
            <a:br>
              <a:rPr kumimoji="0" lang="zh-CN" altLang="zh-CN" sz="2400" b="1" i="0" u="none" strike="noStrike" cap="none" normalizeH="0" baseline="0" dirty="0">
                <a:ln>
                  <a:noFill/>
                </a:ln>
                <a:solidFill>
                  <a:srgbClr val="000000"/>
                </a:solidFill>
                <a:effectLst/>
                <a:latin typeface="Times New Roman" panose="02020603050405020304" pitchFamily="18" charset="0"/>
                <a:ea typeface="Source Code Pro"/>
                <a:cs typeface="Times New Roman" panose="02020603050405020304" pitchFamily="18" charset="0"/>
              </a:rPr>
            </a:br>
            <a:r>
              <a:rPr kumimoji="0" lang="zh-CN" altLang="zh-CN" sz="2400" b="1" i="0" u="none" strike="noStrike" cap="none" normalizeH="0" baseline="0" dirty="0">
                <a:ln>
                  <a:noFill/>
                </a:ln>
                <a:solidFill>
                  <a:srgbClr val="000080"/>
                </a:solidFill>
                <a:effectLst/>
                <a:latin typeface="Times New Roman" panose="02020603050405020304" pitchFamily="18" charset="0"/>
                <a:ea typeface="Source Code Pro"/>
                <a:cs typeface="Times New Roman" panose="02020603050405020304" pitchFamily="18" charset="0"/>
              </a:rPr>
              <a:t>print</a:t>
            </a:r>
            <a:r>
              <a:rPr kumimoji="0" lang="zh-CN" altLang="zh-CN" sz="2400" b="1" i="0" u="none" strike="noStrike" cap="none" normalizeH="0" baseline="0" dirty="0">
                <a:ln>
                  <a:noFill/>
                </a:ln>
                <a:solidFill>
                  <a:srgbClr val="000000"/>
                </a:solidFill>
                <a:effectLst/>
                <a:latin typeface="Times New Roman" panose="02020603050405020304" pitchFamily="18" charset="0"/>
                <a:ea typeface="Source Code Pro"/>
                <a:cs typeface="Times New Roman" panose="02020603050405020304" pitchFamily="18" charset="0"/>
              </a:rPr>
              <a:t>(f(</a:t>
            </a:r>
            <a:r>
              <a:rPr kumimoji="0" lang="zh-CN" altLang="zh-CN" sz="2400" b="1" i="0" u="none" strike="noStrike" cap="none" normalizeH="0" baseline="0" dirty="0">
                <a:ln>
                  <a:noFill/>
                </a:ln>
                <a:solidFill>
                  <a:srgbClr val="0000FF"/>
                </a:solidFill>
                <a:effectLst/>
                <a:latin typeface="Times New Roman" panose="02020603050405020304" pitchFamily="18" charset="0"/>
                <a:ea typeface="Source Code Pro"/>
                <a:cs typeface="Times New Roman" panose="02020603050405020304" pitchFamily="18" charset="0"/>
              </a:rPr>
              <a:t>2</a:t>
            </a:r>
            <a:r>
              <a:rPr kumimoji="0" lang="zh-CN" altLang="zh-CN" sz="2400" b="1" i="0" u="none" strike="noStrike" cap="none" normalizeH="0" baseline="0" dirty="0">
                <a:ln>
                  <a:noFill/>
                </a:ln>
                <a:solidFill>
                  <a:srgbClr val="000000"/>
                </a:solidFill>
                <a:effectLst/>
                <a:latin typeface="Times New Roman" panose="02020603050405020304" pitchFamily="18" charset="0"/>
                <a:ea typeface="Source Code Pro"/>
                <a:cs typeface="Times New Roman" panose="02020603050405020304" pitchFamily="18" charset="0"/>
              </a:rPr>
              <a:t>,</a:t>
            </a:r>
            <a:r>
              <a:rPr kumimoji="0" lang="zh-CN" altLang="zh-CN" sz="2400" b="1" i="0" u="none" strike="noStrike" cap="none" normalizeH="0" baseline="0" dirty="0">
                <a:ln>
                  <a:noFill/>
                </a:ln>
                <a:solidFill>
                  <a:srgbClr val="0000FF"/>
                </a:solidFill>
                <a:effectLst/>
                <a:latin typeface="Times New Roman" panose="02020603050405020304" pitchFamily="18" charset="0"/>
                <a:ea typeface="Source Code Pro"/>
                <a:cs typeface="Times New Roman" panose="02020603050405020304" pitchFamily="18" charset="0"/>
              </a:rPr>
              <a:t>3</a:t>
            </a:r>
            <a:r>
              <a:rPr kumimoji="0" lang="zh-CN" altLang="zh-CN" sz="2400" b="1" i="0" u="none" strike="noStrike" cap="none" normalizeH="0" baseline="0" dirty="0">
                <a:ln>
                  <a:noFill/>
                </a:ln>
                <a:solidFill>
                  <a:srgbClr val="000000"/>
                </a:solidFill>
                <a:effectLst/>
                <a:latin typeface="Times New Roman" panose="02020603050405020304" pitchFamily="18" charset="0"/>
                <a:ea typeface="Source Code Pro"/>
                <a:cs typeface="Times New Roman" panose="02020603050405020304" pitchFamily="18" charset="0"/>
              </a:rPr>
              <a:t>))</a:t>
            </a:r>
            <a:endParaRPr kumimoji="0" lang="zh-CN" altLang="zh-C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2C28864C-D158-4A0A-820F-61EE734E6C03}"/>
              </a:ext>
            </a:extLst>
          </p:cNvPr>
          <p:cNvSpPr/>
          <p:nvPr/>
        </p:nvSpPr>
        <p:spPr>
          <a:xfrm>
            <a:off x="8032726" y="4236871"/>
            <a:ext cx="2698175"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rPr>
              <a:t>运行结果</a:t>
            </a:r>
            <a:r>
              <a:rPr lang="zh-CN" altLang="zh-CN" sz="2800" dirty="0">
                <a:latin typeface="微软雅黑" panose="020B0503020204020204" pitchFamily="34" charset="-122"/>
                <a:ea typeface="微软雅黑" panose="020B0503020204020204" pitchFamily="34" charset="-122"/>
              </a:rPr>
              <a:t>如下</a:t>
            </a:r>
            <a:r>
              <a:rPr lang="zh-CN" altLang="en-US" sz="2800" dirty="0">
                <a:latin typeface="微软雅黑" panose="020B0503020204020204" pitchFamily="34" charset="-122"/>
                <a:ea typeface="微软雅黑" panose="020B0503020204020204" pitchFamily="34" charset="-122"/>
              </a:rPr>
              <a:t>：</a:t>
            </a:r>
          </a:p>
        </p:txBody>
      </p:sp>
      <p:sp>
        <p:nvSpPr>
          <p:cNvPr id="21" name="矩形 20">
            <a:extLst>
              <a:ext uri="{FF2B5EF4-FFF2-40B4-BE49-F238E27FC236}">
                <a16:creationId xmlns:a16="http://schemas.microsoft.com/office/drawing/2014/main" id="{F65C71A7-9E89-4F5A-8AA9-F2A307AC0BBB}"/>
              </a:ext>
            </a:extLst>
          </p:cNvPr>
          <p:cNvSpPr/>
          <p:nvPr/>
        </p:nvSpPr>
        <p:spPr>
          <a:xfrm>
            <a:off x="8057307" y="4906340"/>
            <a:ext cx="2974694" cy="830997"/>
          </a:xfrm>
          <a:prstGeom prst="rect">
            <a:avLst/>
          </a:prstGeom>
        </p:spPr>
        <p:txBody>
          <a:bodyPr wrap="square">
            <a:spAutoFit/>
          </a:bodyPr>
          <a:lstStyle/>
          <a:p>
            <a:r>
              <a:rPr lang="zh-CN" altLang="en-US" sz="2400" b="1" dirty="0">
                <a:latin typeface="Times New Roman" panose="02020603050405020304" pitchFamily="18" charset="0"/>
                <a:ea typeface="微软雅黑 Light" panose="020B0502040204020203" pitchFamily="34" charset="-122"/>
                <a:cs typeface="Times New Roman" panose="02020603050405020304" pitchFamily="18" charset="0"/>
              </a:rPr>
              <a:t>&lt;class 'function'&gt;</a:t>
            </a:r>
          </a:p>
          <a:p>
            <a:r>
              <a:rPr lang="zh-CN" altLang="en-US" sz="2400" b="1" dirty="0">
                <a:latin typeface="Times New Roman" panose="02020603050405020304" pitchFamily="18" charset="0"/>
                <a:ea typeface="微软雅黑 Light" panose="020B0502040204020203" pitchFamily="34" charset="-122"/>
                <a:cs typeface="Times New Roman" panose="02020603050405020304" pitchFamily="18" charset="0"/>
              </a:rPr>
              <a:t>5</a:t>
            </a:r>
          </a:p>
        </p:txBody>
      </p:sp>
    </p:spTree>
    <p:extLst>
      <p:ext uri="{BB962C8B-B14F-4D97-AF65-F5344CB8AC3E}">
        <p14:creationId xmlns:p14="http://schemas.microsoft.com/office/powerpoint/2010/main" val="109290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2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https://img0.baidu.com/it/u=2493197328,3770105629&amp;fm=26&amp;fmt=auto"/>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0" b="100000" l="16042" r="78958"/>
                    </a14:imgEffect>
                  </a14:imgLayer>
                </a14:imgProps>
              </a:ext>
              <a:ext uri="{28A0092B-C50C-407E-A947-70E740481C1C}">
                <a14:useLocalDpi xmlns:a14="http://schemas.microsoft.com/office/drawing/2010/main" val="0"/>
              </a:ext>
            </a:extLst>
          </a:blip>
          <a:srcRect l="17153" r="21458"/>
          <a:stretch/>
        </p:blipFill>
        <p:spPr bwMode="auto">
          <a:xfrm>
            <a:off x="513474" y="486962"/>
            <a:ext cx="802667" cy="708236"/>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3">
            <a:extLst>
              <a:ext uri="{FF2B5EF4-FFF2-40B4-BE49-F238E27FC236}">
                <a16:creationId xmlns:a16="http://schemas.microsoft.com/office/drawing/2014/main" id="{7733210A-6E09-4205-9166-0CE1B86F1F7E}"/>
              </a:ext>
            </a:extLst>
          </p:cNvPr>
          <p:cNvSpPr txBox="1"/>
          <p:nvPr/>
        </p:nvSpPr>
        <p:spPr>
          <a:xfrm flipH="1">
            <a:off x="1316141" y="573960"/>
            <a:ext cx="7018320" cy="584775"/>
          </a:xfrm>
          <a:prstGeom prst="rect">
            <a:avLst/>
          </a:prstGeom>
          <a:noFill/>
        </p:spPr>
        <p:txBody>
          <a:bodyPr wrap="square" rtlCol="0">
            <a:spAutoFit/>
          </a:bodyPr>
          <a:lstStyle/>
          <a:p>
            <a:r>
              <a:rPr lang="en-US" altLang="zh-CN"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5.4.2 </a:t>
            </a:r>
            <a:r>
              <a:rPr lang="zh-CN" altLang="en-US"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嵌套函数</a:t>
            </a:r>
          </a:p>
        </p:txBody>
      </p:sp>
      <p:sp>
        <p:nvSpPr>
          <p:cNvPr id="17"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
        <p:nvSpPr>
          <p:cNvPr id="13" name="矩形 12"/>
          <p:cNvSpPr/>
          <p:nvPr/>
        </p:nvSpPr>
        <p:spPr>
          <a:xfrm>
            <a:off x="513474" y="1155283"/>
            <a:ext cx="11187485" cy="1535100"/>
          </a:xfrm>
          <a:prstGeom prst="rect">
            <a:avLst/>
          </a:prstGeom>
        </p:spPr>
        <p:txBody>
          <a:bodyPr wrap="square">
            <a:spAutoFit/>
          </a:bodyPr>
          <a:lstStyle/>
          <a:p>
            <a:pPr>
              <a:lnSpc>
                <a:spcPct val="180000"/>
              </a:lnSpc>
            </a:pPr>
            <a:r>
              <a:rPr lang="zh-CN" altLang="en-US" sz="2800" dirty="0">
                <a:solidFill>
                  <a:srgbClr val="046A74"/>
                </a:solidFill>
                <a:latin typeface="微软雅黑" panose="020B0503020204020204" pitchFamily="34" charset="-122"/>
                <a:ea typeface="微软雅黑" panose="020B0503020204020204" pitchFamily="34" charset="-122"/>
              </a:rPr>
              <a:t>嵌套函数指的是程序调用函数</a:t>
            </a:r>
            <a:r>
              <a:rPr lang="en-US" altLang="zh-CN" sz="2800" dirty="0">
                <a:solidFill>
                  <a:srgbClr val="046A74"/>
                </a:solidFill>
                <a:latin typeface="微软雅黑" panose="020B0503020204020204" pitchFamily="34" charset="-122"/>
                <a:ea typeface="微软雅黑" panose="020B0503020204020204" pitchFamily="34" charset="-122"/>
              </a:rPr>
              <a:t>1 </a:t>
            </a:r>
            <a:r>
              <a:rPr lang="zh-CN" altLang="en-US" sz="2800" dirty="0">
                <a:solidFill>
                  <a:srgbClr val="046A74"/>
                </a:solidFill>
                <a:latin typeface="微软雅黑" panose="020B0503020204020204" pitchFamily="34" charset="-122"/>
                <a:ea typeface="微软雅黑" panose="020B0503020204020204" pitchFamily="34" charset="-122"/>
              </a:rPr>
              <a:t>时，在函数</a:t>
            </a:r>
            <a:r>
              <a:rPr lang="en-US" altLang="zh-CN" sz="2800" dirty="0">
                <a:solidFill>
                  <a:srgbClr val="046A74"/>
                </a:solidFill>
                <a:latin typeface="微软雅黑" panose="020B0503020204020204" pitchFamily="34" charset="-122"/>
                <a:ea typeface="微软雅黑" panose="020B0503020204020204" pitchFamily="34" charset="-122"/>
              </a:rPr>
              <a:t>1 </a:t>
            </a:r>
            <a:r>
              <a:rPr lang="zh-CN" altLang="en-US" sz="2800" dirty="0">
                <a:solidFill>
                  <a:srgbClr val="046A74"/>
                </a:solidFill>
                <a:latin typeface="微软雅黑" panose="020B0503020204020204" pitchFamily="34" charset="-122"/>
                <a:ea typeface="微软雅黑" panose="020B0503020204020204" pitchFamily="34" charset="-122"/>
              </a:rPr>
              <a:t>中又在调用函数</a:t>
            </a:r>
            <a:r>
              <a:rPr lang="en-US" altLang="zh-CN" sz="2800" dirty="0">
                <a:solidFill>
                  <a:srgbClr val="046A74"/>
                </a:solidFill>
                <a:latin typeface="微软雅黑" panose="020B0503020204020204" pitchFamily="34" charset="-122"/>
                <a:ea typeface="微软雅黑" panose="020B0503020204020204" pitchFamily="34" charset="-122"/>
              </a:rPr>
              <a:t>2</a:t>
            </a:r>
            <a:r>
              <a:rPr lang="zh-CN" altLang="en-US" sz="2800" dirty="0">
                <a:solidFill>
                  <a:srgbClr val="046A74"/>
                </a:solidFill>
                <a:latin typeface="微软雅黑" panose="020B0503020204020204" pitchFamily="34" charset="-122"/>
                <a:ea typeface="微软雅黑" panose="020B0503020204020204" pitchFamily="34" charset="-122"/>
              </a:rPr>
              <a:t>，这个时候就形成了嵌套函数，如图</a:t>
            </a:r>
            <a:r>
              <a:rPr lang="en-US" altLang="zh-CN" sz="2800" dirty="0">
                <a:solidFill>
                  <a:srgbClr val="046A74"/>
                </a:solidFill>
                <a:latin typeface="微软雅黑" panose="020B0503020204020204" pitchFamily="34" charset="-122"/>
                <a:ea typeface="微软雅黑" panose="020B0503020204020204" pitchFamily="34" charset="-122"/>
              </a:rPr>
              <a:t>5-8 </a:t>
            </a:r>
            <a:r>
              <a:rPr lang="zh-CN" altLang="en-US" sz="2800" dirty="0">
                <a:solidFill>
                  <a:srgbClr val="046A74"/>
                </a:solidFill>
                <a:latin typeface="微软雅黑" panose="020B0503020204020204" pitchFamily="34" charset="-122"/>
                <a:ea typeface="微软雅黑" panose="020B0503020204020204" pitchFamily="34" charset="-122"/>
              </a:rPr>
              <a:t>所示。</a:t>
            </a:r>
          </a:p>
        </p:txBody>
      </p:sp>
      <p:pic>
        <p:nvPicPr>
          <p:cNvPr id="16" name="图片 15"/>
          <p:cNvPicPr>
            <a:picLocks noChangeAspect="1"/>
          </p:cNvPicPr>
          <p:nvPr/>
        </p:nvPicPr>
        <p:blipFill rotWithShape="1">
          <a:blip r:embed="rId4">
            <a:clrChange>
              <a:clrFrom>
                <a:srgbClr val="FFFFFF"/>
              </a:clrFrom>
              <a:clrTo>
                <a:srgbClr val="FFFFFF">
                  <a:alpha val="0"/>
                </a:srgbClr>
              </a:clrTo>
            </a:clrChange>
          </a:blip>
          <a:srcRect b="9667"/>
          <a:stretch/>
        </p:blipFill>
        <p:spPr>
          <a:xfrm>
            <a:off x="2938060" y="2621923"/>
            <a:ext cx="6468490" cy="3332315"/>
          </a:xfrm>
          <a:prstGeom prst="rect">
            <a:avLst/>
          </a:prstGeom>
        </p:spPr>
      </p:pic>
    </p:spTree>
    <p:extLst>
      <p:ext uri="{BB962C8B-B14F-4D97-AF65-F5344CB8AC3E}">
        <p14:creationId xmlns:p14="http://schemas.microsoft.com/office/powerpoint/2010/main" val="37647113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https://img0.baidu.com/it/u=2493197328,3770105629&amp;fm=26&amp;fmt=auto"/>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0" b="100000" l="16042" r="78958"/>
                    </a14:imgEffect>
                  </a14:imgLayer>
                </a14:imgProps>
              </a:ext>
              <a:ext uri="{28A0092B-C50C-407E-A947-70E740481C1C}">
                <a14:useLocalDpi xmlns:a14="http://schemas.microsoft.com/office/drawing/2010/main" val="0"/>
              </a:ext>
            </a:extLst>
          </a:blip>
          <a:srcRect l="17153" r="21458"/>
          <a:stretch/>
        </p:blipFill>
        <p:spPr bwMode="auto">
          <a:xfrm>
            <a:off x="513474" y="486962"/>
            <a:ext cx="802667" cy="708236"/>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3">
            <a:extLst>
              <a:ext uri="{FF2B5EF4-FFF2-40B4-BE49-F238E27FC236}">
                <a16:creationId xmlns:a16="http://schemas.microsoft.com/office/drawing/2014/main" id="{7733210A-6E09-4205-9166-0CE1B86F1F7E}"/>
              </a:ext>
            </a:extLst>
          </p:cNvPr>
          <p:cNvSpPr txBox="1"/>
          <p:nvPr/>
        </p:nvSpPr>
        <p:spPr>
          <a:xfrm flipH="1">
            <a:off x="1316141" y="573960"/>
            <a:ext cx="7018320" cy="584775"/>
          </a:xfrm>
          <a:prstGeom prst="rect">
            <a:avLst/>
          </a:prstGeom>
          <a:noFill/>
        </p:spPr>
        <p:txBody>
          <a:bodyPr wrap="square" rtlCol="0">
            <a:spAutoFit/>
          </a:bodyPr>
          <a:lstStyle/>
          <a:p>
            <a:r>
              <a:rPr lang="en-US" altLang="zh-CN"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5.4.2 </a:t>
            </a:r>
            <a:r>
              <a:rPr lang="zh-CN" altLang="en-US"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嵌套函数</a:t>
            </a:r>
          </a:p>
        </p:txBody>
      </p:sp>
      <p:sp>
        <p:nvSpPr>
          <p:cNvPr id="17"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mc:AlternateContent xmlns:mc="http://schemas.openxmlformats.org/markup-compatibility/2006" xmlns:a14="http://schemas.microsoft.com/office/drawing/2010/main">
        <mc:Choice Requires="a14">
          <p:sp>
            <p:nvSpPr>
              <p:cNvPr id="9" name="矩形 8"/>
              <p:cNvSpPr/>
              <p:nvPr/>
            </p:nvSpPr>
            <p:spPr>
              <a:xfrm>
                <a:off x="550028" y="1272452"/>
                <a:ext cx="7693196" cy="757323"/>
              </a:xfrm>
              <a:prstGeom prst="rect">
                <a:avLst/>
              </a:prstGeom>
            </p:spPr>
            <p:txBody>
              <a:bodyPr wrap="none">
                <a:spAutoFit/>
              </a:bodyPr>
              <a:lstStyle/>
              <a:p>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5-8】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输入</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m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的值，计算</a:t>
                </a:r>
                <a14:m>
                  <m:oMath xmlns:m="http://schemas.openxmlformats.org/officeDocument/2006/math">
                    <m:sSubSup>
                      <m:sSubSupPr>
                        <m:ctrlPr>
                          <a:rPr lang="en-US" altLang="zh-CN" sz="2800" b="1" i="1" smtClean="0">
                            <a:latin typeface="Cambria Math" panose="02040503050406030204" pitchFamily="18" charset="0"/>
                          </a:rPr>
                        </m:ctrlPr>
                      </m:sSubSupPr>
                      <m:e>
                        <m:r>
                          <a:rPr lang="en-US" altLang="zh-CN" sz="2800" b="1" i="1" smtClean="0">
                            <a:latin typeface="Cambria Math" panose="02040503050406030204" pitchFamily="18" charset="0"/>
                          </a:rPr>
                          <m:t>𝒄</m:t>
                        </m:r>
                      </m:e>
                      <m:sub>
                        <m:r>
                          <a:rPr lang="en-US" altLang="zh-CN" sz="2800" b="1" i="1" smtClean="0">
                            <a:latin typeface="Cambria Math" panose="02040503050406030204" pitchFamily="18" charset="0"/>
                          </a:rPr>
                          <m:t>𝒏</m:t>
                        </m:r>
                      </m:sub>
                      <m:sup>
                        <m:r>
                          <a:rPr lang="en-US" altLang="zh-CN" sz="2800" b="1" i="1" smtClean="0">
                            <a:latin typeface="Cambria Math" panose="02040503050406030204" pitchFamily="18" charset="0"/>
                          </a:rPr>
                          <m:t>𝒎</m:t>
                        </m:r>
                      </m:sup>
                    </m:sSubSup>
                  </m:oMath>
                </a14:m>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f>
                      <m:fPr>
                        <m:ctrlPr>
                          <a:rPr lang="en-US" altLang="zh-CN" sz="2800" b="1" i="1" dirty="0" smtClean="0">
                            <a:latin typeface="Cambria Math" panose="02040503050406030204" pitchFamily="18" charset="0"/>
                          </a:rPr>
                        </m:ctrlPr>
                      </m:fPr>
                      <m:num>
                        <m:r>
                          <a:rPr lang="en-US" altLang="zh-CN" sz="2800" b="1" i="1" dirty="0" smtClean="0">
                            <a:latin typeface="Cambria Math" panose="02040503050406030204" pitchFamily="18" charset="0"/>
                          </a:rPr>
                          <m:t>𝒏</m:t>
                        </m:r>
                        <m:r>
                          <a:rPr lang="en-US" altLang="zh-CN" sz="2800" b="1" i="1" dirty="0" smtClean="0">
                            <a:latin typeface="Cambria Math" panose="02040503050406030204" pitchFamily="18" charset="0"/>
                          </a:rPr>
                          <m:t>!</m:t>
                        </m:r>
                      </m:num>
                      <m:den>
                        <m:r>
                          <a:rPr lang="en-US" altLang="zh-CN" sz="2800" b="1" i="1" dirty="0" smtClean="0">
                            <a:latin typeface="Cambria Math" panose="02040503050406030204" pitchFamily="18" charset="0"/>
                          </a:rPr>
                          <m:t>𝒎</m:t>
                        </m:r>
                        <m:r>
                          <a:rPr lang="en-US" altLang="zh-CN" sz="2800" b="1" i="1" dirty="0" smtClean="0">
                            <a:latin typeface="Cambria Math" panose="02040503050406030204" pitchFamily="18" charset="0"/>
                          </a:rPr>
                          <m:t>!</m:t>
                        </m:r>
                        <m:d>
                          <m:dPr>
                            <m:ctrlPr>
                              <a:rPr lang="en-US" altLang="zh-CN" sz="2800" b="1" i="1" dirty="0" smtClean="0">
                                <a:latin typeface="Cambria Math" panose="02040503050406030204" pitchFamily="18" charset="0"/>
                              </a:rPr>
                            </m:ctrlPr>
                          </m:dPr>
                          <m:e>
                            <m:r>
                              <a:rPr lang="en-US" altLang="zh-CN" sz="2800" b="1" i="1" dirty="0" smtClean="0">
                                <a:latin typeface="Cambria Math" panose="02040503050406030204" pitchFamily="18" charset="0"/>
                              </a:rPr>
                              <m:t>𝒏</m:t>
                            </m:r>
                            <m:r>
                              <a:rPr lang="en-US" altLang="zh-CN" sz="2800" b="1" i="1" dirty="0" smtClean="0">
                                <a:latin typeface="Cambria Math" panose="02040503050406030204" pitchFamily="18" charset="0"/>
                              </a:rPr>
                              <m:t>−</m:t>
                            </m:r>
                            <m:r>
                              <a:rPr lang="en-US" altLang="zh-CN" sz="2800" b="1" i="1" dirty="0" smtClean="0">
                                <a:latin typeface="Cambria Math" panose="02040503050406030204" pitchFamily="18" charset="0"/>
                              </a:rPr>
                              <m:t>𝒎</m:t>
                            </m:r>
                          </m:e>
                        </m:d>
                        <m:r>
                          <a:rPr lang="en-US" altLang="zh-CN" sz="2800" b="1" i="1" dirty="0" smtClean="0">
                            <a:latin typeface="Cambria Math" panose="02040503050406030204" pitchFamily="18" charset="0"/>
                          </a:rPr>
                          <m:t>!</m:t>
                        </m:r>
                      </m:den>
                    </m:f>
                  </m:oMath>
                </a14:m>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a:t>
                </a:r>
              </a:p>
            </p:txBody>
          </p:sp>
        </mc:Choice>
        <mc:Fallback xmlns="">
          <p:sp>
            <p:nvSpPr>
              <p:cNvPr id="9" name="矩形 8"/>
              <p:cNvSpPr>
                <a:spLocks noRot="1" noChangeAspect="1" noMove="1" noResize="1" noEditPoints="1" noAdjustHandles="1" noChangeArrowheads="1" noChangeShapeType="1" noTextEdit="1"/>
              </p:cNvSpPr>
              <p:nvPr/>
            </p:nvSpPr>
            <p:spPr>
              <a:xfrm>
                <a:off x="550028" y="1272452"/>
                <a:ext cx="7693196" cy="757323"/>
              </a:xfrm>
              <a:prstGeom prst="rect">
                <a:avLst/>
              </a:prstGeom>
              <a:blipFill>
                <a:blip r:embed="rId4"/>
                <a:stretch>
                  <a:fillRect l="-1585" r="-634" b="-3226"/>
                </a:stretch>
              </a:blipFill>
            </p:spPr>
            <p:txBody>
              <a:bodyPr/>
              <a:lstStyle/>
              <a:p>
                <a:r>
                  <a:rPr lang="zh-CN" altLang="en-US">
                    <a:noFill/>
                  </a:rPr>
                  <a:t> </a:t>
                </a:r>
              </a:p>
            </p:txBody>
          </p:sp>
        </mc:Fallback>
      </mc:AlternateContent>
      <p:sp>
        <p:nvSpPr>
          <p:cNvPr id="10" name="矩形 9"/>
          <p:cNvSpPr/>
          <p:nvPr/>
        </p:nvSpPr>
        <p:spPr>
          <a:xfrm>
            <a:off x="686548" y="1957182"/>
            <a:ext cx="5879225" cy="4013406"/>
          </a:xfrm>
          <a:prstGeom prst="rect">
            <a:avLst/>
          </a:prstGeom>
        </p:spPr>
        <p:txBody>
          <a:bodyPr wrap="square">
            <a:spAutoFit/>
          </a:bodyPr>
          <a:lstStyle/>
          <a:p>
            <a:pPr>
              <a:lnSpc>
                <a:spcPct val="130000"/>
              </a:lnSpc>
            </a:pPr>
            <a:r>
              <a:rPr lang="en-US" altLang="zh-CN" sz="2800" dirty="0">
                <a:solidFill>
                  <a:srgbClr val="FFC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FFC000"/>
                </a:solidFill>
                <a:latin typeface="Times New Roman" panose="02020603050405020304" pitchFamily="18" charset="0"/>
                <a:ea typeface="微软雅黑" panose="020B0503020204020204" pitchFamily="34" charset="-122"/>
                <a:cs typeface="Times New Roman" panose="02020603050405020304" pitchFamily="18" charset="0"/>
              </a:rPr>
              <a:t>解析过程</a:t>
            </a:r>
            <a:r>
              <a:rPr lang="en-US" altLang="zh-CN" sz="2800" dirty="0">
                <a:solidFill>
                  <a:srgbClr val="FFC000"/>
                </a:solidFill>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30000"/>
              </a:lnSpc>
            </a:pP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题目中需要完成两个计算，一个是阶乘的计算，另一个是组合数的计算。因此分别设计两个函数，</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fact()</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函数完成阶乘的计算，</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comb()</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函数完成组合数的计算。</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comb()</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函数在计算组合数时，调用</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fact()</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函数。</a:t>
            </a:r>
          </a:p>
        </p:txBody>
      </p:sp>
      <p:pic>
        <p:nvPicPr>
          <p:cNvPr id="11" name="图片 10"/>
          <p:cNvPicPr>
            <a:picLocks noChangeAspect="1"/>
          </p:cNvPicPr>
          <p:nvPr/>
        </p:nvPicPr>
        <p:blipFill>
          <a:blip r:embed="rId5"/>
          <a:stretch>
            <a:fillRect/>
          </a:stretch>
        </p:blipFill>
        <p:spPr>
          <a:xfrm>
            <a:off x="7224665" y="2756113"/>
            <a:ext cx="4339206" cy="3210303"/>
          </a:xfrm>
          <a:prstGeom prst="rect">
            <a:avLst/>
          </a:prstGeom>
        </p:spPr>
      </p:pic>
      <p:sp>
        <p:nvSpPr>
          <p:cNvPr id="12" name="矩形 11"/>
          <p:cNvSpPr/>
          <p:nvPr/>
        </p:nvSpPr>
        <p:spPr>
          <a:xfrm>
            <a:off x="6992548" y="2181306"/>
            <a:ext cx="2339102" cy="523220"/>
          </a:xfrm>
          <a:prstGeom prst="rect">
            <a:avLst/>
          </a:prstGeom>
        </p:spPr>
        <p:txBody>
          <a:bodyPr wrap="none">
            <a:spAutoFit/>
          </a:bodyPr>
          <a:lstStyle/>
          <a:p>
            <a:r>
              <a:rPr lang="en-US" altLang="zh-CN" sz="2800" dirty="0">
                <a:solidFill>
                  <a:srgbClr val="FFC000"/>
                </a:solidFill>
                <a:latin typeface="微软雅黑" panose="020B0503020204020204" pitchFamily="34" charset="-122"/>
                <a:ea typeface="微软雅黑" panose="020B0503020204020204" pitchFamily="34" charset="-122"/>
              </a:rPr>
              <a:t>【</a:t>
            </a:r>
            <a:r>
              <a:rPr lang="zh-CN" altLang="en-US" sz="2800" dirty="0">
                <a:solidFill>
                  <a:srgbClr val="FFC000"/>
                </a:solidFill>
                <a:latin typeface="微软雅黑" panose="020B0503020204020204" pitchFamily="34" charset="-122"/>
                <a:ea typeface="微软雅黑" panose="020B0503020204020204" pitchFamily="34" charset="-122"/>
              </a:rPr>
              <a:t>程序代码</a:t>
            </a:r>
            <a:r>
              <a:rPr lang="en-US" altLang="zh-CN" sz="2800" dirty="0">
                <a:solidFill>
                  <a:srgbClr val="FFC000"/>
                </a:solidFill>
                <a:latin typeface="微软雅黑" panose="020B0503020204020204" pitchFamily="34" charset="-122"/>
                <a:ea typeface="微软雅黑" panose="020B0503020204020204" pitchFamily="34" charset="-122"/>
              </a:rPr>
              <a:t>】</a:t>
            </a:r>
            <a:endParaRPr lang="zh-CN" altLang="en-US" sz="2800"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179653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https://img0.baidu.com/it/u=2493197328,3770105629&amp;fm=26&amp;fmt=aut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0" b="100000" l="16042" r="78958"/>
                    </a14:imgEffect>
                  </a14:imgLayer>
                </a14:imgProps>
              </a:ext>
              <a:ext uri="{28A0092B-C50C-407E-A947-70E740481C1C}">
                <a14:useLocalDpi xmlns:a14="http://schemas.microsoft.com/office/drawing/2010/main" val="0"/>
              </a:ext>
            </a:extLst>
          </a:blip>
          <a:srcRect l="17153" r="21458"/>
          <a:stretch/>
        </p:blipFill>
        <p:spPr bwMode="auto">
          <a:xfrm>
            <a:off x="513474" y="486962"/>
            <a:ext cx="802667" cy="708236"/>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3">
            <a:extLst>
              <a:ext uri="{FF2B5EF4-FFF2-40B4-BE49-F238E27FC236}">
                <a16:creationId xmlns:a16="http://schemas.microsoft.com/office/drawing/2014/main" id="{7733210A-6E09-4205-9166-0CE1B86F1F7E}"/>
              </a:ext>
            </a:extLst>
          </p:cNvPr>
          <p:cNvSpPr txBox="1"/>
          <p:nvPr/>
        </p:nvSpPr>
        <p:spPr>
          <a:xfrm flipH="1">
            <a:off x="1316141" y="573960"/>
            <a:ext cx="7018320" cy="584775"/>
          </a:xfrm>
          <a:prstGeom prst="rect">
            <a:avLst/>
          </a:prstGeom>
          <a:noFill/>
        </p:spPr>
        <p:txBody>
          <a:bodyPr wrap="square" rtlCol="0">
            <a:spAutoFit/>
          </a:bodyPr>
          <a:lstStyle/>
          <a:p>
            <a:r>
              <a:rPr lang="en-US" altLang="zh-CN"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5.4.3 </a:t>
            </a:r>
            <a:r>
              <a:rPr lang="zh-CN" altLang="en-US"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递归函数</a:t>
            </a:r>
          </a:p>
        </p:txBody>
      </p:sp>
      <p:sp>
        <p:nvSpPr>
          <p:cNvPr id="17"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
        <p:nvSpPr>
          <p:cNvPr id="19" name="矩形 18">
            <a:extLst>
              <a:ext uri="{FF2B5EF4-FFF2-40B4-BE49-F238E27FC236}">
                <a16:creationId xmlns:a16="http://schemas.microsoft.com/office/drawing/2014/main" id="{23E0D971-D614-4B9D-B9A9-D78F29042FAE}"/>
              </a:ext>
            </a:extLst>
          </p:cNvPr>
          <p:cNvSpPr/>
          <p:nvPr/>
        </p:nvSpPr>
        <p:spPr>
          <a:xfrm>
            <a:off x="814085" y="1266575"/>
            <a:ext cx="10922644" cy="1135054"/>
          </a:xfrm>
          <a:prstGeom prst="rect">
            <a:avLst/>
          </a:prstGeom>
        </p:spPr>
        <p:txBody>
          <a:bodyPr wrap="square">
            <a:spAutoFit/>
          </a:bodyPr>
          <a:lstStyle/>
          <a:p>
            <a:pPr>
              <a:lnSpc>
                <a:spcPct val="150000"/>
              </a:lnSpc>
            </a:pPr>
            <a:r>
              <a:rPr lang="zh-CN" altLang="en-US" sz="2400" dirty="0">
                <a:solidFill>
                  <a:srgbClr val="3673A6"/>
                </a:solidFill>
                <a:latin typeface="微软雅黑" panose="020B0503020204020204" pitchFamily="34" charset="-122"/>
                <a:ea typeface="微软雅黑" panose="020B0503020204020204" pitchFamily="34" charset="-122"/>
              </a:rPr>
              <a:t>递归函数：递归就是子程序（或函数）直接调用自己或通过一系列调用语句间接调用自己，是一种描述问题和解决问题的基本方法。</a:t>
            </a:r>
            <a:r>
              <a:rPr lang="zh-CN" altLang="en-US" sz="2400" dirty="0">
                <a:solidFill>
                  <a:srgbClr val="FFC000"/>
                </a:solidFill>
                <a:latin typeface="微软雅黑" panose="020B0503020204020204" pitchFamily="34" charset="-122"/>
                <a:ea typeface="微软雅黑" panose="020B0503020204020204" pitchFamily="34" charset="-122"/>
              </a:rPr>
              <a:t>（一句话，自己调用自己）</a:t>
            </a:r>
            <a:endParaRPr lang="en-US" altLang="zh-CN" sz="2400" dirty="0">
              <a:solidFill>
                <a:srgbClr val="FFC000"/>
              </a:solidFill>
              <a:latin typeface="微软雅黑" panose="020B0503020204020204" pitchFamily="34" charset="-122"/>
              <a:ea typeface="微软雅黑" panose="020B0503020204020204" pitchFamily="34" charset="-122"/>
            </a:endParaRPr>
          </a:p>
        </p:txBody>
      </p:sp>
      <p:sp>
        <p:nvSpPr>
          <p:cNvPr id="20" name="Rectangle 3">
            <a:extLst>
              <a:ext uri="{FF2B5EF4-FFF2-40B4-BE49-F238E27FC236}">
                <a16:creationId xmlns:a16="http://schemas.microsoft.com/office/drawing/2014/main" id="{CB171137-8917-4366-9025-37D35F82A3BD}"/>
              </a:ext>
            </a:extLst>
          </p:cNvPr>
          <p:cNvSpPr>
            <a:spLocks noChangeArrowheads="1"/>
          </p:cNvSpPr>
          <p:nvPr/>
        </p:nvSpPr>
        <p:spPr bwMode="auto">
          <a:xfrm>
            <a:off x="814085" y="2639084"/>
            <a:ext cx="7570787"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zh-CN" sz="2400" dirty="0">
                <a:latin typeface="微软雅黑" panose="020B0503020204020204" pitchFamily="34" charset="-122"/>
                <a:ea typeface="微软雅黑" panose="020B0503020204020204" pitchFamily="34" charset="-122"/>
              </a:rPr>
              <a:t>数学上有个经典的递归例子叫阶乘，阶乘通常定义为：</a:t>
            </a:r>
            <a:endParaRPr lang="en-US" altLang="zh-CN" sz="2400" dirty="0">
              <a:latin typeface="微软雅黑" panose="020B0503020204020204" pitchFamily="34" charset="-122"/>
              <a:ea typeface="微软雅黑" panose="020B0503020204020204" pitchFamily="34" charset="-122"/>
            </a:endParaRPr>
          </a:p>
          <a:p>
            <a:pPr>
              <a:defRPr/>
            </a:pPr>
            <a:endParaRPr lang="en-US" altLang="zh-CN" sz="2400" dirty="0">
              <a:latin typeface="微软雅黑" panose="020B0503020204020204" pitchFamily="34" charset="-122"/>
              <a:ea typeface="微软雅黑" panose="020B0503020204020204" pitchFamily="34" charset="-122"/>
            </a:endParaRPr>
          </a:p>
        </p:txBody>
      </p:sp>
      <p:graphicFrame>
        <p:nvGraphicFramePr>
          <p:cNvPr id="21" name="对象 3">
            <a:extLst>
              <a:ext uri="{FF2B5EF4-FFF2-40B4-BE49-F238E27FC236}">
                <a16:creationId xmlns:a16="http://schemas.microsoft.com/office/drawing/2014/main" id="{C164F490-A255-49DC-8824-20E115006A85}"/>
              </a:ext>
            </a:extLst>
          </p:cNvPr>
          <p:cNvGraphicFramePr>
            <a:graphicFrameLocks noChangeAspect="1"/>
          </p:cNvGraphicFramePr>
          <p:nvPr>
            <p:extLst>
              <p:ext uri="{D42A27DB-BD31-4B8C-83A1-F6EECF244321}">
                <p14:modId xmlns:p14="http://schemas.microsoft.com/office/powerpoint/2010/main" val="476110187"/>
              </p:ext>
            </p:extLst>
          </p:nvPr>
        </p:nvGraphicFramePr>
        <p:xfrm>
          <a:off x="2539697" y="3415372"/>
          <a:ext cx="3589338" cy="465137"/>
        </p:xfrm>
        <a:graphic>
          <a:graphicData uri="http://schemas.openxmlformats.org/presentationml/2006/ole">
            <mc:AlternateContent xmlns:mc="http://schemas.openxmlformats.org/markup-compatibility/2006">
              <mc:Choice xmlns:v="urn:schemas-microsoft-com:vml" Requires="v">
                <p:oleObj spid="_x0000_s29721" r:id="rId5" imgW="1398452" imgH="203280" progId="Equation.3">
                  <p:embed/>
                </p:oleObj>
              </mc:Choice>
              <mc:Fallback>
                <p:oleObj r:id="rId5" imgW="1398452" imgH="203280" progId="Equation.3">
                  <p:embed/>
                  <p:pic>
                    <p:nvPicPr>
                      <p:cNvPr id="8" name="对象 3">
                        <a:extLst>
                          <a:ext uri="{FF2B5EF4-FFF2-40B4-BE49-F238E27FC236}">
                            <a16:creationId xmlns:a16="http://schemas.microsoft.com/office/drawing/2014/main" id="{C164F490-A255-49DC-8824-20E115006A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9697" y="3415372"/>
                        <a:ext cx="35893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Rectangle 4">
            <a:extLst>
              <a:ext uri="{FF2B5EF4-FFF2-40B4-BE49-F238E27FC236}">
                <a16:creationId xmlns:a16="http://schemas.microsoft.com/office/drawing/2014/main" id="{6155399C-DF24-46C5-9723-5234485166E4}"/>
              </a:ext>
            </a:extLst>
          </p:cNvPr>
          <p:cNvSpPr>
            <a:spLocks noChangeArrowheads="1"/>
          </p:cNvSpPr>
          <p:nvPr/>
        </p:nvSpPr>
        <p:spPr bwMode="auto">
          <a:xfrm>
            <a:off x="980772" y="4176738"/>
            <a:ext cx="1029652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zh-CN" sz="2400" dirty="0">
                <a:latin typeface="微软雅黑" panose="020B0503020204020204" pitchFamily="34" charset="-122"/>
                <a:ea typeface="微软雅黑" panose="020B0503020204020204" pitchFamily="34" charset="-122"/>
              </a:rPr>
              <a:t>这个关系给出了另一种</a:t>
            </a:r>
            <a:r>
              <a:rPr lang="en-US" altLang="zh-CN" sz="2400" dirty="0" err="1">
                <a:latin typeface="微软雅黑" panose="020B0503020204020204" pitchFamily="34" charset="-122"/>
                <a:ea typeface="微软雅黑" panose="020B0503020204020204" pitchFamily="34" charset="-122"/>
              </a:rPr>
              <a:t>方式</a:t>
            </a:r>
            <a:r>
              <a:rPr lang="zh-CN" altLang="en-US" sz="2400" dirty="0">
                <a:latin typeface="微软雅黑" panose="020B0503020204020204" pitchFamily="34" charset="-122"/>
                <a:ea typeface="微软雅黑" panose="020B0503020204020204" pitchFamily="34" charset="-122"/>
              </a:rPr>
              <a:t>表达阶乘的方式：</a:t>
            </a:r>
            <a:endParaRPr lang="en-US" altLang="en-US" sz="2400" dirty="0">
              <a:latin typeface="微软雅黑" panose="020B0503020204020204" pitchFamily="34" charset="-122"/>
              <a:ea typeface="微软雅黑" panose="020B0503020204020204" pitchFamily="34" charset="-122"/>
            </a:endParaRPr>
          </a:p>
          <a:p>
            <a:pPr>
              <a:defRPr/>
            </a:pPr>
            <a:endParaRPr lang="en-US"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p:cNvSpPr/>
              <p:nvPr/>
            </p:nvSpPr>
            <p:spPr>
              <a:xfrm>
                <a:off x="2539697" y="4788958"/>
                <a:ext cx="3563476" cy="10534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ea typeface="微软雅黑" panose="020B0503020204020204" pitchFamily="34" charset="-122"/>
                        </a:rPr>
                        <m:t>𝑛</m:t>
                      </m:r>
                      <m:r>
                        <a:rPr lang="en-US" altLang="zh-CN" sz="2800" i="1">
                          <a:latin typeface="Cambria Math" panose="02040503050406030204" pitchFamily="18" charset="0"/>
                          <a:ea typeface="微软雅黑" panose="020B0503020204020204" pitchFamily="34" charset="-122"/>
                        </a:rPr>
                        <m:t>!=</m:t>
                      </m:r>
                      <m:d>
                        <m:dPr>
                          <m:begChr m:val="{"/>
                          <m:endChr m:val=""/>
                          <m:ctrlPr>
                            <a:rPr lang="en-US" altLang="zh-CN" sz="2800" i="1">
                              <a:latin typeface="Cambria Math" panose="02040503050406030204" pitchFamily="18" charset="0"/>
                              <a:ea typeface="微软雅黑" panose="020B0503020204020204" pitchFamily="34" charset="-122"/>
                            </a:rPr>
                          </m:ctrlPr>
                        </m:dPr>
                        <m:e>
                          <m:m>
                            <m:mPr>
                              <m:mcs>
                                <m:mc>
                                  <m:mcPr>
                                    <m:count m:val="1"/>
                                    <m:mcJc m:val="center"/>
                                  </m:mcPr>
                                </m:mc>
                              </m:mcs>
                              <m:ctrlPr>
                                <a:rPr lang="en-US" altLang="zh-CN" sz="2800" i="1">
                                  <a:latin typeface="Cambria Math" panose="02040503050406030204" pitchFamily="18" charset="0"/>
                                  <a:ea typeface="微软雅黑" panose="020B0503020204020204" pitchFamily="34" charset="-122"/>
                                </a:rPr>
                              </m:ctrlPr>
                            </m:mPr>
                            <m:mr>
                              <m:e>
                                <m:r>
                                  <m:rPr>
                                    <m:brk m:alnAt="7"/>
                                  </m:rPr>
                                  <a:rPr lang="en-US" altLang="zh-CN" sz="2800" i="1">
                                    <a:latin typeface="Cambria Math" panose="02040503050406030204" pitchFamily="18" charset="0"/>
                                    <a:ea typeface="微软雅黑" panose="020B0503020204020204" pitchFamily="34" charset="-122"/>
                                  </a:rPr>
                                  <m:t>1</m:t>
                                </m:r>
                                <m:r>
                                  <a:rPr lang="en-US" altLang="zh-CN" sz="2800" i="1">
                                    <a:latin typeface="Cambria Math" panose="02040503050406030204" pitchFamily="18" charset="0"/>
                                    <a:ea typeface="微软雅黑" panose="020B0503020204020204" pitchFamily="34" charset="-122"/>
                                  </a:rPr>
                                  <m:t>                </m:t>
                                </m:r>
                                <m:r>
                                  <a:rPr lang="en-US" altLang="zh-CN" sz="2800" i="1">
                                    <a:latin typeface="Cambria Math" panose="02040503050406030204" pitchFamily="18" charset="0"/>
                                    <a:ea typeface="微软雅黑" panose="020B0503020204020204" pitchFamily="34" charset="-122"/>
                                  </a:rPr>
                                  <m:t>𝑛</m:t>
                                </m:r>
                                <m:r>
                                  <a:rPr lang="en-US" altLang="zh-CN" sz="2800" i="1">
                                    <a:latin typeface="Cambria Math" panose="02040503050406030204" pitchFamily="18" charset="0"/>
                                    <a:ea typeface="微软雅黑" panose="020B0503020204020204" pitchFamily="34" charset="-122"/>
                                  </a:rPr>
                                  <m:t>=</m:t>
                                </m:r>
                                <m:r>
                                  <a:rPr lang="en-US" altLang="zh-CN" sz="2800" i="1">
                                    <a:latin typeface="Cambria Math" panose="02040503050406030204" pitchFamily="18" charset="0"/>
                                    <a:ea typeface="微软雅黑" panose="020B0503020204020204" pitchFamily="34" charset="-122"/>
                                  </a:rPr>
                                  <m:t>1</m:t>
                                </m:r>
                              </m:e>
                            </m:mr>
                            <m:mr>
                              <m:e>
                                <m:d>
                                  <m:dPr>
                                    <m:ctrlPr>
                                      <a:rPr lang="en-US" altLang="zh-CN" sz="2800" i="1">
                                        <a:latin typeface="Cambria Math" panose="02040503050406030204" pitchFamily="18" charset="0"/>
                                        <a:ea typeface="微软雅黑" panose="020B0503020204020204" pitchFamily="34" charset="-122"/>
                                      </a:rPr>
                                    </m:ctrlPr>
                                  </m:dPr>
                                  <m:e>
                                    <m:r>
                                      <a:rPr lang="en-US" altLang="zh-CN" sz="2800" i="1">
                                        <a:latin typeface="Cambria Math" panose="02040503050406030204" pitchFamily="18" charset="0"/>
                                        <a:ea typeface="微软雅黑" panose="020B0503020204020204" pitchFamily="34" charset="-122"/>
                                      </a:rPr>
                                      <m:t>𝑛</m:t>
                                    </m:r>
                                    <m:r>
                                      <a:rPr lang="en-US" altLang="zh-CN" sz="2800" i="1">
                                        <a:latin typeface="Cambria Math" panose="02040503050406030204" pitchFamily="18" charset="0"/>
                                        <a:ea typeface="微软雅黑" panose="020B0503020204020204" pitchFamily="34" charset="-122"/>
                                      </a:rPr>
                                      <m:t>−</m:t>
                                    </m:r>
                                    <m:r>
                                      <a:rPr lang="en-US" altLang="zh-CN" sz="2800" i="1">
                                        <a:latin typeface="Cambria Math" panose="02040503050406030204" pitchFamily="18" charset="0"/>
                                        <a:ea typeface="微软雅黑" panose="020B0503020204020204" pitchFamily="34" charset="-122"/>
                                      </a:rPr>
                                      <m:t>1</m:t>
                                    </m:r>
                                  </m:e>
                                </m:d>
                                <m:r>
                                  <a:rPr lang="en-US" altLang="zh-CN" sz="2800" i="1">
                                    <a:latin typeface="Cambria Math" panose="02040503050406030204" pitchFamily="18" charset="0"/>
                                    <a:ea typeface="微软雅黑" panose="020B0503020204020204" pitchFamily="34" charset="-122"/>
                                  </a:rPr>
                                  <m:t>!  </m:t>
                                </m:r>
                                <m:r>
                                  <a:rPr lang="en-US" altLang="zh-CN" sz="2800" i="1">
                                    <a:latin typeface="Cambria Math" panose="02040503050406030204" pitchFamily="18" charset="0"/>
                                    <a:ea typeface="微软雅黑" panose="020B0503020204020204" pitchFamily="34" charset="-122"/>
                                  </a:rPr>
                                  <m:t>𝑛</m:t>
                                </m:r>
                                <m:r>
                                  <a:rPr lang="zh-CN" altLang="en-US" sz="2800" i="1">
                                    <a:latin typeface="Cambria Math" panose="02040503050406030204" pitchFamily="18" charset="0"/>
                                    <a:ea typeface="微软雅黑" panose="020B0503020204020204" pitchFamily="34" charset="-122"/>
                                  </a:rPr>
                                  <m:t>≠</m:t>
                                </m:r>
                                <m:r>
                                  <a:rPr lang="en-US" altLang="zh-CN" sz="2800" i="1">
                                    <a:latin typeface="Cambria Math" panose="02040503050406030204" pitchFamily="18" charset="0"/>
                                    <a:ea typeface="微软雅黑" panose="020B0503020204020204" pitchFamily="34" charset="-122"/>
                                  </a:rPr>
                                  <m:t>1</m:t>
                                </m:r>
                              </m:e>
                            </m:mr>
                          </m:m>
                        </m:e>
                      </m:d>
                    </m:oMath>
                  </m:oMathPara>
                </a14:m>
                <a:endParaRPr lang="zh-CN" altLang="en-US" sz="2800" dirty="0"/>
              </a:p>
            </p:txBody>
          </p:sp>
        </mc:Choice>
        <mc:Fallback xmlns="">
          <p:sp>
            <p:nvSpPr>
              <p:cNvPr id="4" name="矩形 3"/>
              <p:cNvSpPr>
                <a:spLocks noRot="1" noChangeAspect="1" noMove="1" noResize="1" noEditPoints="1" noAdjustHandles="1" noChangeArrowheads="1" noChangeShapeType="1" noTextEdit="1"/>
              </p:cNvSpPr>
              <p:nvPr/>
            </p:nvSpPr>
            <p:spPr>
              <a:xfrm>
                <a:off x="2539697" y="4788958"/>
                <a:ext cx="3563476" cy="1053494"/>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7429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https://img0.baidu.com/it/u=2493197328,3770105629&amp;fm=26&amp;fmt=auto"/>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0" b="100000" l="16042" r="78958"/>
                    </a14:imgEffect>
                  </a14:imgLayer>
                </a14:imgProps>
              </a:ext>
              <a:ext uri="{28A0092B-C50C-407E-A947-70E740481C1C}">
                <a14:useLocalDpi xmlns:a14="http://schemas.microsoft.com/office/drawing/2010/main" val="0"/>
              </a:ext>
            </a:extLst>
          </a:blip>
          <a:srcRect l="17153" r="21458"/>
          <a:stretch/>
        </p:blipFill>
        <p:spPr bwMode="auto">
          <a:xfrm>
            <a:off x="513474" y="486962"/>
            <a:ext cx="802667" cy="708236"/>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3">
            <a:extLst>
              <a:ext uri="{FF2B5EF4-FFF2-40B4-BE49-F238E27FC236}">
                <a16:creationId xmlns:a16="http://schemas.microsoft.com/office/drawing/2014/main" id="{7733210A-6E09-4205-9166-0CE1B86F1F7E}"/>
              </a:ext>
            </a:extLst>
          </p:cNvPr>
          <p:cNvSpPr txBox="1"/>
          <p:nvPr/>
        </p:nvSpPr>
        <p:spPr>
          <a:xfrm flipH="1">
            <a:off x="1316141" y="573960"/>
            <a:ext cx="7018320" cy="584775"/>
          </a:xfrm>
          <a:prstGeom prst="rect">
            <a:avLst/>
          </a:prstGeom>
          <a:noFill/>
        </p:spPr>
        <p:txBody>
          <a:bodyPr wrap="square" rtlCol="0">
            <a:spAutoFit/>
          </a:bodyPr>
          <a:lstStyle/>
          <a:p>
            <a:r>
              <a:rPr lang="en-US" altLang="zh-CN"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5.4.3 </a:t>
            </a:r>
            <a:r>
              <a:rPr lang="zh-CN" altLang="en-US"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递归函数</a:t>
            </a:r>
          </a:p>
        </p:txBody>
      </p:sp>
      <p:sp>
        <p:nvSpPr>
          <p:cNvPr id="17"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
        <p:nvSpPr>
          <p:cNvPr id="14" name="矩形 13"/>
          <p:cNvSpPr/>
          <p:nvPr/>
        </p:nvSpPr>
        <p:spPr>
          <a:xfrm>
            <a:off x="363293" y="1488740"/>
            <a:ext cx="9098966" cy="523220"/>
          </a:xfrm>
          <a:prstGeom prst="rect">
            <a:avLst/>
          </a:prstGeom>
        </p:spPr>
        <p:txBody>
          <a:bodyPr wrap="none">
            <a:spAutoFit/>
          </a:bodyPr>
          <a:lstStyle/>
          <a:p>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例</a:t>
            </a:r>
            <a:r>
              <a:rPr lang="en-US" altLang="zh-CN" sz="2800" b="1" dirty="0">
                <a:latin typeface="微软雅黑" panose="020B0503020204020204" pitchFamily="34" charset="-122"/>
                <a:ea typeface="微软雅黑" panose="020B0503020204020204" pitchFamily="34" charset="-122"/>
              </a:rPr>
              <a:t>5-9】 </a:t>
            </a:r>
            <a:r>
              <a:rPr lang="zh-CN" altLang="en-US" sz="2800" b="1" dirty="0">
                <a:latin typeface="微软雅黑" panose="020B0503020204020204" pitchFamily="34" charset="-122"/>
                <a:ea typeface="微软雅黑" panose="020B0503020204020204" pitchFamily="34" charset="-122"/>
              </a:rPr>
              <a:t>编写代码，通过递归函数求输入数据的阶乘。</a:t>
            </a:r>
          </a:p>
        </p:txBody>
      </p:sp>
      <mc:AlternateContent xmlns:mc="http://schemas.openxmlformats.org/markup-compatibility/2006" xmlns:a14="http://schemas.microsoft.com/office/drawing/2010/main">
        <mc:Choice Requires="a14">
          <p:sp>
            <p:nvSpPr>
              <p:cNvPr id="15" name="矩形 14"/>
              <p:cNvSpPr/>
              <p:nvPr/>
            </p:nvSpPr>
            <p:spPr>
              <a:xfrm>
                <a:off x="513474" y="2146985"/>
                <a:ext cx="5045354" cy="4043286"/>
              </a:xfrm>
              <a:prstGeom prst="rect">
                <a:avLst/>
              </a:prstGeom>
            </p:spPr>
            <p:txBody>
              <a:bodyPr wrap="square">
                <a:spAutoFit/>
              </a:bodyPr>
              <a:lstStyle/>
              <a:p>
                <a:pPr>
                  <a:lnSpc>
                    <a:spcPct val="150000"/>
                  </a:lnSpc>
                </a:pPr>
                <a:r>
                  <a:rPr lang="en-US" altLang="zh-CN" sz="2800" dirty="0">
                    <a:solidFill>
                      <a:srgbClr val="FFC000"/>
                    </a:solidFill>
                    <a:latin typeface="微软雅黑" panose="020B0503020204020204" pitchFamily="34" charset="-122"/>
                    <a:ea typeface="微软雅黑" panose="020B0503020204020204" pitchFamily="34" charset="-122"/>
                  </a:rPr>
                  <a:t>【</a:t>
                </a:r>
                <a:r>
                  <a:rPr lang="zh-CN" altLang="en-US" sz="2800" dirty="0">
                    <a:solidFill>
                      <a:srgbClr val="FFC000"/>
                    </a:solidFill>
                    <a:latin typeface="微软雅黑" panose="020B0503020204020204" pitchFamily="34" charset="-122"/>
                    <a:ea typeface="微软雅黑" panose="020B0503020204020204" pitchFamily="34" charset="-122"/>
                  </a:rPr>
                  <a:t>解析过程</a:t>
                </a:r>
                <a:r>
                  <a:rPr lang="en-US" altLang="zh-CN" sz="2800" dirty="0">
                    <a:solidFill>
                      <a:srgbClr val="FFC000"/>
                    </a:solidFill>
                    <a:latin typeface="微软雅黑" panose="020B0503020204020204" pitchFamily="34" charset="-122"/>
                    <a:ea typeface="微软雅黑" panose="020B0503020204020204" pitchFamily="34" charset="-122"/>
                  </a:rPr>
                  <a:t>】</a:t>
                </a:r>
              </a:p>
              <a:p>
                <a:pPr>
                  <a:lnSpc>
                    <a:spcPct val="150000"/>
                  </a:lnSpc>
                </a:pPr>
                <a:r>
                  <a:rPr lang="zh-CN" altLang="en-US" sz="2800" dirty="0">
                    <a:latin typeface="微软雅黑" panose="020B0503020204020204" pitchFamily="34" charset="-122"/>
                    <a:ea typeface="微软雅黑" panose="020B0503020204020204" pitchFamily="34" charset="-122"/>
                  </a:rPr>
                  <a:t>根据式</a:t>
                </a:r>
                <a14:m>
                  <m:oMath xmlns:m="http://schemas.openxmlformats.org/officeDocument/2006/math">
                    <m:r>
                      <a:rPr lang="en-US" altLang="zh-CN" sz="2800" b="0" i="1" smtClean="0">
                        <a:latin typeface="Cambria Math" panose="02040503050406030204" pitchFamily="18" charset="0"/>
                        <a:ea typeface="微软雅黑" panose="020B0503020204020204" pitchFamily="34" charset="-122"/>
                      </a:rPr>
                      <m:t>𝑛</m:t>
                    </m:r>
                    <m:r>
                      <a:rPr lang="en-US" altLang="zh-CN" sz="2800" b="0" i="1" smtClean="0">
                        <a:latin typeface="Cambria Math" panose="02040503050406030204" pitchFamily="18" charset="0"/>
                        <a:ea typeface="微软雅黑" panose="020B0503020204020204" pitchFamily="34" charset="-122"/>
                      </a:rPr>
                      <m:t>!=</m:t>
                    </m:r>
                    <m:d>
                      <m:dPr>
                        <m:begChr m:val="{"/>
                        <m:endChr m:val=""/>
                        <m:ctrlPr>
                          <a:rPr lang="en-US" altLang="zh-CN" sz="2800" b="0" i="1" smtClean="0">
                            <a:latin typeface="Cambria Math" panose="02040503050406030204" pitchFamily="18" charset="0"/>
                            <a:ea typeface="微软雅黑" panose="020B0503020204020204" pitchFamily="34" charset="-122"/>
                          </a:rPr>
                        </m:ctrlPr>
                      </m:dPr>
                      <m:e>
                        <m:m>
                          <m:mPr>
                            <m:mcs>
                              <m:mc>
                                <m:mcPr>
                                  <m:count m:val="1"/>
                                  <m:mcJc m:val="center"/>
                                </m:mcPr>
                              </m:mc>
                            </m:mcs>
                            <m:ctrlPr>
                              <a:rPr lang="en-US" altLang="zh-CN" sz="2800" b="0" i="1" smtClean="0">
                                <a:latin typeface="Cambria Math" panose="02040503050406030204" pitchFamily="18" charset="0"/>
                                <a:ea typeface="微软雅黑" panose="020B0503020204020204" pitchFamily="34" charset="-122"/>
                              </a:rPr>
                            </m:ctrlPr>
                          </m:mPr>
                          <m:mr>
                            <m:e>
                              <m:r>
                                <m:rPr>
                                  <m:brk m:alnAt="7"/>
                                </m:rPr>
                                <a:rPr lang="en-US" altLang="zh-CN" sz="2800" b="0" i="1" smtClean="0">
                                  <a:latin typeface="Cambria Math" panose="02040503050406030204" pitchFamily="18" charset="0"/>
                                  <a:ea typeface="微软雅黑" panose="020B0503020204020204" pitchFamily="34" charset="-122"/>
                                </a:rPr>
                                <m:t>1</m:t>
                              </m:r>
                              <m:r>
                                <a:rPr lang="en-US" altLang="zh-CN" sz="2800" b="0" i="1" smtClean="0">
                                  <a:latin typeface="Cambria Math" panose="02040503050406030204" pitchFamily="18" charset="0"/>
                                  <a:ea typeface="微软雅黑" panose="020B0503020204020204" pitchFamily="34" charset="-122"/>
                                </a:rPr>
                                <m:t>                </m:t>
                              </m:r>
                              <m:r>
                                <a:rPr lang="en-US" altLang="zh-CN" sz="2800" b="0" i="1" smtClean="0">
                                  <a:latin typeface="Cambria Math" panose="02040503050406030204" pitchFamily="18" charset="0"/>
                                  <a:ea typeface="微软雅黑" panose="020B0503020204020204" pitchFamily="34" charset="-122"/>
                                </a:rPr>
                                <m:t>𝑛</m:t>
                              </m:r>
                              <m:r>
                                <a:rPr lang="en-US" altLang="zh-CN" sz="2800" b="0" i="1" smtClean="0">
                                  <a:latin typeface="Cambria Math" panose="02040503050406030204" pitchFamily="18" charset="0"/>
                                  <a:ea typeface="微软雅黑" panose="020B0503020204020204" pitchFamily="34" charset="-122"/>
                                </a:rPr>
                                <m:t>=</m:t>
                              </m:r>
                              <m:r>
                                <a:rPr lang="en-US" altLang="zh-CN" sz="2800" b="0" i="1" smtClean="0">
                                  <a:latin typeface="Cambria Math" panose="02040503050406030204" pitchFamily="18" charset="0"/>
                                  <a:ea typeface="微软雅黑" panose="020B0503020204020204" pitchFamily="34" charset="-122"/>
                                </a:rPr>
                                <m:t>1</m:t>
                              </m:r>
                            </m:e>
                          </m:mr>
                          <m:mr>
                            <m:e>
                              <m:d>
                                <m:dPr>
                                  <m:ctrlPr>
                                    <a:rPr lang="en-US" altLang="zh-CN" sz="2800" b="0" i="1" smtClean="0">
                                      <a:latin typeface="Cambria Math" panose="02040503050406030204" pitchFamily="18" charset="0"/>
                                      <a:ea typeface="微软雅黑" panose="020B0503020204020204" pitchFamily="34" charset="-122"/>
                                    </a:rPr>
                                  </m:ctrlPr>
                                </m:dPr>
                                <m:e>
                                  <m:r>
                                    <a:rPr lang="en-US" altLang="zh-CN" sz="2800" b="0" i="1" smtClean="0">
                                      <a:latin typeface="Cambria Math" panose="02040503050406030204" pitchFamily="18" charset="0"/>
                                      <a:ea typeface="微软雅黑" panose="020B0503020204020204" pitchFamily="34" charset="-122"/>
                                    </a:rPr>
                                    <m:t>𝑛</m:t>
                                  </m:r>
                                  <m:r>
                                    <a:rPr lang="en-US" altLang="zh-CN" sz="2800" b="0" i="1" smtClean="0">
                                      <a:latin typeface="Cambria Math" panose="02040503050406030204" pitchFamily="18" charset="0"/>
                                      <a:ea typeface="微软雅黑" panose="020B0503020204020204" pitchFamily="34" charset="-122"/>
                                    </a:rPr>
                                    <m:t>−</m:t>
                                  </m:r>
                                  <m:r>
                                    <a:rPr lang="en-US" altLang="zh-CN" sz="2800" b="0" i="1" smtClean="0">
                                      <a:latin typeface="Cambria Math" panose="02040503050406030204" pitchFamily="18" charset="0"/>
                                      <a:ea typeface="微软雅黑" panose="020B0503020204020204" pitchFamily="34" charset="-122"/>
                                    </a:rPr>
                                    <m:t>1</m:t>
                                  </m:r>
                                </m:e>
                              </m:d>
                              <m:r>
                                <a:rPr lang="en-US" altLang="zh-CN" sz="2800" b="0" i="1" smtClean="0">
                                  <a:latin typeface="Cambria Math" panose="02040503050406030204" pitchFamily="18" charset="0"/>
                                  <a:ea typeface="微软雅黑" panose="020B0503020204020204" pitchFamily="34" charset="-122"/>
                                </a:rPr>
                                <m:t>!  </m:t>
                              </m:r>
                              <m:r>
                                <a:rPr lang="en-US" altLang="zh-CN" sz="2800" b="0" i="1" smtClean="0">
                                  <a:latin typeface="Cambria Math" panose="02040503050406030204" pitchFamily="18" charset="0"/>
                                  <a:ea typeface="微软雅黑" panose="020B0503020204020204" pitchFamily="34" charset="-122"/>
                                </a:rPr>
                                <m:t>𝑛</m:t>
                              </m:r>
                              <m:r>
                                <a:rPr lang="zh-CN" altLang="en-US" sz="2800" i="1">
                                  <a:latin typeface="Cambria Math" panose="02040503050406030204" pitchFamily="18" charset="0"/>
                                  <a:ea typeface="微软雅黑" panose="020B0503020204020204" pitchFamily="34" charset="-122"/>
                                </a:rPr>
                                <m:t>≠</m:t>
                              </m:r>
                              <m:r>
                                <a:rPr lang="en-US" altLang="zh-CN" sz="2800" b="0" i="1" smtClean="0">
                                  <a:latin typeface="Cambria Math" panose="02040503050406030204" pitchFamily="18" charset="0"/>
                                  <a:ea typeface="微软雅黑" panose="020B0503020204020204" pitchFamily="34" charset="-122"/>
                                </a:rPr>
                                <m:t>1</m:t>
                              </m:r>
                            </m:e>
                          </m:mr>
                        </m:m>
                      </m:e>
                    </m:d>
                  </m:oMath>
                </a14:m>
                <a:r>
                  <a:rPr lang="zh-CN" altLang="en-US" sz="2800" dirty="0">
                    <a:latin typeface="微软雅黑" panose="020B0503020204020204" pitchFamily="34" charset="-122"/>
                    <a:ea typeface="微软雅黑" panose="020B0503020204020204" pitchFamily="34" charset="-122"/>
                  </a:rPr>
                  <a:t> ，在函数内采用选择结构。</a:t>
                </a:r>
                <a:r>
                  <a:rPr lang="en-US" altLang="zh-CN" sz="2800" dirty="0">
                    <a:latin typeface="微软雅黑" panose="020B0503020204020204" pitchFamily="34" charset="-122"/>
                    <a:ea typeface="微软雅黑" panose="020B0503020204020204" pitchFamily="34" charset="-122"/>
                  </a:rPr>
                  <a:t>n=1 </a:t>
                </a:r>
                <a:r>
                  <a:rPr lang="zh-CN" altLang="en-US" sz="2800" dirty="0">
                    <a:latin typeface="微软雅黑" panose="020B0503020204020204" pitchFamily="34" charset="-122"/>
                    <a:ea typeface="微软雅黑" panose="020B0503020204020204" pitchFamily="34" charset="-122"/>
                  </a:rPr>
                  <a:t>时为基例，用于停止递归，其他情况则继续递归。</a:t>
                </a:r>
              </a:p>
            </p:txBody>
          </p:sp>
        </mc:Choice>
        <mc:Fallback xmlns="">
          <p:sp>
            <p:nvSpPr>
              <p:cNvPr id="15" name="矩形 14"/>
              <p:cNvSpPr>
                <a:spLocks noRot="1" noChangeAspect="1" noMove="1" noResize="1" noEditPoints="1" noAdjustHandles="1" noChangeArrowheads="1" noChangeShapeType="1" noTextEdit="1"/>
              </p:cNvSpPr>
              <p:nvPr/>
            </p:nvSpPr>
            <p:spPr>
              <a:xfrm>
                <a:off x="513474" y="2146985"/>
                <a:ext cx="5045354" cy="4043286"/>
              </a:xfrm>
              <a:prstGeom prst="rect">
                <a:avLst/>
              </a:prstGeom>
              <a:blipFill>
                <a:blip r:embed="rId4"/>
                <a:stretch>
                  <a:fillRect l="-2415" r="-1087" b="-3318"/>
                </a:stretch>
              </a:blipFill>
            </p:spPr>
            <p:txBody>
              <a:bodyPr/>
              <a:lstStyle/>
              <a:p>
                <a:r>
                  <a:rPr lang="zh-CN" altLang="en-US">
                    <a:noFill/>
                  </a:rPr>
                  <a:t> </a:t>
                </a:r>
              </a:p>
            </p:txBody>
          </p:sp>
        </mc:Fallback>
      </mc:AlternateContent>
      <p:sp>
        <p:nvSpPr>
          <p:cNvPr id="16" name="矩形 15"/>
          <p:cNvSpPr/>
          <p:nvPr/>
        </p:nvSpPr>
        <p:spPr>
          <a:xfrm>
            <a:off x="6573348" y="2228086"/>
            <a:ext cx="2339102" cy="523220"/>
          </a:xfrm>
          <a:prstGeom prst="rect">
            <a:avLst/>
          </a:prstGeom>
        </p:spPr>
        <p:txBody>
          <a:bodyPr wrap="none">
            <a:spAutoFit/>
          </a:bodyPr>
          <a:lstStyle/>
          <a:p>
            <a:r>
              <a:rPr lang="en-US" altLang="zh-CN" sz="2800" dirty="0">
                <a:solidFill>
                  <a:srgbClr val="FFC000"/>
                </a:solidFill>
                <a:latin typeface="微软雅黑" panose="020B0503020204020204" pitchFamily="34" charset="-122"/>
                <a:ea typeface="微软雅黑" panose="020B0503020204020204" pitchFamily="34" charset="-122"/>
              </a:rPr>
              <a:t>【</a:t>
            </a:r>
            <a:r>
              <a:rPr lang="zh-CN" altLang="en-US" sz="2800" dirty="0">
                <a:solidFill>
                  <a:srgbClr val="FFC000"/>
                </a:solidFill>
                <a:latin typeface="微软雅黑" panose="020B0503020204020204" pitchFamily="34" charset="-122"/>
                <a:ea typeface="微软雅黑" panose="020B0503020204020204" pitchFamily="34" charset="-122"/>
              </a:rPr>
              <a:t>程序代码</a:t>
            </a:r>
            <a:r>
              <a:rPr lang="en-US" altLang="zh-CN" sz="2800" dirty="0">
                <a:solidFill>
                  <a:srgbClr val="FFC000"/>
                </a:solidFill>
                <a:latin typeface="微软雅黑" panose="020B0503020204020204" pitchFamily="34" charset="-122"/>
                <a:ea typeface="微软雅黑" panose="020B0503020204020204" pitchFamily="34" charset="-122"/>
              </a:rPr>
              <a:t>】</a:t>
            </a:r>
            <a:endParaRPr lang="zh-CN" altLang="en-US" sz="2800" dirty="0">
              <a:solidFill>
                <a:srgbClr val="FFC000"/>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5"/>
          <a:stretch>
            <a:fillRect/>
          </a:stretch>
        </p:blipFill>
        <p:spPr>
          <a:xfrm>
            <a:off x="6077804" y="3265396"/>
            <a:ext cx="5669291" cy="2707612"/>
          </a:xfrm>
          <a:prstGeom prst="rect">
            <a:avLst/>
          </a:prstGeom>
        </p:spPr>
      </p:pic>
    </p:spTree>
    <p:extLst>
      <p:ext uri="{BB962C8B-B14F-4D97-AF65-F5344CB8AC3E}">
        <p14:creationId xmlns:p14="http://schemas.microsoft.com/office/powerpoint/2010/main" val="3973939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3">
            <a:extLst>
              <a:ext uri="{FF2B5EF4-FFF2-40B4-BE49-F238E27FC236}">
                <a16:creationId xmlns:a16="http://schemas.microsoft.com/office/drawing/2014/main" id="{7733210A-6E09-4205-9166-0CE1B86F1F7E}"/>
              </a:ext>
            </a:extLst>
          </p:cNvPr>
          <p:cNvSpPr txBox="1"/>
          <p:nvPr/>
        </p:nvSpPr>
        <p:spPr>
          <a:xfrm flipH="1">
            <a:off x="1135080" y="517134"/>
            <a:ext cx="7018320" cy="584775"/>
          </a:xfrm>
          <a:prstGeom prst="rect">
            <a:avLst/>
          </a:prstGeom>
          <a:noFill/>
        </p:spPr>
        <p:txBody>
          <a:bodyPr wrap="square" rtlCol="0">
            <a:spAutoFit/>
          </a:bodyPr>
          <a:lstStyle/>
          <a:p>
            <a:r>
              <a:rPr lang="en-US" altLang="zh-CN"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5.1.1 </a:t>
            </a:r>
            <a:r>
              <a:rPr lang="zh-CN" altLang="en-US"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函数的功能</a:t>
            </a:r>
          </a:p>
        </p:txBody>
      </p:sp>
      <p:sp>
        <p:nvSpPr>
          <p:cNvPr id="16" name="Shape 153">
            <a:extLst>
              <a:ext uri="{FF2B5EF4-FFF2-40B4-BE49-F238E27FC236}">
                <a16:creationId xmlns:a16="http://schemas.microsoft.com/office/drawing/2014/main" id="{ADE12A37-312E-40E5-9761-59AFCA92B73E}"/>
              </a:ext>
            </a:extLst>
          </p:cNvPr>
          <p:cNvSpPr/>
          <p:nvPr/>
        </p:nvSpPr>
        <p:spPr>
          <a:xfrm>
            <a:off x="6052327" y="1142546"/>
            <a:ext cx="184731" cy="738662"/>
          </a:xfrm>
          <a:prstGeom prst="rect">
            <a:avLst/>
          </a:prstGeom>
          <a:ln w="12700">
            <a:miter lim="400000"/>
          </a:ln>
          <a:extLst>
            <a:ext uri="{C572A759-6A51-4108-AA02-DFA0A04FC94B}">
              <ma14:wrappingTextBoxFlag xmlns:ma14="http://schemas.microsoft.com/office/mac/drawingml/2011/main" xmlns="" val="1"/>
            </a:ext>
          </a:extLst>
        </p:spPr>
        <p:txBody>
          <a:bodyPr wrap="none" tIns="91439" bIns="91439">
            <a:spAutoFit/>
          </a:bodyPr>
          <a:lstStyle>
            <a:lvl1pPr algn="l" defTabSz="914400">
              <a:defRPr sz="3600" spc="600">
                <a:solidFill>
                  <a:srgbClr val="3766D7"/>
                </a:solidFill>
                <a:latin typeface="Adobe 黑体 Std R"/>
                <a:ea typeface="Adobe 黑体 Std R"/>
                <a:cs typeface="Adobe 黑体 Std R"/>
                <a:sym typeface="Adobe 黑体 Std R"/>
              </a:defRPr>
            </a:lvl1pPr>
          </a:lstStyle>
          <a:p>
            <a:pPr lvl="0">
              <a:defRPr sz="1800" spc="0">
                <a:solidFill>
                  <a:srgbClr val="000000"/>
                </a:solidFill>
              </a:defRPr>
            </a:pPr>
            <a:endParaRPr sz="3600" spc="300" dirty="0">
              <a:solidFill>
                <a:srgbClr val="3766D7"/>
              </a:solidFill>
              <a:latin typeface="Impact" charset="0"/>
              <a:ea typeface="Impact" charset="0"/>
              <a:cs typeface="Impact" charset="0"/>
            </a:endParaRPr>
          </a:p>
        </p:txBody>
      </p:sp>
      <p:sp>
        <p:nvSpPr>
          <p:cNvPr id="21" name="文本框 6">
            <a:extLst>
              <a:ext uri="{FF2B5EF4-FFF2-40B4-BE49-F238E27FC236}">
                <a16:creationId xmlns:a16="http://schemas.microsoft.com/office/drawing/2014/main" id="{D1869BB3-D240-4BBD-B05A-7143F45708A2}"/>
              </a:ext>
            </a:extLst>
          </p:cNvPr>
          <p:cNvSpPr txBox="1"/>
          <p:nvPr/>
        </p:nvSpPr>
        <p:spPr>
          <a:xfrm flipH="1">
            <a:off x="897365" y="1385630"/>
            <a:ext cx="10679385" cy="4524315"/>
          </a:xfrm>
          <a:prstGeom prst="rect">
            <a:avLst/>
          </a:prstGeom>
          <a:noFill/>
        </p:spPr>
        <p:txBody>
          <a:bodyPr wrap="square" rtlCol="0">
            <a:spAutoFit/>
          </a:bodyPr>
          <a:lstStyle/>
          <a:p>
            <a:pPr marL="342900" indent="-342900" latinLnBrk="1">
              <a:lnSpc>
                <a:spcPct val="150000"/>
              </a:lnSpc>
              <a:buFont typeface="Wingdings" panose="05000000000000000000" pitchFamily="2" charset="2"/>
              <a:buChar char="n"/>
            </a:pPr>
            <a:r>
              <a:rPr lang="zh-CN" altLang="en-US" sz="2400" dirty="0">
                <a:solidFill>
                  <a:srgbClr val="F8DD71"/>
                </a:solidFill>
                <a:latin typeface="微软雅黑" panose="020B0503020204020204" pitchFamily="34" charset="-122"/>
                <a:ea typeface="微软雅黑" panose="020B0503020204020204" pitchFamily="34" charset="-122"/>
              </a:rPr>
              <a:t>实现结构化程序设计</a:t>
            </a:r>
            <a:r>
              <a:rPr lang="zh-CN" altLang="en-US" sz="2400" dirty="0">
                <a:latin typeface="微软雅黑" panose="020B0503020204020204" pitchFamily="34" charset="-122"/>
                <a:ea typeface="微软雅黑" panose="020B0503020204020204" pitchFamily="34" charset="-122"/>
              </a:rPr>
              <a:t>。通过把程序分割为不同的功能模块，可以实现自顶向下的结构化设计。</a:t>
            </a:r>
          </a:p>
          <a:p>
            <a:pPr marL="342900" indent="-342900" latinLnBrk="1">
              <a:lnSpc>
                <a:spcPct val="150000"/>
              </a:lnSpc>
              <a:buFont typeface="Wingdings" panose="05000000000000000000" pitchFamily="2" charset="2"/>
              <a:buChar char="n"/>
            </a:pPr>
            <a:r>
              <a:rPr lang="zh-CN" altLang="en-US" sz="2400" dirty="0">
                <a:solidFill>
                  <a:srgbClr val="F8DD71"/>
                </a:solidFill>
                <a:latin typeface="微软雅黑" panose="020B0503020204020204" pitchFamily="34" charset="-122"/>
                <a:ea typeface="微软雅黑" panose="020B0503020204020204" pitchFamily="34" charset="-122"/>
              </a:rPr>
              <a:t>减少程序的复杂度</a:t>
            </a:r>
            <a:r>
              <a:rPr lang="zh-CN" altLang="en-US" sz="2400" dirty="0">
                <a:latin typeface="微软雅黑" panose="020B0503020204020204" pitchFamily="34" charset="-122"/>
                <a:ea typeface="微软雅黑" panose="020B0503020204020204" pitchFamily="34" charset="-122"/>
              </a:rPr>
              <a:t>。简化程序的结构，提高程序的可阅读性。</a:t>
            </a:r>
          </a:p>
          <a:p>
            <a:pPr marL="342900" indent="-342900" latinLnBrk="1">
              <a:lnSpc>
                <a:spcPct val="150000"/>
              </a:lnSpc>
              <a:buFont typeface="Wingdings" panose="05000000000000000000" pitchFamily="2" charset="2"/>
              <a:buChar char="n"/>
            </a:pPr>
            <a:r>
              <a:rPr lang="zh-CN" altLang="en-US" sz="2400" dirty="0">
                <a:solidFill>
                  <a:srgbClr val="F8DD71"/>
                </a:solidFill>
                <a:latin typeface="微软雅黑" panose="020B0503020204020204" pitchFamily="34" charset="-122"/>
                <a:ea typeface="微软雅黑" panose="020B0503020204020204" pitchFamily="34" charset="-122"/>
              </a:rPr>
              <a:t>实现代码的复用</a:t>
            </a:r>
            <a:r>
              <a:rPr lang="zh-CN" altLang="en-US" sz="2400" dirty="0">
                <a:latin typeface="微软雅黑" panose="020B0503020204020204" pitchFamily="34" charset="-122"/>
                <a:ea typeface="微软雅黑" panose="020B0503020204020204" pitchFamily="34" charset="-122"/>
              </a:rPr>
              <a:t>。一次定义多次调用，实现代码的可重用性。</a:t>
            </a:r>
          </a:p>
          <a:p>
            <a:pPr marL="342900" indent="-342900" latinLnBrk="1">
              <a:lnSpc>
                <a:spcPct val="150000"/>
              </a:lnSpc>
              <a:buFont typeface="Wingdings" panose="05000000000000000000" pitchFamily="2" charset="2"/>
              <a:buChar char="n"/>
            </a:pPr>
            <a:r>
              <a:rPr lang="zh-CN" altLang="en-US" sz="2400" dirty="0">
                <a:solidFill>
                  <a:srgbClr val="F8DD71"/>
                </a:solidFill>
                <a:latin typeface="微软雅黑" panose="020B0503020204020204" pitchFamily="34" charset="-122"/>
                <a:ea typeface="微软雅黑" panose="020B0503020204020204" pitchFamily="34" charset="-122"/>
              </a:rPr>
              <a:t>提高代码的质量</a:t>
            </a:r>
            <a:r>
              <a:rPr lang="zh-CN" altLang="en-US" sz="2400" dirty="0">
                <a:latin typeface="微软雅黑" panose="020B0503020204020204" pitchFamily="34" charset="-122"/>
                <a:ea typeface="微软雅黑" panose="020B0503020204020204" pitchFamily="34" charset="-122"/>
              </a:rPr>
              <a:t>。实现分割后子任务的代码相对简单，易于开发、调试、修改和维护。</a:t>
            </a:r>
          </a:p>
          <a:p>
            <a:pPr marL="342900" indent="-342900" latinLnBrk="1">
              <a:lnSpc>
                <a:spcPct val="150000"/>
              </a:lnSpc>
              <a:buFont typeface="Wingdings" panose="05000000000000000000" pitchFamily="2" charset="2"/>
              <a:buChar char="n"/>
            </a:pPr>
            <a:r>
              <a:rPr lang="zh-CN" altLang="en-US" sz="2400" dirty="0">
                <a:solidFill>
                  <a:srgbClr val="F8DD71"/>
                </a:solidFill>
                <a:latin typeface="微软雅黑" panose="020B0503020204020204" pitchFamily="34" charset="-122"/>
                <a:ea typeface="微软雅黑" panose="020B0503020204020204" pitchFamily="34" charset="-122"/>
              </a:rPr>
              <a:t>协作开发</a:t>
            </a:r>
            <a:r>
              <a:rPr lang="zh-CN" altLang="en-US" sz="2400" dirty="0">
                <a:latin typeface="微软雅黑" panose="020B0503020204020204" pitchFamily="34" charset="-122"/>
                <a:ea typeface="微软雅黑" panose="020B0503020204020204" pitchFamily="34" charset="-122"/>
              </a:rPr>
              <a:t>。大型项目分割成不同的子任务后，团队多人可以分工合作，同时进行协作开发。</a:t>
            </a:r>
          </a:p>
        </p:txBody>
      </p:sp>
      <p:sp>
        <p:nvSpPr>
          <p:cNvPr id="4" name="页脚占位符 3"/>
          <p:cNvSpPr>
            <a:spLocks noGrp="1"/>
          </p:cNvSpPr>
          <p:nvPr>
            <p:ph type="ftr" sz="quarter" idx="11"/>
          </p:nvPr>
        </p:nvSpPr>
        <p:spPr/>
        <p:txBody>
          <a:bodyPr/>
          <a:lstStyle/>
          <a:p>
            <a:r>
              <a:rPr lang="zh-CN" altLang="en-US" dirty="0"/>
              <a:t>重庆交通大 </a:t>
            </a:r>
            <a:r>
              <a:rPr lang="en-US" altLang="zh-CN" dirty="0"/>
              <a:t>Python</a:t>
            </a:r>
            <a:r>
              <a:rPr lang="zh-CN" altLang="en-US" dirty="0"/>
              <a:t>课程组</a:t>
            </a:r>
          </a:p>
        </p:txBody>
      </p:sp>
      <p:pic>
        <p:nvPicPr>
          <p:cNvPr id="8" name="Picture 2" descr="https://img0.baidu.com/it/u=2493197328,3770105629&amp;fm=26&amp;fmt=auto"/>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0" b="100000" l="16042" r="78958"/>
                    </a14:imgEffect>
                  </a14:imgLayer>
                </a14:imgProps>
              </a:ext>
              <a:ext uri="{28A0092B-C50C-407E-A947-70E740481C1C}">
                <a14:useLocalDpi xmlns:a14="http://schemas.microsoft.com/office/drawing/2010/main" val="0"/>
              </a:ext>
            </a:extLst>
          </a:blip>
          <a:srcRect l="17153" r="21458"/>
          <a:stretch/>
        </p:blipFill>
        <p:spPr bwMode="auto">
          <a:xfrm>
            <a:off x="332413" y="434310"/>
            <a:ext cx="802667" cy="708236"/>
          </a:xfrm>
          <a:prstGeom prst="rect">
            <a:avLst/>
          </a:prstGeom>
          <a:noFill/>
          <a:extLst>
            <a:ext uri="{909E8E84-426E-40DD-AFC4-6F175D3DCCD1}">
              <a14:hiddenFill xmlns:a14="http://schemas.microsoft.com/office/drawing/2010/main">
                <a:solidFill>
                  <a:srgbClr val="FFFFFF"/>
                </a:solidFill>
              </a14:hiddenFill>
            </a:ext>
          </a:extLst>
        </p:spPr>
      </p:pic>
      <p:sp>
        <p:nvSpPr>
          <p:cNvPr id="9"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a:solidFill>
                  <a:srgbClr val="F8DD71"/>
                </a:solidFill>
                <a:latin typeface="华文仿宋" panose="02010600040101010101" pitchFamily="2" charset="-122"/>
                <a:ea typeface="华文仿宋" panose="02010600040101010101" pitchFamily="2" charset="-122"/>
              </a:rPr>
              <a:t>Python</a:t>
            </a:r>
            <a:r>
              <a:rPr lang="zh-CN" altLang="en-US" sz="1400" b="1">
                <a:solidFill>
                  <a:srgbClr val="F8DD71"/>
                </a:solidFill>
                <a:latin typeface="华文仿宋" panose="02010600040101010101" pitchFamily="2" charset="-122"/>
                <a:ea typeface="华文仿宋" panose="02010600040101010101" pitchFamily="2" charset="-122"/>
              </a:rPr>
              <a:t>课程组</a:t>
            </a:r>
            <a:endParaRPr lang="zh-CN" altLang="en-US" sz="1400" b="1" dirty="0">
              <a:solidFill>
                <a:srgbClr val="F8DD71"/>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40925211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1">
            <a:extLst>
              <a:ext uri="{FF2B5EF4-FFF2-40B4-BE49-F238E27FC236}">
                <a16:creationId xmlns:a16="http://schemas.microsoft.com/office/drawing/2014/main" id="{A4810463-7DC4-404A-9122-B7A40E3DB806}"/>
              </a:ext>
            </a:extLst>
          </p:cNvPr>
          <p:cNvSpPr>
            <a:spLocks noChangeArrowheads="1"/>
          </p:cNvSpPr>
          <p:nvPr/>
        </p:nvSpPr>
        <p:spPr bwMode="auto">
          <a:xfrm>
            <a:off x="6188898" y="1669030"/>
            <a:ext cx="4990762"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1" i="0" u="none" strike="noStrike" cap="none" normalizeH="0" baseline="0" dirty="0">
                <a:ln>
                  <a:noFill/>
                </a:ln>
                <a:solidFill>
                  <a:srgbClr val="000080"/>
                </a:solidFill>
                <a:effectLst/>
                <a:latin typeface="Times New Roman" panose="02020603050405020304" pitchFamily="18" charset="0"/>
                <a:ea typeface="Source Code Pro"/>
                <a:cs typeface="Times New Roman" panose="02020603050405020304" pitchFamily="18" charset="0"/>
              </a:rPr>
              <a:t>def </a:t>
            </a:r>
            <a:r>
              <a:rPr kumimoji="0" lang="zh-CN" altLang="zh-CN" sz="2000" b="1" i="0" u="none" strike="noStrike" cap="none" normalizeH="0" baseline="0" dirty="0">
                <a:ln>
                  <a:noFill/>
                </a:ln>
                <a:solidFill>
                  <a:srgbClr val="000000"/>
                </a:solidFill>
                <a:effectLst/>
                <a:latin typeface="Times New Roman" panose="02020603050405020304" pitchFamily="18" charset="0"/>
                <a:ea typeface="Source Code Pro"/>
                <a:cs typeface="Times New Roman" panose="02020603050405020304" pitchFamily="18" charset="0"/>
              </a:rPr>
              <a:t>f(n):</a:t>
            </a:r>
            <a:br>
              <a:rPr kumimoji="0" lang="zh-CN" altLang="zh-CN" sz="2000" b="1" i="0" u="none" strike="noStrike" cap="none" normalizeH="0" baseline="0" dirty="0">
                <a:ln>
                  <a:noFill/>
                </a:ln>
                <a:solidFill>
                  <a:srgbClr val="000000"/>
                </a:solidFill>
                <a:effectLst/>
                <a:latin typeface="Times New Roman" panose="02020603050405020304" pitchFamily="18" charset="0"/>
                <a:ea typeface="Source Code Pro"/>
                <a:cs typeface="Times New Roman" panose="02020603050405020304" pitchFamily="18" charset="0"/>
              </a:rPr>
            </a:br>
            <a:r>
              <a:rPr kumimoji="0" lang="zh-CN" altLang="zh-CN" sz="2000" b="1" i="0" u="none" strike="noStrike" cap="none" normalizeH="0" baseline="0" dirty="0">
                <a:ln>
                  <a:noFill/>
                </a:ln>
                <a:solidFill>
                  <a:srgbClr val="000000"/>
                </a:solidFill>
                <a:effectLst/>
                <a:latin typeface="Times New Roman" panose="02020603050405020304" pitchFamily="18" charset="0"/>
                <a:ea typeface="Source Code Pro"/>
                <a:cs typeface="Times New Roman" panose="02020603050405020304" pitchFamily="18" charset="0"/>
              </a:rPr>
              <a:t>    </a:t>
            </a:r>
            <a:r>
              <a:rPr kumimoji="0" lang="zh-CN" altLang="zh-CN" sz="2000" b="1" i="0" u="none" strike="noStrike" cap="none" normalizeH="0" baseline="0" dirty="0">
                <a:ln>
                  <a:noFill/>
                </a:ln>
                <a:solidFill>
                  <a:srgbClr val="000080"/>
                </a:solidFill>
                <a:effectLst/>
                <a:latin typeface="Times New Roman" panose="02020603050405020304" pitchFamily="18" charset="0"/>
                <a:ea typeface="Source Code Pro"/>
                <a:cs typeface="Times New Roman" panose="02020603050405020304" pitchFamily="18" charset="0"/>
              </a:rPr>
              <a:t>if </a:t>
            </a:r>
            <a:r>
              <a:rPr kumimoji="0" lang="zh-CN" altLang="zh-CN" sz="2000" b="1" i="0" u="none" strike="noStrike" cap="none" normalizeH="0" baseline="0" dirty="0">
                <a:ln>
                  <a:noFill/>
                </a:ln>
                <a:solidFill>
                  <a:srgbClr val="000000"/>
                </a:solidFill>
                <a:effectLst/>
                <a:latin typeface="Times New Roman" panose="02020603050405020304" pitchFamily="18" charset="0"/>
                <a:ea typeface="Source Code Pro"/>
                <a:cs typeface="Times New Roman" panose="02020603050405020304" pitchFamily="18" charset="0"/>
              </a:rPr>
              <a:t>n == </a:t>
            </a:r>
            <a:r>
              <a:rPr kumimoji="0" lang="zh-CN" altLang="zh-CN" sz="2000" b="1" i="0" u="none" strike="noStrike" cap="none" normalizeH="0" baseline="0" dirty="0">
                <a:ln>
                  <a:noFill/>
                </a:ln>
                <a:solidFill>
                  <a:srgbClr val="0000FF"/>
                </a:solidFill>
                <a:effectLst/>
                <a:latin typeface="Times New Roman" panose="02020603050405020304" pitchFamily="18" charset="0"/>
                <a:ea typeface="Source Code Pro"/>
                <a:cs typeface="Times New Roman" panose="02020603050405020304" pitchFamily="18" charset="0"/>
              </a:rPr>
              <a:t>0</a:t>
            </a:r>
            <a:r>
              <a:rPr kumimoji="0" lang="en-US" altLang="zh-CN" sz="2000" b="1" i="0" u="none" strike="noStrike" cap="none" normalizeH="0" baseline="0" dirty="0">
                <a:ln>
                  <a:noFill/>
                </a:ln>
                <a:solidFill>
                  <a:srgbClr val="0000FF"/>
                </a:solidFill>
                <a:effectLst/>
                <a:latin typeface="Times New Roman" panose="02020603050405020304" pitchFamily="18" charset="0"/>
                <a:ea typeface="Source Code Pro"/>
                <a:cs typeface="Times New Roman" panose="02020603050405020304" pitchFamily="18" charset="0"/>
              </a:rPr>
              <a:t> or n==1</a:t>
            </a:r>
            <a:r>
              <a:rPr kumimoji="0" lang="zh-CN" altLang="zh-CN" sz="2000" b="1" i="0" u="none" strike="noStrike" cap="none" normalizeH="0" baseline="0" dirty="0">
                <a:ln>
                  <a:noFill/>
                </a:ln>
                <a:solidFill>
                  <a:srgbClr val="000000"/>
                </a:solidFill>
                <a:effectLst/>
                <a:latin typeface="Times New Roman" panose="02020603050405020304" pitchFamily="18" charset="0"/>
                <a:ea typeface="Source Code Pro"/>
                <a:cs typeface="Times New Roman" panose="02020603050405020304" pitchFamily="18" charset="0"/>
              </a:rPr>
              <a:t>:</a:t>
            </a:r>
            <a:br>
              <a:rPr kumimoji="0" lang="zh-CN" altLang="zh-CN" sz="2000" b="1" i="0" u="none" strike="noStrike" cap="none" normalizeH="0" baseline="0" dirty="0">
                <a:ln>
                  <a:noFill/>
                </a:ln>
                <a:solidFill>
                  <a:srgbClr val="000000"/>
                </a:solidFill>
                <a:effectLst/>
                <a:latin typeface="Times New Roman" panose="02020603050405020304" pitchFamily="18" charset="0"/>
                <a:ea typeface="Source Code Pro"/>
                <a:cs typeface="Times New Roman" panose="02020603050405020304" pitchFamily="18" charset="0"/>
              </a:rPr>
            </a:br>
            <a:r>
              <a:rPr kumimoji="0" lang="zh-CN" altLang="zh-CN" sz="2000" b="1" i="0" u="none" strike="noStrike" cap="none" normalizeH="0" baseline="0" dirty="0">
                <a:ln>
                  <a:noFill/>
                </a:ln>
                <a:solidFill>
                  <a:srgbClr val="000000"/>
                </a:solidFill>
                <a:effectLst/>
                <a:latin typeface="Times New Roman" panose="02020603050405020304" pitchFamily="18" charset="0"/>
                <a:ea typeface="Source Code Pro"/>
                <a:cs typeface="Times New Roman" panose="02020603050405020304" pitchFamily="18" charset="0"/>
              </a:rPr>
              <a:t>        </a:t>
            </a:r>
            <a:r>
              <a:rPr kumimoji="0" lang="en-US" altLang="zh-CN" sz="2000" b="1" i="0" u="none" strike="noStrike" cap="none" normalizeH="0" baseline="0" dirty="0">
                <a:ln>
                  <a:noFill/>
                </a:ln>
                <a:solidFill>
                  <a:srgbClr val="000080"/>
                </a:solidFill>
                <a:effectLst/>
                <a:latin typeface="Times New Roman" panose="02020603050405020304" pitchFamily="18" charset="0"/>
                <a:ea typeface="Source Code Pro"/>
                <a:cs typeface="Times New Roman" panose="02020603050405020304" pitchFamily="18" charset="0"/>
              </a:rPr>
              <a:t>a=</a:t>
            </a:r>
            <a:r>
              <a:rPr kumimoji="0" lang="zh-CN" altLang="zh-CN" sz="2000" b="1" i="0" u="none" strike="noStrike" cap="none" normalizeH="0" baseline="0" dirty="0">
                <a:ln>
                  <a:noFill/>
                </a:ln>
                <a:solidFill>
                  <a:srgbClr val="0000FF"/>
                </a:solidFill>
                <a:effectLst/>
                <a:latin typeface="Times New Roman" panose="02020603050405020304" pitchFamily="18" charset="0"/>
                <a:ea typeface="Source Code Pro"/>
                <a:cs typeface="Times New Roman" panose="02020603050405020304" pitchFamily="18" charset="0"/>
              </a:rPr>
              <a:t>1</a:t>
            </a:r>
            <a:br>
              <a:rPr kumimoji="0" lang="zh-CN" altLang="zh-CN" sz="2000" b="1" i="0" u="none" strike="noStrike" cap="none" normalizeH="0" baseline="0" dirty="0">
                <a:ln>
                  <a:noFill/>
                </a:ln>
                <a:solidFill>
                  <a:srgbClr val="0000FF"/>
                </a:solidFill>
                <a:effectLst/>
                <a:latin typeface="Times New Roman" panose="02020603050405020304" pitchFamily="18" charset="0"/>
                <a:ea typeface="Source Code Pro"/>
                <a:cs typeface="Times New Roman" panose="02020603050405020304" pitchFamily="18" charset="0"/>
              </a:rPr>
            </a:br>
            <a:r>
              <a:rPr kumimoji="0" lang="zh-CN" altLang="zh-CN" sz="2000" b="1" i="0" u="none" strike="noStrike" cap="none" normalizeH="0" baseline="0" dirty="0">
                <a:ln>
                  <a:noFill/>
                </a:ln>
                <a:solidFill>
                  <a:srgbClr val="0000FF"/>
                </a:solidFill>
                <a:effectLst/>
                <a:latin typeface="Times New Roman" panose="02020603050405020304" pitchFamily="18" charset="0"/>
                <a:ea typeface="Source Code Pro"/>
                <a:cs typeface="Times New Roman" panose="02020603050405020304" pitchFamily="18" charset="0"/>
              </a:rPr>
              <a:t>    </a:t>
            </a:r>
            <a:r>
              <a:rPr kumimoji="0" lang="zh-CN" altLang="zh-CN" sz="2000" b="1" i="0" u="none" strike="noStrike" cap="none" normalizeH="0" baseline="0" dirty="0">
                <a:ln>
                  <a:noFill/>
                </a:ln>
                <a:solidFill>
                  <a:srgbClr val="000080"/>
                </a:solidFill>
                <a:effectLst/>
                <a:latin typeface="Times New Roman" panose="02020603050405020304" pitchFamily="18" charset="0"/>
                <a:ea typeface="Source Code Pro"/>
                <a:cs typeface="Times New Roman" panose="02020603050405020304" pitchFamily="18" charset="0"/>
              </a:rPr>
              <a:t>else</a:t>
            </a:r>
            <a:r>
              <a:rPr kumimoji="0" lang="zh-CN" altLang="zh-CN" sz="2000" b="1" i="0" u="none" strike="noStrike" cap="none" normalizeH="0" baseline="0" dirty="0">
                <a:ln>
                  <a:noFill/>
                </a:ln>
                <a:solidFill>
                  <a:srgbClr val="000000"/>
                </a:solidFill>
                <a:effectLst/>
                <a:latin typeface="Times New Roman" panose="02020603050405020304" pitchFamily="18" charset="0"/>
                <a:ea typeface="Source Code Pro"/>
                <a:cs typeface="Times New Roman" panose="02020603050405020304" pitchFamily="18" charset="0"/>
              </a:rPr>
              <a:t>:</a:t>
            </a:r>
            <a:br>
              <a:rPr kumimoji="0" lang="zh-CN" altLang="zh-CN" sz="2000" b="1" i="0" u="none" strike="noStrike" cap="none" normalizeH="0" baseline="0" dirty="0">
                <a:ln>
                  <a:noFill/>
                </a:ln>
                <a:solidFill>
                  <a:srgbClr val="000000"/>
                </a:solidFill>
                <a:effectLst/>
                <a:latin typeface="Times New Roman" panose="02020603050405020304" pitchFamily="18" charset="0"/>
                <a:ea typeface="Source Code Pro"/>
                <a:cs typeface="Times New Roman" panose="02020603050405020304" pitchFamily="18" charset="0"/>
              </a:rPr>
            </a:br>
            <a:r>
              <a:rPr kumimoji="0" lang="zh-CN" altLang="zh-CN" sz="2000" b="1" i="0" u="none" strike="noStrike" cap="none" normalizeH="0" baseline="0" dirty="0">
                <a:ln>
                  <a:noFill/>
                </a:ln>
                <a:solidFill>
                  <a:srgbClr val="000000"/>
                </a:solidFill>
                <a:effectLst/>
                <a:latin typeface="Times New Roman" panose="02020603050405020304" pitchFamily="18" charset="0"/>
                <a:ea typeface="Source Code Pro"/>
                <a:cs typeface="Times New Roman" panose="02020603050405020304" pitchFamily="18" charset="0"/>
              </a:rPr>
              <a:t>        </a:t>
            </a:r>
            <a:r>
              <a:rPr kumimoji="0" lang="en-US" altLang="zh-CN" sz="2000" b="1" i="0" u="none" strike="noStrike" cap="none" normalizeH="0" baseline="0" dirty="0">
                <a:ln>
                  <a:noFill/>
                </a:ln>
                <a:solidFill>
                  <a:srgbClr val="000000"/>
                </a:solidFill>
                <a:effectLst/>
                <a:latin typeface="Times New Roman" panose="02020603050405020304" pitchFamily="18" charset="0"/>
                <a:ea typeface="Source Code Pro"/>
                <a:cs typeface="Times New Roman" panose="02020603050405020304" pitchFamily="18" charset="0"/>
              </a:rPr>
              <a:t>a=f(n-1)+f(n-2)</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a:ln>
                  <a:noFill/>
                </a:ln>
                <a:solidFill>
                  <a:srgbClr val="000080"/>
                </a:solidFill>
                <a:effectLst/>
                <a:latin typeface="Times New Roman" panose="02020603050405020304" pitchFamily="18" charset="0"/>
                <a:ea typeface="Source Code Pro"/>
                <a:cs typeface="Times New Roman" panose="02020603050405020304" pitchFamily="18" charset="0"/>
              </a:rPr>
              <a:t>    </a:t>
            </a:r>
            <a:r>
              <a:rPr kumimoji="0" lang="zh-CN" altLang="zh-CN" sz="2000" b="1" i="0" u="none" strike="noStrike" cap="none" normalizeH="0" baseline="0" dirty="0">
                <a:ln>
                  <a:noFill/>
                </a:ln>
                <a:solidFill>
                  <a:srgbClr val="000080"/>
                </a:solidFill>
                <a:effectLst/>
                <a:latin typeface="Times New Roman" panose="02020603050405020304" pitchFamily="18" charset="0"/>
                <a:ea typeface="Source Code Pro"/>
                <a:cs typeface="Times New Roman" panose="02020603050405020304" pitchFamily="18" charset="0"/>
              </a:rPr>
              <a:t>return </a:t>
            </a:r>
            <a:r>
              <a:rPr kumimoji="0" lang="en-US" altLang="zh-CN" sz="2000" b="1" i="0" u="none" strike="noStrike" cap="none" normalizeH="0" baseline="0" dirty="0">
                <a:ln>
                  <a:noFill/>
                </a:ln>
                <a:solidFill>
                  <a:srgbClr val="000000"/>
                </a:solidFill>
                <a:effectLst/>
                <a:latin typeface="Times New Roman" panose="02020603050405020304" pitchFamily="18" charset="0"/>
                <a:ea typeface="Source Code Pro"/>
                <a:cs typeface="Times New Roman" panose="02020603050405020304" pitchFamily="18" charset="0"/>
              </a:rPr>
              <a:t>a</a:t>
            </a:r>
            <a:br>
              <a:rPr kumimoji="0" lang="zh-CN" altLang="zh-CN" sz="2000" b="1" i="0" u="none" strike="noStrike" cap="none" normalizeH="0" baseline="0" dirty="0">
                <a:ln>
                  <a:noFill/>
                </a:ln>
                <a:solidFill>
                  <a:srgbClr val="000000"/>
                </a:solidFill>
                <a:effectLst/>
                <a:latin typeface="Times New Roman" panose="02020603050405020304" pitchFamily="18" charset="0"/>
                <a:ea typeface="Source Code Pro"/>
                <a:cs typeface="Times New Roman" panose="02020603050405020304" pitchFamily="18" charset="0"/>
              </a:rPr>
            </a:br>
            <a:r>
              <a:rPr kumimoji="0" lang="zh-CN" altLang="zh-CN" sz="2000" b="1" i="0" u="none" strike="noStrike" cap="none" normalizeH="0" baseline="0" dirty="0">
                <a:ln>
                  <a:noFill/>
                </a:ln>
                <a:solidFill>
                  <a:srgbClr val="000000"/>
                </a:solidFill>
                <a:effectLst/>
                <a:latin typeface="Times New Roman" panose="02020603050405020304" pitchFamily="18" charset="0"/>
                <a:ea typeface="Source Code Pro"/>
                <a:cs typeface="Times New Roman" panose="02020603050405020304" pitchFamily="18" charset="0"/>
              </a:rPr>
              <a:t>num = </a:t>
            </a:r>
            <a:r>
              <a:rPr kumimoji="0" lang="zh-CN" altLang="zh-CN" sz="2000" b="1" i="0" u="none" strike="noStrike" cap="none" normalizeH="0" baseline="0" dirty="0">
                <a:ln>
                  <a:noFill/>
                </a:ln>
                <a:solidFill>
                  <a:srgbClr val="000080"/>
                </a:solidFill>
                <a:effectLst/>
                <a:latin typeface="Times New Roman" panose="02020603050405020304" pitchFamily="18" charset="0"/>
                <a:ea typeface="Source Code Pro"/>
                <a:cs typeface="Times New Roman" panose="02020603050405020304" pitchFamily="18" charset="0"/>
              </a:rPr>
              <a:t>eval</a:t>
            </a:r>
            <a:r>
              <a:rPr kumimoji="0" lang="zh-CN" altLang="zh-CN" sz="2000" b="1" i="0" u="none" strike="noStrike" cap="none" normalizeH="0" baseline="0" dirty="0">
                <a:ln>
                  <a:noFill/>
                </a:ln>
                <a:solidFill>
                  <a:srgbClr val="000000"/>
                </a:solidFill>
                <a:effectLst/>
                <a:latin typeface="Times New Roman" panose="02020603050405020304" pitchFamily="18" charset="0"/>
                <a:ea typeface="Source Code Pro"/>
                <a:cs typeface="Times New Roman" panose="02020603050405020304" pitchFamily="18" charset="0"/>
              </a:rPr>
              <a:t>(</a:t>
            </a:r>
            <a:r>
              <a:rPr kumimoji="0" lang="zh-CN" altLang="zh-CN" sz="2000" b="1" i="0" u="none" strike="noStrike" cap="none" normalizeH="0" baseline="0" dirty="0">
                <a:ln>
                  <a:noFill/>
                </a:ln>
                <a:solidFill>
                  <a:srgbClr val="000080"/>
                </a:solidFill>
                <a:effectLst/>
                <a:latin typeface="Times New Roman" panose="02020603050405020304" pitchFamily="18" charset="0"/>
                <a:ea typeface="Source Code Pro"/>
                <a:cs typeface="Times New Roman" panose="02020603050405020304" pitchFamily="18" charset="0"/>
              </a:rPr>
              <a:t>input</a:t>
            </a:r>
            <a:r>
              <a:rPr kumimoji="0" lang="zh-CN" altLang="zh-CN" sz="2000" b="1" i="0" u="none" strike="noStrike" cap="none" normalizeH="0" baseline="0" dirty="0">
                <a:ln>
                  <a:noFill/>
                </a:ln>
                <a:solidFill>
                  <a:srgbClr val="000000"/>
                </a:solidFill>
                <a:effectLst/>
                <a:latin typeface="Times New Roman" panose="02020603050405020304" pitchFamily="18" charset="0"/>
                <a:ea typeface="Source Code Pro"/>
                <a:cs typeface="Times New Roman" panose="02020603050405020304" pitchFamily="18" charset="0"/>
              </a:rPr>
              <a:t>(</a:t>
            </a:r>
            <a:r>
              <a:rPr kumimoji="0" lang="zh-CN" altLang="zh-CN" sz="2000" b="1" i="0" u="none" strike="noStrike" cap="none" normalizeH="0" baseline="0" dirty="0">
                <a:ln>
                  <a:noFill/>
                </a:ln>
                <a:solidFill>
                  <a:srgbClr val="008080"/>
                </a:solidFill>
                <a:effectLst/>
                <a:latin typeface="Times New Roman" panose="02020603050405020304" pitchFamily="18" charset="0"/>
                <a:ea typeface="Source Code Pro"/>
                <a:cs typeface="Times New Roman" panose="02020603050405020304" pitchFamily="18" charset="0"/>
              </a:rPr>
              <a:t>"</a:t>
            </a:r>
            <a:r>
              <a:rPr kumimoji="0" lang="zh-CN" altLang="zh-CN" sz="2000" b="1" i="0" u="none" strike="noStrike" cap="none" normalizeH="0" baseline="0" dirty="0">
                <a:ln>
                  <a:noFill/>
                </a:ln>
                <a:solidFill>
                  <a:srgbClr val="008080"/>
                </a:solidFill>
                <a:effectLst/>
                <a:latin typeface="Times New Roman" panose="02020603050405020304" pitchFamily="18" charset="0"/>
                <a:ea typeface="宋体" panose="02010600030101010101" pitchFamily="2" charset="-122"/>
                <a:cs typeface="Times New Roman" panose="02020603050405020304" pitchFamily="18" charset="0"/>
              </a:rPr>
              <a:t>请输入一个整数</a:t>
            </a:r>
            <a:r>
              <a:rPr kumimoji="0" lang="zh-CN" altLang="zh-CN" sz="2000" b="1" i="0" u="none" strike="noStrike" cap="none" normalizeH="0" baseline="0" dirty="0">
                <a:ln>
                  <a:noFill/>
                </a:ln>
                <a:solidFill>
                  <a:srgbClr val="008080"/>
                </a:solidFill>
                <a:effectLst/>
                <a:latin typeface="Times New Roman" panose="02020603050405020304" pitchFamily="18" charset="0"/>
                <a:ea typeface="Source Code Pro"/>
                <a:cs typeface="Times New Roman" panose="02020603050405020304" pitchFamily="18" charset="0"/>
              </a:rPr>
              <a:t>: "</a:t>
            </a:r>
            <a:r>
              <a:rPr kumimoji="0" lang="zh-CN" altLang="zh-CN" sz="2000" b="1" i="0" u="none" strike="noStrike" cap="none" normalizeH="0" baseline="0" dirty="0">
                <a:ln>
                  <a:noFill/>
                </a:ln>
                <a:solidFill>
                  <a:srgbClr val="000000"/>
                </a:solidFill>
                <a:effectLst/>
                <a:latin typeface="Times New Roman" panose="02020603050405020304" pitchFamily="18" charset="0"/>
                <a:ea typeface="Source Code Pro"/>
                <a:cs typeface="Times New Roman" panose="02020603050405020304" pitchFamily="18" charset="0"/>
              </a:rPr>
              <a:t>))</a:t>
            </a:r>
            <a:br>
              <a:rPr kumimoji="0" lang="zh-CN" altLang="zh-CN" sz="2000" b="1" i="0" u="none" strike="noStrike" cap="none" normalizeH="0" baseline="0" dirty="0">
                <a:ln>
                  <a:noFill/>
                </a:ln>
                <a:solidFill>
                  <a:srgbClr val="000000"/>
                </a:solidFill>
                <a:effectLst/>
                <a:latin typeface="Times New Roman" panose="02020603050405020304" pitchFamily="18" charset="0"/>
                <a:ea typeface="Source Code Pro"/>
                <a:cs typeface="Times New Roman" panose="02020603050405020304" pitchFamily="18" charset="0"/>
              </a:rPr>
            </a:br>
            <a:r>
              <a:rPr kumimoji="0" lang="zh-CN" altLang="zh-CN" sz="2000" b="1" i="0" u="none" strike="noStrike" cap="none" normalizeH="0" baseline="0" dirty="0">
                <a:ln>
                  <a:noFill/>
                </a:ln>
                <a:solidFill>
                  <a:srgbClr val="000080"/>
                </a:solidFill>
                <a:effectLst/>
                <a:latin typeface="Times New Roman" panose="02020603050405020304" pitchFamily="18" charset="0"/>
                <a:ea typeface="Source Code Pro"/>
                <a:cs typeface="Times New Roman" panose="02020603050405020304" pitchFamily="18" charset="0"/>
              </a:rPr>
              <a:t>print</a:t>
            </a:r>
            <a:r>
              <a:rPr kumimoji="0" lang="zh-CN" altLang="zh-CN" sz="2000" b="1" i="0" u="none" strike="noStrike" cap="none" normalizeH="0" baseline="0" dirty="0">
                <a:ln>
                  <a:noFill/>
                </a:ln>
                <a:solidFill>
                  <a:srgbClr val="000000"/>
                </a:solidFill>
                <a:effectLst/>
                <a:latin typeface="Times New Roman" panose="02020603050405020304" pitchFamily="18" charset="0"/>
                <a:ea typeface="Source Code Pro"/>
                <a:cs typeface="Times New Roman" panose="02020603050405020304" pitchFamily="18" charset="0"/>
              </a:rPr>
              <a:t>(f(</a:t>
            </a:r>
            <a:r>
              <a:rPr kumimoji="0" lang="zh-CN" altLang="zh-CN" sz="2000" b="1" i="0" u="none" strike="noStrike" cap="none" normalizeH="0" baseline="0" dirty="0">
                <a:ln>
                  <a:noFill/>
                </a:ln>
                <a:solidFill>
                  <a:srgbClr val="000080"/>
                </a:solidFill>
                <a:effectLst/>
                <a:latin typeface="Times New Roman" panose="02020603050405020304" pitchFamily="18" charset="0"/>
                <a:ea typeface="Source Code Pro"/>
                <a:cs typeface="Times New Roman" panose="02020603050405020304" pitchFamily="18" charset="0"/>
              </a:rPr>
              <a:t>abs</a:t>
            </a:r>
            <a:r>
              <a:rPr kumimoji="0" lang="zh-CN" altLang="zh-CN" sz="2000" b="1" i="0" u="none" strike="noStrike" cap="none" normalizeH="0" baseline="0" dirty="0">
                <a:ln>
                  <a:noFill/>
                </a:ln>
                <a:solidFill>
                  <a:srgbClr val="000000"/>
                </a:solidFill>
                <a:effectLst/>
                <a:latin typeface="Times New Roman" panose="02020603050405020304" pitchFamily="18" charset="0"/>
                <a:ea typeface="Source Code Pro"/>
                <a:cs typeface="Times New Roman" panose="02020603050405020304" pitchFamily="18" charset="0"/>
              </a:rPr>
              <a:t>(</a:t>
            </a:r>
            <a:r>
              <a:rPr kumimoji="0" lang="en-US" altLang="zh-CN" sz="2000" b="1" i="0" u="none" strike="noStrike" cap="none" normalizeH="0" baseline="0" dirty="0">
                <a:ln>
                  <a:noFill/>
                </a:ln>
                <a:solidFill>
                  <a:srgbClr val="000000"/>
                </a:solidFill>
                <a:effectLst/>
                <a:latin typeface="Times New Roman" panose="02020603050405020304" pitchFamily="18" charset="0"/>
                <a:ea typeface="Source Code Pro"/>
                <a:cs typeface="Times New Roman" panose="02020603050405020304" pitchFamily="18" charset="0"/>
              </a:rPr>
              <a:t>n</a:t>
            </a:r>
            <a:r>
              <a:rPr kumimoji="0" lang="zh-CN" altLang="zh-CN" sz="2000" b="1" i="0" u="none" strike="noStrike" cap="none" normalizeH="0" baseline="0" dirty="0">
                <a:ln>
                  <a:noFill/>
                </a:ln>
                <a:solidFill>
                  <a:srgbClr val="000000"/>
                </a:solidFill>
                <a:effectLst/>
                <a:latin typeface="Times New Roman" panose="02020603050405020304" pitchFamily="18" charset="0"/>
                <a:ea typeface="Source Code Pro"/>
                <a:cs typeface="Times New Roman" panose="02020603050405020304" pitchFamily="18" charset="0"/>
              </a:rPr>
              <a:t>um)))</a:t>
            </a:r>
            <a:endParaRPr kumimoji="0" lang="zh-CN" altLang="zh-CN"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矩形 7"/>
          <p:cNvSpPr/>
          <p:nvPr/>
        </p:nvSpPr>
        <p:spPr>
          <a:xfrm>
            <a:off x="2106439" y="1559512"/>
            <a:ext cx="3343748" cy="3970318"/>
          </a:xfrm>
          <a:prstGeom prst="rect">
            <a:avLst/>
          </a:prstGeom>
        </p:spPr>
        <p:txBody>
          <a:bodyPr wrap="square">
            <a:spAutoFit/>
          </a:bodyPr>
          <a:lstStyle/>
          <a:p>
            <a:pPr>
              <a:lnSpc>
                <a:spcPct val="150000"/>
              </a:lnSpc>
            </a:pPr>
            <a:r>
              <a:rPr lang="zh-CN" altLang="en-US" sz="2400" dirty="0">
                <a:solidFill>
                  <a:srgbClr val="3673A6"/>
                </a:solidFill>
                <a:latin typeface="微软雅黑" panose="020B0503020204020204" pitchFamily="34" charset="-122"/>
                <a:ea typeface="微软雅黑" panose="020B0503020204020204" pitchFamily="34" charset="-122"/>
              </a:rPr>
              <a:t>斐波那契数列：</a:t>
            </a:r>
            <a:r>
              <a:rPr lang="en-US" altLang="zh-CN" sz="2400" dirty="0">
                <a:solidFill>
                  <a:srgbClr val="3673A6"/>
                </a:solidFill>
                <a:latin typeface="微软雅黑" panose="020B0503020204020204" pitchFamily="34" charset="-122"/>
                <a:ea typeface="微软雅黑" panose="020B0503020204020204" pitchFamily="34" charset="-122"/>
              </a:rPr>
              <a:t>1</a:t>
            </a:r>
            <a:r>
              <a:rPr lang="zh-CN" altLang="en-US" sz="2400" dirty="0">
                <a:solidFill>
                  <a:srgbClr val="3673A6"/>
                </a:solidFill>
                <a:latin typeface="微软雅黑" panose="020B0503020204020204" pitchFamily="34" charset="-122"/>
                <a:ea typeface="微软雅黑" panose="020B0503020204020204" pitchFamily="34" charset="-122"/>
              </a:rPr>
              <a:t>、</a:t>
            </a:r>
            <a:r>
              <a:rPr lang="en-US" altLang="zh-CN" sz="2400" dirty="0">
                <a:solidFill>
                  <a:srgbClr val="3673A6"/>
                </a:solidFill>
                <a:latin typeface="微软雅黑" panose="020B0503020204020204" pitchFamily="34" charset="-122"/>
                <a:ea typeface="微软雅黑" panose="020B0503020204020204" pitchFamily="34" charset="-122"/>
              </a:rPr>
              <a:t>1</a:t>
            </a:r>
            <a:r>
              <a:rPr lang="zh-CN" altLang="en-US" sz="2400" dirty="0">
                <a:solidFill>
                  <a:srgbClr val="3673A6"/>
                </a:solidFill>
                <a:latin typeface="微软雅黑" panose="020B0503020204020204" pitchFamily="34" charset="-122"/>
                <a:ea typeface="微软雅黑" panose="020B0503020204020204" pitchFamily="34" charset="-122"/>
              </a:rPr>
              <a:t>、</a:t>
            </a:r>
            <a:r>
              <a:rPr lang="en-US" altLang="zh-CN" sz="2400" dirty="0">
                <a:solidFill>
                  <a:srgbClr val="3673A6"/>
                </a:solidFill>
                <a:latin typeface="微软雅黑" panose="020B0503020204020204" pitchFamily="34" charset="-122"/>
                <a:ea typeface="微软雅黑" panose="020B0503020204020204" pitchFamily="34" charset="-122"/>
              </a:rPr>
              <a:t>2</a:t>
            </a:r>
            <a:r>
              <a:rPr lang="zh-CN" altLang="en-US" sz="2400" dirty="0">
                <a:solidFill>
                  <a:srgbClr val="3673A6"/>
                </a:solidFill>
                <a:latin typeface="微软雅黑" panose="020B0503020204020204" pitchFamily="34" charset="-122"/>
                <a:ea typeface="微软雅黑" panose="020B0503020204020204" pitchFamily="34" charset="-122"/>
              </a:rPr>
              <a:t>、</a:t>
            </a:r>
            <a:r>
              <a:rPr lang="en-US" altLang="zh-CN" sz="2400" dirty="0">
                <a:solidFill>
                  <a:srgbClr val="3673A6"/>
                </a:solidFill>
                <a:latin typeface="微软雅黑" panose="020B0503020204020204" pitchFamily="34" charset="-122"/>
                <a:ea typeface="微软雅黑" panose="020B0503020204020204" pitchFamily="34" charset="-122"/>
              </a:rPr>
              <a:t>3</a:t>
            </a:r>
            <a:r>
              <a:rPr lang="zh-CN" altLang="en-US" sz="2400" dirty="0">
                <a:solidFill>
                  <a:srgbClr val="3673A6"/>
                </a:solidFill>
                <a:latin typeface="微软雅黑" panose="020B0503020204020204" pitchFamily="34" charset="-122"/>
                <a:ea typeface="微软雅黑" panose="020B0503020204020204" pitchFamily="34" charset="-122"/>
              </a:rPr>
              <a:t>、</a:t>
            </a:r>
            <a:r>
              <a:rPr lang="en-US" altLang="zh-CN" sz="2400" dirty="0">
                <a:solidFill>
                  <a:srgbClr val="3673A6"/>
                </a:solidFill>
                <a:latin typeface="微软雅黑" panose="020B0503020204020204" pitchFamily="34" charset="-122"/>
                <a:ea typeface="微软雅黑" panose="020B0503020204020204" pitchFamily="34" charset="-122"/>
              </a:rPr>
              <a:t>5</a:t>
            </a:r>
            <a:r>
              <a:rPr lang="zh-CN" altLang="en-US" sz="2400" dirty="0">
                <a:solidFill>
                  <a:srgbClr val="3673A6"/>
                </a:solidFill>
                <a:latin typeface="微软雅黑" panose="020B0503020204020204" pitchFamily="34" charset="-122"/>
                <a:ea typeface="微软雅黑" panose="020B0503020204020204" pitchFamily="34" charset="-122"/>
              </a:rPr>
              <a:t>、</a:t>
            </a:r>
            <a:r>
              <a:rPr lang="en-US" altLang="zh-CN" sz="2400" dirty="0">
                <a:solidFill>
                  <a:srgbClr val="3673A6"/>
                </a:solidFill>
                <a:latin typeface="微软雅黑" panose="020B0503020204020204" pitchFamily="34" charset="-122"/>
                <a:ea typeface="微软雅黑" panose="020B0503020204020204" pitchFamily="34" charset="-122"/>
              </a:rPr>
              <a:t>8</a:t>
            </a:r>
            <a:r>
              <a:rPr lang="zh-CN" altLang="en-US" sz="2400" dirty="0">
                <a:solidFill>
                  <a:srgbClr val="3673A6"/>
                </a:solidFill>
                <a:latin typeface="微软雅黑" panose="020B0503020204020204" pitchFamily="34" charset="-122"/>
                <a:ea typeface="微软雅黑" panose="020B0503020204020204" pitchFamily="34" charset="-122"/>
              </a:rPr>
              <a:t>、</a:t>
            </a:r>
            <a:r>
              <a:rPr lang="en-US" altLang="zh-CN" sz="2400" dirty="0">
                <a:solidFill>
                  <a:srgbClr val="3673A6"/>
                </a:solidFill>
                <a:latin typeface="微软雅黑" panose="020B0503020204020204" pitchFamily="34" charset="-122"/>
                <a:ea typeface="微软雅黑" panose="020B0503020204020204" pitchFamily="34" charset="-122"/>
              </a:rPr>
              <a:t>13</a:t>
            </a:r>
            <a:r>
              <a:rPr lang="zh-CN" altLang="en-US" sz="2400" dirty="0">
                <a:solidFill>
                  <a:srgbClr val="3673A6"/>
                </a:solidFill>
                <a:latin typeface="微软雅黑" panose="020B0503020204020204" pitchFamily="34" charset="-122"/>
                <a:ea typeface="微软雅黑" panose="020B0503020204020204" pitchFamily="34" charset="-122"/>
              </a:rPr>
              <a:t>、</a:t>
            </a:r>
            <a:r>
              <a:rPr lang="en-US" altLang="zh-CN" sz="2400" dirty="0">
                <a:solidFill>
                  <a:srgbClr val="3673A6"/>
                </a:solidFill>
                <a:latin typeface="微软雅黑" panose="020B0503020204020204" pitchFamily="34" charset="-122"/>
                <a:ea typeface="微软雅黑" panose="020B0503020204020204" pitchFamily="34" charset="-122"/>
              </a:rPr>
              <a:t>21</a:t>
            </a:r>
            <a:r>
              <a:rPr lang="zh-CN" altLang="en-US" sz="2400" dirty="0">
                <a:solidFill>
                  <a:srgbClr val="3673A6"/>
                </a:solidFill>
                <a:latin typeface="微软雅黑" panose="020B0503020204020204" pitchFamily="34" charset="-122"/>
                <a:ea typeface="微软雅黑" panose="020B0503020204020204" pitchFamily="34" charset="-122"/>
              </a:rPr>
              <a:t>、</a:t>
            </a:r>
            <a:r>
              <a:rPr lang="en-US" altLang="zh-CN" sz="2400" dirty="0">
                <a:solidFill>
                  <a:srgbClr val="3673A6"/>
                </a:solidFill>
                <a:latin typeface="微软雅黑" panose="020B0503020204020204" pitchFamily="34" charset="-122"/>
                <a:ea typeface="微软雅黑" panose="020B0503020204020204" pitchFamily="34" charset="-122"/>
              </a:rPr>
              <a:t>34,</a:t>
            </a:r>
            <a:r>
              <a:rPr lang="zh-CN" altLang="en-US" sz="2400" dirty="0">
                <a:solidFill>
                  <a:srgbClr val="3673A6"/>
                </a:solidFill>
                <a:latin typeface="微软雅黑" panose="020B0503020204020204" pitchFamily="34" charset="-122"/>
                <a:ea typeface="微软雅黑" panose="020B0503020204020204" pitchFamily="34" charset="-122"/>
              </a:rPr>
              <a:t>斐波纳契数列以如下被以递归的方法定义：</a:t>
            </a:r>
            <a:r>
              <a:rPr lang="en-US" altLang="zh-CN" sz="2400" dirty="0">
                <a:solidFill>
                  <a:srgbClr val="3673A6"/>
                </a:solidFill>
                <a:latin typeface="微软雅黑" panose="020B0503020204020204" pitchFamily="34" charset="-122"/>
                <a:ea typeface="微软雅黑" panose="020B0503020204020204" pitchFamily="34" charset="-122"/>
              </a:rPr>
              <a:t>F(0)=1</a:t>
            </a:r>
            <a:r>
              <a:rPr lang="zh-CN" altLang="en-US" sz="2400" dirty="0">
                <a:solidFill>
                  <a:srgbClr val="3673A6"/>
                </a:solidFill>
                <a:latin typeface="微软雅黑" panose="020B0503020204020204" pitchFamily="34" charset="-122"/>
                <a:ea typeface="微软雅黑" panose="020B0503020204020204" pitchFamily="34" charset="-122"/>
              </a:rPr>
              <a:t>，</a:t>
            </a:r>
            <a:r>
              <a:rPr lang="en-US" altLang="zh-CN" sz="2400" dirty="0">
                <a:solidFill>
                  <a:srgbClr val="3673A6"/>
                </a:solidFill>
                <a:latin typeface="微软雅黑" panose="020B0503020204020204" pitchFamily="34" charset="-122"/>
                <a:ea typeface="微软雅黑" panose="020B0503020204020204" pitchFamily="34" charset="-122"/>
              </a:rPr>
              <a:t>F(1)=1, F(n)=F(n-1)+F(n-2)</a:t>
            </a:r>
            <a:r>
              <a:rPr lang="zh-CN" altLang="en-US" sz="2400" dirty="0">
                <a:solidFill>
                  <a:srgbClr val="3673A6"/>
                </a:solidFill>
                <a:latin typeface="微软雅黑" panose="020B0503020204020204" pitchFamily="34" charset="-122"/>
                <a:ea typeface="微软雅黑" panose="020B0503020204020204" pitchFamily="34" charset="-122"/>
              </a:rPr>
              <a:t>（</a:t>
            </a:r>
            <a:r>
              <a:rPr lang="en-US" altLang="zh-CN" sz="2400" dirty="0">
                <a:solidFill>
                  <a:srgbClr val="3673A6"/>
                </a:solidFill>
                <a:latin typeface="微软雅黑" panose="020B0503020204020204" pitchFamily="34" charset="-122"/>
                <a:ea typeface="微软雅黑" panose="020B0503020204020204" pitchFamily="34" charset="-122"/>
              </a:rPr>
              <a:t>n&gt;=2</a:t>
            </a:r>
            <a:r>
              <a:rPr lang="zh-CN" altLang="en-US" sz="2400" dirty="0">
                <a:solidFill>
                  <a:srgbClr val="3673A6"/>
                </a:solidFill>
                <a:latin typeface="微软雅黑" panose="020B0503020204020204" pitchFamily="34" charset="-122"/>
                <a:ea typeface="微软雅黑" panose="020B0503020204020204" pitchFamily="34" charset="-122"/>
              </a:rPr>
              <a:t>，</a:t>
            </a:r>
            <a:r>
              <a:rPr lang="en-US" altLang="zh-CN" sz="2400" dirty="0" err="1">
                <a:solidFill>
                  <a:srgbClr val="3673A6"/>
                </a:solidFill>
                <a:latin typeface="微软雅黑" panose="020B0503020204020204" pitchFamily="34" charset="-122"/>
                <a:ea typeface="微软雅黑" panose="020B0503020204020204" pitchFamily="34" charset="-122"/>
              </a:rPr>
              <a:t>n∈N</a:t>
            </a:r>
            <a:r>
              <a:rPr lang="en-US" altLang="zh-CN" sz="2400" dirty="0">
                <a:solidFill>
                  <a:srgbClr val="3673A6"/>
                </a:solidFill>
                <a:latin typeface="微软雅黑" panose="020B0503020204020204" pitchFamily="34" charset="-122"/>
                <a:ea typeface="微软雅黑" panose="020B0503020204020204" pitchFamily="34" charset="-122"/>
              </a:rPr>
              <a:t>*</a:t>
            </a:r>
            <a:r>
              <a:rPr lang="zh-CN" altLang="en-US" sz="2400" dirty="0">
                <a:solidFill>
                  <a:srgbClr val="3673A6"/>
                </a:solidFill>
                <a:latin typeface="微软雅黑" panose="020B0503020204020204" pitchFamily="34" charset="-122"/>
                <a:ea typeface="微软雅黑" panose="020B0503020204020204" pitchFamily="34" charset="-122"/>
              </a:rPr>
              <a:t>）</a:t>
            </a:r>
          </a:p>
        </p:txBody>
      </p:sp>
      <p:sp>
        <p:nvSpPr>
          <p:cNvPr id="9" name="文本框 3">
            <a:extLst>
              <a:ext uri="{FF2B5EF4-FFF2-40B4-BE49-F238E27FC236}">
                <a16:creationId xmlns:a16="http://schemas.microsoft.com/office/drawing/2014/main" id="{4F355BCC-2532-47D0-9CCB-B1504AB2038A}"/>
              </a:ext>
            </a:extLst>
          </p:cNvPr>
          <p:cNvSpPr txBox="1"/>
          <p:nvPr/>
        </p:nvSpPr>
        <p:spPr>
          <a:xfrm flipH="1">
            <a:off x="1447983" y="721350"/>
            <a:ext cx="6147874" cy="584775"/>
          </a:xfrm>
          <a:prstGeom prst="rect">
            <a:avLst/>
          </a:prstGeom>
          <a:noFill/>
        </p:spPr>
        <p:txBody>
          <a:bodyPr wrap="square" rtlCol="0">
            <a:spAutoFit/>
          </a:bodyPr>
          <a:lstStyle/>
          <a:p>
            <a:r>
              <a:rPr lang="zh-CN" altLang="en-US"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rPr>
              <a:t>随堂练习：函数的定义和调用</a:t>
            </a:r>
            <a:endParaRPr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endParaRPr>
          </a:p>
        </p:txBody>
      </p:sp>
      <p:pic>
        <p:nvPicPr>
          <p:cNvPr id="10" name="Picture 2" descr="https://img0.baidu.com/it/u=2936318765,1752478232&amp;fm=26&amp;fmt=aut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277" y="390570"/>
            <a:ext cx="915555" cy="915555"/>
          </a:xfrm>
          <a:prstGeom prst="rect">
            <a:avLst/>
          </a:prstGeom>
          <a:noFill/>
          <a:extLst>
            <a:ext uri="{909E8E84-426E-40DD-AFC4-6F175D3DCCD1}">
              <a14:hiddenFill xmlns:a14="http://schemas.microsoft.com/office/drawing/2010/main">
                <a:solidFill>
                  <a:srgbClr val="FFFFFF"/>
                </a:solidFill>
              </a14:hiddenFill>
            </a:ext>
          </a:extLst>
        </p:spPr>
      </p:pic>
      <p:sp>
        <p:nvSpPr>
          <p:cNvPr id="11"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pic>
        <p:nvPicPr>
          <p:cNvPr id="12" name="Picture 4" descr="https://gimg2.baidu.com/image_search/src=http%3A%2F%2Fpic4.zhimg.com%2Fv2-d5b3e725d11a195a02d5e7f6ca4b8984_1200x500.jpg&amp;refer=http%3A%2F%2Fpic4.zhimg.com&amp;app=2002&amp;size=f9999,10000&amp;q=a80&amp;n=0&amp;g=0n&amp;fmt=jpeg?sec=1647768565&amp;t=476684d17ed9ccd6e74059851d539caf"/>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7284"/>
          <a:stretch/>
        </p:blipFill>
        <p:spPr bwMode="auto">
          <a:xfrm>
            <a:off x="1113838" y="1669030"/>
            <a:ext cx="668290" cy="704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5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9057DCC-D4CD-47EC-AFC7-75F483F3055D}"/>
              </a:ext>
            </a:extLst>
          </p:cNvPr>
          <p:cNvSpPr/>
          <p:nvPr/>
        </p:nvSpPr>
        <p:spPr>
          <a:xfrm>
            <a:off x="1992780" y="1496161"/>
            <a:ext cx="8581668" cy="1955215"/>
          </a:xfrm>
          <a:prstGeom prst="rect">
            <a:avLst/>
          </a:prstGeom>
        </p:spPr>
        <p:txBody>
          <a:bodyPr wrap="square">
            <a:spAutoFit/>
          </a:bodyPr>
          <a:lstStyle/>
          <a:p>
            <a:pPr>
              <a:lnSpc>
                <a:spcPct val="150000"/>
              </a:lnSpc>
            </a:pPr>
            <a:r>
              <a:rPr lang="zh-CN" altLang="en-US" sz="2800" dirty="0">
                <a:solidFill>
                  <a:srgbClr val="3673A6"/>
                </a:solidFill>
                <a:latin typeface="微软雅黑" panose="020B0503020204020204" pitchFamily="34" charset="-122"/>
                <a:ea typeface="微软雅黑" panose="020B0503020204020204" pitchFamily="34" charset="-122"/>
              </a:rPr>
              <a:t>设计函数，判断“完数”，一个数如果恰好等于它的因子之和，这个数就称为“完数”，例如</a:t>
            </a:r>
            <a:r>
              <a:rPr lang="en-US" altLang="zh-CN" sz="2800" dirty="0">
                <a:solidFill>
                  <a:srgbClr val="3673A6"/>
                </a:solidFill>
                <a:latin typeface="微软雅黑" panose="020B0503020204020204" pitchFamily="34" charset="-122"/>
                <a:ea typeface="微软雅黑" panose="020B0503020204020204" pitchFamily="34" charset="-122"/>
              </a:rPr>
              <a:t>6=1</a:t>
            </a:r>
            <a:r>
              <a:rPr lang="zh-CN" altLang="en-US" sz="2800" dirty="0">
                <a:solidFill>
                  <a:srgbClr val="3673A6"/>
                </a:solidFill>
                <a:latin typeface="微软雅黑" panose="020B0503020204020204" pitchFamily="34" charset="-122"/>
                <a:ea typeface="微软雅黑" panose="020B0503020204020204" pitchFamily="34" charset="-122"/>
              </a:rPr>
              <a:t>＋</a:t>
            </a:r>
            <a:r>
              <a:rPr lang="en-US" altLang="zh-CN" sz="2800" dirty="0">
                <a:solidFill>
                  <a:srgbClr val="3673A6"/>
                </a:solidFill>
                <a:latin typeface="微软雅黑" panose="020B0503020204020204" pitchFamily="34" charset="-122"/>
                <a:ea typeface="微软雅黑" panose="020B0503020204020204" pitchFamily="34" charset="-122"/>
              </a:rPr>
              <a:t>2</a:t>
            </a:r>
            <a:r>
              <a:rPr lang="zh-CN" altLang="en-US" sz="2800" dirty="0">
                <a:solidFill>
                  <a:srgbClr val="3673A6"/>
                </a:solidFill>
                <a:latin typeface="微软雅黑" panose="020B0503020204020204" pitchFamily="34" charset="-122"/>
                <a:ea typeface="微软雅黑" panose="020B0503020204020204" pitchFamily="34" charset="-122"/>
              </a:rPr>
              <a:t>＋</a:t>
            </a:r>
            <a:r>
              <a:rPr lang="en-US" altLang="zh-CN" sz="2800" dirty="0">
                <a:solidFill>
                  <a:srgbClr val="3673A6"/>
                </a:solidFill>
                <a:latin typeface="微软雅黑" panose="020B0503020204020204" pitchFamily="34" charset="-122"/>
                <a:ea typeface="微软雅黑" panose="020B0503020204020204" pitchFamily="34" charset="-122"/>
              </a:rPr>
              <a:t>3</a:t>
            </a:r>
            <a:r>
              <a:rPr lang="zh-CN" altLang="en-US" sz="2800" dirty="0">
                <a:solidFill>
                  <a:srgbClr val="3673A6"/>
                </a:solidFill>
                <a:latin typeface="微软雅黑" panose="020B0503020204020204" pitchFamily="34" charset="-122"/>
                <a:ea typeface="微软雅黑" panose="020B0503020204020204" pitchFamily="34" charset="-122"/>
              </a:rPr>
              <a:t>，如果是，返回</a:t>
            </a:r>
            <a:r>
              <a:rPr lang="en-US" altLang="zh-CN" sz="2800" dirty="0">
                <a:solidFill>
                  <a:srgbClr val="3673A6"/>
                </a:solidFill>
                <a:latin typeface="微软雅黑" panose="020B0503020204020204" pitchFamily="34" charset="-122"/>
                <a:ea typeface="微软雅黑" panose="020B0503020204020204" pitchFamily="34" charset="-122"/>
              </a:rPr>
              <a:t>True</a:t>
            </a:r>
            <a:r>
              <a:rPr lang="zh-CN" altLang="en-US" sz="2800" dirty="0">
                <a:solidFill>
                  <a:srgbClr val="3673A6"/>
                </a:solidFill>
                <a:latin typeface="微软雅黑" panose="020B0503020204020204" pitchFamily="34" charset="-122"/>
                <a:ea typeface="微软雅黑" panose="020B0503020204020204" pitchFamily="34" charset="-122"/>
              </a:rPr>
              <a:t>，否则返回</a:t>
            </a:r>
            <a:r>
              <a:rPr lang="en-US" altLang="zh-CN" sz="2800" dirty="0">
                <a:solidFill>
                  <a:srgbClr val="3673A6"/>
                </a:solidFill>
                <a:latin typeface="微软雅黑" panose="020B0503020204020204" pitchFamily="34" charset="-122"/>
                <a:ea typeface="微软雅黑" panose="020B0503020204020204" pitchFamily="34" charset="-122"/>
              </a:rPr>
              <a:t>False</a:t>
            </a:r>
            <a:r>
              <a:rPr lang="zh-CN" altLang="en-US" sz="2800" dirty="0">
                <a:solidFill>
                  <a:srgbClr val="3673A6"/>
                </a:solidFill>
                <a:latin typeface="微软雅黑" panose="020B0503020204020204" pitchFamily="34" charset="-122"/>
                <a:ea typeface="微软雅黑" panose="020B0503020204020204" pitchFamily="34" charset="-122"/>
              </a:rPr>
              <a:t>。</a:t>
            </a:r>
            <a:endParaRPr lang="zh-CN" altLang="zh-CN" sz="2800" dirty="0">
              <a:solidFill>
                <a:srgbClr val="3673A6"/>
              </a:solidFill>
              <a:latin typeface="微软雅黑" panose="020B0503020204020204" pitchFamily="34" charset="-122"/>
              <a:ea typeface="微软雅黑" panose="020B0503020204020204" pitchFamily="34" charset="-122"/>
            </a:endParaRPr>
          </a:p>
        </p:txBody>
      </p:sp>
      <p:sp>
        <p:nvSpPr>
          <p:cNvPr id="8" name="文本框 3">
            <a:extLst>
              <a:ext uri="{FF2B5EF4-FFF2-40B4-BE49-F238E27FC236}">
                <a16:creationId xmlns:a16="http://schemas.microsoft.com/office/drawing/2014/main" id="{4F355BCC-2532-47D0-9CCB-B1504AB2038A}"/>
              </a:ext>
            </a:extLst>
          </p:cNvPr>
          <p:cNvSpPr txBox="1"/>
          <p:nvPr/>
        </p:nvSpPr>
        <p:spPr>
          <a:xfrm flipH="1">
            <a:off x="1447983" y="583328"/>
            <a:ext cx="6147874" cy="584775"/>
          </a:xfrm>
          <a:prstGeom prst="rect">
            <a:avLst/>
          </a:prstGeom>
          <a:noFill/>
        </p:spPr>
        <p:txBody>
          <a:bodyPr wrap="square" rtlCol="0">
            <a:spAutoFit/>
          </a:bodyPr>
          <a:lstStyle/>
          <a:p>
            <a:r>
              <a:rPr lang="zh-CN" altLang="en-US"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rPr>
              <a:t>综合练习：函数的定义和调用</a:t>
            </a:r>
            <a:endParaRPr sz="3200" b="1" dirty="0">
              <a:solidFill>
                <a:srgbClr val="F8DD71"/>
              </a:solidFill>
              <a:latin typeface="微软雅黑" panose="020B0503020204020204" pitchFamily="34" charset="-122"/>
              <a:ea typeface="微软雅黑" panose="020B0503020204020204" pitchFamily="34" charset="-122"/>
              <a:cs typeface="微软雅黑" panose="020B0503020204020204" charset="-122"/>
            </a:endParaRPr>
          </a:p>
        </p:txBody>
      </p:sp>
      <p:pic>
        <p:nvPicPr>
          <p:cNvPr id="9" name="Picture 2" descr="https://img0.baidu.com/it/u=2936318765,1752478232&amp;fm=26&amp;fmt=aut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277" y="390570"/>
            <a:ext cx="915555" cy="91555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gimg2.baidu.com/image_search/src=http%3A%2F%2Fpic4.zhimg.com%2Fv2-d5b3e725d11a195a02d5e7f6ca4b8984_1200x500.jpg&amp;refer=http%3A%2F%2Fpic4.zhimg.com&amp;app=2002&amp;size=f9999,10000&amp;q=a80&amp;n=0&amp;g=0n&amp;fmt=jpeg?sec=1647768565&amp;t=476684d17ed9ccd6e74059851d539caf"/>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47284"/>
          <a:stretch/>
        </p:blipFill>
        <p:spPr bwMode="auto">
          <a:xfrm>
            <a:off x="1113838" y="1669030"/>
            <a:ext cx="668290" cy="704294"/>
          </a:xfrm>
          <a:prstGeom prst="rect">
            <a:avLst/>
          </a:prstGeom>
          <a:noFill/>
          <a:extLst>
            <a:ext uri="{909E8E84-426E-40DD-AFC4-6F175D3DCCD1}">
              <a14:hiddenFill xmlns:a14="http://schemas.microsoft.com/office/drawing/2010/main">
                <a:solidFill>
                  <a:srgbClr val="FFFFFF"/>
                </a:solidFill>
              </a14:hiddenFill>
            </a:ext>
          </a:extLst>
        </p:spPr>
      </p:pic>
      <p:sp>
        <p:nvSpPr>
          <p:cNvPr id="11"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Tree>
    <p:extLst>
      <p:ext uri="{BB962C8B-B14F-4D97-AF65-F5344CB8AC3E}">
        <p14:creationId xmlns:p14="http://schemas.microsoft.com/office/powerpoint/2010/main" val="36845400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6" y="152096"/>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 name="矩形 2"/>
          <p:cNvSpPr/>
          <p:nvPr/>
        </p:nvSpPr>
        <p:spPr>
          <a:xfrm>
            <a:off x="259775" y="255271"/>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wps稻壳儿佳誉设计原创链接：http://chn.docer.com/works?userid=219874625">
            <a:extLst>
              <a:ext uri="{FF2B5EF4-FFF2-40B4-BE49-F238E27FC236}">
                <a16:creationId xmlns:a16="http://schemas.microsoft.com/office/drawing/2014/main" id="{56468483-8905-40CE-8EB9-95F144A074FB}"/>
              </a:ext>
            </a:extLst>
          </p:cNvPr>
          <p:cNvSpPr/>
          <p:nvPr/>
        </p:nvSpPr>
        <p:spPr>
          <a:xfrm>
            <a:off x="576085" y="1264798"/>
            <a:ext cx="11025978" cy="4691087"/>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lumMod val="65000"/>
                  <a:lumOff val="35000"/>
                </a:prstClr>
              </a:solidFill>
              <a:effectLst/>
              <a:uLnTx/>
              <a:uFillTx/>
              <a:latin typeface="迷你简小隶书" panose="02010609000101010101" pitchFamily="49" charset="-122"/>
              <a:ea typeface="迷你简小隶书" panose="02010609000101010101" pitchFamily="49" charset="-122"/>
              <a:cs typeface="+mn-ea"/>
            </a:endParaRPr>
          </a:p>
        </p:txBody>
      </p:sp>
      <p:sp>
        <p:nvSpPr>
          <p:cNvPr id="36" name="wps稻壳儿佳誉设计原创链接：http://chn.docer.com/works?userid=219874625">
            <a:extLst>
              <a:ext uri="{FF2B5EF4-FFF2-40B4-BE49-F238E27FC236}">
                <a16:creationId xmlns:a16="http://schemas.microsoft.com/office/drawing/2014/main" id="{0380AA1A-C5AE-49F5-9A4D-44CD6D9E0BDD}"/>
              </a:ext>
            </a:extLst>
          </p:cNvPr>
          <p:cNvSpPr/>
          <p:nvPr/>
        </p:nvSpPr>
        <p:spPr>
          <a:xfrm>
            <a:off x="829286" y="1362957"/>
            <a:ext cx="10519576" cy="4441052"/>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lumMod val="65000"/>
                  <a:lumOff val="35000"/>
                </a:prstClr>
              </a:solidFill>
              <a:effectLst/>
              <a:uLnTx/>
              <a:uFillTx/>
              <a:latin typeface="迷你简小隶书" panose="02010609000101010101" pitchFamily="49" charset="-122"/>
              <a:ea typeface="迷你简小隶书" panose="02010609000101010101" pitchFamily="49" charset="-122"/>
              <a:cs typeface="+mn-ea"/>
            </a:endParaRPr>
          </a:p>
        </p:txBody>
      </p:sp>
      <p:sp>
        <p:nvSpPr>
          <p:cNvPr id="37" name="文本框 36">
            <a:extLst>
              <a:ext uri="{FF2B5EF4-FFF2-40B4-BE49-F238E27FC236}">
                <a16:creationId xmlns:a16="http://schemas.microsoft.com/office/drawing/2014/main" id="{B9E945C2-D211-458A-A783-37004D2EF614}"/>
              </a:ext>
            </a:extLst>
          </p:cNvPr>
          <p:cNvSpPr txBox="1"/>
          <p:nvPr/>
        </p:nvSpPr>
        <p:spPr>
          <a:xfrm>
            <a:off x="1193759" y="1568892"/>
            <a:ext cx="9048631" cy="4029183"/>
          </a:xfrm>
          <a:prstGeom prst="rect">
            <a:avLst/>
          </a:prstGeom>
          <a:noFill/>
        </p:spPr>
        <p:txBody>
          <a:bodyPr vert="eaVert" wrap="square" rtlCol="0">
            <a:spAutoFit/>
          </a:bodyPr>
          <a:lstStyle/>
          <a:p>
            <a:pPr lvl="0">
              <a:lnSpc>
                <a:spcPct val="150000"/>
              </a:lnSpc>
              <a:defRPr/>
            </a:pPr>
            <a:r>
              <a:rPr lang="zh-CN" altLang="en-US" sz="2400" kern="0" dirty="0">
                <a:solidFill>
                  <a:prstClr val="black"/>
                </a:solidFill>
                <a:latin typeface="微软雅黑" panose="020B0503020204020204" pitchFamily="34" charset="-122"/>
                <a:ea typeface="微软雅黑" panose="020B0503020204020204" pitchFamily="34" charset="-122"/>
              </a:rPr>
              <a:t>本章首先介绍了使用函数的起因，当用户需要在不同地方用到完成同一个功能的语句组时，可以将这个语句组定义为一个函数，通过调用函数实现代码的复用；接着总结了</a:t>
            </a:r>
            <a:r>
              <a:rPr lang="zh-CN" altLang="en-US" sz="2400" b="1" kern="0" dirty="0">
                <a:solidFill>
                  <a:srgbClr val="046A74"/>
                </a:solidFill>
                <a:latin typeface="微软雅黑" panose="020B0503020204020204" pitchFamily="34" charset="-122"/>
                <a:ea typeface="微软雅黑" panose="020B0503020204020204" pitchFamily="34" charset="-122"/>
              </a:rPr>
              <a:t>函数的功能</a:t>
            </a:r>
            <a:r>
              <a:rPr lang="zh-CN" altLang="en-US" sz="2400" kern="0" dirty="0">
                <a:solidFill>
                  <a:prstClr val="black"/>
                </a:solidFill>
                <a:latin typeface="微软雅黑" panose="020B0503020204020204" pitchFamily="34" charset="-122"/>
                <a:ea typeface="微软雅黑" panose="020B0503020204020204" pitchFamily="34" charset="-122"/>
              </a:rPr>
              <a:t>，重点介绍了</a:t>
            </a:r>
            <a:r>
              <a:rPr lang="zh-CN" altLang="en-US" sz="2400" b="1" kern="0" dirty="0">
                <a:solidFill>
                  <a:srgbClr val="046A74"/>
                </a:solidFill>
                <a:latin typeface="微软雅黑" panose="020B0503020204020204" pitchFamily="34" charset="-122"/>
                <a:ea typeface="微软雅黑" panose="020B0503020204020204" pitchFamily="34" charset="-122"/>
              </a:rPr>
              <a:t>函数定义</a:t>
            </a:r>
            <a:r>
              <a:rPr lang="zh-CN" altLang="en-US" sz="2400" kern="0" dirty="0">
                <a:solidFill>
                  <a:prstClr val="black"/>
                </a:solidFill>
                <a:latin typeface="微软雅黑" panose="020B0503020204020204" pitchFamily="34" charset="-122"/>
                <a:ea typeface="微软雅黑" panose="020B0503020204020204" pitchFamily="34" charset="-122"/>
              </a:rPr>
              <a:t>的语法和步骤，在介绍</a:t>
            </a:r>
            <a:r>
              <a:rPr lang="zh-CN" altLang="en-US" sz="2400" b="1" kern="0" dirty="0">
                <a:solidFill>
                  <a:srgbClr val="046A74"/>
                </a:solidFill>
                <a:latin typeface="微软雅黑" panose="020B0503020204020204" pitchFamily="34" charset="-122"/>
                <a:ea typeface="微软雅黑" panose="020B0503020204020204" pitchFamily="34" charset="-122"/>
              </a:rPr>
              <a:t>函数调用</a:t>
            </a:r>
            <a:r>
              <a:rPr lang="zh-CN" altLang="en-US" sz="2400" kern="0" dirty="0">
                <a:solidFill>
                  <a:prstClr val="black"/>
                </a:solidFill>
                <a:latin typeface="微软雅黑" panose="020B0503020204020204" pitchFamily="34" charset="-122"/>
                <a:ea typeface="微软雅黑" panose="020B0503020204020204" pitchFamily="34" charset="-122"/>
              </a:rPr>
              <a:t>时，提到需要根据函数是否有返回值来确定调用方式，并重点介绍了</a:t>
            </a:r>
            <a:r>
              <a:rPr lang="zh-CN" altLang="en-US" sz="2400" b="1" kern="0" dirty="0">
                <a:solidFill>
                  <a:srgbClr val="046A74"/>
                </a:solidFill>
                <a:latin typeface="微软雅黑" panose="020B0503020204020204" pitchFamily="34" charset="-122"/>
                <a:ea typeface="微软雅黑" panose="020B0503020204020204" pitchFamily="34" charset="-122"/>
              </a:rPr>
              <a:t>函数的参数传递</a:t>
            </a:r>
            <a:r>
              <a:rPr lang="zh-CN" altLang="en-US" sz="2400" kern="0" dirty="0">
                <a:solidFill>
                  <a:prstClr val="black"/>
                </a:solidFill>
                <a:latin typeface="微软雅黑" panose="020B0503020204020204" pitchFamily="34" charset="-122"/>
                <a:ea typeface="微软雅黑" panose="020B0503020204020204" pitchFamily="34" charset="-122"/>
              </a:rPr>
              <a:t>；然后对</a:t>
            </a:r>
            <a:r>
              <a:rPr lang="zh-CN" altLang="en-US" sz="2400" b="1" kern="0" dirty="0">
                <a:solidFill>
                  <a:srgbClr val="046A74"/>
                </a:solidFill>
                <a:latin typeface="微软雅黑" panose="020B0503020204020204" pitchFamily="34" charset="-122"/>
                <a:ea typeface="微软雅黑" panose="020B0503020204020204" pitchFamily="34" charset="-122"/>
              </a:rPr>
              <a:t>变量的作用域</a:t>
            </a:r>
            <a:r>
              <a:rPr lang="zh-CN" altLang="en-US" sz="2400" kern="0" dirty="0">
                <a:solidFill>
                  <a:prstClr val="black"/>
                </a:solidFill>
                <a:latin typeface="微软雅黑" panose="020B0503020204020204" pitchFamily="34" charset="-122"/>
                <a:ea typeface="微软雅黑" panose="020B0503020204020204" pitchFamily="34" charset="-122"/>
              </a:rPr>
              <a:t>进行了讲解，最后介绍了三类</a:t>
            </a:r>
            <a:r>
              <a:rPr lang="zh-CN" altLang="en-US" sz="2400" b="1" kern="0" dirty="0">
                <a:solidFill>
                  <a:srgbClr val="046A74"/>
                </a:solidFill>
                <a:latin typeface="微软雅黑" panose="020B0503020204020204" pitchFamily="34" charset="-122"/>
                <a:ea typeface="微软雅黑" panose="020B0503020204020204" pitchFamily="34" charset="-122"/>
              </a:rPr>
              <a:t>特殊函数</a:t>
            </a:r>
            <a:r>
              <a:rPr lang="zh-CN" altLang="en-US" sz="2400" kern="0" dirty="0">
                <a:solidFill>
                  <a:prstClr val="black"/>
                </a:solidFill>
                <a:latin typeface="微软雅黑" panose="020B0503020204020204" pitchFamily="34" charset="-122"/>
                <a:ea typeface="微软雅黑" panose="020B0503020204020204" pitchFamily="34" charset="-122"/>
              </a:rPr>
              <a:t>：匿名函数、嵌套函数和递归函数。</a:t>
            </a:r>
          </a:p>
        </p:txBody>
      </p:sp>
      <p:sp>
        <p:nvSpPr>
          <p:cNvPr id="38" name="wps稻壳儿佳誉设计原创链接：http://chn.docer.com/works?userid=219874625">
            <a:extLst>
              <a:ext uri="{FF2B5EF4-FFF2-40B4-BE49-F238E27FC236}">
                <a16:creationId xmlns:a16="http://schemas.microsoft.com/office/drawing/2014/main" id="{78BC8B2F-D1C2-497C-B0C6-3F5616179AA1}"/>
              </a:ext>
            </a:extLst>
          </p:cNvPr>
          <p:cNvSpPr txBox="1"/>
          <p:nvPr/>
        </p:nvSpPr>
        <p:spPr>
          <a:xfrm>
            <a:off x="10242390" y="2176904"/>
            <a:ext cx="923330" cy="2813158"/>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prstClr val="black"/>
                </a:solidFill>
                <a:effectLst/>
                <a:uLnTx/>
                <a:uFillTx/>
                <a:latin typeface="华文中宋" panose="02010600040101010101" pitchFamily="2" charset="-122"/>
                <a:ea typeface="华文中宋" panose="02010600040101010101" pitchFamily="2" charset="-122"/>
              </a:rPr>
              <a:t>结束语</a:t>
            </a:r>
          </a:p>
        </p:txBody>
      </p:sp>
      <p:pic>
        <p:nvPicPr>
          <p:cNvPr id="39" name="wps稻壳儿佳誉设计原创链接：http://chn.docer.com/works?userid=219874625">
            <a:extLst>
              <a:ext uri="{FF2B5EF4-FFF2-40B4-BE49-F238E27FC236}">
                <a16:creationId xmlns:a16="http://schemas.microsoft.com/office/drawing/2014/main" id="{88FBFA6C-4310-4492-9303-09A8A3DE783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2727" t="37099" r="9006" b="47346"/>
          <a:stretch/>
        </p:blipFill>
        <p:spPr>
          <a:xfrm>
            <a:off x="940558" y="4946064"/>
            <a:ext cx="652007" cy="652011"/>
          </a:xfrm>
          <a:prstGeom prst="rect">
            <a:avLst/>
          </a:prstGeom>
        </p:spPr>
      </p:pic>
      <p:sp>
        <p:nvSpPr>
          <p:cNvPr id="40"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Tree>
    <p:extLst>
      <p:ext uri="{BB962C8B-B14F-4D97-AF65-F5344CB8AC3E}">
        <p14:creationId xmlns:p14="http://schemas.microsoft.com/office/powerpoint/2010/main" val="39757969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0021" y="159419"/>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59774" y="255270"/>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1304466" y="1330841"/>
            <a:ext cx="7911961" cy="2109314"/>
            <a:chOff x="4722907" y="1703100"/>
            <a:chExt cx="4243026" cy="1518226"/>
          </a:xfrm>
        </p:grpSpPr>
        <p:sp>
          <p:nvSpPr>
            <p:cNvPr id="8" name="文本框 7"/>
            <p:cNvSpPr txBox="1"/>
            <p:nvPr/>
          </p:nvSpPr>
          <p:spPr>
            <a:xfrm>
              <a:off x="4722907" y="1703100"/>
              <a:ext cx="4243026" cy="1340251"/>
            </a:xfrm>
            <a:prstGeom prst="rect">
              <a:avLst/>
            </a:prstGeom>
            <a:noFill/>
          </p:spPr>
          <p:txBody>
            <a:bodyPr wrap="square" rtlCol="0">
              <a:spAutoFit/>
            </a:bodyPr>
            <a:lstStyle/>
            <a:p>
              <a:r>
                <a:rPr lang="zh-CN" altLang="en-US" sz="11500" b="1" dirty="0">
                  <a:solidFill>
                    <a:schemeClr val="tx1">
                      <a:lumMod val="85000"/>
                      <a:lumOff val="15000"/>
                    </a:schemeClr>
                  </a:solidFill>
                  <a:latin typeface="微软雅黑" panose="020B0503020204020204" pitchFamily="34" charset="-122"/>
                  <a:ea typeface="微软雅黑" panose="020B0503020204020204" pitchFamily="34" charset="-122"/>
                </a:rPr>
                <a:t>謝 謝</a:t>
              </a:r>
            </a:p>
          </p:txBody>
        </p:sp>
        <p:cxnSp>
          <p:nvCxnSpPr>
            <p:cNvPr id="10" name="直接连接符 9"/>
            <p:cNvCxnSpPr/>
            <p:nvPr/>
          </p:nvCxnSpPr>
          <p:spPr>
            <a:xfrm>
              <a:off x="4722907" y="3149645"/>
              <a:ext cx="2441750" cy="0"/>
            </a:xfrm>
            <a:prstGeom prst="line">
              <a:avLst/>
            </a:prstGeom>
            <a:ln w="28575">
              <a:solidFill>
                <a:srgbClr val="4A8CB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722907" y="3221326"/>
              <a:ext cx="2533999" cy="0"/>
            </a:xfrm>
            <a:prstGeom prst="line">
              <a:avLst/>
            </a:prstGeom>
            <a:ln w="28575">
              <a:solidFill>
                <a:srgbClr val="F8DD71"/>
              </a:solidFill>
            </a:ln>
          </p:spPr>
          <p:style>
            <a:lnRef idx="1">
              <a:schemeClr val="accent1"/>
            </a:lnRef>
            <a:fillRef idx="0">
              <a:schemeClr val="accent1"/>
            </a:fillRef>
            <a:effectRef idx="0">
              <a:schemeClr val="accent1"/>
            </a:effectRef>
            <a:fontRef idx="minor">
              <a:schemeClr val="tx1"/>
            </a:fontRef>
          </p:style>
        </p:cxnSp>
      </p:grpSp>
      <p:sp>
        <p:nvSpPr>
          <p:cNvPr id="11" name="页脚占位符 5"/>
          <p:cNvSpPr>
            <a:spLocks noGrp="1"/>
          </p:cNvSpPr>
          <p:nvPr>
            <p:ph type="ftr" sz="quarter" idx="11"/>
          </p:nvPr>
        </p:nvSpPr>
        <p:spPr>
          <a:xfrm>
            <a:off x="259773" y="6211773"/>
            <a:ext cx="11658599" cy="365125"/>
          </a:xfrm>
          <a:solidFill>
            <a:srgbClr val="4A8CBC"/>
          </a:solidFill>
          <a:effectLst>
            <a:reflection blurRad="6350" stA="50000" endA="300" endPos="55500" dist="101600" dir="5400000" sy="-100000" algn="bl" rotWithShape="0"/>
          </a:effectLst>
        </p:spPr>
        <p:txBody>
          <a:bodyPr/>
          <a:lstStyle/>
          <a:p>
            <a:r>
              <a:rPr lang="zh-CN" altLang="en-US" sz="18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800" b="1" dirty="0">
                <a:solidFill>
                  <a:srgbClr val="F8DD71"/>
                </a:solidFill>
                <a:latin typeface="华文仿宋" panose="02010600040101010101" pitchFamily="2" charset="-122"/>
                <a:ea typeface="华文仿宋" panose="02010600040101010101" pitchFamily="2" charset="-122"/>
              </a:rPr>
              <a:t>Python</a:t>
            </a:r>
            <a:r>
              <a:rPr lang="zh-CN" altLang="en-US" sz="1800" b="1" dirty="0">
                <a:solidFill>
                  <a:srgbClr val="F8DD71"/>
                </a:solidFill>
                <a:latin typeface="华文仿宋" panose="02010600040101010101" pitchFamily="2" charset="-122"/>
                <a:ea typeface="华文仿宋" panose="02010600040101010101" pitchFamily="2" charset="-122"/>
              </a:rPr>
              <a:t>课程组</a:t>
            </a:r>
          </a:p>
        </p:txBody>
      </p:sp>
      <p:pic>
        <p:nvPicPr>
          <p:cNvPr id="30724" name="Picture 4" descr="https://gimg2.baidu.com/image_search/src=http%3A%2F%2Ffile.elecfans.com%2Fweb1%2FM00%2FAE%2F5D%2FpIYBAF3VC0WAPD14AAI3kbEoMmI637.png&amp;refer=http%3A%2F%2Ffile.elecfans.com&amp;app=2002&amp;size=f9999,10000&amp;q=a80&amp;n=0&amp;g=0n&amp;fmt=jpeg?sec=1647771354&amp;t=9a0f11e57999c23d63e37a5ff38141f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4718" y="1161261"/>
            <a:ext cx="4840686" cy="364612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7394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Shape 153">
            <a:extLst>
              <a:ext uri="{FF2B5EF4-FFF2-40B4-BE49-F238E27FC236}">
                <a16:creationId xmlns:a16="http://schemas.microsoft.com/office/drawing/2014/main" id="{E300902F-94C8-4FF5-BCDA-5C790BFD75AC}"/>
              </a:ext>
            </a:extLst>
          </p:cNvPr>
          <p:cNvSpPr/>
          <p:nvPr/>
        </p:nvSpPr>
        <p:spPr>
          <a:xfrm>
            <a:off x="6052327" y="1142546"/>
            <a:ext cx="184731" cy="738662"/>
          </a:xfrm>
          <a:prstGeom prst="rect">
            <a:avLst/>
          </a:prstGeom>
          <a:ln w="12700">
            <a:miter lim="400000"/>
          </a:ln>
          <a:extLst>
            <a:ext uri="{C572A759-6A51-4108-AA02-DFA0A04FC94B}">
              <ma14:wrappingTextBoxFlag xmlns:ma14="http://schemas.microsoft.com/office/mac/drawingml/2011/main" xmlns="" val="1"/>
            </a:ext>
          </a:extLst>
        </p:spPr>
        <p:txBody>
          <a:bodyPr wrap="none" tIns="91439" bIns="91439">
            <a:spAutoFit/>
          </a:bodyPr>
          <a:lstStyle>
            <a:lvl1pPr algn="l" defTabSz="914400">
              <a:defRPr sz="3600" spc="600">
                <a:solidFill>
                  <a:srgbClr val="3766D7"/>
                </a:solidFill>
                <a:latin typeface="Adobe 黑体 Std R"/>
                <a:ea typeface="Adobe 黑体 Std R"/>
                <a:cs typeface="Adobe 黑体 Std R"/>
                <a:sym typeface="Adobe 黑体 Std R"/>
              </a:defRPr>
            </a:lvl1pPr>
          </a:lstStyle>
          <a:p>
            <a:pPr lvl="0">
              <a:defRPr sz="1800" spc="0">
                <a:solidFill>
                  <a:srgbClr val="000000"/>
                </a:solidFill>
              </a:defRPr>
            </a:pPr>
            <a:endParaRPr sz="3600" spc="300" dirty="0">
              <a:solidFill>
                <a:srgbClr val="3766D7"/>
              </a:solidFill>
              <a:latin typeface="Impact" charset="0"/>
              <a:ea typeface="Impact" charset="0"/>
              <a:cs typeface="Impact" charset="0"/>
            </a:endParaRPr>
          </a:p>
        </p:txBody>
      </p:sp>
      <p:sp>
        <p:nvSpPr>
          <p:cNvPr id="29" name="文本框 6">
            <a:extLst>
              <a:ext uri="{FF2B5EF4-FFF2-40B4-BE49-F238E27FC236}">
                <a16:creationId xmlns:a16="http://schemas.microsoft.com/office/drawing/2014/main" id="{CF521C54-792F-4A03-A35F-F69097CEC8F2}"/>
              </a:ext>
            </a:extLst>
          </p:cNvPr>
          <p:cNvSpPr txBox="1"/>
          <p:nvPr/>
        </p:nvSpPr>
        <p:spPr>
          <a:xfrm flipH="1">
            <a:off x="1248937" y="1329681"/>
            <a:ext cx="5382767" cy="584775"/>
          </a:xfrm>
          <a:prstGeom prst="rect">
            <a:avLst/>
          </a:prstGeom>
          <a:noFill/>
        </p:spPr>
        <p:txBody>
          <a:bodyPr wrap="square" rtlCol="0">
            <a:spAutoFit/>
          </a:bodyPr>
          <a:lstStyle/>
          <a:p>
            <a:pPr>
              <a:spcBef>
                <a:spcPts val="1200"/>
              </a:spcBef>
            </a:pPr>
            <a:r>
              <a:rPr lang="zh-CN" altLang="en-US" sz="3200" dirty="0">
                <a:latin typeface="微软雅黑" panose="020B0503020204020204" pitchFamily="34" charset="-122"/>
                <a:ea typeface="微软雅黑" panose="020B0503020204020204" pitchFamily="34" charset="-122"/>
              </a:rPr>
              <a:t>语法：</a:t>
            </a:r>
            <a:endParaRPr lang="en-US" altLang="zh-CN" sz="3200" dirty="0">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48032D76-8BC6-4D51-BAFB-872080CE746B}"/>
              </a:ext>
            </a:extLst>
          </p:cNvPr>
          <p:cNvSpPr/>
          <p:nvPr/>
        </p:nvSpPr>
        <p:spPr>
          <a:xfrm>
            <a:off x="2802372" y="1293193"/>
            <a:ext cx="7658661" cy="1955745"/>
          </a:xfrm>
          <a:prstGeom prst="roundRect">
            <a:avLst/>
          </a:prstGeom>
          <a:solidFill>
            <a:srgbClr val="F8DD71"/>
          </a:solidFill>
          <a:ln>
            <a:solidFill>
              <a:srgbClr val="F8DD7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22860" tIns="22860" rIns="22860" bIns="22860" rtlCol="0" anchor="ctr"/>
          <a:lstStyle/>
          <a:p>
            <a:pPr>
              <a:lnSpc>
                <a:spcPct val="130000"/>
              </a:lnSpc>
            </a:pPr>
            <a:r>
              <a:rPr lang="en-US" altLang="zh-CN" sz="2800" b="1" dirty="0">
                <a:solidFill>
                  <a:srgbClr val="4A8CBC"/>
                </a:solidFill>
                <a:latin typeface="Times New Roman" panose="02020603050405020304" pitchFamily="18" charset="0"/>
                <a:ea typeface="微软雅黑" panose="020B0503020204020204" pitchFamily="34" charset="-122"/>
                <a:cs typeface="Times New Roman" panose="02020603050405020304" pitchFamily="18" charset="0"/>
              </a:rPr>
              <a:t>def  </a:t>
            </a:r>
            <a:r>
              <a:rPr lang="zh-CN" altLang="zh-CN" sz="2800" dirty="0">
                <a:solidFill>
                  <a:srgbClr val="4A8CBC"/>
                </a:solidFill>
                <a:latin typeface="Times New Roman" panose="02020603050405020304" pitchFamily="18" charset="0"/>
                <a:ea typeface="微软雅黑" panose="020B0503020204020204" pitchFamily="34" charset="-122"/>
                <a:cs typeface="Times New Roman" panose="02020603050405020304" pitchFamily="18" charset="0"/>
              </a:rPr>
              <a:t>函数名</a:t>
            </a:r>
            <a:r>
              <a:rPr lang="en-US" altLang="zh-CN" sz="2800" dirty="0">
                <a:solidFill>
                  <a:srgbClr val="4A8CBC"/>
                </a:solidFill>
                <a:latin typeface="Times New Roman" panose="02020603050405020304" pitchFamily="18" charset="0"/>
                <a:ea typeface="微软雅黑" panose="020B0503020204020204" pitchFamily="34" charset="-122"/>
                <a:cs typeface="Times New Roman" panose="02020603050405020304" pitchFamily="18" charset="0"/>
              </a:rPr>
              <a:t>(&lt;</a:t>
            </a:r>
            <a:r>
              <a:rPr lang="zh-CN" altLang="zh-CN" sz="2800" dirty="0">
                <a:solidFill>
                  <a:srgbClr val="4A8CBC"/>
                </a:solidFill>
                <a:latin typeface="Times New Roman" panose="02020603050405020304" pitchFamily="18" charset="0"/>
                <a:ea typeface="微软雅黑" panose="020B0503020204020204" pitchFamily="34" charset="-122"/>
                <a:cs typeface="Times New Roman" panose="02020603050405020304" pitchFamily="18" charset="0"/>
              </a:rPr>
              <a:t>参数列表</a:t>
            </a:r>
            <a:r>
              <a:rPr lang="en-US" altLang="zh-CN" sz="2800" dirty="0">
                <a:solidFill>
                  <a:srgbClr val="4A8CBC"/>
                </a:solidFill>
                <a:latin typeface="Times New Roman" panose="02020603050405020304" pitchFamily="18" charset="0"/>
                <a:ea typeface="微软雅黑" panose="020B0503020204020204" pitchFamily="34" charset="-122"/>
                <a:cs typeface="Times New Roman" panose="02020603050405020304" pitchFamily="18" charset="0"/>
              </a:rPr>
              <a:t>&gt;)</a:t>
            </a:r>
            <a:r>
              <a:rPr lang="en-US" altLang="zh-CN" sz="2800" b="1" dirty="0">
                <a:solidFill>
                  <a:srgbClr val="4A8CBC"/>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dirty="0">
                <a:solidFill>
                  <a:srgbClr val="4A8CBC"/>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800" dirty="0">
                <a:solidFill>
                  <a:srgbClr val="4A8CBC"/>
                </a:solidFill>
                <a:latin typeface="Times New Roman" panose="02020603050405020304" pitchFamily="18" charset="0"/>
                <a:ea typeface="微软雅黑" panose="020B0503020204020204" pitchFamily="34" charset="-122"/>
                <a:cs typeface="Times New Roman" panose="02020603050405020304" pitchFamily="18" charset="0"/>
              </a:rPr>
              <a:t>参数列表可选项</a:t>
            </a:r>
          </a:p>
          <a:p>
            <a:pPr>
              <a:lnSpc>
                <a:spcPct val="130000"/>
              </a:lnSpc>
            </a:pPr>
            <a:r>
              <a:rPr lang="en-US" altLang="zh-CN" sz="2800" dirty="0">
                <a:solidFill>
                  <a:srgbClr val="4A8CBC"/>
                </a:solidFill>
                <a:latin typeface="Times New Roman" panose="02020603050405020304" pitchFamily="18" charset="0"/>
                <a:ea typeface="微软雅黑" panose="020B0503020204020204" pitchFamily="34" charset="-122"/>
                <a:cs typeface="Times New Roman" panose="02020603050405020304" pitchFamily="18" charset="0"/>
              </a:rPr>
              <a:t>        &lt;</a:t>
            </a:r>
            <a:r>
              <a:rPr lang="zh-CN" altLang="zh-CN" sz="2800" dirty="0">
                <a:solidFill>
                  <a:srgbClr val="4A8CBC"/>
                </a:solidFill>
                <a:latin typeface="Times New Roman" panose="02020603050405020304" pitchFamily="18" charset="0"/>
                <a:ea typeface="微软雅黑" panose="020B0503020204020204" pitchFamily="34" charset="-122"/>
                <a:cs typeface="Times New Roman" panose="02020603050405020304" pitchFamily="18" charset="0"/>
              </a:rPr>
              <a:t>函数体</a:t>
            </a:r>
            <a:r>
              <a:rPr lang="en-US" altLang="zh-CN" sz="2800" dirty="0">
                <a:solidFill>
                  <a:srgbClr val="4A8CBC"/>
                </a:solidFill>
                <a:latin typeface="Times New Roman" panose="02020603050405020304" pitchFamily="18" charset="0"/>
                <a:ea typeface="微软雅黑" panose="020B0503020204020204" pitchFamily="34" charset="-122"/>
                <a:cs typeface="Times New Roman" panose="02020603050405020304" pitchFamily="18" charset="0"/>
              </a:rPr>
              <a:t>&gt;</a:t>
            </a:r>
          </a:p>
          <a:p>
            <a:pPr>
              <a:lnSpc>
                <a:spcPct val="130000"/>
              </a:lnSpc>
            </a:pPr>
            <a:r>
              <a:rPr lang="en-US" altLang="zh-CN" sz="2800" dirty="0">
                <a:solidFill>
                  <a:srgbClr val="4A8CBC"/>
                </a:solidFill>
                <a:latin typeface="Times New Roman" panose="02020603050405020304" pitchFamily="18" charset="0"/>
                <a:ea typeface="微软雅黑" panose="020B0503020204020204" pitchFamily="34" charset="-122"/>
                <a:cs typeface="Times New Roman" panose="02020603050405020304" pitchFamily="18" charset="0"/>
                <a:sym typeface="Gill Sans"/>
              </a:rPr>
              <a:t>        return &lt;</a:t>
            </a:r>
            <a:r>
              <a:rPr lang="zh-CN" altLang="en-US" sz="2800" dirty="0">
                <a:solidFill>
                  <a:srgbClr val="4A8CBC"/>
                </a:solidFill>
                <a:latin typeface="Times New Roman" panose="02020603050405020304" pitchFamily="18" charset="0"/>
                <a:ea typeface="微软雅黑" panose="020B0503020204020204" pitchFamily="34" charset="-122"/>
                <a:cs typeface="Times New Roman" panose="02020603050405020304" pitchFamily="18" charset="0"/>
                <a:sym typeface="Gill Sans"/>
              </a:rPr>
              <a:t>返回值列表</a:t>
            </a:r>
            <a:r>
              <a:rPr lang="en-US" altLang="zh-CN" sz="2800" dirty="0">
                <a:solidFill>
                  <a:srgbClr val="4A8CBC"/>
                </a:solidFill>
                <a:latin typeface="Times New Roman" panose="02020603050405020304" pitchFamily="18" charset="0"/>
                <a:ea typeface="微软雅黑" panose="020B0503020204020204" pitchFamily="34" charset="-122"/>
                <a:cs typeface="Times New Roman" panose="02020603050405020304" pitchFamily="18" charset="0"/>
                <a:sym typeface="Gill Sans"/>
              </a:rPr>
              <a:t>&gt;</a:t>
            </a:r>
            <a:endParaRPr lang="zh-CN" altLang="en-US" sz="2800" dirty="0">
              <a:solidFill>
                <a:srgbClr val="4A8CBC"/>
              </a:solidFill>
              <a:latin typeface="Times New Roman" panose="02020603050405020304" pitchFamily="18" charset="0"/>
              <a:ea typeface="微软雅黑" panose="020B0503020204020204" pitchFamily="34" charset="-122"/>
              <a:cs typeface="Times New Roman" panose="02020603050405020304" pitchFamily="18" charset="0"/>
              <a:sym typeface="Gill Sans"/>
            </a:endParaRPr>
          </a:p>
        </p:txBody>
      </p:sp>
      <p:pic>
        <p:nvPicPr>
          <p:cNvPr id="10" name="Picture 2" descr="https://img0.baidu.com/it/u=2493197328,3770105629&amp;fm=26&amp;fmt=auto"/>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0" b="100000" l="16042" r="78958"/>
                    </a14:imgEffect>
                  </a14:imgLayer>
                </a14:imgProps>
              </a:ext>
              <a:ext uri="{28A0092B-C50C-407E-A947-70E740481C1C}">
                <a14:useLocalDpi xmlns:a14="http://schemas.microsoft.com/office/drawing/2010/main" val="0"/>
              </a:ext>
            </a:extLst>
          </a:blip>
          <a:srcRect l="17153" r="21458"/>
          <a:stretch/>
        </p:blipFill>
        <p:spPr bwMode="auto">
          <a:xfrm>
            <a:off x="332413" y="434310"/>
            <a:ext cx="802667" cy="708236"/>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3">
            <a:extLst>
              <a:ext uri="{FF2B5EF4-FFF2-40B4-BE49-F238E27FC236}">
                <a16:creationId xmlns:a16="http://schemas.microsoft.com/office/drawing/2014/main" id="{7733210A-6E09-4205-9166-0CE1B86F1F7E}"/>
              </a:ext>
            </a:extLst>
          </p:cNvPr>
          <p:cNvSpPr txBox="1"/>
          <p:nvPr/>
        </p:nvSpPr>
        <p:spPr>
          <a:xfrm flipH="1">
            <a:off x="1135080" y="521308"/>
            <a:ext cx="7018320" cy="584775"/>
          </a:xfrm>
          <a:prstGeom prst="rect">
            <a:avLst/>
          </a:prstGeom>
          <a:noFill/>
        </p:spPr>
        <p:txBody>
          <a:bodyPr wrap="square" rtlCol="0">
            <a:spAutoFit/>
          </a:bodyPr>
          <a:lstStyle/>
          <a:p>
            <a:r>
              <a:rPr lang="en-US" altLang="zh-CN"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5.1.2 </a:t>
            </a:r>
            <a:r>
              <a:rPr lang="zh-CN" altLang="en-US"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函数的定义</a:t>
            </a:r>
          </a:p>
        </p:txBody>
      </p:sp>
      <p:sp>
        <p:nvSpPr>
          <p:cNvPr id="12"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
        <p:nvSpPr>
          <p:cNvPr id="13" name="文本框 6">
            <a:extLst>
              <a:ext uri="{FF2B5EF4-FFF2-40B4-BE49-F238E27FC236}">
                <a16:creationId xmlns:a16="http://schemas.microsoft.com/office/drawing/2014/main" id="{CF521C54-792F-4A03-A35F-F69097CEC8F2}"/>
              </a:ext>
            </a:extLst>
          </p:cNvPr>
          <p:cNvSpPr txBox="1"/>
          <p:nvPr/>
        </p:nvSpPr>
        <p:spPr>
          <a:xfrm flipH="1">
            <a:off x="1375684" y="3728426"/>
            <a:ext cx="5382767" cy="584775"/>
          </a:xfrm>
          <a:prstGeom prst="rect">
            <a:avLst/>
          </a:prstGeom>
          <a:noFill/>
        </p:spPr>
        <p:txBody>
          <a:bodyPr wrap="square" rtlCol="0">
            <a:spAutoFit/>
          </a:bodyPr>
          <a:lstStyle/>
          <a:p>
            <a:pPr>
              <a:spcBef>
                <a:spcPts val="1200"/>
              </a:spcBef>
            </a:pPr>
            <a:r>
              <a:rPr lang="zh-CN" altLang="en-US" sz="3200" dirty="0">
                <a:latin typeface="微软雅黑" panose="020B0503020204020204" pitchFamily="34" charset="-122"/>
                <a:ea typeface="微软雅黑" panose="020B0503020204020204" pitchFamily="34" charset="-122"/>
              </a:rPr>
              <a:t>示例：</a:t>
            </a:r>
            <a:endParaRPr lang="en-US" altLang="zh-CN" sz="3200" dirty="0">
              <a:latin typeface="微软雅黑" panose="020B0503020204020204" pitchFamily="34" charset="-122"/>
              <a:ea typeface="微软雅黑" panose="020B0503020204020204" pitchFamily="34" charset="-122"/>
            </a:endParaRPr>
          </a:p>
        </p:txBody>
      </p:sp>
      <p:sp>
        <p:nvSpPr>
          <p:cNvPr id="5" name="矩形 4"/>
          <p:cNvSpPr/>
          <p:nvPr/>
        </p:nvSpPr>
        <p:spPr>
          <a:xfrm>
            <a:off x="2916051" y="3748574"/>
            <a:ext cx="6096000" cy="2445093"/>
          </a:xfrm>
          <a:prstGeom prst="rect">
            <a:avLst/>
          </a:prstGeom>
        </p:spPr>
        <p:txBody>
          <a:bodyPr>
            <a:spAutoFit/>
          </a:bodyPr>
          <a:lstStyle/>
          <a:p>
            <a:pPr>
              <a:lnSpc>
                <a:spcPct val="13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def</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定义一个求三角形面积的函数</a:t>
            </a:r>
          </a:p>
          <a:p>
            <a:pPr>
              <a:lnSpc>
                <a:spcPct val="130000"/>
              </a:lnSpc>
            </a:pP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def</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mj</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(x , y, z): </a:t>
            </a:r>
          </a:p>
          <a:p>
            <a:pPr>
              <a:lnSpc>
                <a:spcPct val="13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p = (x + y + z) / 2</a:t>
            </a:r>
          </a:p>
          <a:p>
            <a:pPr>
              <a:lnSpc>
                <a:spcPct val="13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s= (p * (p - x) * (p - y) * (p - z))**0.5</a:t>
            </a:r>
          </a:p>
          <a:p>
            <a:pPr>
              <a:lnSpc>
                <a:spcPct val="13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return 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Shape 153">
            <a:extLst>
              <a:ext uri="{FF2B5EF4-FFF2-40B4-BE49-F238E27FC236}">
                <a16:creationId xmlns:a16="http://schemas.microsoft.com/office/drawing/2014/main" id="{E300902F-94C8-4FF5-BCDA-5C790BFD75AC}"/>
              </a:ext>
            </a:extLst>
          </p:cNvPr>
          <p:cNvSpPr/>
          <p:nvPr/>
        </p:nvSpPr>
        <p:spPr>
          <a:xfrm>
            <a:off x="6052327" y="1142546"/>
            <a:ext cx="184731" cy="738662"/>
          </a:xfrm>
          <a:prstGeom prst="rect">
            <a:avLst/>
          </a:prstGeom>
          <a:ln w="12700">
            <a:miter lim="400000"/>
          </a:ln>
          <a:extLst>
            <a:ext uri="{C572A759-6A51-4108-AA02-DFA0A04FC94B}">
              <ma14:wrappingTextBoxFlag xmlns:ma14="http://schemas.microsoft.com/office/mac/drawingml/2011/main" xmlns="" val="1"/>
            </a:ext>
          </a:extLst>
        </p:spPr>
        <p:txBody>
          <a:bodyPr wrap="none" tIns="91439" bIns="91439">
            <a:spAutoFit/>
          </a:bodyPr>
          <a:lstStyle>
            <a:lvl1pPr algn="l" defTabSz="914400">
              <a:defRPr sz="3600" spc="600">
                <a:solidFill>
                  <a:srgbClr val="3766D7"/>
                </a:solidFill>
                <a:latin typeface="Adobe 黑体 Std R"/>
                <a:ea typeface="Adobe 黑体 Std R"/>
                <a:cs typeface="Adobe 黑体 Std R"/>
                <a:sym typeface="Adobe 黑体 Std R"/>
              </a:defRPr>
            </a:lvl1pPr>
          </a:lstStyle>
          <a:p>
            <a:pPr lvl="0">
              <a:defRPr sz="1800" spc="0">
                <a:solidFill>
                  <a:srgbClr val="000000"/>
                </a:solidFill>
              </a:defRPr>
            </a:pPr>
            <a:endParaRPr sz="3600" spc="300" dirty="0">
              <a:solidFill>
                <a:srgbClr val="3766D7"/>
              </a:solidFill>
              <a:latin typeface="Impact" charset="0"/>
              <a:ea typeface="Impact" charset="0"/>
              <a:cs typeface="Impact" charset="0"/>
            </a:endParaRPr>
          </a:p>
        </p:txBody>
      </p:sp>
      <p:sp>
        <p:nvSpPr>
          <p:cNvPr id="30" name="矩形: 圆角 29">
            <a:extLst>
              <a:ext uri="{FF2B5EF4-FFF2-40B4-BE49-F238E27FC236}">
                <a16:creationId xmlns:a16="http://schemas.microsoft.com/office/drawing/2014/main" id="{48032D76-8BC6-4D51-BAFB-872080CE746B}"/>
              </a:ext>
            </a:extLst>
          </p:cNvPr>
          <p:cNvSpPr/>
          <p:nvPr/>
        </p:nvSpPr>
        <p:spPr>
          <a:xfrm>
            <a:off x="1007100" y="1142546"/>
            <a:ext cx="7469200" cy="3835609"/>
          </a:xfrm>
          <a:prstGeom prst="roundRect">
            <a:avLst/>
          </a:prstGeom>
          <a:noFill/>
          <a:ln>
            <a:noFill/>
          </a:ln>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22860" tIns="22860" rIns="22860" bIns="22860" rtlCol="0" anchor="ctr"/>
          <a:lstStyle/>
          <a:p>
            <a:pPr>
              <a:lnSpc>
                <a:spcPct val="200000"/>
              </a:lnSpc>
            </a:pPr>
            <a:r>
              <a:rPr lang="en-US" altLang="zh-CN" sz="2800" dirty="0">
                <a:solidFill>
                  <a:schemeClr val="tx1"/>
                </a:solidFill>
                <a:latin typeface="微软雅黑" panose="020B0503020204020204" pitchFamily="34" charset="-122"/>
                <a:ea typeface="微软雅黑" panose="020B0503020204020204" pitchFamily="34" charset="-122"/>
                <a:cs typeface="Gill Sans"/>
                <a:sym typeface="Gill Sans"/>
              </a:rPr>
              <a:t>1</a:t>
            </a:r>
            <a:r>
              <a:rPr lang="zh-CN" altLang="en-US" sz="2800" dirty="0">
                <a:solidFill>
                  <a:schemeClr val="tx1"/>
                </a:solidFill>
                <a:latin typeface="微软雅黑" panose="020B0503020204020204" pitchFamily="34" charset="-122"/>
                <a:ea typeface="微软雅黑" panose="020B0503020204020204" pitchFamily="34" charset="-122"/>
                <a:cs typeface="Gill Sans"/>
                <a:sym typeface="Gill Sans"/>
              </a:rPr>
              <a:t>、搭建框架：</a:t>
            </a:r>
            <a:r>
              <a:rPr lang="en-US" altLang="zh-CN" sz="2800" dirty="0">
                <a:solidFill>
                  <a:schemeClr val="tx1"/>
                </a:solidFill>
                <a:latin typeface="微软雅黑" panose="020B0503020204020204" pitchFamily="34" charset="-122"/>
                <a:ea typeface="微软雅黑" panose="020B0503020204020204" pitchFamily="34" charset="-122"/>
                <a:cs typeface="Gill Sans"/>
                <a:sym typeface="Gill Sans"/>
              </a:rPr>
              <a:t>def </a:t>
            </a:r>
            <a:r>
              <a:rPr lang="zh-CN" altLang="en-US" sz="2800" dirty="0">
                <a:solidFill>
                  <a:schemeClr val="tx1"/>
                </a:solidFill>
                <a:latin typeface="微软雅黑" panose="020B0503020204020204" pitchFamily="34" charset="-122"/>
                <a:ea typeface="微软雅黑" panose="020B0503020204020204" pitchFamily="34" charset="-122"/>
                <a:cs typeface="Gill Sans"/>
                <a:sym typeface="Gill Sans"/>
              </a:rPr>
              <a:t>函数名</a:t>
            </a:r>
            <a:r>
              <a:rPr lang="en-US" altLang="zh-CN" sz="2800" dirty="0">
                <a:solidFill>
                  <a:schemeClr val="tx1"/>
                </a:solidFill>
                <a:latin typeface="微软雅黑" panose="020B0503020204020204" pitchFamily="34" charset="-122"/>
                <a:ea typeface="微软雅黑" panose="020B0503020204020204" pitchFamily="34" charset="-122"/>
                <a:cs typeface="Gill Sans"/>
                <a:sym typeface="Gill Sans"/>
              </a:rPr>
              <a:t>():</a:t>
            </a:r>
          </a:p>
          <a:p>
            <a:pPr>
              <a:lnSpc>
                <a:spcPct val="200000"/>
              </a:lnSpc>
            </a:pPr>
            <a:r>
              <a:rPr lang="en-US" altLang="zh-CN" sz="2800" dirty="0">
                <a:solidFill>
                  <a:schemeClr val="tx1"/>
                </a:solidFill>
                <a:latin typeface="微软雅黑" panose="020B0503020204020204" pitchFamily="34" charset="-122"/>
                <a:ea typeface="微软雅黑" panose="020B0503020204020204" pitchFamily="34" charset="-122"/>
                <a:cs typeface="Gill Sans"/>
                <a:sym typeface="Gill Sans"/>
              </a:rPr>
              <a:t>2</a:t>
            </a:r>
            <a:r>
              <a:rPr lang="zh-CN" altLang="en-US" sz="2800" dirty="0">
                <a:solidFill>
                  <a:schemeClr val="tx1"/>
                </a:solidFill>
                <a:latin typeface="微软雅黑" panose="020B0503020204020204" pitchFamily="34" charset="-122"/>
                <a:ea typeface="微软雅黑" panose="020B0503020204020204" pitchFamily="34" charset="-122"/>
                <a:cs typeface="Gill Sans"/>
                <a:sym typeface="Gill Sans"/>
              </a:rPr>
              <a:t>、函数体：完成功能的语句组</a:t>
            </a:r>
            <a:endParaRPr lang="en-US" altLang="zh-CN" sz="2800" dirty="0">
              <a:solidFill>
                <a:schemeClr val="tx1"/>
              </a:solidFill>
              <a:latin typeface="微软雅黑" panose="020B0503020204020204" pitchFamily="34" charset="-122"/>
              <a:ea typeface="微软雅黑" panose="020B0503020204020204" pitchFamily="34" charset="-122"/>
              <a:cs typeface="Gill Sans"/>
              <a:sym typeface="Gill Sans"/>
            </a:endParaRPr>
          </a:p>
          <a:p>
            <a:pPr>
              <a:lnSpc>
                <a:spcPct val="200000"/>
              </a:lnSpc>
            </a:pPr>
            <a:r>
              <a:rPr lang="en-US" altLang="zh-CN" sz="2800" dirty="0">
                <a:solidFill>
                  <a:schemeClr val="tx1"/>
                </a:solidFill>
                <a:latin typeface="微软雅黑" panose="020B0503020204020204" pitchFamily="34" charset="-122"/>
                <a:ea typeface="微软雅黑" panose="020B0503020204020204" pitchFamily="34" charset="-122"/>
                <a:cs typeface="Gill Sans"/>
                <a:sym typeface="Gill Sans"/>
              </a:rPr>
              <a:t>3</a:t>
            </a:r>
            <a:r>
              <a:rPr lang="zh-CN" altLang="en-US" sz="2800" dirty="0">
                <a:solidFill>
                  <a:schemeClr val="tx1"/>
                </a:solidFill>
                <a:latin typeface="微软雅黑" panose="020B0503020204020204" pitchFamily="34" charset="-122"/>
                <a:ea typeface="微软雅黑" panose="020B0503020204020204" pitchFamily="34" charset="-122"/>
                <a:cs typeface="Gill Sans"/>
                <a:sym typeface="Gill Sans"/>
              </a:rPr>
              <a:t>、确定参数：需要从外界得到值的变量</a:t>
            </a:r>
            <a:endParaRPr lang="en-US" altLang="zh-CN" sz="2800" dirty="0">
              <a:solidFill>
                <a:schemeClr val="tx1"/>
              </a:solidFill>
              <a:latin typeface="微软雅黑" panose="020B0503020204020204" pitchFamily="34" charset="-122"/>
              <a:ea typeface="微软雅黑" panose="020B0503020204020204" pitchFamily="34" charset="-122"/>
              <a:cs typeface="Gill Sans"/>
              <a:sym typeface="Gill Sans"/>
            </a:endParaRPr>
          </a:p>
          <a:p>
            <a:pPr>
              <a:lnSpc>
                <a:spcPct val="200000"/>
              </a:lnSpc>
            </a:pPr>
            <a:r>
              <a:rPr lang="en-US" altLang="zh-CN" sz="2800" dirty="0">
                <a:solidFill>
                  <a:schemeClr val="tx1"/>
                </a:solidFill>
                <a:latin typeface="微软雅黑" panose="020B0503020204020204" pitchFamily="34" charset="-122"/>
                <a:ea typeface="微软雅黑" panose="020B0503020204020204" pitchFamily="34" charset="-122"/>
                <a:cs typeface="Gill Sans"/>
                <a:sym typeface="Gill Sans"/>
              </a:rPr>
              <a:t>4</a:t>
            </a:r>
            <a:r>
              <a:rPr lang="zh-CN" altLang="en-US" sz="2800" dirty="0">
                <a:solidFill>
                  <a:schemeClr val="tx1"/>
                </a:solidFill>
                <a:latin typeface="微软雅黑" panose="020B0503020204020204" pitchFamily="34" charset="-122"/>
                <a:ea typeface="微软雅黑" panose="020B0503020204020204" pitchFamily="34" charset="-122"/>
                <a:cs typeface="Gill Sans"/>
                <a:sym typeface="Gill Sans"/>
              </a:rPr>
              <a:t>、确定返回值：需要告知外界的结果</a:t>
            </a:r>
          </a:p>
        </p:txBody>
      </p:sp>
      <p:pic>
        <p:nvPicPr>
          <p:cNvPr id="10" name="Picture 2" descr="https://img0.baidu.com/it/u=2493197328,3770105629&amp;fm=26&amp;fmt=auto"/>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0" b="100000" l="16042" r="78958"/>
                    </a14:imgEffect>
                  </a14:imgLayer>
                </a14:imgProps>
              </a:ext>
              <a:ext uri="{28A0092B-C50C-407E-A947-70E740481C1C}">
                <a14:useLocalDpi xmlns:a14="http://schemas.microsoft.com/office/drawing/2010/main" val="0"/>
              </a:ext>
            </a:extLst>
          </a:blip>
          <a:srcRect l="17153" r="21458"/>
          <a:stretch/>
        </p:blipFill>
        <p:spPr bwMode="auto">
          <a:xfrm>
            <a:off x="358342" y="481217"/>
            <a:ext cx="802667" cy="708236"/>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3">
            <a:extLst>
              <a:ext uri="{FF2B5EF4-FFF2-40B4-BE49-F238E27FC236}">
                <a16:creationId xmlns:a16="http://schemas.microsoft.com/office/drawing/2014/main" id="{7733210A-6E09-4205-9166-0CE1B86F1F7E}"/>
              </a:ext>
            </a:extLst>
          </p:cNvPr>
          <p:cNvSpPr txBox="1"/>
          <p:nvPr/>
        </p:nvSpPr>
        <p:spPr>
          <a:xfrm flipH="1">
            <a:off x="1161009" y="568215"/>
            <a:ext cx="7018320" cy="584775"/>
          </a:xfrm>
          <a:prstGeom prst="rect">
            <a:avLst/>
          </a:prstGeom>
          <a:noFill/>
        </p:spPr>
        <p:txBody>
          <a:bodyPr wrap="square" rtlCol="0">
            <a:spAutoFit/>
          </a:bodyPr>
          <a:lstStyle/>
          <a:p>
            <a:r>
              <a:rPr lang="en-US" altLang="zh-CN"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5.1.3</a:t>
            </a:r>
            <a:r>
              <a:rPr lang="zh-CN" altLang="en-US" sz="3200" b="1" dirty="0">
                <a:solidFill>
                  <a:srgbClr val="4A8CBC"/>
                </a:solidFill>
                <a:latin typeface="微软雅黑" panose="020B0503020204020204" pitchFamily="34" charset="-122"/>
                <a:ea typeface="微软雅黑" panose="020B0503020204020204" pitchFamily="34" charset="-122"/>
                <a:cs typeface="微软雅黑" panose="020B0503020204020204" charset="-122"/>
              </a:rPr>
              <a:t>函数定义步骤</a:t>
            </a:r>
          </a:p>
        </p:txBody>
      </p:sp>
      <p:sp>
        <p:nvSpPr>
          <p:cNvPr id="12"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pic>
        <p:nvPicPr>
          <p:cNvPr id="47106" name="Picture 2" descr="https://gimg2.baidu.com/image_search/src=http%3A%2F%2Fupload-images.jianshu.io%2Fupload_images%2F20787641-4befc193d82e4346.png&amp;refer=http%3A%2F%2Fupload-images.jianshu.io&amp;app=2002&amp;size=f9999,10000&amp;q=a80&amp;n=0&amp;g=0n&amp;fmt=jpeg?sec=1647771968&amp;t=a00419683ed9f2161c142bc5e025a3f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7715" y="1189453"/>
            <a:ext cx="3067459" cy="2123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598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63" y="152094"/>
            <a:ext cx="11876809" cy="6526685"/>
          </a:xfrm>
          <a:prstGeom prst="rect">
            <a:avLst/>
          </a:prstGeom>
          <a:noFill/>
          <a:ln w="38100">
            <a:solidFill>
              <a:srgbClr val="4978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59773" y="255269"/>
            <a:ext cx="11658599" cy="6320333"/>
          </a:xfrm>
          <a:prstGeom prst="rect">
            <a:avLst/>
          </a:prstGeom>
          <a:noFill/>
          <a:ln w="6350">
            <a:solidFill>
              <a:srgbClr val="6484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3">
            <a:extLst>
              <a:ext uri="{FF2B5EF4-FFF2-40B4-BE49-F238E27FC236}">
                <a16:creationId xmlns:a16="http://schemas.microsoft.com/office/drawing/2014/main" id="{B080496C-1A69-4686-86D9-5547F198AC77}"/>
              </a:ext>
            </a:extLst>
          </p:cNvPr>
          <p:cNvSpPr txBox="1"/>
          <p:nvPr/>
        </p:nvSpPr>
        <p:spPr>
          <a:xfrm flipH="1">
            <a:off x="1365573" y="779003"/>
            <a:ext cx="4870865" cy="523220"/>
          </a:xfrm>
          <a:prstGeom prst="rect">
            <a:avLst/>
          </a:prstGeom>
          <a:noFill/>
        </p:spPr>
        <p:txBody>
          <a:bodyPr wrap="square" rtlCol="0">
            <a:spAutoFit/>
          </a:bodyPr>
          <a:lstStyle/>
          <a:p>
            <a:r>
              <a:rPr lang="zh-CN" altLang="en-US" sz="2800" dirty="0">
                <a:solidFill>
                  <a:srgbClr val="F8DD71"/>
                </a:solidFill>
                <a:latin typeface="微软雅黑" panose="020B0503020204020204" pitchFamily="34" charset="-122"/>
                <a:ea typeface="微软雅黑" panose="020B0503020204020204" pitchFamily="34" charset="-122"/>
                <a:cs typeface="微软雅黑" panose="020B0503020204020204" charset="-122"/>
              </a:rPr>
              <a:t>什么是返回值</a:t>
            </a:r>
            <a:endParaRPr sz="2800" dirty="0">
              <a:solidFill>
                <a:srgbClr val="F8DD71"/>
              </a:solidFill>
              <a:latin typeface="微软雅黑" panose="020B0503020204020204" pitchFamily="34" charset="-122"/>
              <a:ea typeface="微软雅黑" panose="020B0503020204020204" pitchFamily="34" charset="-122"/>
              <a:cs typeface="微软雅黑" panose="020B0503020204020204" charset="-122"/>
            </a:endParaRPr>
          </a:p>
        </p:txBody>
      </p:sp>
      <p:sp>
        <p:nvSpPr>
          <p:cNvPr id="22" name="文本框 6">
            <a:extLst>
              <a:ext uri="{FF2B5EF4-FFF2-40B4-BE49-F238E27FC236}">
                <a16:creationId xmlns:a16="http://schemas.microsoft.com/office/drawing/2014/main" id="{8DAFC32A-FD66-46E5-BC3C-FB911C2FADD5}"/>
              </a:ext>
            </a:extLst>
          </p:cNvPr>
          <p:cNvSpPr txBox="1"/>
          <p:nvPr/>
        </p:nvSpPr>
        <p:spPr>
          <a:xfrm flipH="1">
            <a:off x="974300" y="1353810"/>
            <a:ext cx="10524277" cy="3987823"/>
          </a:xfrm>
          <a:prstGeom prst="rect">
            <a:avLst/>
          </a:prstGeom>
          <a:noFill/>
        </p:spPr>
        <p:txBody>
          <a:bodyPr wrap="square" rtlCol="0">
            <a:spAutoFit/>
          </a:bodyPr>
          <a:lstStyle/>
          <a:p>
            <a:pPr>
              <a:lnSpc>
                <a:spcPct val="200000"/>
              </a:lnSpc>
              <a:spcBef>
                <a:spcPts val="1200"/>
              </a:spcBef>
            </a:pP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函数并非总是将结果直接输出</a:t>
            </a:r>
            <a:r>
              <a:rPr lang="zh-CN" altLang="en-US" sz="2400" dirty="0">
                <a:latin typeface="微软雅黑" panose="020B0503020204020204" pitchFamily="34" charset="-122"/>
                <a:ea typeface="微软雅黑" panose="020B0503020204020204" pitchFamily="34" charset="-122"/>
              </a:rPr>
              <a:t>（比如前面的例子）</a:t>
            </a:r>
            <a:r>
              <a:rPr lang="zh-CN" altLang="zh-CN" sz="2400" dirty="0">
                <a:latin typeface="微软雅黑" panose="020B0503020204020204" pitchFamily="34" charset="-122"/>
                <a:ea typeface="微软雅黑" panose="020B0503020204020204" pitchFamily="34" charset="-122"/>
              </a:rPr>
              <a:t>，相反，函数的调用者需要函数提供一些通过函数处理过后的一个或者一组数据，只有调用者拥有了这个数据，才能够做一些其他的操作。那么这个时候，就需要函数返回给调用者数据，这个就被称之为</a:t>
            </a:r>
            <a:r>
              <a:rPr lang="zh-CN" altLang="zh-CN" sz="2400" dirty="0">
                <a:solidFill>
                  <a:srgbClr val="0070C0"/>
                </a:solidFill>
                <a:latin typeface="微软雅黑" panose="020B0503020204020204" pitchFamily="34" charset="-122"/>
                <a:ea typeface="微软雅黑" panose="020B0503020204020204" pitchFamily="34" charset="-122"/>
              </a:rPr>
              <a:t>返回值</a:t>
            </a:r>
            <a:r>
              <a:rPr lang="zh-CN" altLang="zh-CN" sz="2400" dirty="0">
                <a:latin typeface="微软雅黑" panose="020B0503020204020204" pitchFamily="34" charset="-122"/>
                <a:ea typeface="微软雅黑" panose="020B0503020204020204" pitchFamily="34" charset="-122"/>
              </a:rPr>
              <a:t>，想要在函数中把结果返回给调用者，</a:t>
            </a:r>
            <a:r>
              <a:rPr lang="zh-CN" altLang="zh-CN" sz="3600" dirty="0">
                <a:solidFill>
                  <a:srgbClr val="FF0000"/>
                </a:solidFill>
                <a:latin typeface="微软雅黑" panose="020B0503020204020204" pitchFamily="34" charset="-122"/>
                <a:ea typeface="微软雅黑" panose="020B0503020204020204" pitchFamily="34" charset="-122"/>
              </a:rPr>
              <a:t>需要在函数中使用</a:t>
            </a:r>
            <a:r>
              <a:rPr lang="en-US" altLang="zh-CN" sz="3600" dirty="0">
                <a:solidFill>
                  <a:srgbClr val="FF0000"/>
                </a:solidFill>
                <a:latin typeface="微软雅黑" panose="020B0503020204020204" pitchFamily="34" charset="-122"/>
                <a:ea typeface="微软雅黑" panose="020B0503020204020204" pitchFamily="34" charset="-122"/>
              </a:rPr>
              <a:t>return</a:t>
            </a:r>
            <a:r>
              <a:rPr lang="zh-CN"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pic>
        <p:nvPicPr>
          <p:cNvPr id="7" name="Picture 2" descr="https://img0.baidu.com/it/u=2936318765,1752478232&amp;fm=26&amp;fmt=aut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920" y="731050"/>
            <a:ext cx="622760" cy="622760"/>
          </a:xfrm>
          <a:prstGeom prst="rect">
            <a:avLst/>
          </a:prstGeom>
          <a:noFill/>
          <a:extLst>
            <a:ext uri="{909E8E84-426E-40DD-AFC4-6F175D3DCCD1}">
              <a14:hiddenFill xmlns:a14="http://schemas.microsoft.com/office/drawing/2010/main">
                <a:solidFill>
                  <a:srgbClr val="FFFFFF"/>
                </a:solidFill>
              </a14:hiddenFill>
            </a:ext>
          </a:extLst>
        </p:spPr>
      </p:pic>
      <p:sp>
        <p:nvSpPr>
          <p:cNvPr id="8" name="页脚占位符 5"/>
          <p:cNvSpPr txBox="1">
            <a:spLocks/>
          </p:cNvSpPr>
          <p:nvPr/>
        </p:nvSpPr>
        <p:spPr>
          <a:xfrm>
            <a:off x="259773" y="6211773"/>
            <a:ext cx="11658599" cy="365125"/>
          </a:xfrm>
          <a:prstGeom prst="rect">
            <a:avLst/>
          </a:prstGeom>
          <a:solidFill>
            <a:srgbClr val="4A8CBC"/>
          </a:solidFill>
          <a:effectLst>
            <a:reflection blurRad="6350" stA="50000" endA="300" endPos="55500" dist="101600" dir="5400000" sy="-100000" algn="bl" rotWithShape="0"/>
          </a:effectLst>
        </p:spPr>
        <p:txBody>
          <a:bodyPr vert="horz" lIns="91440" tIns="45720" rIns="91440" bIns="45720" rtlCol="0" anchor="ctr"/>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b="1" dirty="0">
                <a:solidFill>
                  <a:srgbClr val="F8DD71"/>
                </a:solidFill>
                <a:latin typeface="华文仿宋" panose="02010600040101010101" pitchFamily="2" charset="-122"/>
                <a:ea typeface="华文仿宋" panose="02010600040101010101" pitchFamily="2" charset="-122"/>
              </a:rPr>
              <a:t>重庆交通大学信息科学与工程学院 </a:t>
            </a:r>
            <a:r>
              <a:rPr lang="en-US" altLang="zh-CN" sz="1400" b="1" dirty="0">
                <a:solidFill>
                  <a:srgbClr val="F8DD71"/>
                </a:solidFill>
                <a:latin typeface="华文仿宋" panose="02010600040101010101" pitchFamily="2" charset="-122"/>
                <a:ea typeface="华文仿宋" panose="02010600040101010101" pitchFamily="2" charset="-122"/>
              </a:rPr>
              <a:t>Python</a:t>
            </a:r>
            <a:r>
              <a:rPr lang="zh-CN" altLang="en-US" sz="1400" b="1" dirty="0">
                <a:solidFill>
                  <a:srgbClr val="F8DD71"/>
                </a:solidFill>
                <a:latin typeface="华文仿宋" panose="02010600040101010101" pitchFamily="2" charset="-122"/>
                <a:ea typeface="华文仿宋" panose="02010600040101010101" pitchFamily="2" charset="-122"/>
              </a:rPr>
              <a:t>课程组</a:t>
            </a:r>
          </a:p>
        </p:txBody>
      </p:sp>
    </p:spTree>
    <p:extLst>
      <p:ext uri="{BB962C8B-B14F-4D97-AF65-F5344CB8AC3E}">
        <p14:creationId xmlns:p14="http://schemas.microsoft.com/office/powerpoint/2010/main" val="13892766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5151</TotalTime>
  <Words>6114</Words>
  <Application>Microsoft Office PowerPoint</Application>
  <PresentationFormat>宽屏</PresentationFormat>
  <Paragraphs>461</Paragraphs>
  <Slides>63</Slides>
  <Notes>14</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83" baseType="lpstr">
      <vt:lpstr>FZSSJW--GB1-0</vt:lpstr>
      <vt:lpstr>FZSuXinShiLiuKaiS-R-GB</vt:lpstr>
      <vt:lpstr>Gill Sans</vt:lpstr>
      <vt:lpstr>黑体</vt:lpstr>
      <vt:lpstr>华文仿宋</vt:lpstr>
      <vt:lpstr>华文中宋</vt:lpstr>
      <vt:lpstr>楷体</vt:lpstr>
      <vt:lpstr>迷你简小隶书</vt:lpstr>
      <vt:lpstr>宋体</vt:lpstr>
      <vt:lpstr>微软雅黑</vt:lpstr>
      <vt:lpstr>微软雅黑 Light</vt:lpstr>
      <vt:lpstr>Arial</vt:lpstr>
      <vt:lpstr>Calibri</vt:lpstr>
      <vt:lpstr>Calibri Light</vt:lpstr>
      <vt:lpstr>Cambria Math</vt:lpstr>
      <vt:lpstr>Impact</vt:lpstr>
      <vt:lpstr>Times New Roman</vt:lpstr>
      <vt:lpstr>Wingdings</vt:lpstr>
      <vt:lpstr>Office 主题</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Ren Hao</cp:lastModifiedBy>
  <cp:revision>260</cp:revision>
  <dcterms:created xsi:type="dcterms:W3CDTF">2017-05-16T13:31:00Z</dcterms:created>
  <dcterms:modified xsi:type="dcterms:W3CDTF">2022-05-11T05:32:14Z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