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603" r:id="rId3"/>
    <p:sldId id="595" r:id="rId5"/>
    <p:sldId id="604" r:id="rId6"/>
    <p:sldId id="605" r:id="rId7"/>
    <p:sldId id="763" r:id="rId8"/>
    <p:sldId id="596" r:id="rId9"/>
    <p:sldId id="659" r:id="rId10"/>
    <p:sldId id="732" r:id="rId11"/>
    <p:sldId id="734" r:id="rId12"/>
    <p:sldId id="735" r:id="rId13"/>
    <p:sldId id="736" r:id="rId14"/>
    <p:sldId id="737" r:id="rId15"/>
    <p:sldId id="764" r:id="rId16"/>
    <p:sldId id="765" r:id="rId17"/>
    <p:sldId id="766" r:id="rId18"/>
    <p:sldId id="767" r:id="rId19"/>
    <p:sldId id="768" r:id="rId20"/>
    <p:sldId id="769" r:id="rId21"/>
    <p:sldId id="770" r:id="rId22"/>
    <p:sldId id="771" r:id="rId23"/>
    <p:sldId id="772" r:id="rId24"/>
    <p:sldId id="773" r:id="rId25"/>
    <p:sldId id="774" r:id="rId26"/>
    <p:sldId id="775" r:id="rId27"/>
    <p:sldId id="776" r:id="rId28"/>
    <p:sldId id="777" r:id="rId29"/>
    <p:sldId id="778" r:id="rId30"/>
    <p:sldId id="779" r:id="rId31"/>
    <p:sldId id="780" r:id="rId32"/>
    <p:sldId id="781" r:id="rId33"/>
    <p:sldId id="782" r:id="rId34"/>
    <p:sldId id="783" r:id="rId35"/>
    <p:sldId id="785" r:id="rId36"/>
    <p:sldId id="786" r:id="rId37"/>
    <p:sldId id="787" r:id="rId38"/>
    <p:sldId id="788" r:id="rId39"/>
    <p:sldId id="789" r:id="rId40"/>
    <p:sldId id="784" r:id="rId41"/>
    <p:sldId id="790" r:id="rId42"/>
    <p:sldId id="792" r:id="rId43"/>
    <p:sldId id="793" r:id="rId44"/>
    <p:sldId id="794" r:id="rId45"/>
    <p:sldId id="795" r:id="rId46"/>
    <p:sldId id="796" r:id="rId47"/>
    <p:sldId id="798" r:id="rId48"/>
    <p:sldId id="799" r:id="rId49"/>
    <p:sldId id="800" r:id="rId50"/>
    <p:sldId id="801" r:id="rId51"/>
    <p:sldId id="803" r:id="rId52"/>
    <p:sldId id="804" r:id="rId53"/>
    <p:sldId id="805" r:id="rId54"/>
    <p:sldId id="806" r:id="rId55"/>
    <p:sldId id="807" r:id="rId56"/>
    <p:sldId id="808" r:id="rId57"/>
    <p:sldId id="809" r:id="rId58"/>
    <p:sldId id="810" r:id="rId59"/>
    <p:sldId id="811" r:id="rId60"/>
    <p:sldId id="812" r:id="rId61"/>
    <p:sldId id="813" r:id="rId62"/>
    <p:sldId id="814" r:id="rId63"/>
    <p:sldId id="815" r:id="rId64"/>
    <p:sldId id="817" r:id="rId65"/>
    <p:sldId id="818" r:id="rId66"/>
    <p:sldId id="819" r:id="rId67"/>
    <p:sldId id="820" r:id="rId68"/>
    <p:sldId id="821" r:id="rId69"/>
    <p:sldId id="822" r:id="rId70"/>
    <p:sldId id="823" r:id="rId71"/>
    <p:sldId id="824" r:id="rId72"/>
    <p:sldId id="825" r:id="rId73"/>
    <p:sldId id="826" r:id="rId74"/>
    <p:sldId id="828" r:id="rId75"/>
    <p:sldId id="829" r:id="rId76"/>
    <p:sldId id="532" r:id="rId77"/>
    <p:sldId id="540" r:id="rId78"/>
    <p:sldId id="541" r:id="rId79"/>
  </p:sldIdLst>
  <p:sldSz cx="12192000" cy="6858000"/>
  <p:notesSz cx="6858000" cy="9144000"/>
  <p:custDataLst>
    <p:tags r:id="rId8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846E"/>
    <a:srgbClr val="304035"/>
    <a:srgbClr val="A2CA77"/>
    <a:srgbClr val="49786D"/>
    <a:srgbClr val="F86B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84856" autoAdjust="0"/>
  </p:normalViewPr>
  <p:slideViewPr>
    <p:cSldViewPr snapToGrid="0">
      <p:cViewPr varScale="1">
        <p:scale>
          <a:sx n="69" d="100"/>
          <a:sy n="69" d="100"/>
        </p:scale>
        <p:origin x="540" y="40"/>
      </p:cViewPr>
      <p:guideLst>
        <p:guide orient="horz" pos="215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1683"/>
    </p:cViewPr>
  </p:sorterViewPr>
  <p:notesViewPr>
    <p:cSldViewPr snapToGrid="0">
      <p:cViewPr varScale="1">
        <p:scale>
          <a:sx n="51" d="100"/>
          <a:sy n="51" d="100"/>
        </p:scale>
        <p:origin x="-2744" y="-84"/>
      </p:cViewPr>
      <p:guideLst>
        <p:guide orient="horz" pos="286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3" Type="http://schemas.openxmlformats.org/officeDocument/2006/relationships/tags" Target="tags/tag6.xml"/><Relationship Id="rId82" Type="http://schemas.openxmlformats.org/officeDocument/2006/relationships/tableStyles" Target="tableStyles.xml"/><Relationship Id="rId81" Type="http://schemas.openxmlformats.org/officeDocument/2006/relationships/viewProps" Target="viewProps.xml"/><Relationship Id="rId80" Type="http://schemas.openxmlformats.org/officeDocument/2006/relationships/presProps" Target="presProps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在命令行解释器中输入</a:t>
            </a:r>
            <a:r>
              <a:rPr lang="en-US" altLang="zh-CN">
                <a:sym typeface="+mn-ea"/>
              </a:rPr>
              <a:t>exit()</a:t>
            </a:r>
            <a:r>
              <a:rPr lang="zh-CN" altLang="en-US">
                <a:sym typeface="+mn-ea"/>
              </a:rPr>
              <a:t>或者组合键</a:t>
            </a:r>
            <a:r>
              <a:rPr lang="en-US" altLang="zh-CN">
                <a:sym typeface="+mn-ea"/>
              </a:rPr>
              <a:t>Ctrl-Z(Windows</a:t>
            </a:r>
            <a:r>
              <a:rPr lang="zh-CN" altLang="en-US">
                <a:sym typeface="+mn-ea"/>
              </a:rPr>
              <a:t>系统），</a:t>
            </a:r>
            <a:r>
              <a:rPr lang="en-US" altLang="zh-CN">
                <a:sym typeface="+mn-ea"/>
              </a:rPr>
              <a:t>Ctrl-D(UNIX</a:t>
            </a:r>
            <a:r>
              <a:rPr lang="zh-CN" altLang="en-US">
                <a:sym typeface="+mn-ea"/>
              </a:rPr>
              <a:t>系统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0E2F-D5D0-45F8-B0A0-A19A8E17871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28754"/>
            <a:ext cx="4114800" cy="365125"/>
          </a:xfrm>
        </p:spPr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5C2-F018-45D5-8443-74502E4219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48887-692C-46BE-9DC0-1C6EFDDDCC6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5C2-F018-45D5-8443-74502E4219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820C-8D9D-4C4E-8B30-FDB3BEE2162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5C2-F018-45D5-8443-74502E4219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0B08-C40E-40B2-B703-CD8AA4E8BE2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39387"/>
            <a:ext cx="4114800" cy="365125"/>
          </a:xfrm>
        </p:spPr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5C2-F018-45D5-8443-74502E4219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FAB8-6850-467F-8EFE-C1343A3A71D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5C2-F018-45D5-8443-74502E4219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1AD2-01D7-4DBE-9E66-A01C518A20AD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5C2-F018-45D5-8443-74502E4219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E22B-9444-4758-A25D-5496215EFBAE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5C2-F018-45D5-8443-74502E4219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B964-AE6C-4E70-98CB-ECF036033AB9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5C2-F018-45D5-8443-74502E4219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965E2-E915-484E-82F5-E64A42ACFA19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5C2-F018-45D5-8443-74502E4219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B7EA-5E08-4501-9265-C87A13B27D25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5C2-F018-45D5-8443-74502E4219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B872-0423-4F1C-AAAF-C3CA46CF1EC8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5C2-F018-45D5-8443-74502E4219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8622B-319A-40CE-93CC-D93A0FEEC46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145C2-F018-45D5-8443-74502E4219D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tags" Target="../tags/tag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tags" Target="../tags/tag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tags" Target="../tags/tag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60021" y="159419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59774" y="255270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304291" y="2119631"/>
            <a:ext cx="8416925" cy="771438"/>
            <a:chOff x="4722813" y="2270848"/>
            <a:chExt cx="4513828" cy="555260"/>
          </a:xfrm>
        </p:grpSpPr>
        <p:sp>
          <p:nvSpPr>
            <p:cNvPr id="8" name="文本框 7"/>
            <p:cNvSpPr txBox="1"/>
            <p:nvPr/>
          </p:nvSpPr>
          <p:spPr>
            <a:xfrm>
              <a:off x="4722813" y="2270848"/>
              <a:ext cx="4513828" cy="553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第</a:t>
              </a:r>
              <a:r>
                <a:rPr lang="en-US" altLang="zh-CN" sz="4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8</a:t>
              </a:r>
              <a:r>
                <a:rPr lang="zh-CN" altLang="en-US" sz="4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章  科学计算与数据可视化</a:t>
              </a:r>
              <a:endParaRPr lang="zh-CN" alt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722907" y="2823823"/>
              <a:ext cx="4306440" cy="2285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21475" y="3415437"/>
            <a:ext cx="4762500" cy="3003439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1310984" y="2805282"/>
            <a:ext cx="955549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np.geomspace(1, 10, 5)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array([ 1. , 1.77827941, 3.16227766, 5.62341325, 10. ])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18086" y="433858"/>
            <a:ext cx="140716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等比数组</a:t>
            </a:r>
            <a:endParaRPr lang="zh-CN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128"/>
          <p:cNvSpPr txBox="1">
            <a:spLocks noChangeArrowheads="1"/>
          </p:cNvSpPr>
          <p:nvPr/>
        </p:nvSpPr>
        <p:spPr bwMode="auto">
          <a:xfrm>
            <a:off x="1380834" y="1217147"/>
            <a:ext cx="955549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使用</a:t>
            </a:r>
            <a:r>
              <a:rPr lang="en-US" altLang="zh-CN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numpy.geomspace()函数</a:t>
            </a:r>
            <a:r>
              <a:rPr lang="zh-CN" altLang="en-US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创建等比数组。</a:t>
            </a:r>
            <a:endParaRPr lang="zh-CN" altLang="en-US"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geomspace</a:t>
            </a:r>
            <a:r>
              <a:rPr lang="zh-CN" altLang="en-US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函数通过指定开始值、终值和元素个数创建数组。默认包含终值。</a:t>
            </a:r>
            <a:endParaRPr lang="en-US" altLang="zh-CN"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1310984" y="4152117"/>
            <a:ext cx="9555490" cy="239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np.ones((2,2,3))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array([[[1., 1., 1.],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[1., 1., 1.]],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[[1., 1., 1.],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[1., 1., 1.]]])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18260" y="433705"/>
            <a:ext cx="418592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特殊数组</a:t>
            </a: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1——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全零数组</a:t>
            </a:r>
            <a:endParaRPr lang="zh-CN" alt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128"/>
          <p:cNvSpPr txBox="1">
            <a:spLocks noChangeArrowheads="1"/>
          </p:cNvSpPr>
          <p:nvPr/>
        </p:nvSpPr>
        <p:spPr bwMode="auto">
          <a:xfrm>
            <a:off x="1380834" y="1217147"/>
            <a:ext cx="9555490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np.zeros((3,4))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array([[0., 0., 0., 0.],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[0., 0., 0., 0.],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[0., 0., 0., 0.]])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81125" y="3331210"/>
            <a:ext cx="4185920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特殊数组</a:t>
            </a: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2——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全</a:t>
            </a: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数组</a:t>
            </a:r>
            <a:endParaRPr lang="zh-CN" alt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1310984" y="4152117"/>
            <a:ext cx="9555490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np.diag((4, 8, 5))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array([[4, 0, 0],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[0, 8, 0],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[0, 0, 5]])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18260" y="433705"/>
            <a:ext cx="418592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特殊数组</a:t>
            </a: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——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单位矩阵</a:t>
            </a:r>
            <a:endParaRPr lang="zh-CN" alt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128"/>
          <p:cNvSpPr txBox="1">
            <a:spLocks noChangeArrowheads="1"/>
          </p:cNvSpPr>
          <p:nvPr/>
        </p:nvSpPr>
        <p:spPr bwMode="auto">
          <a:xfrm>
            <a:off x="1380834" y="1217147"/>
            <a:ext cx="9555490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np.eye(3)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array([[1., 0., 0.],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[0., 1., 0.],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[0., 0., 1.]])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81125" y="3331210"/>
            <a:ext cx="4185920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特殊数组</a:t>
            </a: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4——</a:t>
            </a:r>
            <a:r>
              <a:rPr 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对角线矩阵</a:t>
            </a:r>
            <a:endParaRPr lang="zh-CN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18260" y="433705"/>
            <a:ext cx="418592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特殊数组</a:t>
            </a: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5</a:t>
            </a: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——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随机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矩阵</a:t>
            </a:r>
            <a:endParaRPr lang="zh-CN" alt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128"/>
          <p:cNvSpPr txBox="1">
            <a:spLocks noChangeArrowheads="1"/>
          </p:cNvSpPr>
          <p:nvPr/>
        </p:nvSpPr>
        <p:spPr bwMode="auto">
          <a:xfrm>
            <a:off x="1317969" y="3213587"/>
            <a:ext cx="9555490" cy="286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np.random.random(</a:t>
            </a:r>
            <a:r>
              <a:rPr lang="en-US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5</a:t>
            </a: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)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array([0.13468894, 0.9416442 , 0.05317476, 0.37598783, 0.2917283])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np.random.rand(</a:t>
            </a:r>
            <a:r>
              <a:rPr lang="en-US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5</a:t>
            </a: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)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array([0.94519314, 0.88098688, 0.01846837, 0.12638659, 0.46586831])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np.random.randn(</a:t>
            </a:r>
            <a:r>
              <a:rPr lang="en-US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5</a:t>
            </a: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)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array([-0.18922702, 0.38558271,-0.99220568, 0.15542263, 0.42460611])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128"/>
          <p:cNvSpPr txBox="1">
            <a:spLocks noChangeArrowheads="1"/>
          </p:cNvSpPr>
          <p:nvPr/>
        </p:nvSpPr>
        <p:spPr bwMode="auto">
          <a:xfrm>
            <a:off x="1317969" y="1305412"/>
            <a:ext cx="9555490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n</a:t>
            </a:r>
            <a:r>
              <a:rPr lang="en-US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um</a:t>
            </a: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</a:t>
            </a:r>
            <a:r>
              <a:rPr lang="en-US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y</a:t>
            </a: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.random</a:t>
            </a:r>
            <a:r>
              <a:rPr lang="zh-CN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模块提供了批量生成随机数的功能。</a:t>
            </a:r>
            <a:endParaRPr lang="zh-CN"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np.random.random(n): </a:t>
            </a:r>
            <a:r>
              <a:rPr lang="zh-CN" altLang="en-US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一次性生成</a:t>
            </a:r>
            <a:r>
              <a:rPr lang="en-US" altLang="zh-CN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n</a:t>
            </a:r>
            <a:r>
              <a:rPr lang="zh-CN" altLang="en-US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个随机数。</a:t>
            </a:r>
            <a:endParaRPr lang="zh-CN" altLang="en-US"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np.random.rand(n): 生成服从均匀分布的</a:t>
            </a:r>
            <a:r>
              <a:rPr lang="en-US" altLang="zh-CN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n</a:t>
            </a:r>
            <a:r>
              <a:rPr lang="zh-CN" altLang="en-US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个</a:t>
            </a:r>
            <a:r>
              <a:rPr lang="en-US" altLang="zh-CN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随机数</a:t>
            </a:r>
            <a:r>
              <a:rPr lang="zh-CN" altLang="en-US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en-US" altLang="zh-CN"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np.random.randn(n): 以生成服从正态分布的n</a:t>
            </a:r>
            <a:r>
              <a:rPr lang="zh-CN" altLang="en-US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个</a:t>
            </a:r>
            <a:r>
              <a:rPr lang="en-US" altLang="zh-CN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随机数</a:t>
            </a:r>
            <a:r>
              <a:rPr lang="zh-CN" altLang="en-US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zh-CN" altLang="en-US"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5" y="152095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4" y="255270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6140391" y="2421417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 smtClean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数组的创建</a:t>
            </a:r>
            <a:endParaRPr lang="zh-CN" altLang="en-US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129"/>
          <p:cNvSpPr txBox="1">
            <a:spLocks noChangeArrowheads="1"/>
          </p:cNvSpPr>
          <p:nvPr/>
        </p:nvSpPr>
        <p:spPr bwMode="auto">
          <a:xfrm>
            <a:off x="4474751" y="2420087"/>
            <a:ext cx="15954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 flipV="1">
            <a:off x="5834534" y="2485174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127"/>
          <p:cNvSpPr txBox="1">
            <a:spLocks noChangeArrowheads="1"/>
          </p:cNvSpPr>
          <p:nvPr/>
        </p:nvSpPr>
        <p:spPr bwMode="auto">
          <a:xfrm>
            <a:off x="6069906" y="3139668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 smtClean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数组的数据类型</a:t>
            </a:r>
            <a:endParaRPr lang="zh-CN" altLang="en-US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130"/>
          <p:cNvSpPr txBox="1">
            <a:spLocks noChangeArrowheads="1"/>
          </p:cNvSpPr>
          <p:nvPr/>
        </p:nvSpPr>
        <p:spPr bwMode="auto">
          <a:xfrm>
            <a:off x="4474751" y="3228664"/>
            <a:ext cx="15954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02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 flipV="1">
            <a:off x="5834534" y="3229830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4436745" y="1316355"/>
            <a:ext cx="6648450" cy="706755"/>
            <a:chOff x="486669" y="1285026"/>
            <a:chExt cx="1295405" cy="2583329"/>
          </a:xfrm>
        </p:grpSpPr>
        <p:sp>
          <p:nvSpPr>
            <p:cNvPr id="19" name="文本框 4"/>
            <p:cNvSpPr txBox="1"/>
            <p:nvPr/>
          </p:nvSpPr>
          <p:spPr>
            <a:xfrm>
              <a:off x="486669" y="1285026"/>
              <a:ext cx="1029281" cy="2583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4000" dirty="0" smtClean="0">
                  <a:solidFill>
                    <a:srgbClr val="FFB32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科学计算</a:t>
              </a:r>
              <a:endParaRPr lang="zh-CN" altLang="en-US" sz="4000" b="1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782074" y="1505817"/>
              <a:ext cx="0" cy="410150"/>
            </a:xfrm>
            <a:prstGeom prst="line">
              <a:avLst/>
            </a:prstGeom>
            <a:ln>
              <a:solidFill>
                <a:srgbClr val="2A43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 descr="https://img0.baidu.com/it/u=2936318765,1752478232&amp;fm=26&amp;fmt=auto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356" y="759336"/>
            <a:ext cx="2222501" cy="22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直接连接符 20"/>
          <p:cNvCxnSpPr/>
          <p:nvPr/>
        </p:nvCxnSpPr>
        <p:spPr>
          <a:xfrm flipV="1">
            <a:off x="4436745" y="2097405"/>
            <a:ext cx="5213985" cy="41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128"/>
          <p:cNvSpPr txBox="1">
            <a:spLocks noChangeArrowheads="1"/>
          </p:cNvSpPr>
          <p:nvPr/>
        </p:nvSpPr>
        <p:spPr bwMode="auto">
          <a:xfrm>
            <a:off x="6130866" y="3973357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 smtClean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数组的访问</a:t>
            </a:r>
            <a:endParaRPr lang="zh-CN" altLang="en-US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129"/>
          <p:cNvSpPr txBox="1">
            <a:spLocks noChangeArrowheads="1"/>
          </p:cNvSpPr>
          <p:nvPr/>
        </p:nvSpPr>
        <p:spPr bwMode="auto">
          <a:xfrm>
            <a:off x="4474751" y="3973297"/>
            <a:ext cx="1595439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03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27"/>
          <p:cNvSpPr txBox="1">
            <a:spLocks noChangeArrowheads="1"/>
          </p:cNvSpPr>
          <p:nvPr/>
        </p:nvSpPr>
        <p:spPr bwMode="auto">
          <a:xfrm>
            <a:off x="6140391" y="4716373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ufunc</a:t>
            </a: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函数</a:t>
            </a:r>
            <a:endParaRPr lang="zh-CN" altLang="en-US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3" name="文本框 130"/>
          <p:cNvSpPr txBox="1">
            <a:spLocks noChangeArrowheads="1"/>
          </p:cNvSpPr>
          <p:nvPr/>
        </p:nvSpPr>
        <p:spPr bwMode="auto">
          <a:xfrm>
            <a:off x="4474116" y="4715199"/>
            <a:ext cx="1595439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04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auto">
          <a:xfrm flipV="1">
            <a:off x="5834534" y="4716365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 bwMode="auto">
          <a:xfrm flipV="1">
            <a:off x="5834534" y="4037114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1310984" y="3293597"/>
            <a:ext cx="955549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a2.dtype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dtype('int32')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18260" y="433705"/>
            <a:ext cx="300037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数据类型的一致性</a:t>
            </a:r>
            <a:endParaRPr lang="zh-CN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128"/>
          <p:cNvSpPr txBox="1">
            <a:spLocks noChangeArrowheads="1"/>
          </p:cNvSpPr>
          <p:nvPr/>
        </p:nvSpPr>
        <p:spPr bwMode="auto">
          <a:xfrm>
            <a:off x="1380834" y="1217147"/>
            <a:ext cx="955549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numpy</a:t>
            </a:r>
            <a:r>
              <a:rPr lang="zh-CN" altLang="en-US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要求数组中的元素的数据类型必须是一致的。可以使用数组的</a:t>
            </a:r>
            <a:r>
              <a:rPr lang="en-US" altLang="zh-CN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dtype</a:t>
            </a:r>
            <a:r>
              <a:rPr lang="zh-CN" altLang="en-US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查看数组的数据类型。</a:t>
            </a:r>
            <a:endParaRPr lang="zh-CN" altLang="en-US"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1317969" y="2438252"/>
            <a:ext cx="9555490" cy="286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np.array([5, 4, 3, 8], dtype=np.complex128)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array([5.+0.j, 4.+0.j, 3.+0.j, 8.+0.j])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np.array([4, 8, 10, 5], dtype=np.float64)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array([ 4., 8., 10., 5.])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np.array([4, 8, 10, 5], dtype='d')</a:t>
            </a:r>
            <a:r>
              <a:rPr lang="en-US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.dtype</a:t>
            </a: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dtype('</a:t>
            </a:r>
            <a:r>
              <a:rPr lang="en-US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float64</a:t>
            </a: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')</a:t>
            </a: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18260" y="433705"/>
            <a:ext cx="300037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设置数据类型</a:t>
            </a:r>
            <a:endParaRPr lang="zh-CN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128"/>
          <p:cNvSpPr txBox="1">
            <a:spLocks noChangeArrowheads="1"/>
          </p:cNvSpPr>
          <p:nvPr/>
        </p:nvSpPr>
        <p:spPr bwMode="auto">
          <a:xfrm>
            <a:off x="1380834" y="1217147"/>
            <a:ext cx="955549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数组的数据类型可以在使用 array()函数创建数据时，通过指定 dtype 参数进行设置</a:t>
            </a:r>
            <a:r>
              <a:rPr lang="zh-CN" altLang="en-US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zh-CN" altLang="en-US"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18260" y="433705"/>
            <a:ext cx="300037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numpy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</a:t>
            </a:r>
            <a:r>
              <a:rPr 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数据类型</a:t>
            </a:r>
            <a:endParaRPr lang="zh-CN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7" name="图片 6" descr="060828381f30e924272f57a48de6d3001f95f79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0" y="1078230"/>
            <a:ext cx="6096000" cy="5150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1310984" y="2104877"/>
            <a:ext cx="9555490" cy="3507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set(np.sctypeDict.values())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16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{&lt;class 'numpy.str_'&gt;, &lt;class 'numpy.object_'&gt;, &lt;class 'numpy.complex64'&gt;, &lt;class 'numpy.uint16'&gt;, &lt;class 'numpy.bytes_'&gt;, &lt;class 'numpy.float16'&gt;, &lt;class 'numpy.clongdouble'&gt;, &lt;class 'numpy.int32'&gt;, &lt;class 'numpy.timedelta64'&gt;, &lt;class 'numpy.complex128'&gt;, &lt;class 'numpy.uintc'&gt;, &lt;class 'numpy.int64'&gt;, &lt;class 'numpy.void'&gt;,&lt;class 'numpy.longdouble'&gt;, &lt;class 'numpy.uint32'&gt;, &lt;class 'numpy.int16'&gt;, &lt;class 'numpy.uint64'&gt;, &lt;class 'numpy.intc'&gt;, &lt;class 'numpy.int8'&gt;, &lt;class 'numpy.uint8'&gt;,&lt;class 'numpy.float64'&gt;, &lt;class 'numpy.bool_'&gt;, &lt;class 'numpy.float32'&gt;, &lt;class'numpy.datetime64'&gt;} </a:t>
            </a:r>
            <a:endParaRPr sz="16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18260" y="433705"/>
            <a:ext cx="300037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numpy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的</a:t>
            </a:r>
            <a:r>
              <a:rPr 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数据类型</a:t>
            </a:r>
            <a:endParaRPr lang="zh-CN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128"/>
          <p:cNvSpPr txBox="1">
            <a:spLocks noChangeArrowheads="1"/>
          </p:cNvSpPr>
          <p:nvPr/>
        </p:nvSpPr>
        <p:spPr bwMode="auto">
          <a:xfrm>
            <a:off x="1380834" y="1217147"/>
            <a:ext cx="955549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numpy</a:t>
            </a: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的数据类型</a:t>
            </a:r>
            <a:r>
              <a:rPr lang="zh-CN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存储在</a:t>
            </a:r>
            <a:r>
              <a:rPr lang="en-US" altLang="zh-CN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numpy.</a:t>
            </a: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sctypeDict 字典</a:t>
            </a:r>
            <a:r>
              <a:rPr lang="zh-CN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</a:t>
            </a:r>
            <a:r>
              <a:rPr lang="en-US" altLang="zh-CN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values</a:t>
            </a: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中</a:t>
            </a:r>
            <a:r>
              <a:rPr lang="zh-CN" altLang="en-US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zh-CN" altLang="en-US"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18260" y="433705"/>
            <a:ext cx="300037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array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数组的属性</a:t>
            </a:r>
            <a:endParaRPr lang="zh-CN" alt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128"/>
          <p:cNvSpPr txBox="1">
            <a:spLocks noChangeArrowheads="1"/>
          </p:cNvSpPr>
          <p:nvPr/>
        </p:nvSpPr>
        <p:spPr bwMode="auto">
          <a:xfrm>
            <a:off x="1380834" y="1217147"/>
            <a:ext cx="955549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array</a:t>
            </a:r>
            <a:r>
              <a:rPr lang="zh-CN" altLang="en-US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数组提供了若干属性用来描述数组的大小。</a:t>
            </a:r>
            <a:endParaRPr lang="zh-CN" altLang="en-US"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aphicFrame>
        <p:nvGraphicFramePr>
          <p:cNvPr id="7" name="表格 6"/>
          <p:cNvGraphicFramePr/>
          <p:nvPr/>
        </p:nvGraphicFramePr>
        <p:xfrm>
          <a:off x="1822450" y="2295525"/>
          <a:ext cx="8533130" cy="2476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365"/>
                <a:gridCol w="6628765"/>
              </a:tblGrid>
              <a:tr h="4953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属性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/>
                </a:tc>
              </a:tr>
              <a:tr h="4953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ndim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表示数组的维数</a:t>
                      </a:r>
                      <a:endParaRPr lang="zh-CN" altLang="en-US"/>
                    </a:p>
                  </a:txBody>
                  <a:tcPr/>
                </a:tc>
              </a:tr>
              <a:tr h="4953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shape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表示数组的形状，对于 n 行 m 列的矩阵，shape 为(n,m) </a:t>
                      </a:r>
                      <a:endParaRPr lang="zh-CN" altLang="en-US"/>
                    </a:p>
                  </a:txBody>
                  <a:tcPr/>
                </a:tc>
              </a:tr>
              <a:tr h="4953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size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表示数组元素的个数</a:t>
                      </a:r>
                      <a:endParaRPr lang="zh-CN" altLang="en-US"/>
                    </a:p>
                  </a:txBody>
                  <a:tcPr/>
                </a:tc>
              </a:tr>
              <a:tr h="4953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itemsize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表示数组中单个元素的大小（以字节为单位）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1172761" y="372757"/>
            <a:ext cx="9555490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科学计算是应用计算机解决科学研究和工程技术中的数学问题。它不仅是科学家在研究自然规律时所采用的方法，更是普通人提升专业化程度的必要手段。</a:t>
            </a:r>
            <a:endParaRPr lang="zh-CN" altLang="en-US" b="1" dirty="0" smtClean="0">
              <a:solidFill>
                <a:schemeClr val="bg2">
                  <a:lumMod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endParaRPr lang="zh-CN" altLang="en-US" b="1" dirty="0" smtClean="0">
              <a:solidFill>
                <a:schemeClr val="bg2">
                  <a:lumMod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endParaRPr lang="zh-CN" altLang="en-US" b="1" dirty="0" smtClean="0">
              <a:solidFill>
                <a:schemeClr val="bg2">
                  <a:lumMod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endParaRPr lang="zh-CN" altLang="en-US" b="1" dirty="0" smtClean="0">
              <a:solidFill>
                <a:schemeClr val="bg2">
                  <a:lumMod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5" y="152095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4" y="255270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6140391" y="2421417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 smtClean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数组的创建</a:t>
            </a:r>
            <a:endParaRPr lang="zh-CN" altLang="en-US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129"/>
          <p:cNvSpPr txBox="1">
            <a:spLocks noChangeArrowheads="1"/>
          </p:cNvSpPr>
          <p:nvPr/>
        </p:nvSpPr>
        <p:spPr bwMode="auto">
          <a:xfrm>
            <a:off x="4474751" y="2420087"/>
            <a:ext cx="15954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 flipV="1">
            <a:off x="5834534" y="2485174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127"/>
          <p:cNvSpPr txBox="1">
            <a:spLocks noChangeArrowheads="1"/>
          </p:cNvSpPr>
          <p:nvPr/>
        </p:nvSpPr>
        <p:spPr bwMode="auto">
          <a:xfrm>
            <a:off x="6069906" y="3139668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 smtClean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数组的数据类型</a:t>
            </a:r>
            <a:endParaRPr lang="zh-CN" altLang="en-US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130"/>
          <p:cNvSpPr txBox="1">
            <a:spLocks noChangeArrowheads="1"/>
          </p:cNvSpPr>
          <p:nvPr/>
        </p:nvSpPr>
        <p:spPr bwMode="auto">
          <a:xfrm>
            <a:off x="4474751" y="3228664"/>
            <a:ext cx="15954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02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 flipV="1">
            <a:off x="5834534" y="3229830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4436745" y="1316355"/>
            <a:ext cx="6648450" cy="706755"/>
            <a:chOff x="486669" y="1285026"/>
            <a:chExt cx="1295405" cy="2583329"/>
          </a:xfrm>
        </p:grpSpPr>
        <p:sp>
          <p:nvSpPr>
            <p:cNvPr id="19" name="文本框 4"/>
            <p:cNvSpPr txBox="1"/>
            <p:nvPr/>
          </p:nvSpPr>
          <p:spPr>
            <a:xfrm>
              <a:off x="486669" y="1285026"/>
              <a:ext cx="1029281" cy="2583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4000" dirty="0" smtClean="0">
                  <a:solidFill>
                    <a:srgbClr val="FFB32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科学计算</a:t>
              </a:r>
              <a:endParaRPr lang="zh-CN" altLang="en-US" sz="4000" b="1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782074" y="1505817"/>
              <a:ext cx="0" cy="410150"/>
            </a:xfrm>
            <a:prstGeom prst="line">
              <a:avLst/>
            </a:prstGeom>
            <a:ln>
              <a:solidFill>
                <a:srgbClr val="2A43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 descr="https://img0.baidu.com/it/u=2936318765,1752478232&amp;fm=26&amp;fmt=auto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356" y="759336"/>
            <a:ext cx="2222501" cy="22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直接连接符 20"/>
          <p:cNvCxnSpPr/>
          <p:nvPr/>
        </p:nvCxnSpPr>
        <p:spPr>
          <a:xfrm flipV="1">
            <a:off x="4436745" y="2097405"/>
            <a:ext cx="5213985" cy="41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128"/>
          <p:cNvSpPr txBox="1">
            <a:spLocks noChangeArrowheads="1"/>
          </p:cNvSpPr>
          <p:nvPr/>
        </p:nvSpPr>
        <p:spPr bwMode="auto">
          <a:xfrm>
            <a:off x="6130866" y="3973357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数组的访问</a:t>
            </a:r>
            <a:endParaRPr lang="zh-CN" altLang="en-US" sz="2400" b="1" dirty="0" smtClean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129"/>
          <p:cNvSpPr txBox="1">
            <a:spLocks noChangeArrowheads="1"/>
          </p:cNvSpPr>
          <p:nvPr/>
        </p:nvSpPr>
        <p:spPr bwMode="auto">
          <a:xfrm>
            <a:off x="4474751" y="3973297"/>
            <a:ext cx="1595439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03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27"/>
          <p:cNvSpPr txBox="1">
            <a:spLocks noChangeArrowheads="1"/>
          </p:cNvSpPr>
          <p:nvPr/>
        </p:nvSpPr>
        <p:spPr bwMode="auto">
          <a:xfrm>
            <a:off x="6140391" y="4716373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ufunc</a:t>
            </a: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函数</a:t>
            </a:r>
            <a:endParaRPr lang="zh-CN" altLang="en-US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3" name="文本框 130"/>
          <p:cNvSpPr txBox="1">
            <a:spLocks noChangeArrowheads="1"/>
          </p:cNvSpPr>
          <p:nvPr/>
        </p:nvSpPr>
        <p:spPr bwMode="auto">
          <a:xfrm>
            <a:off x="4474116" y="4715199"/>
            <a:ext cx="1595439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04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auto">
          <a:xfrm flipV="1">
            <a:off x="5834534" y="4716365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 bwMode="auto">
          <a:xfrm flipV="1">
            <a:off x="5834534" y="4037114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1310984" y="2390627"/>
            <a:ext cx="9555490" cy="3502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a = np.arange(12)</a:t>
            </a:r>
            <a:r>
              <a:rPr sz="16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endParaRPr sz="16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buClrTx/>
              <a:buSzTx/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a[3]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buClrTx/>
              <a:buSzTx/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buClrTx/>
              <a:buSzTx/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a[</a:t>
            </a:r>
            <a:r>
              <a:rPr lang="en-US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-2</a:t>
            </a: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]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buClrTx/>
              <a:buSzTx/>
              <a:buNone/>
              <a:defRPr/>
            </a:pPr>
            <a:r>
              <a:rPr lang="en-US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buClrTx/>
              <a:buSzTx/>
              <a:buNone/>
              <a:defRPr/>
            </a:pP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18260" y="433705"/>
            <a:ext cx="300037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一维数组的索引</a:t>
            </a:r>
            <a:endParaRPr lang="zh-CN" alt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128"/>
          <p:cNvSpPr txBox="1">
            <a:spLocks noChangeArrowheads="1"/>
          </p:cNvSpPr>
          <p:nvPr/>
        </p:nvSpPr>
        <p:spPr bwMode="auto">
          <a:xfrm>
            <a:off x="1380834" y="1217147"/>
            <a:ext cx="955549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array</a:t>
            </a:r>
            <a:r>
              <a:rPr lang="zh-CN" altLang="en-US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一维数组的索引方法与</a:t>
            </a:r>
            <a:r>
              <a:rPr lang="en-US" altLang="zh-CN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Python</a:t>
            </a:r>
            <a:r>
              <a:rPr lang="zh-CN" altLang="en-US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内置容器</a:t>
            </a:r>
            <a:r>
              <a:rPr lang="en-US" altLang="zh-CN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list</a:t>
            </a:r>
            <a:r>
              <a:rPr lang="zh-CN" altLang="en-US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的使用方法一致，可以直接使用序号，也可以进行切片，还可以进行带步长的切片。</a:t>
            </a:r>
            <a:endParaRPr lang="zh-CN" altLang="en-US"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1310984" y="1485752"/>
            <a:ext cx="9555490" cy="4615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a[3:8] </a:t>
            </a:r>
            <a:endParaRPr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array([3, 4, 5, 6, 7]) </a:t>
            </a:r>
            <a:endParaRPr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a[:8] </a:t>
            </a:r>
            <a:endParaRPr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array([0, 1, 2, 3, 4, 5, 6, 7]) </a:t>
            </a:r>
            <a:endParaRPr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a[3:5] = 90, 91</a:t>
            </a:r>
            <a:endParaRPr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a[:-1] </a:t>
            </a:r>
            <a:endParaRPr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array([ 0, 1, 2, </a:t>
            </a:r>
            <a:r>
              <a:rPr lang="en-US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90</a:t>
            </a:r>
            <a:r>
              <a:rPr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, </a:t>
            </a:r>
            <a:r>
              <a:rPr lang="en-US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91</a:t>
            </a:r>
            <a:r>
              <a:rPr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, 5, 6, 7, 8, 9, 10])</a:t>
            </a:r>
            <a:endParaRPr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18260" y="433705"/>
            <a:ext cx="490537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一维数组的索引</a:t>
            </a: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——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切片</a:t>
            </a:r>
            <a:endParaRPr lang="zh-CN" alt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1310984" y="1485752"/>
            <a:ext cx="955549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a[::2] </a:t>
            </a:r>
            <a:endParaRPr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array([ 0, 2, 91, 6, 8, 10]) </a:t>
            </a:r>
            <a:endParaRPr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a[::-1] </a:t>
            </a:r>
            <a:endParaRPr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array([11, 10, 9, 8, 7, 6, 5, 91, 90, 2, 1, 0])</a:t>
            </a:r>
            <a:endParaRPr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18260" y="433705"/>
            <a:ext cx="490537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一维数组的索引</a:t>
            </a: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——带步长的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切片</a:t>
            </a:r>
            <a:endParaRPr lang="zh-CN" alt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1310984" y="1476227"/>
            <a:ext cx="9555490" cy="2030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numpy</a:t>
            </a:r>
            <a:r>
              <a:rPr lang="zh-CN" altLang="en-US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提供了更方便的索引使用方法。即序号使用多个值</a:t>
            </a:r>
            <a:r>
              <a:rPr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表示，值与值之间用逗号分隔，每个值和数组的每个轴对应</a:t>
            </a:r>
            <a:r>
              <a:rPr lang="zh-CN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zh-CN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如：a[2,3] </a:t>
            </a:r>
            <a:endParaRPr lang="zh-CN" altLang="en-US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18260" y="433705"/>
            <a:ext cx="490537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多维数组的索引</a:t>
            </a:r>
            <a:endParaRPr lang="zh-CN" alt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1310984" y="1323827"/>
            <a:ext cx="9555490" cy="4246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a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array([[ 0, 1, 2, 3, 4, 5],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[10, 11, 12, 13, 14, 15],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[20, 21, 22, 23, 24, 25],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[30, 31, 32, 33, 34, 35],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[40, 41, 42, 43, 44, 45],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[50, 51, 52, 53, 54, 55]])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a[</a:t>
            </a:r>
            <a:r>
              <a:rPr lang="en-US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,3]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18260" y="433705"/>
            <a:ext cx="490537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多维数组的索引</a:t>
            </a:r>
            <a:endParaRPr lang="zh-CN" alt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1317969" y="1450827"/>
            <a:ext cx="9555490" cy="2030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对于多维数组的索引</a:t>
            </a:r>
            <a:r>
              <a:rPr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，每个值</a:t>
            </a:r>
            <a:r>
              <a:rPr lang="zh-CN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均可以使用带步长的切片。</a:t>
            </a:r>
            <a:endParaRPr lang="zh-CN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如：a[1,2:5]截取的是第1行的第2列</a:t>
            </a:r>
            <a:r>
              <a:rPr lang="en-US" altLang="zh-CN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~</a:t>
            </a:r>
            <a:r>
              <a:rPr lang="zh-CN" altLang="en-US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第4列 </a:t>
            </a:r>
            <a:endParaRPr lang="zh-CN" altLang="en-US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a[1:4:2, ::3]是获取第</a:t>
            </a:r>
            <a:r>
              <a:rPr lang="en-US" altLang="zh-CN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r>
              <a:rPr lang="zh-CN" altLang="en-US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行的第</a:t>
            </a:r>
            <a:r>
              <a:rPr lang="en-US" altLang="zh-CN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</a:t>
            </a:r>
            <a:r>
              <a:rPr lang="zh-CN" altLang="en-US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r>
              <a:rPr lang="zh-CN" altLang="en-US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列</a:t>
            </a:r>
            <a:endParaRPr lang="zh-CN" altLang="en-US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18260" y="433705"/>
            <a:ext cx="490537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多维数组的索引</a:t>
            </a:r>
            <a:endParaRPr lang="zh-CN" alt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128"/>
          <p:cNvSpPr txBox="1">
            <a:spLocks noChangeArrowheads="1"/>
          </p:cNvSpPr>
          <p:nvPr/>
        </p:nvSpPr>
        <p:spPr bwMode="auto">
          <a:xfrm>
            <a:off x="1310984" y="3738097"/>
            <a:ext cx="9555490" cy="239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a[1, 2:5]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array([12, 13, 14])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a[1:4:2, ::3]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array([[10, 13],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[30, 33]])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1317969" y="1450827"/>
            <a:ext cx="9555490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numpy</a:t>
            </a:r>
            <a:r>
              <a:rPr lang="zh-CN" altLang="en-US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还支持使用整数数组进行索引。</a:t>
            </a:r>
            <a:endParaRPr lang="zh-CN" altLang="en-US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18260" y="433705"/>
            <a:ext cx="490537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多维数组的索引</a:t>
            </a:r>
            <a:endParaRPr lang="zh-CN" alt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128"/>
          <p:cNvSpPr txBox="1">
            <a:spLocks noChangeArrowheads="1"/>
          </p:cNvSpPr>
          <p:nvPr/>
        </p:nvSpPr>
        <p:spPr bwMode="auto">
          <a:xfrm>
            <a:off x="1310984" y="2638912"/>
            <a:ext cx="9555490" cy="33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a</a:t>
            </a:r>
            <a:r>
              <a:rPr lang="en-US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= np.arange(10) </a:t>
            </a:r>
            <a:endParaRPr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a</a:t>
            </a:r>
            <a:r>
              <a:rPr lang="en-US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endParaRPr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array([0, 1, 2, 3, 4, 5, 6, 7, 8, 9])</a:t>
            </a:r>
            <a:endParaRPr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a</a:t>
            </a:r>
            <a:r>
              <a:rPr lang="en-US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[[3,4,</a:t>
            </a:r>
            <a:r>
              <a:rPr lang="en-US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1,4]] </a:t>
            </a:r>
            <a:endParaRPr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array([3, 4, </a:t>
            </a:r>
            <a:r>
              <a:rPr lang="en-US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9</a:t>
            </a:r>
            <a:r>
              <a:rPr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, 4])</a:t>
            </a:r>
            <a:endParaRPr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1317969" y="1450827"/>
            <a:ext cx="9555490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numpy</a:t>
            </a:r>
            <a:r>
              <a:rPr lang="zh-CN" altLang="en-US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支持使用布尔数组进行索引。</a:t>
            </a:r>
            <a:endParaRPr lang="zh-CN" altLang="en-US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18260" y="433705"/>
            <a:ext cx="490537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多维数组的索引</a:t>
            </a:r>
            <a:endParaRPr lang="zh-CN" alt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128"/>
          <p:cNvSpPr txBox="1">
            <a:spLocks noChangeArrowheads="1"/>
          </p:cNvSpPr>
          <p:nvPr/>
        </p:nvSpPr>
        <p:spPr bwMode="auto">
          <a:xfrm>
            <a:off x="1310984" y="2638912"/>
            <a:ext cx="955549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np.</a:t>
            </a:r>
            <a:r>
              <a:rPr lang="en-US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array</a:t>
            </a:r>
            <a:r>
              <a:rPr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lang="en-US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[1, 8, 3, 2, 6]</a:t>
            </a:r>
            <a:r>
              <a:rPr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) </a:t>
            </a:r>
            <a:r>
              <a:rPr lang="en-US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[1, 8, 3, 2, 6]</a:t>
            </a:r>
            <a:endParaRPr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array([8, 2, 6])  </a:t>
            </a:r>
            <a:endParaRPr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a[a%11==0]</a:t>
            </a:r>
            <a:endParaRPr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array([ 0, 11, 22, 33, 44, 55])</a:t>
            </a:r>
            <a:endParaRPr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5" y="152095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4" y="255270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6140391" y="2421417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 smtClean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数组的创建</a:t>
            </a:r>
            <a:endParaRPr lang="zh-CN" altLang="en-US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129"/>
          <p:cNvSpPr txBox="1">
            <a:spLocks noChangeArrowheads="1"/>
          </p:cNvSpPr>
          <p:nvPr/>
        </p:nvSpPr>
        <p:spPr bwMode="auto">
          <a:xfrm>
            <a:off x="4474751" y="2420087"/>
            <a:ext cx="15954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 flipV="1">
            <a:off x="5834534" y="2485174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127"/>
          <p:cNvSpPr txBox="1">
            <a:spLocks noChangeArrowheads="1"/>
          </p:cNvSpPr>
          <p:nvPr/>
        </p:nvSpPr>
        <p:spPr bwMode="auto">
          <a:xfrm>
            <a:off x="6069906" y="3139668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 smtClean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数组的数据类型</a:t>
            </a:r>
            <a:endParaRPr lang="zh-CN" altLang="en-US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130"/>
          <p:cNvSpPr txBox="1">
            <a:spLocks noChangeArrowheads="1"/>
          </p:cNvSpPr>
          <p:nvPr/>
        </p:nvSpPr>
        <p:spPr bwMode="auto">
          <a:xfrm>
            <a:off x="4474751" y="3228664"/>
            <a:ext cx="15954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02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 flipV="1">
            <a:off x="5834534" y="3229830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4436745" y="1316355"/>
            <a:ext cx="6648450" cy="706755"/>
            <a:chOff x="486669" y="1285026"/>
            <a:chExt cx="1295405" cy="2583329"/>
          </a:xfrm>
        </p:grpSpPr>
        <p:sp>
          <p:nvSpPr>
            <p:cNvPr id="19" name="文本框 4"/>
            <p:cNvSpPr txBox="1"/>
            <p:nvPr/>
          </p:nvSpPr>
          <p:spPr>
            <a:xfrm>
              <a:off x="486669" y="1285026"/>
              <a:ext cx="1029281" cy="2583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4000" dirty="0" smtClean="0">
                  <a:solidFill>
                    <a:srgbClr val="FFB32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科学计算</a:t>
              </a:r>
              <a:endParaRPr lang="zh-CN" altLang="en-US" sz="4000" b="1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782074" y="1505817"/>
              <a:ext cx="0" cy="410150"/>
            </a:xfrm>
            <a:prstGeom prst="line">
              <a:avLst/>
            </a:prstGeom>
            <a:ln>
              <a:solidFill>
                <a:srgbClr val="2A43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 descr="https://img0.baidu.com/it/u=2936318765,1752478232&amp;fm=26&amp;fmt=auto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356" y="759336"/>
            <a:ext cx="2222501" cy="22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直接连接符 20"/>
          <p:cNvCxnSpPr/>
          <p:nvPr/>
        </p:nvCxnSpPr>
        <p:spPr>
          <a:xfrm flipV="1">
            <a:off x="4436745" y="2097405"/>
            <a:ext cx="5213985" cy="41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128"/>
          <p:cNvSpPr txBox="1">
            <a:spLocks noChangeArrowheads="1"/>
          </p:cNvSpPr>
          <p:nvPr/>
        </p:nvSpPr>
        <p:spPr bwMode="auto">
          <a:xfrm>
            <a:off x="6130866" y="3973357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 smtClean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数组的访问</a:t>
            </a:r>
            <a:endParaRPr lang="zh-CN" altLang="en-US" sz="24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129"/>
          <p:cNvSpPr txBox="1">
            <a:spLocks noChangeArrowheads="1"/>
          </p:cNvSpPr>
          <p:nvPr/>
        </p:nvSpPr>
        <p:spPr bwMode="auto">
          <a:xfrm>
            <a:off x="4474751" y="3973297"/>
            <a:ext cx="1595439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03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27"/>
          <p:cNvSpPr txBox="1">
            <a:spLocks noChangeArrowheads="1"/>
          </p:cNvSpPr>
          <p:nvPr/>
        </p:nvSpPr>
        <p:spPr bwMode="auto">
          <a:xfrm>
            <a:off x="6140391" y="4716373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ufunc函数</a:t>
            </a:r>
            <a:endParaRPr lang="zh-CN" altLang="en-US" sz="24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3" name="文本框 130"/>
          <p:cNvSpPr txBox="1">
            <a:spLocks noChangeArrowheads="1"/>
          </p:cNvSpPr>
          <p:nvPr/>
        </p:nvSpPr>
        <p:spPr bwMode="auto">
          <a:xfrm>
            <a:off x="4474116" y="4715199"/>
            <a:ext cx="1595439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04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auto">
          <a:xfrm flipV="1">
            <a:off x="5834534" y="4716365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 bwMode="auto">
          <a:xfrm flipV="1">
            <a:off x="5834534" y="4037114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5865" y="152095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59774" y="255270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3436331" y="2282580"/>
            <a:ext cx="704879" cy="72557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2000"/>
              </a:prstClr>
            </a:outerShdw>
          </a:effectLst>
        </p:grpSpPr>
        <p:sp>
          <p:nvSpPr>
            <p:cNvPr id="31" name="同心圆 30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1484232" y="1093651"/>
              <a:ext cx="1504274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33" name="椭圆 32"/>
          <p:cNvSpPr/>
          <p:nvPr/>
        </p:nvSpPr>
        <p:spPr>
          <a:xfrm>
            <a:off x="3532342" y="2375724"/>
            <a:ext cx="533481" cy="549145"/>
          </a:xfrm>
          <a:prstGeom prst="ellipse">
            <a:avLst/>
          </a:prstGeom>
          <a:solidFill>
            <a:srgbClr val="305D98"/>
          </a:solidFill>
          <a:ln>
            <a:noFill/>
          </a:ln>
          <a:effectLst>
            <a:innerShdw blurRad="114300">
              <a:srgbClr val="D3133C">
                <a:alpha val="14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251" tIns="92127" rIns="184251" bIns="92127" rtlCol="0" anchor="ctr"/>
          <a:lstStyle/>
          <a:p>
            <a:pPr algn="ctr"/>
            <a:endParaRPr lang="zh-CN" altLang="en-US" sz="1200" dirty="0"/>
          </a:p>
        </p:txBody>
      </p:sp>
      <p:grpSp>
        <p:nvGrpSpPr>
          <p:cNvPr id="34" name="组合 33"/>
          <p:cNvGrpSpPr/>
          <p:nvPr/>
        </p:nvGrpSpPr>
        <p:grpSpPr>
          <a:xfrm>
            <a:off x="3436331" y="3230076"/>
            <a:ext cx="704879" cy="72557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35" name="同心圆 3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37" name="椭圆 36"/>
          <p:cNvSpPr/>
          <p:nvPr/>
        </p:nvSpPr>
        <p:spPr>
          <a:xfrm>
            <a:off x="3532342" y="3330156"/>
            <a:ext cx="533481" cy="549145"/>
          </a:xfrm>
          <a:prstGeom prst="ellipse">
            <a:avLst/>
          </a:prstGeom>
          <a:solidFill>
            <a:srgbClr val="FFB32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251" tIns="92127" rIns="184251" bIns="92127" rtlCol="0" anchor="ctr"/>
          <a:lstStyle/>
          <a:p>
            <a:pPr algn="ctr"/>
            <a:endParaRPr lang="zh-CN" altLang="en-US" sz="1200"/>
          </a:p>
        </p:txBody>
      </p:sp>
      <p:sp>
        <p:nvSpPr>
          <p:cNvPr id="38" name="TextBox 26"/>
          <p:cNvSpPr txBox="1"/>
          <p:nvPr/>
        </p:nvSpPr>
        <p:spPr>
          <a:xfrm>
            <a:off x="3555267" y="2434502"/>
            <a:ext cx="590705" cy="432275"/>
          </a:xfrm>
          <a:prstGeom prst="rect">
            <a:avLst/>
          </a:prstGeom>
          <a:noFill/>
        </p:spPr>
        <p:txBody>
          <a:bodyPr wrap="square" lIns="184251" tIns="92127" rIns="184251" bIns="92127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01</a:t>
            </a:r>
            <a:endParaRPr lang="zh-CN" altLang="en-US" sz="16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9" name="TextBox 27"/>
          <p:cNvSpPr txBox="1"/>
          <p:nvPr/>
        </p:nvSpPr>
        <p:spPr>
          <a:xfrm>
            <a:off x="3532339" y="3373863"/>
            <a:ext cx="619179" cy="432275"/>
          </a:xfrm>
          <a:prstGeom prst="rect">
            <a:avLst/>
          </a:prstGeom>
          <a:noFill/>
        </p:spPr>
        <p:txBody>
          <a:bodyPr wrap="square" lIns="184251" tIns="92127" rIns="184251" bIns="92127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02</a:t>
            </a:r>
            <a:endParaRPr lang="zh-CN" altLang="en-US" sz="16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40" name="文本框 6"/>
          <p:cNvSpPr txBox="1"/>
          <p:nvPr/>
        </p:nvSpPr>
        <p:spPr>
          <a:xfrm>
            <a:off x="4441825" y="2275840"/>
            <a:ext cx="5211445" cy="729615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b="1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科学计算（</a:t>
            </a:r>
            <a:r>
              <a:rPr lang="en-US" altLang="zh-CN" sz="3200" b="1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numpy)</a:t>
            </a:r>
            <a:endParaRPr lang="en-US" altLang="zh-CN" sz="3200" b="1" dirty="0" smtClean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6"/>
          <p:cNvSpPr txBox="1"/>
          <p:nvPr/>
        </p:nvSpPr>
        <p:spPr>
          <a:xfrm>
            <a:off x="4441944" y="3228345"/>
            <a:ext cx="4827637" cy="729615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sz="3200" dirty="0" smtClean="0">
                <a:solidFill>
                  <a:srgbClr val="FFB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数据可视化（</a:t>
            </a:r>
            <a:r>
              <a:rPr lang="en-US" altLang="zh-CN" sz="3200" dirty="0" smtClean="0">
                <a:solidFill>
                  <a:srgbClr val="FFB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3200" dirty="0" smtClean="0">
                <a:solidFill>
                  <a:srgbClr val="FFB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3200" dirty="0" smtClean="0">
              <a:solidFill>
                <a:srgbClr val="FFB3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https://img0.baidu.com/it/u=2493197328,3770105629&amp;fm=26&amp;fmt=auto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0" b="100000" l="16042" r="7895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153" r="21458"/>
          <a:stretch>
            <a:fillRect/>
          </a:stretch>
        </p:blipFill>
        <p:spPr bwMode="auto">
          <a:xfrm>
            <a:off x="8896979" y="3810343"/>
            <a:ext cx="3078544" cy="271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组合 22"/>
          <p:cNvGrpSpPr/>
          <p:nvPr/>
        </p:nvGrpSpPr>
        <p:grpSpPr>
          <a:xfrm>
            <a:off x="3513455" y="929005"/>
            <a:ext cx="8021955" cy="783590"/>
            <a:chOff x="4709611" y="2270848"/>
            <a:chExt cx="5559412" cy="564006"/>
          </a:xfrm>
        </p:grpSpPr>
        <p:sp>
          <p:nvSpPr>
            <p:cNvPr id="24" name="文本框 23"/>
            <p:cNvSpPr txBox="1"/>
            <p:nvPr/>
          </p:nvSpPr>
          <p:spPr>
            <a:xfrm>
              <a:off x="4722813" y="2270848"/>
              <a:ext cx="5546210" cy="553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第</a:t>
              </a:r>
              <a:r>
                <a:rPr lang="en-US" altLang="zh-CN" sz="4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8</a:t>
              </a:r>
              <a:r>
                <a:rPr lang="zh-CN" altLang="en-US" sz="4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章  </a:t>
              </a:r>
              <a:r>
                <a:rPr lang="zh-CN" altLang="en-US" sz="4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+mn-ea"/>
                </a:rPr>
                <a:t>科学计算与数据可视化</a:t>
              </a:r>
              <a:endParaRPr lang="zh-CN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4709611" y="2823885"/>
              <a:ext cx="5415949" cy="10969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7" grpId="0" animBg="1"/>
      <p:bldP spid="38" grpId="0"/>
      <p:bldP spid="3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1317969" y="1078717"/>
            <a:ext cx="9555490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numpy</a:t>
            </a:r>
            <a:r>
              <a:rPr lang="zh-CN" altLang="en-US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提供了矩阵常见的四则运算</a:t>
            </a:r>
            <a:r>
              <a:rPr lang="zh-CN" altLang="en-US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zh-CN" altLang="en-US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18260" y="433705"/>
            <a:ext cx="490537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矩阵的四则运算</a:t>
            </a:r>
            <a:endParaRPr lang="zh-CN" alt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128"/>
          <p:cNvSpPr txBox="1">
            <a:spLocks noChangeArrowheads="1"/>
          </p:cNvSpPr>
          <p:nvPr/>
        </p:nvSpPr>
        <p:spPr bwMode="auto">
          <a:xfrm>
            <a:off x="1310984" y="2315062"/>
            <a:ext cx="9555490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a = np.arange(9).reshape(3,3) </a:t>
            </a:r>
            <a:endParaRPr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b = a+10 </a:t>
            </a:r>
            <a:endParaRPr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b </a:t>
            </a:r>
            <a:endParaRPr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array([[10, 11, 12], </a:t>
            </a:r>
            <a:endParaRPr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[13, 14, 15], </a:t>
            </a:r>
            <a:endParaRPr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[16, 17, 18]]) </a:t>
            </a:r>
            <a:endParaRPr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18260" y="433705"/>
            <a:ext cx="490537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矩阵的四则运算</a:t>
            </a:r>
            <a:endParaRPr lang="zh-CN" alt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128"/>
          <p:cNvSpPr txBox="1">
            <a:spLocks noChangeArrowheads="1"/>
          </p:cNvSpPr>
          <p:nvPr/>
        </p:nvSpPr>
        <p:spPr bwMode="auto">
          <a:xfrm>
            <a:off x="1310984" y="1078717"/>
            <a:ext cx="9555490" cy="5262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a+b </a:t>
            </a:r>
            <a:endParaRPr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array([[10, 12, 14], </a:t>
            </a:r>
            <a:endParaRPr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[16, 18, 20], </a:t>
            </a:r>
            <a:endParaRPr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[22, 24, 26]]) </a:t>
            </a:r>
            <a:endParaRPr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a-b </a:t>
            </a:r>
            <a:endParaRPr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array([[-10, -10, -10], </a:t>
            </a:r>
            <a:endParaRPr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[-10, -10, -10], </a:t>
            </a:r>
            <a:endParaRPr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[-10, -10, -10]]) </a:t>
            </a:r>
            <a:endParaRPr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18260" y="433705"/>
            <a:ext cx="490537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矩阵的四则运算</a:t>
            </a:r>
            <a:endParaRPr lang="zh-CN" alt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128"/>
          <p:cNvSpPr txBox="1">
            <a:spLocks noChangeArrowheads="1"/>
          </p:cNvSpPr>
          <p:nvPr/>
        </p:nvSpPr>
        <p:spPr bwMode="auto">
          <a:xfrm>
            <a:off x="1310984" y="1078717"/>
            <a:ext cx="9555490" cy="5262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a*b </a:t>
            </a:r>
            <a:r>
              <a:rPr lang="en-US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	# </a:t>
            </a:r>
            <a:r>
              <a:rPr lang="zh-CN" altLang="en-US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对应元素相乘</a:t>
            </a:r>
            <a:endParaRPr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array([[ 0, 11, 24], </a:t>
            </a:r>
            <a:endParaRPr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[ 39, 56, 75], </a:t>
            </a:r>
            <a:endParaRPr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[ 96, 119, 144]]) </a:t>
            </a:r>
            <a:endParaRPr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a/b </a:t>
            </a:r>
            <a:r>
              <a:rPr lang="en-US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	# </a:t>
            </a:r>
            <a:r>
              <a:rPr lang="zh-CN" altLang="en-US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对应元素相除</a:t>
            </a:r>
            <a:endParaRPr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array([[0. , 0.09090909, 0.16666667], </a:t>
            </a:r>
            <a:endParaRPr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[0.23076923, 0.28571429, 0.33333333], </a:t>
            </a:r>
            <a:endParaRPr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[0.375 , 0.41176471, 0.44444444]])</a:t>
            </a:r>
            <a:endParaRPr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1317969" y="1078717"/>
            <a:ext cx="9555490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矩阵的乘法运算： </a:t>
            </a:r>
            <a:r>
              <a:rPr lang="en-US" altLang="zh-CN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numpy.matmul &amp; a.dot</a:t>
            </a:r>
            <a:endParaRPr lang="en-US" altLang="zh-CN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18260" y="433705"/>
            <a:ext cx="490537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矩阵的乘法运算</a:t>
            </a:r>
            <a:endParaRPr lang="zh-CN" alt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128"/>
          <p:cNvSpPr txBox="1">
            <a:spLocks noChangeArrowheads="1"/>
          </p:cNvSpPr>
          <p:nvPr/>
        </p:nvSpPr>
        <p:spPr bwMode="auto">
          <a:xfrm>
            <a:off x="1310984" y="2315062"/>
            <a:ext cx="9555490" cy="33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a.dot(b)</a:t>
            </a:r>
            <a:endParaRPr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&gt;&gt;&gt; numpy.matmul(a, b)</a:t>
            </a:r>
            <a:endParaRPr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array([[ 45,  48,  51],</a:t>
            </a:r>
            <a:endParaRPr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  [162, 174, 186],</a:t>
            </a:r>
            <a:endParaRPr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  [279, 300, 321]])</a:t>
            </a:r>
            <a:endParaRPr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1317969" y="1078717"/>
            <a:ext cx="9555490" cy="138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比较运算返回的结果是一个布尔数组，其每个元素为数组对应元素的比较运算结果</a:t>
            </a:r>
            <a:r>
              <a:rPr lang="zh-CN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zh-CN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18260" y="433705"/>
            <a:ext cx="490537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矩阵的比较运算</a:t>
            </a:r>
            <a:endParaRPr lang="zh-CN" alt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128"/>
          <p:cNvSpPr txBox="1">
            <a:spLocks noChangeArrowheads="1"/>
          </p:cNvSpPr>
          <p:nvPr/>
        </p:nvSpPr>
        <p:spPr bwMode="auto">
          <a:xfrm>
            <a:off x="1310984" y="2315062"/>
            <a:ext cx="9555490" cy="341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a = np.array([[1, 3, 2], [8, 4, 5], [1, 0, 3]])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b = np.array([[9, 7, 2], [6, 7, 5], [7, 1, 2]])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a &gt; b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array([[False, False, False],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[ True, False, False],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[False, False, True]])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18260" y="433705"/>
            <a:ext cx="490537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矩阵的比较运算</a:t>
            </a:r>
            <a:endParaRPr lang="zh-CN" alt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128"/>
          <p:cNvSpPr txBox="1">
            <a:spLocks noChangeArrowheads="1"/>
          </p:cNvSpPr>
          <p:nvPr/>
        </p:nvSpPr>
        <p:spPr bwMode="auto">
          <a:xfrm>
            <a:off x="1317969" y="1457812"/>
            <a:ext cx="9555490" cy="4523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a == b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array([[False, False, True],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[False, False, True],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[False, False, False]])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b%a == 0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array([[ True, False,  True],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  [False, False,  True],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  [ True,  True, False]])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1317969" y="1078717"/>
            <a:ext cx="9555490" cy="138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NumPy 提供np.all()函数表示逻辑与运算（and），np.any()函数表示逻辑或运算（or）</a:t>
            </a:r>
            <a:r>
              <a:rPr lang="zh-CN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zh-CN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18260" y="433705"/>
            <a:ext cx="490537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矩阵的比较运算</a:t>
            </a:r>
            <a:endParaRPr lang="zh-CN" alt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128"/>
          <p:cNvSpPr txBox="1">
            <a:spLocks noChangeArrowheads="1"/>
          </p:cNvSpPr>
          <p:nvPr/>
        </p:nvSpPr>
        <p:spPr bwMode="auto">
          <a:xfrm>
            <a:off x="1310984" y="2753212"/>
            <a:ext cx="9555490" cy="23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np.all(a &gt; b)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False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np.any (a &gt; b)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True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5865" y="152095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59774" y="255270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3436331" y="2282580"/>
            <a:ext cx="704879" cy="72557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2000"/>
              </a:prstClr>
            </a:outerShdw>
          </a:effectLst>
        </p:grpSpPr>
        <p:sp>
          <p:nvSpPr>
            <p:cNvPr id="31" name="同心圆 30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1484232" y="1093651"/>
              <a:ext cx="1504274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33" name="椭圆 32"/>
          <p:cNvSpPr/>
          <p:nvPr/>
        </p:nvSpPr>
        <p:spPr>
          <a:xfrm>
            <a:off x="3532342" y="2375724"/>
            <a:ext cx="533481" cy="549145"/>
          </a:xfrm>
          <a:prstGeom prst="ellipse">
            <a:avLst/>
          </a:prstGeom>
          <a:solidFill>
            <a:srgbClr val="305D98"/>
          </a:solidFill>
          <a:ln>
            <a:noFill/>
          </a:ln>
          <a:effectLst>
            <a:innerShdw blurRad="114300">
              <a:srgbClr val="D3133C">
                <a:alpha val="14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251" tIns="92127" rIns="184251" bIns="92127" rtlCol="0" anchor="ctr"/>
          <a:lstStyle/>
          <a:p>
            <a:pPr algn="ctr"/>
            <a:endParaRPr lang="zh-CN" altLang="en-US" sz="1200" dirty="0"/>
          </a:p>
        </p:txBody>
      </p:sp>
      <p:grpSp>
        <p:nvGrpSpPr>
          <p:cNvPr id="34" name="组合 33"/>
          <p:cNvGrpSpPr/>
          <p:nvPr/>
        </p:nvGrpSpPr>
        <p:grpSpPr>
          <a:xfrm>
            <a:off x="3436331" y="3230076"/>
            <a:ext cx="704879" cy="72557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35" name="同心圆 3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37" name="椭圆 36"/>
          <p:cNvSpPr/>
          <p:nvPr/>
        </p:nvSpPr>
        <p:spPr>
          <a:xfrm>
            <a:off x="3532342" y="3330156"/>
            <a:ext cx="533481" cy="549145"/>
          </a:xfrm>
          <a:prstGeom prst="ellipse">
            <a:avLst/>
          </a:prstGeom>
          <a:solidFill>
            <a:srgbClr val="FFB32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251" tIns="92127" rIns="184251" bIns="92127" rtlCol="0" anchor="ctr"/>
          <a:lstStyle/>
          <a:p>
            <a:pPr algn="ctr"/>
            <a:endParaRPr lang="zh-CN" altLang="en-US" sz="1200"/>
          </a:p>
        </p:txBody>
      </p:sp>
      <p:sp>
        <p:nvSpPr>
          <p:cNvPr id="38" name="TextBox 26"/>
          <p:cNvSpPr txBox="1"/>
          <p:nvPr/>
        </p:nvSpPr>
        <p:spPr>
          <a:xfrm>
            <a:off x="3555267" y="2434502"/>
            <a:ext cx="590705" cy="432275"/>
          </a:xfrm>
          <a:prstGeom prst="rect">
            <a:avLst/>
          </a:prstGeom>
          <a:noFill/>
        </p:spPr>
        <p:txBody>
          <a:bodyPr wrap="square" lIns="184251" tIns="92127" rIns="184251" bIns="92127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01</a:t>
            </a:r>
            <a:endParaRPr lang="zh-CN" altLang="en-US" sz="16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9" name="TextBox 27"/>
          <p:cNvSpPr txBox="1"/>
          <p:nvPr/>
        </p:nvSpPr>
        <p:spPr>
          <a:xfrm>
            <a:off x="3532339" y="3373863"/>
            <a:ext cx="619179" cy="432275"/>
          </a:xfrm>
          <a:prstGeom prst="rect">
            <a:avLst/>
          </a:prstGeom>
          <a:noFill/>
        </p:spPr>
        <p:txBody>
          <a:bodyPr wrap="square" lIns="184251" tIns="92127" rIns="184251" bIns="92127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02</a:t>
            </a:r>
            <a:endParaRPr lang="zh-CN" altLang="en-US" sz="16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40" name="文本框 6"/>
          <p:cNvSpPr txBox="1"/>
          <p:nvPr/>
        </p:nvSpPr>
        <p:spPr>
          <a:xfrm>
            <a:off x="4441825" y="2275840"/>
            <a:ext cx="5211445" cy="729615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b="1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科学计算（</a:t>
            </a:r>
            <a:r>
              <a:rPr lang="en-US" altLang="zh-CN" sz="3200" b="1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numpy)</a:t>
            </a:r>
            <a:endParaRPr lang="en-US" altLang="zh-CN" sz="3200" b="1" dirty="0" smtClean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6"/>
          <p:cNvSpPr txBox="1"/>
          <p:nvPr/>
        </p:nvSpPr>
        <p:spPr>
          <a:xfrm>
            <a:off x="4441944" y="3228345"/>
            <a:ext cx="4827637" cy="729615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sz="3200" dirty="0" smtClean="0">
                <a:solidFill>
                  <a:srgbClr val="FFB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数据可视化（</a:t>
            </a:r>
            <a:r>
              <a:rPr lang="en-US" altLang="zh-CN" sz="3200" dirty="0" smtClean="0">
                <a:solidFill>
                  <a:srgbClr val="FFB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3200" dirty="0" smtClean="0">
                <a:solidFill>
                  <a:srgbClr val="FFB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3200" dirty="0" smtClean="0">
              <a:solidFill>
                <a:srgbClr val="FFB3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https://img0.baidu.com/it/u=2493197328,3770105629&amp;fm=26&amp;fmt=auto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0" b="100000" l="16042" r="7895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153" r="21458"/>
          <a:stretch>
            <a:fillRect/>
          </a:stretch>
        </p:blipFill>
        <p:spPr bwMode="auto">
          <a:xfrm>
            <a:off x="8896979" y="3810343"/>
            <a:ext cx="3078544" cy="271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组合 22"/>
          <p:cNvGrpSpPr/>
          <p:nvPr/>
        </p:nvGrpSpPr>
        <p:grpSpPr>
          <a:xfrm>
            <a:off x="3513455" y="929005"/>
            <a:ext cx="8021955" cy="783590"/>
            <a:chOff x="4709611" y="2270848"/>
            <a:chExt cx="5559412" cy="564006"/>
          </a:xfrm>
        </p:grpSpPr>
        <p:sp>
          <p:nvSpPr>
            <p:cNvPr id="24" name="文本框 23"/>
            <p:cNvSpPr txBox="1"/>
            <p:nvPr/>
          </p:nvSpPr>
          <p:spPr>
            <a:xfrm>
              <a:off x="4722813" y="2270848"/>
              <a:ext cx="5546210" cy="553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第</a:t>
              </a:r>
              <a:r>
                <a:rPr lang="en-US" altLang="zh-CN" sz="4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8</a:t>
              </a:r>
              <a:r>
                <a:rPr lang="zh-CN" altLang="en-US" sz="4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章  </a:t>
              </a:r>
              <a:r>
                <a:rPr lang="zh-CN" altLang="en-US" sz="4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+mn-ea"/>
                </a:rPr>
                <a:t>科学计算与数据可视化</a:t>
              </a:r>
              <a:endParaRPr lang="zh-CN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4709611" y="2823885"/>
              <a:ext cx="5415949" cy="10969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  <p:bldP spid="37" grpId="0" bldLvl="0" animBg="1"/>
      <p:bldP spid="38" grpId="0"/>
      <p:bldP spid="3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matplotlib</a:t>
            </a:r>
            <a:r>
              <a:rPr lang="zh-CN" altLang="en-US"/>
              <a:t>概述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Matplotlib 是 Python 知名的绘图库之一，它提供了一整套和 MATLAB 类似的绘图函数集，十分适合编写短小的脚本程序，进行快速绘图。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Matplotlib 的文档十分完备，汇集了上百幅图表的缩略图及源程序。读者如果需要绘制某种类型的图表，可以从中找到相应的例子进行学习。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1317969" y="1078717"/>
            <a:ext cx="9555490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pyplot 模块提供了和 MATLAB 类似的绘图应用程序接口</a:t>
            </a:r>
            <a:r>
              <a:rPr lang="zh-CN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zh-CN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18260" y="433705"/>
            <a:ext cx="490537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pyplot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模块绘图</a:t>
            </a:r>
            <a:endParaRPr lang="zh-CN" alt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128"/>
          <p:cNvSpPr txBox="1">
            <a:spLocks noChangeArrowheads="1"/>
          </p:cNvSpPr>
          <p:nvPr/>
        </p:nvSpPr>
        <p:spPr bwMode="auto">
          <a:xfrm>
            <a:off x="1317969" y="2500482"/>
            <a:ext cx="9555490" cy="286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import matplotlib.pyplot as plt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 = np.arange(0.0, 1.0, 0.01)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 = np.sin(2*np.pi*t)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plt</a:t>
            </a: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.plot(t, s, color='blue', lw=2)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plt.show() 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7" name="图片 6" descr="Figure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32955" y="2275840"/>
            <a:ext cx="4785360" cy="34309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5" y="152095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4" y="255270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6140391" y="2421417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 smtClean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数组的创建</a:t>
            </a:r>
            <a:endParaRPr lang="zh-CN" altLang="en-US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129"/>
          <p:cNvSpPr txBox="1">
            <a:spLocks noChangeArrowheads="1"/>
          </p:cNvSpPr>
          <p:nvPr/>
        </p:nvSpPr>
        <p:spPr bwMode="auto">
          <a:xfrm>
            <a:off x="4474751" y="2420087"/>
            <a:ext cx="15954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 flipV="1">
            <a:off x="5834534" y="2485174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127"/>
          <p:cNvSpPr txBox="1">
            <a:spLocks noChangeArrowheads="1"/>
          </p:cNvSpPr>
          <p:nvPr/>
        </p:nvSpPr>
        <p:spPr bwMode="auto">
          <a:xfrm>
            <a:off x="6069906" y="3139668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 smtClean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数组的数据类型</a:t>
            </a:r>
            <a:endParaRPr lang="zh-CN" altLang="en-US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130"/>
          <p:cNvSpPr txBox="1">
            <a:spLocks noChangeArrowheads="1"/>
          </p:cNvSpPr>
          <p:nvPr/>
        </p:nvSpPr>
        <p:spPr bwMode="auto">
          <a:xfrm>
            <a:off x="4474751" y="3228664"/>
            <a:ext cx="15954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02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 flipV="1">
            <a:off x="5834534" y="3229830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4436745" y="1316355"/>
            <a:ext cx="6648450" cy="706755"/>
            <a:chOff x="486669" y="1285026"/>
            <a:chExt cx="1295405" cy="2583329"/>
          </a:xfrm>
        </p:grpSpPr>
        <p:sp>
          <p:nvSpPr>
            <p:cNvPr id="19" name="文本框 4"/>
            <p:cNvSpPr txBox="1"/>
            <p:nvPr/>
          </p:nvSpPr>
          <p:spPr>
            <a:xfrm>
              <a:off x="486669" y="1285026"/>
              <a:ext cx="1029281" cy="2583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4000" dirty="0" smtClean="0">
                  <a:solidFill>
                    <a:srgbClr val="FFB32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科学计算</a:t>
              </a:r>
              <a:endParaRPr lang="zh-CN" altLang="en-US" sz="4000" b="1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782074" y="1505817"/>
              <a:ext cx="0" cy="410150"/>
            </a:xfrm>
            <a:prstGeom prst="line">
              <a:avLst/>
            </a:prstGeom>
            <a:ln>
              <a:solidFill>
                <a:srgbClr val="2A43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 descr="https://img0.baidu.com/it/u=2936318765,1752478232&amp;fm=26&amp;fmt=auto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356" y="759336"/>
            <a:ext cx="2222501" cy="22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直接连接符 20"/>
          <p:cNvCxnSpPr/>
          <p:nvPr/>
        </p:nvCxnSpPr>
        <p:spPr>
          <a:xfrm flipV="1">
            <a:off x="4436745" y="2097405"/>
            <a:ext cx="5213985" cy="41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128"/>
          <p:cNvSpPr txBox="1">
            <a:spLocks noChangeArrowheads="1"/>
          </p:cNvSpPr>
          <p:nvPr/>
        </p:nvSpPr>
        <p:spPr bwMode="auto">
          <a:xfrm>
            <a:off x="6130866" y="3973357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 smtClean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数组的访问</a:t>
            </a:r>
            <a:endParaRPr lang="zh-CN" altLang="en-US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129"/>
          <p:cNvSpPr txBox="1">
            <a:spLocks noChangeArrowheads="1"/>
          </p:cNvSpPr>
          <p:nvPr/>
        </p:nvSpPr>
        <p:spPr bwMode="auto">
          <a:xfrm>
            <a:off x="4474751" y="3973297"/>
            <a:ext cx="1595439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03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27"/>
          <p:cNvSpPr txBox="1">
            <a:spLocks noChangeArrowheads="1"/>
          </p:cNvSpPr>
          <p:nvPr/>
        </p:nvSpPr>
        <p:spPr bwMode="auto">
          <a:xfrm>
            <a:off x="6140391" y="4716373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ufunc</a:t>
            </a: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函数</a:t>
            </a:r>
            <a:endParaRPr lang="zh-CN" altLang="en-US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3" name="文本框 130"/>
          <p:cNvSpPr txBox="1">
            <a:spLocks noChangeArrowheads="1"/>
          </p:cNvSpPr>
          <p:nvPr/>
        </p:nvSpPr>
        <p:spPr bwMode="auto">
          <a:xfrm>
            <a:off x="4474116" y="4715199"/>
            <a:ext cx="1595439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04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auto">
          <a:xfrm flipV="1">
            <a:off x="5834534" y="4716365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 bwMode="auto">
          <a:xfrm flipV="1">
            <a:off x="5834534" y="4037114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18260" y="433705"/>
            <a:ext cx="490537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pyplot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模块绘图</a:t>
            </a: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: 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更完整的代码</a:t>
            </a:r>
            <a:endParaRPr lang="zh-CN" alt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128"/>
          <p:cNvSpPr txBox="1">
            <a:spLocks noChangeArrowheads="1"/>
          </p:cNvSpPr>
          <p:nvPr/>
        </p:nvSpPr>
        <p:spPr bwMode="auto">
          <a:xfrm>
            <a:off x="1317969" y="1444477"/>
            <a:ext cx="9555490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 = np.arange(0.0, 1.0, 0.01)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 = np.sin(2*np.pi*t)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fig, ax = plt.subplots()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ax.set_ylabel('volts')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ax.set_title('a sine wave')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ax.plot(t, s, color='blue', lw=2)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plt.show() 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67550" y="1597660"/>
            <a:ext cx="4658995" cy="3635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18260" y="433705"/>
            <a:ext cx="490537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pyplot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模块绘图</a:t>
            </a:r>
            <a:endParaRPr lang="zh-CN" alt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128"/>
          <p:cNvSpPr txBox="1">
            <a:spLocks noChangeArrowheads="1"/>
          </p:cNvSpPr>
          <p:nvPr/>
        </p:nvSpPr>
        <p:spPr bwMode="auto">
          <a:xfrm>
            <a:off x="1317969" y="1444477"/>
            <a:ext cx="9555490" cy="23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subplots()函数创建 figure 和 axes</a:t>
            </a:r>
            <a:r>
              <a:rPr 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，axes代表的是 figure 中的一套坐标轴。</a:t>
            </a:r>
            <a:endParaRPr lang="zh-CN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ax</a:t>
            </a:r>
            <a:r>
              <a:rPr lang="en-US" alt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es</a:t>
            </a:r>
            <a:r>
              <a:rPr 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.set_xlabel 设置 x 轴的标签名称</a:t>
            </a:r>
            <a:r>
              <a:rPr lang="en-US" alt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;</a:t>
            </a:r>
            <a:endParaRPr lang="en-US" altLang="zh-CN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ax</a:t>
            </a:r>
            <a:r>
              <a:rPr lang="en-US" alt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es</a:t>
            </a:r>
            <a:r>
              <a:rPr 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.set_xlabel </a:t>
            </a:r>
            <a:r>
              <a:rPr lang="en-US" alt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设置 y 轴的标签名称.</a:t>
            </a:r>
            <a:endParaRPr lang="en-US" altLang="zh-CN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18260" y="433705"/>
            <a:ext cx="490537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pyplot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模块绘图</a:t>
            </a:r>
            <a:endParaRPr lang="zh-CN" alt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128"/>
          <p:cNvSpPr txBox="1">
            <a:spLocks noChangeArrowheads="1"/>
          </p:cNvSpPr>
          <p:nvPr/>
        </p:nvSpPr>
        <p:spPr bwMode="auto">
          <a:xfrm>
            <a:off x="1317969" y="1444477"/>
            <a:ext cx="9555490" cy="4523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axes 对象提供了众多的参数用来配置子图，这些参数的值均可使用形如“set_&lt;参数名&gt;()”的函数来进行设置</a:t>
            </a:r>
            <a:r>
              <a:rPr 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zh-CN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xlabel、</a:t>
            </a:r>
            <a:r>
              <a:rPr lang="en-US" alt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ylabel</a:t>
            </a: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：设置</a:t>
            </a:r>
            <a:r>
              <a:rPr 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x、</a:t>
            </a:r>
            <a:r>
              <a:rPr lang="en-US" alt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y</a:t>
            </a:r>
            <a:r>
              <a:rPr 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轴的标签名称</a:t>
            </a:r>
            <a:endParaRPr lang="zh-CN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xlim、ylim：分别设置 x 轴、y 轴的显示范围</a:t>
            </a:r>
            <a:endParaRPr lang="zh-CN" altLang="en-US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legend：显示图例，即图中表示每条曲线的标签（label）和样式的矩形区域</a:t>
            </a:r>
            <a:endParaRPr lang="zh-CN" altLang="en-US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xticks、yticks：分别设置 x 轴、y 轴的刻度</a:t>
            </a:r>
            <a:endParaRPr lang="zh-CN" altLang="en-US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xticklabels、yticklabels：分别设置 x 轴、y 轴刻度的标签</a:t>
            </a:r>
            <a:endParaRPr lang="zh-CN" altLang="en-US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18260" y="433705"/>
            <a:ext cx="490537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pyplot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模块绘图</a:t>
            </a:r>
            <a:endParaRPr lang="zh-CN" alt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128"/>
          <p:cNvSpPr txBox="1">
            <a:spLocks noChangeArrowheads="1"/>
          </p:cNvSpPr>
          <p:nvPr/>
        </p:nvSpPr>
        <p:spPr bwMode="auto">
          <a:xfrm>
            <a:off x="1317969" y="1444477"/>
            <a:ext cx="9555490" cy="175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用虚线绘制曲线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line = ax.plot(t, s, color='blue', lw=2)[0]   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line.set_linestyle('--') # 调用 set_*()函数设置线型 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5265" y="3289935"/>
            <a:ext cx="6667500" cy="2677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18260" y="433705"/>
            <a:ext cx="602932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pyplot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模块绘图</a:t>
            </a: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: 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同时绘制多条曲线</a:t>
            </a:r>
            <a:endParaRPr lang="zh-CN" alt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128"/>
          <p:cNvSpPr txBox="1">
            <a:spLocks noChangeArrowheads="1"/>
          </p:cNvSpPr>
          <p:nvPr/>
        </p:nvSpPr>
        <p:spPr bwMode="auto">
          <a:xfrm>
            <a:off x="1317969" y="1444477"/>
            <a:ext cx="955549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lines = ax.plot(t, np.sin(2*np.pi*t), t, np.cos(2*np.pi*t))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1330" y="2151380"/>
            <a:ext cx="6134735" cy="40773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1317969" y="1078717"/>
            <a:ext cx="9555490" cy="138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pyplot</a:t>
            </a:r>
            <a:r>
              <a:rPr lang="zh-CN" altLang="en-US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提供</a:t>
            </a:r>
            <a:r>
              <a:rPr lang="en-US" altLang="zh-CN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setp()</a:t>
            </a:r>
            <a:r>
              <a:rPr lang="zh-CN" altLang="en-US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函数可以同时对多个对象设置多个属性</a:t>
            </a:r>
            <a:r>
              <a:rPr lang="zh-CN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zh-CN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18260" y="433705"/>
            <a:ext cx="490537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pyplot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模块绘图</a:t>
            </a:r>
            <a:endParaRPr lang="zh-CN" alt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128"/>
          <p:cNvSpPr txBox="1">
            <a:spLocks noChangeArrowheads="1"/>
          </p:cNvSpPr>
          <p:nvPr/>
        </p:nvSpPr>
        <p:spPr bwMode="auto">
          <a:xfrm>
            <a:off x="1318260" y="2500630"/>
            <a:ext cx="3736340" cy="286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plt.setp(lines,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color='r',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linewidth=3,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linestyle='-.') </a:t>
            </a:r>
            <a:r>
              <a:rPr 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#</a:t>
            </a: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同时</a:t>
            </a:r>
            <a:r>
              <a:rPr 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设置</a:t>
            </a:r>
            <a:r>
              <a:rPr 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颜色、线宽和线型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54600" y="1798955"/>
            <a:ext cx="5920740" cy="3892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1317969" y="1078082"/>
            <a:ext cx="9555490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线条常用属性。</a:t>
            </a:r>
            <a:endParaRPr lang="zh-CN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18260" y="433705"/>
            <a:ext cx="490537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pyplot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模块绘图</a:t>
            </a:r>
            <a:endParaRPr lang="zh-CN" alt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5660" y="1815465"/>
            <a:ext cx="10506075" cy="44138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1317969" y="1078082"/>
            <a:ext cx="955549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pyplot</a:t>
            </a:r>
            <a:r>
              <a:rPr lang="zh-CN" altLang="en-US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要显示中文，需要通过设置</a:t>
            </a:r>
            <a:r>
              <a:rPr lang="zh-CN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font.sans-serif参数来使用中文字体。</a:t>
            </a:r>
            <a:endParaRPr lang="zh-CN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设置 axes.unicode_minus 参数的值为 False，避免部分字符可能无法正确显示。</a:t>
            </a:r>
            <a:endParaRPr lang="zh-CN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18260" y="433705"/>
            <a:ext cx="490537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pyplot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模块绘图： 中文设置</a:t>
            </a:r>
            <a:endParaRPr lang="zh-CN" alt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1317969" y="1078082"/>
            <a:ext cx="9555490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plt.rcParams['font.sans-serif'] = 'SimHei' </a:t>
            </a:r>
            <a:endParaRPr lang="zh-CN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plt.rcParams['axes.unicode_minus'] = False </a:t>
            </a:r>
            <a:endParaRPr lang="zh-CN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fig, ax = plt.subplots() </a:t>
            </a:r>
            <a:endParaRPr lang="zh-CN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ax.set_title('sin 曲线') </a:t>
            </a:r>
            <a:endParaRPr lang="zh-CN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ax.plot(t, s, color='blue', lw=2) </a:t>
            </a:r>
            <a:endParaRPr lang="zh-CN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plt.show() </a:t>
            </a:r>
            <a:endParaRPr lang="zh-CN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18260" y="433705"/>
            <a:ext cx="490537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pyplot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模块绘图： 中文设置</a:t>
            </a:r>
            <a:endParaRPr lang="zh-CN" alt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1317969" y="1078717"/>
            <a:ext cx="9555490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pyplot 模块提供了 plot()函数，用以绘制线形图。</a:t>
            </a:r>
            <a:endParaRPr lang="zh-CN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plot([x], y, [fmt], *, **kwargs) </a:t>
            </a:r>
            <a:endParaRPr lang="zh-CN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zh-CN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zh-CN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fmt 为字符串。其值为前面所讲到的 color、marker 和 linestyle 的值的组合</a:t>
            </a:r>
            <a:endParaRPr lang="zh-CN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zh-CN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kwargs 为字典，用于对应的参数设置</a:t>
            </a:r>
            <a:endParaRPr lang="zh-CN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18260" y="433705"/>
            <a:ext cx="490537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pyplot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模块绘图</a:t>
            </a: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——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线形图（</a:t>
            </a: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plot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）</a:t>
            </a:r>
            <a:endParaRPr lang="zh-CN" alt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746090" y="1102382"/>
            <a:ext cx="10696353" cy="3508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b="1" dirty="0" smtClean="0">
                <a:solidFill>
                  <a:schemeClr val="bg2">
                    <a:lumMod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Python</a:t>
            </a: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</a:t>
            </a:r>
            <a:r>
              <a:rPr lang="en-US" altLang="zh-CN" b="1" dirty="0" err="1" smtClean="0">
                <a:solidFill>
                  <a:schemeClr val="bg2">
                    <a:lumMod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Numpy</a:t>
            </a: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endParaRPr lang="en-US" altLang="zh-CN" b="1" dirty="0" smtClean="0">
              <a:solidFill>
                <a:schemeClr val="bg2">
                  <a:lumMod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b="1" dirty="0" err="1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NumPy</a:t>
            </a:r>
            <a:r>
              <a:rPr lang="en-US" alt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是一个 </a:t>
            </a:r>
            <a:r>
              <a:rPr lang="en-US" alt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Python </a:t>
            </a: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包。 它代表 “</a:t>
            </a:r>
            <a:r>
              <a:rPr lang="en-US" alt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Numeric Python”</a:t>
            </a: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 它是一个由多维数组对象和用于处理数组的例程集合组成的库</a:t>
            </a:r>
            <a:r>
              <a:rPr lang="zh-CN" altLang="en-US" sz="2400" b="1" dirty="0" smtClean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en-US" altLang="zh-CN" sz="2400" b="1" dirty="0" smtClean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Numeric</a:t>
            </a: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，即 </a:t>
            </a:r>
            <a:r>
              <a:rPr lang="en-US" altLang="zh-CN" sz="2400" b="1" dirty="0" err="1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NumPy</a:t>
            </a:r>
            <a:r>
              <a:rPr lang="en-US" alt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的前身，是由 </a:t>
            </a:r>
            <a:r>
              <a:rPr lang="en-US" alt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Jim </a:t>
            </a:r>
            <a:r>
              <a:rPr lang="en-US" altLang="zh-CN" sz="2400" b="1" dirty="0" err="1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Hugunin</a:t>
            </a:r>
            <a:r>
              <a:rPr lang="en-US" alt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开发的。 也开发了另一个包 </a:t>
            </a:r>
            <a:r>
              <a:rPr lang="en-US" altLang="zh-CN" sz="2400" b="1" dirty="0" err="1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Numarray</a:t>
            </a:r>
            <a:r>
              <a:rPr lang="en-US" alt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sz="2400" b="1" dirty="0" smtClean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 </a:t>
            </a:r>
            <a:r>
              <a:rPr lang="en-US" alt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2005</a:t>
            </a: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年，</a:t>
            </a:r>
            <a:r>
              <a:rPr lang="en-US" alt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Travis Oliphant </a:t>
            </a:r>
            <a:r>
              <a:rPr lang="zh-CN" altLang="en-US" sz="2400" b="1" dirty="0" smtClean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将 </a:t>
            </a:r>
            <a:r>
              <a:rPr lang="en-US" altLang="zh-CN" sz="2400" b="1" dirty="0" err="1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Numarray</a:t>
            </a:r>
            <a:r>
              <a:rPr lang="en-US" alt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的功能集成到 </a:t>
            </a:r>
            <a:r>
              <a:rPr lang="en-US" alt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Numeric </a:t>
            </a: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包中来创建 </a:t>
            </a:r>
            <a:r>
              <a:rPr lang="en-US" altLang="zh-CN" sz="2400" b="1" dirty="0" err="1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NumPy</a:t>
            </a:r>
            <a:r>
              <a:rPr lang="en-US" alt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包。 </a:t>
            </a:r>
            <a:endParaRPr lang="en-US" altLang="zh-CN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7" name="TextBox 13"/>
          <p:cNvSpPr txBox="1"/>
          <p:nvPr/>
        </p:nvSpPr>
        <p:spPr>
          <a:xfrm>
            <a:off x="827693" y="467226"/>
            <a:ext cx="3616717" cy="49244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912495">
              <a:spcBef>
                <a:spcPct val="20000"/>
              </a:spcBef>
              <a:defRPr/>
            </a:pP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NumPy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概述</a:t>
            </a:r>
            <a:endParaRPr lang="en-US" sz="3200" dirty="0">
              <a:solidFill>
                <a:srgbClr val="18341D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1317969" y="1078717"/>
            <a:ext cx="9555490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pyplot 模块提供了 plot()函数，用以绘制线形图。</a:t>
            </a:r>
            <a:endParaRPr lang="zh-CN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plot([x], y, [fmt], *, **kwargs) </a:t>
            </a:r>
            <a:endParaRPr lang="zh-CN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zh-CN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zh-CN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fmt 为字符串。其值为前面所讲到的 color、marker 和 linestyle 的值的组合</a:t>
            </a:r>
            <a:endParaRPr lang="zh-CN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zh-CN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kwargs 为字典，用于对应的参数设置</a:t>
            </a:r>
            <a:endParaRPr lang="zh-CN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18260" y="433705"/>
            <a:ext cx="490537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pyplot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模块绘图</a:t>
            </a: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——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线形图（</a:t>
            </a: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plot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）</a:t>
            </a:r>
            <a:endParaRPr lang="zh-CN" alt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1317969" y="1078717"/>
            <a:ext cx="9555490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在一个坐标系中绘制多条曲线的方法</a:t>
            </a:r>
            <a:endParaRPr lang="zh-CN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18260" y="433705"/>
            <a:ext cx="490537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pyplot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模块绘图</a:t>
            </a: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——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线形图（</a:t>
            </a: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plot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）</a:t>
            </a:r>
            <a:endParaRPr lang="zh-CN" alt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128"/>
          <p:cNvSpPr txBox="1">
            <a:spLocks noChangeArrowheads="1"/>
          </p:cNvSpPr>
          <p:nvPr/>
        </p:nvSpPr>
        <p:spPr bwMode="auto">
          <a:xfrm>
            <a:off x="1317969" y="2415392"/>
            <a:ext cx="9555490" cy="2030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方法一： 多次调用</a:t>
            </a:r>
            <a:r>
              <a:rPr lang="en-US" altLang="zh-CN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plot</a:t>
            </a:r>
            <a:endParaRPr lang="en-US" altLang="zh-CN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plot(x1, y1, 'bo') </a:t>
            </a:r>
            <a:endParaRPr lang="en-US" altLang="zh-CN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plot(x2, y2, 'g. ')</a:t>
            </a:r>
            <a:endParaRPr lang="en-US" altLang="zh-CN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1317969" y="1078717"/>
            <a:ext cx="9555490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在一个坐标系中绘制多条曲线的方法</a:t>
            </a:r>
            <a:endParaRPr lang="zh-CN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18260" y="433705"/>
            <a:ext cx="490537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pyplot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模块绘图</a:t>
            </a: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——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线形图（</a:t>
            </a: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plot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）</a:t>
            </a:r>
            <a:endParaRPr lang="zh-CN" alt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128"/>
          <p:cNvSpPr txBox="1">
            <a:spLocks noChangeArrowheads="1"/>
          </p:cNvSpPr>
          <p:nvPr/>
        </p:nvSpPr>
        <p:spPr bwMode="auto">
          <a:xfrm>
            <a:off x="1310984" y="1881992"/>
            <a:ext cx="9555490" cy="138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方法二： </a:t>
            </a:r>
            <a:r>
              <a:rPr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在 plot()函数中添加多条曲线的参数</a:t>
            </a:r>
            <a:endParaRPr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 plot(x1,y1, 'bo', x2, y2, 'g. ')  </a:t>
            </a:r>
            <a:endParaRPr lang="en-US" altLang="zh-CN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128"/>
          <p:cNvSpPr txBox="1">
            <a:spLocks noChangeArrowheads="1"/>
          </p:cNvSpPr>
          <p:nvPr/>
        </p:nvSpPr>
        <p:spPr bwMode="auto">
          <a:xfrm>
            <a:off x="1310984" y="3616812"/>
            <a:ext cx="955549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方法三： 若共用</a:t>
            </a:r>
            <a:r>
              <a:rPr lang="en-US" altLang="zh-CN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x</a:t>
            </a:r>
            <a:r>
              <a:rPr lang="zh-CN" altLang="en-US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坐标，则</a:t>
            </a:r>
            <a:r>
              <a:rPr lang="en-US" altLang="zh-CN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y</a:t>
            </a:r>
            <a:r>
              <a:rPr lang="zh-CN" altLang="en-US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轴可使用二维数组</a:t>
            </a:r>
            <a:r>
              <a:rPr lang="zh-CN" altLang="en-US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x = [1, 2, 3] </a:t>
            </a:r>
            <a:endParaRPr lang="en-US" altLang="zh-CN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y = np.array([[1, 2], [3, 4], [5, 6]]) </a:t>
            </a:r>
            <a:endParaRPr lang="en-US" altLang="zh-CN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plot(x, y) </a:t>
            </a:r>
            <a:endParaRPr lang="en-US" altLang="zh-CN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1317969" y="1078717"/>
            <a:ext cx="9555490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在一个坐标系中绘制 3 条曲线</a:t>
            </a:r>
            <a:endParaRPr lang="zh-CN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18260" y="433705"/>
            <a:ext cx="490537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pyplot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模块绘图</a:t>
            </a: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——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线形图（</a:t>
            </a: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plot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）</a:t>
            </a:r>
            <a:endParaRPr lang="zh-CN" alt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128"/>
          <p:cNvSpPr txBox="1">
            <a:spLocks noChangeArrowheads="1"/>
          </p:cNvSpPr>
          <p:nvPr/>
        </p:nvSpPr>
        <p:spPr bwMode="auto">
          <a:xfrm>
            <a:off x="1310984" y="1881992"/>
            <a:ext cx="9555490" cy="4246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18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import numpy as np </a:t>
            </a:r>
            <a:endParaRPr sz="18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18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import matplotlib.pyplot as plt </a:t>
            </a:r>
            <a:endParaRPr sz="18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18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import matplotlib.text as text </a:t>
            </a:r>
            <a:endParaRPr sz="18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18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plt.rcParams['font.sans-serif'] = 'SimHei' </a:t>
            </a:r>
            <a:endParaRPr sz="18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18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plt.rcParams['axes.unicode_minus'] = False </a:t>
            </a:r>
            <a:endParaRPr sz="18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18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 = np.arange(0, 3, .02) </a:t>
            </a:r>
            <a:endParaRPr sz="18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18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 = np.exp(a) </a:t>
            </a:r>
            <a:endParaRPr sz="18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18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 = c[::-1] </a:t>
            </a:r>
            <a:endParaRPr sz="18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18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fig, ax = plt.subplots() </a:t>
            </a:r>
            <a:endParaRPr sz="18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18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plt.plot(a, c, 'k--', a, d, 'k:', a, c + d, 'k') </a:t>
            </a:r>
            <a:endParaRPr sz="18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18260" y="433705"/>
            <a:ext cx="490537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pyplot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模块绘图</a:t>
            </a: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——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线形图（</a:t>
            </a: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plot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）</a:t>
            </a:r>
            <a:endParaRPr lang="zh-CN" alt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128"/>
          <p:cNvSpPr txBox="1">
            <a:spLocks noChangeArrowheads="1"/>
          </p:cNvSpPr>
          <p:nvPr/>
        </p:nvSpPr>
        <p:spPr bwMode="auto">
          <a:xfrm>
            <a:off x="1317969" y="1167617"/>
            <a:ext cx="9555490" cy="507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18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plt.legend(('模型长度', '数据长度', '消息总长度'), </a:t>
            </a:r>
            <a:endParaRPr sz="18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18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loc='upper center', shadow=True) </a:t>
            </a:r>
            <a:endParaRPr sz="18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18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plt.ylim([-1, 20]) </a:t>
            </a:r>
            <a:endParaRPr sz="18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18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plt.grid(False) </a:t>
            </a:r>
            <a:endParaRPr sz="18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18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plt.xlabel('模型复杂度 ---&gt;') </a:t>
            </a:r>
            <a:endParaRPr sz="18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18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plt.ylabel('消息长度 ---&gt;') </a:t>
            </a:r>
            <a:endParaRPr sz="18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18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plt.title('最小消息长度') </a:t>
            </a:r>
            <a:endParaRPr sz="18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18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def myfunc(x): </a:t>
            </a:r>
            <a:endParaRPr sz="18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18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return hasattr(x, 'set_color') and not hasattr(x, 'set_facecolor') </a:t>
            </a:r>
            <a:endParaRPr sz="18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18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for o in fig.findobj(myfunc): </a:t>
            </a:r>
            <a:endParaRPr sz="18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18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o.set_color('blue') </a:t>
            </a:r>
            <a:endParaRPr sz="18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18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plt.show() </a:t>
            </a:r>
            <a:endParaRPr sz="18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1317969" y="1078717"/>
            <a:ext cx="9555490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在一个坐标系中绘制 3 条曲线</a:t>
            </a:r>
            <a:endParaRPr lang="zh-CN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18260" y="433705"/>
            <a:ext cx="490537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pyplot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模块绘图</a:t>
            </a: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——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线形图（</a:t>
            </a: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plot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）</a:t>
            </a:r>
            <a:endParaRPr lang="zh-CN" alt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04465" y="1816100"/>
            <a:ext cx="6769100" cy="4351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1317969" y="1078717"/>
            <a:ext cx="9555490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散点图是指数据点在直角坐标系上的分布图，也称为散点分布图。</a:t>
            </a:r>
            <a:endParaRPr lang="zh-CN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scatter(x, y, s=None, c=None, marker=None, cmap=None, norm=None, vmin=None, vmax=None, alpha=None, linewidths=None, *, edgecolors=None, plotnonfinite=False, data=None, **kwargs) </a:t>
            </a:r>
            <a:endParaRPr lang="zh-CN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18260" y="433705"/>
            <a:ext cx="652399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pyplot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模块绘图</a:t>
            </a: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——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散点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图（</a:t>
            </a: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scatter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）</a:t>
            </a:r>
            <a:endParaRPr lang="zh-CN" alt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1317969" y="1078717"/>
            <a:ext cx="9555490" cy="4615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457200" indent="-457200"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zh-CN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x,y 为数组，用来表示要绘制的点的坐标</a:t>
            </a:r>
            <a:endParaRPr lang="zh-CN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zh-CN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 为浮点型或数组，表示点的大小。如果是数组，则数组元素的值表示对应点的大小。</a:t>
            </a:r>
            <a:endParaRPr lang="zh-CN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zh-CN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 表示点的颜色。如果是数组，则数组元素的值表示对应点的颜色。</a:t>
            </a:r>
            <a:endParaRPr lang="zh-CN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zh-CN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marker 表示点的形状。</a:t>
            </a:r>
            <a:endParaRPr lang="zh-CN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zh-CN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alpha 表示透明度，取值为 0</a:t>
            </a:r>
            <a:r>
              <a:rPr lang="en-US" altLang="zh-CN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~</a:t>
            </a:r>
            <a:r>
              <a:rPr lang="zh-CN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1。 </a:t>
            </a:r>
            <a:endParaRPr lang="zh-CN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18260" y="433705"/>
            <a:ext cx="652399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pyplot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模块绘图</a:t>
            </a: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——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散点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图（</a:t>
            </a: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scatter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）</a:t>
            </a:r>
            <a:endParaRPr lang="zh-CN" alt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1318260" y="1078865"/>
            <a:ext cx="544957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np.random.seed(20210901) </a:t>
            </a:r>
            <a:endParaRPr lang="zh-CN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x, y = np.random.rand(2, 30) </a:t>
            </a:r>
            <a:endParaRPr lang="zh-CN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plt.scatter(x,y)  </a:t>
            </a:r>
            <a:endParaRPr lang="zh-CN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18260" y="433705"/>
            <a:ext cx="652399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pyplot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模块绘图</a:t>
            </a: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——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散点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图（</a:t>
            </a: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scatter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）</a:t>
            </a:r>
            <a:endParaRPr lang="zh-CN" alt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67830" y="1233805"/>
            <a:ext cx="5150485" cy="4362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1318260" y="1078865"/>
            <a:ext cx="5449570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np.random.seed(20210901) </a:t>
            </a:r>
            <a:endParaRPr lang="zh-CN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x, y, s, c =</a:t>
            </a:r>
            <a:endParaRPr lang="zh-CN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np.random.rand(4, 30) </a:t>
            </a:r>
            <a:endParaRPr lang="zh-CN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s *= 10**2. </a:t>
            </a:r>
            <a:endParaRPr lang="zh-CN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plt.scatter(x, y, s, c, marker='v')   </a:t>
            </a:r>
            <a:endParaRPr lang="zh-CN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18260" y="433705"/>
            <a:ext cx="652399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pyplot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模块绘图</a:t>
            </a: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——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散点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图（</a:t>
            </a: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scatter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）</a:t>
            </a:r>
            <a:endParaRPr lang="zh-CN" alt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67830" y="1320800"/>
            <a:ext cx="4919345" cy="41897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1317969" y="1021567"/>
            <a:ext cx="9555490" cy="286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a1 = np.array([5, 4, 3, 8])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a1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array([5, 4, 3, 8])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a1.shape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(4,)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71401" y="462433"/>
            <a:ext cx="140716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一维数组</a:t>
            </a:r>
            <a:endParaRPr lang="zh-CN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1318260" y="1078865"/>
            <a:ext cx="5449570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参数</a:t>
            </a:r>
            <a:r>
              <a:rPr lang="en-US" altLang="zh-CN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marker</a:t>
            </a:r>
            <a:r>
              <a:rPr lang="zh-CN" altLang="en-US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的常见取值</a:t>
            </a:r>
            <a:r>
              <a:rPr lang="zh-CN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</a:t>
            </a:r>
            <a:endParaRPr lang="zh-CN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18260" y="433705"/>
            <a:ext cx="652399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pyplot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模块绘图</a:t>
            </a: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——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散点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图（</a:t>
            </a: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scatter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）</a:t>
            </a:r>
            <a:endParaRPr lang="zh-CN" alt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195" y="1816735"/>
            <a:ext cx="11610975" cy="44113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1318260" y="1078865"/>
            <a:ext cx="9507220" cy="138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【例 8-23】 绘制散点图，使点在半径为 0.6 的圆内显示为圆形，其余为三角形</a:t>
            </a:r>
            <a:r>
              <a:rPr lang="zh-CN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zh-CN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18260" y="433705"/>
            <a:ext cx="652399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pyplot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模块绘图</a:t>
            </a: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——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散点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图（</a:t>
            </a: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scatter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）</a:t>
            </a:r>
            <a:endParaRPr lang="zh-CN" alt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128"/>
          <p:cNvSpPr txBox="1">
            <a:spLocks noChangeArrowheads="1"/>
          </p:cNvSpPr>
          <p:nvPr/>
        </p:nvSpPr>
        <p:spPr bwMode="auto">
          <a:xfrm>
            <a:off x="1318260" y="2462530"/>
            <a:ext cx="950722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import matplotlib.pyplot as plt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import numpy as np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np.random.seed(20210901)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N = 100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r0 = 0.6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x = 0.9 * np.random.rand(N)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y = 0.9 * np.random.rand(N)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18260" y="433705"/>
            <a:ext cx="652399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pyplot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模块绘图</a:t>
            </a: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——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散点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图（</a:t>
            </a: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scatter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）</a:t>
            </a:r>
            <a:endParaRPr lang="zh-CN" alt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128"/>
          <p:cNvSpPr txBox="1">
            <a:spLocks noChangeArrowheads="1"/>
          </p:cNvSpPr>
          <p:nvPr/>
        </p:nvSpPr>
        <p:spPr bwMode="auto">
          <a:xfrm>
            <a:off x="1318260" y="1078865"/>
            <a:ext cx="9507220" cy="4707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area = (20 * np.random.rand(N))**2 # 0 to 10 point radii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 = np.sqrt(area)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r = np.sqrt(x ** 2 + y ** 2)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area1 = np.ma.masked_where(r &lt; r0, area)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area2 = np.ma.masked_where(r &gt;= r0, area)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plt.scatter(x, y, s=area1, </a:t>
            </a:r>
            <a:r>
              <a:rPr sz="20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marker='^'</a:t>
            </a: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, c=c)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plt.scatter(x, y, s=area2, </a:t>
            </a:r>
            <a:r>
              <a:rPr sz="20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marker='o'</a:t>
            </a: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, c=c)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theta = np.arange(0, np.pi / 2, 0.01)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plt.plot(r0 * np.cos(theta), r0 * np.sin(theta))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plt.show()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1318260" y="1078865"/>
            <a:ext cx="9507220" cy="138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【例 8-23】 绘制散点图，使点在半径为 0.6 的圆内显示为圆形，其余为三角形</a:t>
            </a:r>
            <a:r>
              <a:rPr lang="zh-CN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zh-CN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18260" y="433705"/>
            <a:ext cx="652399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pyplot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模块绘图</a:t>
            </a: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——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散点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图（</a:t>
            </a: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scatter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）</a:t>
            </a:r>
            <a:endParaRPr lang="zh-CN" alt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1850" y="2462530"/>
            <a:ext cx="5448300" cy="39808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1318260" y="1078865"/>
            <a:ext cx="9507220" cy="33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直方图（Histogram）又叫质量分布图，是一种统计报告图，由一系列高度不等的纵向条纹或线段表示数据分布的情况</a:t>
            </a:r>
            <a:r>
              <a:rPr lang="zh-CN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zh-CN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zh-CN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bar(x, height, width=0.8, bottom=None, *, align='center', data=None, **kwargs) </a:t>
            </a:r>
            <a:endParaRPr lang="zh-CN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18260" y="433705"/>
            <a:ext cx="652399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pyplot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模块绘图</a:t>
            </a: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——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直方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图（</a:t>
            </a: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bar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）</a:t>
            </a:r>
            <a:endParaRPr lang="zh-CN" alt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1318260" y="1078865"/>
            <a:ext cx="9507220" cy="4615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x 为数组，表示直方图的横轴坐标</a:t>
            </a:r>
            <a:endParaRPr lang="en-US" altLang="zh-CN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height 为数组，表示直方图的高度</a:t>
            </a:r>
            <a:endParaRPr lang="en-US" altLang="zh-CN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width 为 0~1 的浮点型，表示直方图的宽度，默认值为 0.8。width 也可以为数组，数组中的每一个元素值为对应的直方图的宽度</a:t>
            </a:r>
            <a:endParaRPr lang="en-US" altLang="zh-CN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bottom 为浮点型或数组，表示直方图的纵轴的起始坐标，默认值为 0</a:t>
            </a:r>
            <a:endParaRPr lang="en-US" altLang="zh-CN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18260" y="433705"/>
            <a:ext cx="652399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pyplot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模块绘图</a:t>
            </a: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——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直方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图（</a:t>
            </a: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bar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）</a:t>
            </a:r>
            <a:endParaRPr lang="zh-CN" alt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1318260" y="1078865"/>
            <a:ext cx="9507220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使用直方图显示学生的成绩等级分布图</a:t>
            </a:r>
            <a:r>
              <a:rPr lang="zh-CN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zh-CN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18260" y="433705"/>
            <a:ext cx="652399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pyplot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模块绘图</a:t>
            </a: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——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直方图（</a:t>
            </a: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bar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）</a:t>
            </a:r>
            <a:endParaRPr lang="zh-CN" alt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128"/>
          <p:cNvSpPr txBox="1">
            <a:spLocks noChangeArrowheads="1"/>
          </p:cNvSpPr>
          <p:nvPr/>
        </p:nvSpPr>
        <p:spPr bwMode="auto">
          <a:xfrm>
            <a:off x="1318260" y="1816100"/>
            <a:ext cx="9507220" cy="4246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# -*- coding: utf-8 -*-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import matplotlib.pyplot as plt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plt.rcParams['font.sans-serif'] = 'SimHei'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plt.rcParams['axes.unicode_minus'] = False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labels = ['不及格', '及格', '中', '良', '优']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men_means = [20, 35, 30, 35, 27]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women_means = [25, 32, 34, 20, 25]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width = 0.35 # 直方图的宽度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fig, ax = plt.subplots()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18260" y="433705"/>
            <a:ext cx="652399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pyplot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模块绘图</a:t>
            </a: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——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直方图（</a:t>
            </a: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bar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）</a:t>
            </a:r>
            <a:endParaRPr lang="zh-CN" alt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128"/>
          <p:cNvSpPr txBox="1">
            <a:spLocks noChangeArrowheads="1"/>
          </p:cNvSpPr>
          <p:nvPr/>
        </p:nvSpPr>
        <p:spPr bwMode="auto">
          <a:xfrm>
            <a:off x="1318260" y="1078865"/>
            <a:ext cx="950722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ax.bar(labels, men_means, width, label='男', color='black')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ax.bar(labels, women_means, width, bottom=men_means,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label='女', color='darkgray')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ax.set_ylabel('人数')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ax.set_title('成绩等级分布图')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ax.legend()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plt.savefig('m006.png')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plt.show()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18260" y="433705"/>
            <a:ext cx="652399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pyplot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模块绘图</a:t>
            </a: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——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直方图（</a:t>
            </a: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bar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）</a:t>
            </a:r>
            <a:endParaRPr lang="zh-CN" alt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8230" y="1078865"/>
            <a:ext cx="7496175" cy="5149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1318260" y="1078865"/>
            <a:ext cx="9507220" cy="5262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饼图（Pie Graph）用于显示数据系列中各项的大小与各项总和的比例。</a:t>
            </a:r>
            <a:endParaRPr lang="zh-CN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pie(x, explode=None, labels=None, colors=None, autopct=None, pctdistance=0.6, shadow=False, labeldistance=1.1, startangle=0, radius=1, counterclock=True, wedgeprops=None, textprops=None, center=(0, 0), frame=False, rotatelabels=False, *, </a:t>
            </a:r>
            <a:endParaRPr lang="zh-CN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normalize=None, data=None)  </a:t>
            </a:r>
            <a:endParaRPr lang="zh-CN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18260" y="433705"/>
            <a:ext cx="652399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pyplot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模块绘图</a:t>
            </a: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——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饼图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pie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）</a:t>
            </a:r>
            <a:endParaRPr lang="zh-CN" alt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1317969" y="1021567"/>
            <a:ext cx="9555490" cy="33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a2 = np.array(((4, 8, 10, 5), (5, 7, 3, 6), (4, 8, 10, 6)))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a2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array([[ 4, 8, 10, 5],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[ 5, 7, 3, 6],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[ 4, 8, 10, 6]])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a2.shape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(3, 4)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18086" y="376708"/>
            <a:ext cx="140716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二维数组</a:t>
            </a:r>
            <a:endParaRPr lang="zh-CN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1318260" y="1078865"/>
            <a:ext cx="9507220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x 为数组，表示饼图的数据</a:t>
            </a:r>
            <a:endParaRPr lang="en-US" altLang="zh-CN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explode 为数组，表示对应的饼图和圆心之间的距离为 n 个半径</a:t>
            </a:r>
            <a:endParaRPr lang="en-US" altLang="zh-CN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labels 为列表，表示每一项的名称</a:t>
            </a:r>
            <a:endParaRPr lang="en-US" altLang="zh-CN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colors 为数组，表示对应的饼图颜色</a:t>
            </a:r>
            <a:endParaRPr lang="en-US" altLang="zh-CN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autopct 为字符或函数，表示数值的显示方式</a:t>
            </a:r>
            <a:endParaRPr lang="en-US" altLang="zh-CN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18260" y="433705"/>
            <a:ext cx="652399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pyplot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模块绘图</a:t>
            </a: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——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饼图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pie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）</a:t>
            </a:r>
            <a:endParaRPr lang="zh-CN" alt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1318260" y="1078865"/>
            <a:ext cx="9507220" cy="33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pctdistance 为浮点型，表示每一项的数值（autopct）距离圆心为 n 个半径</a:t>
            </a:r>
            <a:endParaRPr lang="en-US" altLang="zh-CN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labeldistance 为浮点型，表示每一项的名称（labels）距离圆心为 n 个半径</a:t>
            </a:r>
            <a:endParaRPr lang="en-US" altLang="zh-CN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radius 为浮点型，表示半径的长度</a:t>
            </a:r>
            <a:endParaRPr lang="en-US" altLang="zh-CN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18260" y="433705"/>
            <a:ext cx="652399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pyplot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模块绘图</a:t>
            </a: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——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饼图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pie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）</a:t>
            </a:r>
            <a:endParaRPr lang="zh-CN" alt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1318260" y="1078865"/>
            <a:ext cx="9507220" cy="5169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plt.rcParams['font.sans-serif'] = 'SimHei' </a:t>
            </a:r>
            <a:endParaRPr lang="en-US" altLang="zh-CN"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plt.rcParams['axes.unicode_minus'] = False </a:t>
            </a:r>
            <a:endParaRPr lang="en-US" altLang="zh-CN"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labels = ['不及格', '及格', '中', '良', '优'] </a:t>
            </a:r>
            <a:endParaRPr lang="en-US" altLang="zh-CN"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sizes = [5，15, 30, 45, 10] </a:t>
            </a:r>
            <a:endParaRPr lang="en-US" altLang="zh-CN"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explode = (0, 0.1, 0, 0, 0) </a:t>
            </a:r>
            <a:endParaRPr lang="en-US" altLang="zh-CN"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fig1, ax1 = plt.subplots() </a:t>
            </a:r>
            <a:endParaRPr lang="en-US" altLang="zh-CN"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ax1.pie(sizes, explode=explode, labels=labels, autopct='%1.1f%%', </a:t>
            </a:r>
            <a:endParaRPr lang="en-US" altLang="zh-CN"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shadow=True, startangle=90) </a:t>
            </a:r>
            <a:endParaRPr lang="en-US" altLang="zh-CN"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ax1.axis('equal') </a:t>
            </a:r>
            <a:endParaRPr lang="en-US" altLang="zh-CN"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ax1.title('成绩等级占比图') </a:t>
            </a:r>
            <a:endParaRPr lang="en-US" altLang="zh-CN"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plt.show() </a:t>
            </a:r>
            <a:endParaRPr lang="en-US" altLang="zh-CN"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18260" y="433705"/>
            <a:ext cx="652399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pyplot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模块绘图</a:t>
            </a: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——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饼图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pie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）</a:t>
            </a:r>
            <a:endParaRPr lang="zh-CN" alt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18260" y="433705"/>
            <a:ext cx="652399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pyplot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模块绘图</a:t>
            </a: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——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饼图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pie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）</a:t>
            </a:r>
            <a:endParaRPr lang="zh-CN" alt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7025" y="1079500"/>
            <a:ext cx="6505575" cy="5149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Oval 6"/>
          <p:cNvSpPr/>
          <p:nvPr/>
        </p:nvSpPr>
        <p:spPr bwMode="auto">
          <a:xfrm>
            <a:off x="1049480" y="1450408"/>
            <a:ext cx="1249216" cy="1249216"/>
          </a:xfrm>
          <a:prstGeom prst="ellipse">
            <a:avLst/>
          </a:prstGeom>
          <a:solidFill>
            <a:srgbClr val="648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en-US" sz="2100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Freeform 171"/>
          <p:cNvSpPr/>
          <p:nvPr/>
        </p:nvSpPr>
        <p:spPr bwMode="auto">
          <a:xfrm>
            <a:off x="1448515" y="1851315"/>
            <a:ext cx="451147" cy="433101"/>
          </a:xfrm>
          <a:custGeom>
            <a:avLst/>
            <a:gdLst>
              <a:gd name="T0" fmla="*/ 228 w 308"/>
              <a:gd name="T1" fmla="*/ 218 h 296"/>
              <a:gd name="T2" fmla="*/ 224 w 308"/>
              <a:gd name="T3" fmla="*/ 215 h 296"/>
              <a:gd name="T4" fmla="*/ 228 w 308"/>
              <a:gd name="T5" fmla="*/ 212 h 296"/>
              <a:gd name="T6" fmla="*/ 230 w 308"/>
              <a:gd name="T7" fmla="*/ 212 h 296"/>
              <a:gd name="T8" fmla="*/ 278 w 308"/>
              <a:gd name="T9" fmla="*/ 209 h 296"/>
              <a:gd name="T10" fmla="*/ 288 w 308"/>
              <a:gd name="T11" fmla="*/ 176 h 296"/>
              <a:gd name="T12" fmla="*/ 284 w 308"/>
              <a:gd name="T13" fmla="*/ 176 h 296"/>
              <a:gd name="T14" fmla="*/ 283 w 308"/>
              <a:gd name="T15" fmla="*/ 176 h 296"/>
              <a:gd name="T16" fmla="*/ 283 w 308"/>
              <a:gd name="T17" fmla="*/ 176 h 296"/>
              <a:gd name="T18" fmla="*/ 229 w 308"/>
              <a:gd name="T19" fmla="*/ 174 h 296"/>
              <a:gd name="T20" fmla="*/ 226 w 308"/>
              <a:gd name="T21" fmla="*/ 174 h 296"/>
              <a:gd name="T22" fmla="*/ 222 w 308"/>
              <a:gd name="T23" fmla="*/ 171 h 296"/>
              <a:gd name="T24" fmla="*/ 226 w 308"/>
              <a:gd name="T25" fmla="*/ 168 h 296"/>
              <a:gd name="T26" fmla="*/ 228 w 308"/>
              <a:gd name="T27" fmla="*/ 168 h 296"/>
              <a:gd name="T28" fmla="*/ 284 w 308"/>
              <a:gd name="T29" fmla="*/ 164 h 296"/>
              <a:gd name="T30" fmla="*/ 292 w 308"/>
              <a:gd name="T31" fmla="*/ 164 h 296"/>
              <a:gd name="T32" fmla="*/ 292 w 308"/>
              <a:gd name="T33" fmla="*/ 164 h 296"/>
              <a:gd name="T34" fmla="*/ 296 w 308"/>
              <a:gd name="T35" fmla="*/ 133 h 296"/>
              <a:gd name="T36" fmla="*/ 214 w 308"/>
              <a:gd name="T37" fmla="*/ 124 h 296"/>
              <a:gd name="T38" fmla="*/ 213 w 308"/>
              <a:gd name="T39" fmla="*/ 124 h 296"/>
              <a:gd name="T40" fmla="*/ 212 w 308"/>
              <a:gd name="T41" fmla="*/ 124 h 296"/>
              <a:gd name="T42" fmla="*/ 217 w 308"/>
              <a:gd name="T43" fmla="*/ 124 h 296"/>
              <a:gd name="T44" fmla="*/ 206 w 308"/>
              <a:gd name="T45" fmla="*/ 124 h 296"/>
              <a:gd name="T46" fmla="*/ 165 w 308"/>
              <a:gd name="T47" fmla="*/ 123 h 296"/>
              <a:gd name="T48" fmla="*/ 165 w 308"/>
              <a:gd name="T49" fmla="*/ 123 h 296"/>
              <a:gd name="T50" fmla="*/ 160 w 308"/>
              <a:gd name="T51" fmla="*/ 121 h 296"/>
              <a:gd name="T52" fmla="*/ 165 w 308"/>
              <a:gd name="T53" fmla="*/ 120 h 296"/>
              <a:gd name="T54" fmla="*/ 165 w 308"/>
              <a:gd name="T55" fmla="*/ 120 h 296"/>
              <a:gd name="T56" fmla="*/ 179 w 308"/>
              <a:gd name="T57" fmla="*/ 119 h 296"/>
              <a:gd name="T58" fmla="*/ 192 w 308"/>
              <a:gd name="T59" fmla="*/ 58 h 296"/>
              <a:gd name="T60" fmla="*/ 178 w 308"/>
              <a:gd name="T61" fmla="*/ 0 h 296"/>
              <a:gd name="T62" fmla="*/ 101 w 308"/>
              <a:gd name="T63" fmla="*/ 126 h 296"/>
              <a:gd name="T64" fmla="*/ 58 w 308"/>
              <a:gd name="T65" fmla="*/ 146 h 296"/>
              <a:gd name="T66" fmla="*/ 53 w 308"/>
              <a:gd name="T67" fmla="*/ 275 h 296"/>
              <a:gd name="T68" fmla="*/ 99 w 308"/>
              <a:gd name="T69" fmla="*/ 275 h 296"/>
              <a:gd name="T70" fmla="*/ 232 w 308"/>
              <a:gd name="T71" fmla="*/ 286 h 296"/>
              <a:gd name="T72" fmla="*/ 255 w 308"/>
              <a:gd name="T73" fmla="*/ 256 h 296"/>
              <a:gd name="T74" fmla="*/ 227 w 308"/>
              <a:gd name="T75" fmla="*/ 255 h 296"/>
              <a:gd name="T76" fmla="*/ 225 w 308"/>
              <a:gd name="T77" fmla="*/ 255 h 296"/>
              <a:gd name="T78" fmla="*/ 221 w 308"/>
              <a:gd name="T79" fmla="*/ 252 h 296"/>
              <a:gd name="T80" fmla="*/ 225 w 308"/>
              <a:gd name="T81" fmla="*/ 249 h 296"/>
              <a:gd name="T82" fmla="*/ 227 w 308"/>
              <a:gd name="T83" fmla="*/ 249 h 296"/>
              <a:gd name="T84" fmla="*/ 262 w 308"/>
              <a:gd name="T85" fmla="*/ 247 h 296"/>
              <a:gd name="T86" fmla="*/ 269 w 308"/>
              <a:gd name="T87" fmla="*/ 220 h 296"/>
              <a:gd name="T88" fmla="*/ 230 w 308"/>
              <a:gd name="T89" fmla="*/ 218 h 296"/>
              <a:gd name="T90" fmla="*/ 228 w 308"/>
              <a:gd name="T91" fmla="*/ 218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08" h="296">
                <a:moveTo>
                  <a:pt x="228" y="218"/>
                </a:moveTo>
                <a:cubicBezTo>
                  <a:pt x="224" y="215"/>
                  <a:pt x="224" y="215"/>
                  <a:pt x="224" y="215"/>
                </a:cubicBezTo>
                <a:cubicBezTo>
                  <a:pt x="228" y="212"/>
                  <a:pt x="228" y="212"/>
                  <a:pt x="228" y="212"/>
                </a:cubicBezTo>
                <a:cubicBezTo>
                  <a:pt x="230" y="212"/>
                  <a:pt x="230" y="212"/>
                  <a:pt x="230" y="212"/>
                </a:cubicBezTo>
                <a:cubicBezTo>
                  <a:pt x="232" y="212"/>
                  <a:pt x="263" y="210"/>
                  <a:pt x="278" y="209"/>
                </a:cubicBezTo>
                <a:cubicBezTo>
                  <a:pt x="295" y="197"/>
                  <a:pt x="292" y="183"/>
                  <a:pt x="288" y="176"/>
                </a:cubicBezTo>
                <a:cubicBezTo>
                  <a:pt x="287" y="176"/>
                  <a:pt x="285" y="176"/>
                  <a:pt x="284" y="176"/>
                </a:cubicBezTo>
                <a:cubicBezTo>
                  <a:pt x="283" y="176"/>
                  <a:pt x="283" y="176"/>
                  <a:pt x="283" y="176"/>
                </a:cubicBezTo>
                <a:cubicBezTo>
                  <a:pt x="283" y="176"/>
                  <a:pt x="283" y="176"/>
                  <a:pt x="283" y="176"/>
                </a:cubicBezTo>
                <a:cubicBezTo>
                  <a:pt x="278" y="176"/>
                  <a:pt x="231" y="174"/>
                  <a:pt x="229" y="174"/>
                </a:cubicBezTo>
                <a:cubicBezTo>
                  <a:pt x="226" y="174"/>
                  <a:pt x="226" y="174"/>
                  <a:pt x="226" y="174"/>
                </a:cubicBezTo>
                <a:cubicBezTo>
                  <a:pt x="222" y="171"/>
                  <a:pt x="222" y="171"/>
                  <a:pt x="222" y="171"/>
                </a:cubicBezTo>
                <a:cubicBezTo>
                  <a:pt x="226" y="168"/>
                  <a:pt x="226" y="168"/>
                  <a:pt x="226" y="168"/>
                </a:cubicBezTo>
                <a:cubicBezTo>
                  <a:pt x="228" y="168"/>
                  <a:pt x="228" y="168"/>
                  <a:pt x="228" y="168"/>
                </a:cubicBezTo>
                <a:cubicBezTo>
                  <a:pt x="231" y="168"/>
                  <a:pt x="280" y="164"/>
                  <a:pt x="284" y="164"/>
                </a:cubicBezTo>
                <a:cubicBezTo>
                  <a:pt x="290" y="164"/>
                  <a:pt x="292" y="164"/>
                  <a:pt x="292" y="164"/>
                </a:cubicBezTo>
                <a:cubicBezTo>
                  <a:pt x="292" y="164"/>
                  <a:pt x="292" y="164"/>
                  <a:pt x="292" y="164"/>
                </a:cubicBezTo>
                <a:cubicBezTo>
                  <a:pt x="302" y="155"/>
                  <a:pt x="308" y="144"/>
                  <a:pt x="296" y="133"/>
                </a:cubicBezTo>
                <a:cubicBezTo>
                  <a:pt x="285" y="123"/>
                  <a:pt x="243" y="125"/>
                  <a:pt x="214" y="124"/>
                </a:cubicBezTo>
                <a:cubicBezTo>
                  <a:pt x="213" y="124"/>
                  <a:pt x="213" y="124"/>
                  <a:pt x="213" y="124"/>
                </a:cubicBezTo>
                <a:cubicBezTo>
                  <a:pt x="212" y="124"/>
                  <a:pt x="212" y="124"/>
                  <a:pt x="212" y="124"/>
                </a:cubicBezTo>
                <a:cubicBezTo>
                  <a:pt x="212" y="124"/>
                  <a:pt x="219" y="124"/>
                  <a:pt x="217" y="124"/>
                </a:cubicBezTo>
                <a:cubicBezTo>
                  <a:pt x="213" y="124"/>
                  <a:pt x="209" y="124"/>
                  <a:pt x="206" y="124"/>
                </a:cubicBezTo>
                <a:cubicBezTo>
                  <a:pt x="192" y="123"/>
                  <a:pt x="167" y="123"/>
                  <a:pt x="165" y="123"/>
                </a:cubicBezTo>
                <a:cubicBezTo>
                  <a:pt x="165" y="123"/>
                  <a:pt x="165" y="123"/>
                  <a:pt x="165" y="123"/>
                </a:cubicBezTo>
                <a:cubicBezTo>
                  <a:pt x="160" y="121"/>
                  <a:pt x="160" y="121"/>
                  <a:pt x="160" y="121"/>
                </a:cubicBezTo>
                <a:cubicBezTo>
                  <a:pt x="165" y="120"/>
                  <a:pt x="165" y="120"/>
                  <a:pt x="165" y="120"/>
                </a:cubicBezTo>
                <a:cubicBezTo>
                  <a:pt x="165" y="120"/>
                  <a:pt x="165" y="120"/>
                  <a:pt x="165" y="120"/>
                </a:cubicBezTo>
                <a:cubicBezTo>
                  <a:pt x="166" y="120"/>
                  <a:pt x="169" y="120"/>
                  <a:pt x="179" y="119"/>
                </a:cubicBezTo>
                <a:cubicBezTo>
                  <a:pt x="165" y="90"/>
                  <a:pt x="188" y="73"/>
                  <a:pt x="192" y="58"/>
                </a:cubicBezTo>
                <a:cubicBezTo>
                  <a:pt x="206" y="5"/>
                  <a:pt x="178" y="0"/>
                  <a:pt x="178" y="0"/>
                </a:cubicBezTo>
                <a:cubicBezTo>
                  <a:pt x="178" y="0"/>
                  <a:pt x="108" y="96"/>
                  <a:pt x="101" y="126"/>
                </a:cubicBezTo>
                <a:cubicBezTo>
                  <a:pt x="96" y="148"/>
                  <a:pt x="67" y="146"/>
                  <a:pt x="58" y="146"/>
                </a:cubicBezTo>
                <a:cubicBezTo>
                  <a:pt x="10" y="144"/>
                  <a:pt x="0" y="264"/>
                  <a:pt x="53" y="275"/>
                </a:cubicBezTo>
                <a:cubicBezTo>
                  <a:pt x="64" y="277"/>
                  <a:pt x="76" y="265"/>
                  <a:pt x="99" y="275"/>
                </a:cubicBezTo>
                <a:cubicBezTo>
                  <a:pt x="149" y="296"/>
                  <a:pt x="192" y="287"/>
                  <a:pt x="232" y="286"/>
                </a:cubicBezTo>
                <a:cubicBezTo>
                  <a:pt x="259" y="285"/>
                  <a:pt x="257" y="266"/>
                  <a:pt x="255" y="256"/>
                </a:cubicBezTo>
                <a:cubicBezTo>
                  <a:pt x="242" y="256"/>
                  <a:pt x="229" y="255"/>
                  <a:pt x="227" y="255"/>
                </a:cubicBezTo>
                <a:cubicBezTo>
                  <a:pt x="225" y="255"/>
                  <a:pt x="225" y="255"/>
                  <a:pt x="225" y="255"/>
                </a:cubicBezTo>
                <a:cubicBezTo>
                  <a:pt x="221" y="252"/>
                  <a:pt x="221" y="252"/>
                  <a:pt x="221" y="252"/>
                </a:cubicBezTo>
                <a:cubicBezTo>
                  <a:pt x="225" y="249"/>
                  <a:pt x="225" y="249"/>
                  <a:pt x="225" y="249"/>
                </a:cubicBezTo>
                <a:cubicBezTo>
                  <a:pt x="227" y="249"/>
                  <a:pt x="227" y="249"/>
                  <a:pt x="227" y="249"/>
                </a:cubicBezTo>
                <a:cubicBezTo>
                  <a:pt x="229" y="249"/>
                  <a:pt x="247" y="248"/>
                  <a:pt x="262" y="247"/>
                </a:cubicBezTo>
                <a:cubicBezTo>
                  <a:pt x="275" y="237"/>
                  <a:pt x="272" y="227"/>
                  <a:pt x="269" y="220"/>
                </a:cubicBezTo>
                <a:cubicBezTo>
                  <a:pt x="253" y="219"/>
                  <a:pt x="232" y="218"/>
                  <a:pt x="230" y="218"/>
                </a:cubicBezTo>
                <a:lnTo>
                  <a:pt x="228" y="2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6496629" y="4309612"/>
            <a:ext cx="2611247" cy="1984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4117687" y="346139"/>
            <a:ext cx="3746500" cy="1102995"/>
            <a:chOff x="6206" y="858"/>
            <a:chExt cx="5900" cy="1737"/>
          </a:xfrm>
        </p:grpSpPr>
        <p:sp>
          <p:nvSpPr>
            <p:cNvPr id="20" name="矩形 19"/>
            <p:cNvSpPr/>
            <p:nvPr/>
          </p:nvSpPr>
          <p:spPr>
            <a:xfrm>
              <a:off x="6206" y="858"/>
              <a:ext cx="5900" cy="1737"/>
            </a:xfrm>
            <a:prstGeom prst="rect">
              <a:avLst/>
            </a:prstGeom>
            <a:solidFill>
              <a:srgbClr val="648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943" y="954"/>
              <a:ext cx="4664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作业</a:t>
              </a:r>
              <a:endPara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7255" y="2087"/>
              <a:ext cx="4112" cy="3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534229" y="1875759"/>
            <a:ext cx="7924800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1. </a:t>
            </a:r>
            <a:r>
              <a:rPr sz="2400" dirty="0"/>
              <a:t>创建一个 0～1、间隔为 0.01 的数组 1 和服从正态分布的 100 个随机数的数组 2，并对这两个数组进行加减运算。</a:t>
            </a:r>
            <a:endParaRPr sz="2400" dirty="0"/>
          </a:p>
          <a:p>
            <a:endParaRPr sz="2400" dirty="0"/>
          </a:p>
          <a:p>
            <a:r>
              <a:rPr lang="en-US" altLang="zh-CN" sz="2400" dirty="0" smtClean="0"/>
              <a:t>2. </a:t>
            </a:r>
            <a:r>
              <a:rPr sz="2400" dirty="0" smtClean="0"/>
              <a:t>绘制笛卡儿心形线。当一个圆沿着另一个半径相同的圆滚动时，圆上一点的轨迹就是笛卡儿心形线</a:t>
            </a:r>
            <a:r>
              <a:rPr lang="zh-CN" altLang="en-US" sz="2400" dirty="0" smtClean="0">
                <a:sym typeface="+mn-ea"/>
              </a:rPr>
              <a:t>。</a:t>
            </a:r>
            <a:endParaRPr lang="zh-CN" altLang="en-US" sz="2400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6" y="152096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5" y="255271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911425" y="2468894"/>
            <a:ext cx="3627559" cy="2269125"/>
            <a:chOff x="857224" y="1876434"/>
            <a:chExt cx="3519051" cy="2124076"/>
          </a:xfrm>
        </p:grpSpPr>
        <p:grpSp>
          <p:nvGrpSpPr>
            <p:cNvPr id="29" name="Group 7"/>
            <p:cNvGrpSpPr/>
            <p:nvPr/>
          </p:nvGrpSpPr>
          <p:grpSpPr>
            <a:xfrm>
              <a:off x="857224" y="1876434"/>
              <a:ext cx="3519051" cy="2124076"/>
              <a:chOff x="4901105" y="2090748"/>
              <a:chExt cx="3519051" cy="2124076"/>
            </a:xfrm>
          </p:grpSpPr>
          <p:pic>
            <p:nvPicPr>
              <p:cNvPr id="31" name="Picture 53"/>
              <p:cNvPicPr>
                <a:picLocks noChangeAspect="1"/>
              </p:cNvPicPr>
              <p:nvPr/>
            </p:nvPicPr>
            <p:blipFill>
              <a:blip r:embed="rId1"/>
              <a:srcRect/>
              <a:stretch>
                <a:fillRect/>
              </a:stretch>
            </p:blipFill>
            <p:spPr bwMode="auto">
              <a:xfrm>
                <a:off x="4901105" y="2090748"/>
                <a:ext cx="3519051" cy="2124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2" name="Rectangle 9"/>
              <p:cNvSpPr/>
              <p:nvPr/>
            </p:nvSpPr>
            <p:spPr>
              <a:xfrm>
                <a:off x="5330923" y="2195514"/>
                <a:ext cx="2675358" cy="16740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200"/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663" r="811" b="6467"/>
            <a:stretch>
              <a:fillRect/>
            </a:stretch>
          </p:blipFill>
          <p:spPr>
            <a:xfrm>
              <a:off x="1287042" y="1981200"/>
              <a:ext cx="2675358" cy="1713148"/>
            </a:xfrm>
            <a:custGeom>
              <a:avLst/>
              <a:gdLst>
                <a:gd name="connsiteX0" fmla="*/ 0 w 6715140"/>
                <a:gd name="connsiteY0" fmla="*/ 0 h 3214710"/>
                <a:gd name="connsiteX1" fmla="*/ 6715140 w 6715140"/>
                <a:gd name="connsiteY1" fmla="*/ 0 h 3214710"/>
                <a:gd name="connsiteX2" fmla="*/ 6715140 w 6715140"/>
                <a:gd name="connsiteY2" fmla="*/ 3214710 h 3214710"/>
                <a:gd name="connsiteX3" fmla="*/ 0 w 6715140"/>
                <a:gd name="connsiteY3" fmla="*/ 3214710 h 3214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15140" h="3214710">
                  <a:moveTo>
                    <a:pt x="0" y="0"/>
                  </a:moveTo>
                  <a:lnTo>
                    <a:pt x="6715140" y="0"/>
                  </a:lnTo>
                  <a:lnTo>
                    <a:pt x="6715140" y="3214710"/>
                  </a:lnTo>
                  <a:lnTo>
                    <a:pt x="0" y="3214710"/>
                  </a:lnTo>
                  <a:close/>
                </a:path>
              </a:pathLst>
            </a:custGeom>
          </p:spPr>
        </p:pic>
      </p:grpSp>
      <p:sp>
        <p:nvSpPr>
          <p:cNvPr id="33" name="矩形 30"/>
          <p:cNvSpPr>
            <a:spLocks noChangeArrowheads="1"/>
          </p:cNvSpPr>
          <p:nvPr/>
        </p:nvSpPr>
        <p:spPr bwMode="auto">
          <a:xfrm>
            <a:off x="912279" y="579558"/>
            <a:ext cx="2430129" cy="8260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78375" tIns="39187" rIns="78375" bIns="39187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章节总结</a:t>
            </a:r>
            <a:r>
              <a:rPr lang="zh-CN" altLang="en-US" sz="3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37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>
          <a:xfrm>
            <a:off x="5198391" y="4132621"/>
            <a:ext cx="704879" cy="72557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2000"/>
              </a:prstClr>
            </a:outerShdw>
          </a:effectLst>
        </p:grpSpPr>
        <p:sp>
          <p:nvSpPr>
            <p:cNvPr id="37" name="同心圆 36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1484232" y="1093651"/>
              <a:ext cx="1504274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39" name="椭圆 38"/>
          <p:cNvSpPr/>
          <p:nvPr/>
        </p:nvSpPr>
        <p:spPr>
          <a:xfrm>
            <a:off x="5294402" y="4225765"/>
            <a:ext cx="533481" cy="549145"/>
          </a:xfrm>
          <a:prstGeom prst="ellipse">
            <a:avLst/>
          </a:prstGeom>
          <a:solidFill>
            <a:srgbClr val="305D98"/>
          </a:solidFill>
          <a:ln>
            <a:noFill/>
          </a:ln>
          <a:effectLst>
            <a:innerShdw blurRad="114300">
              <a:srgbClr val="D3133C">
                <a:alpha val="14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251" tIns="92127" rIns="184251" bIns="92127"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40" name="TextBox 26"/>
          <p:cNvSpPr txBox="1"/>
          <p:nvPr/>
        </p:nvSpPr>
        <p:spPr>
          <a:xfrm>
            <a:off x="5303041" y="4298802"/>
            <a:ext cx="590705" cy="432275"/>
          </a:xfrm>
          <a:prstGeom prst="rect">
            <a:avLst/>
          </a:prstGeom>
          <a:noFill/>
        </p:spPr>
        <p:txBody>
          <a:bodyPr wrap="square" lIns="184251" tIns="92127" rIns="184251" bIns="92127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03</a:t>
            </a:r>
            <a:endParaRPr lang="zh-CN" altLang="en-US" sz="16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41" name="文本框 6"/>
          <p:cNvSpPr txBox="1"/>
          <p:nvPr/>
        </p:nvSpPr>
        <p:spPr>
          <a:xfrm>
            <a:off x="6216704" y="4125689"/>
            <a:ext cx="4827637" cy="729615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b="1" dirty="0" smtClean="0">
                <a:solidFill>
                  <a:srgbClr val="325B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matplotlib</a:t>
            </a:r>
            <a:r>
              <a:rPr lang="zh-CN" altLang="en-US" sz="3200" b="1" dirty="0" smtClean="0">
                <a:solidFill>
                  <a:srgbClr val="325B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的使用</a:t>
            </a:r>
            <a:endParaRPr lang="zh-CN" sz="3200" b="1" dirty="0">
              <a:solidFill>
                <a:srgbClr val="FFB3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5190634" y="2227192"/>
            <a:ext cx="704879" cy="72557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2000"/>
              </a:prstClr>
            </a:outerShdw>
          </a:effectLst>
        </p:grpSpPr>
        <p:sp>
          <p:nvSpPr>
            <p:cNvPr id="57" name="同心圆 56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1484232" y="1093651"/>
              <a:ext cx="1504274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59" name="椭圆 58"/>
          <p:cNvSpPr/>
          <p:nvPr/>
        </p:nvSpPr>
        <p:spPr>
          <a:xfrm>
            <a:off x="5286645" y="2320336"/>
            <a:ext cx="533481" cy="549145"/>
          </a:xfrm>
          <a:prstGeom prst="ellipse">
            <a:avLst/>
          </a:prstGeom>
          <a:solidFill>
            <a:srgbClr val="305D98"/>
          </a:solidFill>
          <a:ln>
            <a:noFill/>
          </a:ln>
          <a:effectLst>
            <a:innerShdw blurRad="114300">
              <a:srgbClr val="D3133C">
                <a:alpha val="14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251" tIns="92127" rIns="184251" bIns="92127" rtlCol="0" anchor="ctr"/>
          <a:lstStyle/>
          <a:p>
            <a:pPr algn="ctr"/>
            <a:endParaRPr lang="zh-CN" altLang="en-US" sz="1200" dirty="0"/>
          </a:p>
        </p:txBody>
      </p:sp>
      <p:grpSp>
        <p:nvGrpSpPr>
          <p:cNvPr id="60" name="组合 59"/>
          <p:cNvGrpSpPr/>
          <p:nvPr/>
        </p:nvGrpSpPr>
        <p:grpSpPr>
          <a:xfrm>
            <a:off x="5190634" y="3174688"/>
            <a:ext cx="704879" cy="72557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61" name="同心圆 60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63" name="椭圆 62"/>
          <p:cNvSpPr/>
          <p:nvPr/>
        </p:nvSpPr>
        <p:spPr>
          <a:xfrm>
            <a:off x="5286645" y="3274768"/>
            <a:ext cx="533481" cy="549145"/>
          </a:xfrm>
          <a:prstGeom prst="ellipse">
            <a:avLst/>
          </a:prstGeom>
          <a:solidFill>
            <a:srgbClr val="FFB32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251" tIns="92127" rIns="184251" bIns="92127" rtlCol="0" anchor="ctr"/>
          <a:lstStyle/>
          <a:p>
            <a:pPr algn="ctr"/>
            <a:endParaRPr lang="zh-CN" altLang="en-US" sz="1200"/>
          </a:p>
        </p:txBody>
      </p:sp>
      <p:sp>
        <p:nvSpPr>
          <p:cNvPr id="64" name="TextBox 26"/>
          <p:cNvSpPr txBox="1"/>
          <p:nvPr/>
        </p:nvSpPr>
        <p:spPr>
          <a:xfrm>
            <a:off x="5309570" y="2379114"/>
            <a:ext cx="590705" cy="432275"/>
          </a:xfrm>
          <a:prstGeom prst="rect">
            <a:avLst/>
          </a:prstGeom>
          <a:noFill/>
        </p:spPr>
        <p:txBody>
          <a:bodyPr wrap="square" lIns="184251" tIns="92127" rIns="184251" bIns="92127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01</a:t>
            </a:r>
            <a:endParaRPr lang="zh-CN" altLang="en-US" sz="16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65" name="TextBox 27"/>
          <p:cNvSpPr txBox="1"/>
          <p:nvPr/>
        </p:nvSpPr>
        <p:spPr>
          <a:xfrm>
            <a:off x="5286642" y="3318475"/>
            <a:ext cx="619179" cy="432275"/>
          </a:xfrm>
          <a:prstGeom prst="rect">
            <a:avLst/>
          </a:prstGeom>
          <a:noFill/>
        </p:spPr>
        <p:txBody>
          <a:bodyPr wrap="square" lIns="184251" tIns="92127" rIns="184251" bIns="92127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02</a:t>
            </a:r>
            <a:endParaRPr lang="zh-CN" altLang="en-US" sz="16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66" name="文本框 6"/>
          <p:cNvSpPr txBox="1"/>
          <p:nvPr/>
        </p:nvSpPr>
        <p:spPr>
          <a:xfrm>
            <a:off x="6196247" y="2220260"/>
            <a:ext cx="3936437" cy="729615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dirty="0" smtClean="0">
                <a:solidFill>
                  <a:srgbClr val="FFB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3200" dirty="0" smtClean="0">
                <a:solidFill>
                  <a:srgbClr val="FFB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的数组</a:t>
            </a:r>
            <a:endParaRPr lang="zh-CN" altLang="en-US" sz="3200" b="1" dirty="0" smtClean="0">
              <a:solidFill>
                <a:srgbClr val="FFB3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"/>
          <p:cNvSpPr txBox="1"/>
          <p:nvPr/>
        </p:nvSpPr>
        <p:spPr>
          <a:xfrm>
            <a:off x="6196247" y="3139302"/>
            <a:ext cx="4827637" cy="729615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dirty="0" smtClean="0">
                <a:solidFill>
                  <a:srgbClr val="FFB32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numpy</a:t>
            </a:r>
            <a:r>
              <a:rPr lang="zh-CN" altLang="en-US" sz="3200" dirty="0" smtClean="0">
                <a:solidFill>
                  <a:srgbClr val="FFB32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en-US" altLang="zh-CN" sz="3200" dirty="0" smtClean="0">
                <a:solidFill>
                  <a:srgbClr val="FFB32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ufunc</a:t>
            </a:r>
            <a:endParaRPr lang="en-US" altLang="zh-CN" sz="3200" b="1" dirty="0" smtClean="0">
              <a:solidFill>
                <a:srgbClr val="FFB32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9" grpId="0" animBg="1"/>
      <p:bldP spid="40" grpId="0"/>
      <p:bldP spid="59" grpId="0" animBg="1"/>
      <p:bldP spid="63" grpId="0" animBg="1"/>
      <p:bldP spid="64" grpId="0"/>
      <p:bldP spid="65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6" y="152096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5" y="255271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887755" y="1700808"/>
            <a:ext cx="3744415" cy="37444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889" tIns="60944" rIns="121889" bIns="60944"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4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END</a:t>
            </a:r>
            <a:endParaRPr lang="en-US" altLang="zh-CN" sz="48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en-US" altLang="zh-CN" sz="6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</a:t>
            </a:r>
            <a:endParaRPr lang="en-US" altLang="zh-CN" sz="6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zh-CN" sz="6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endParaRPr lang="zh-CN" altLang="en-US" sz="6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023656" y="2948944"/>
            <a:ext cx="5472608" cy="0"/>
          </a:xfrm>
          <a:prstGeom prst="line">
            <a:avLst/>
          </a:prstGeom>
          <a:ln w="762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1317969" y="1021567"/>
            <a:ext cx="9555490" cy="4707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a2.shape = (4, 3)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a2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array([[ 4, 8, 10],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[ 5, 5, 7],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[ 3, 6, 4],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[ 8, 10, 6]])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a2.shape = 2, -1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a2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array([[ 4, 8, 10, 5, 5, 7],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[ 3, 6, 4, 8, 10, 6]])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18086" y="376708"/>
            <a:ext cx="309372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数组的形状</a:t>
            </a: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——shape</a:t>
            </a:r>
            <a:endParaRPr lang="en-US" altLang="zh-CN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1310984" y="3293597"/>
            <a:ext cx="9555490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np.arange(0, 1, 0.2)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array([0. , 0.2, 0.4, 0.6, 0.8])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np.linspace(0, 1, 5) 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array([0. , 0.25, 0.5 , 0.75, 1. ])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18086" y="433858"/>
            <a:ext cx="140716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等差数组</a:t>
            </a:r>
            <a:endParaRPr lang="zh-CN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128"/>
          <p:cNvSpPr txBox="1">
            <a:spLocks noChangeArrowheads="1"/>
          </p:cNvSpPr>
          <p:nvPr/>
        </p:nvSpPr>
        <p:spPr bwMode="auto">
          <a:xfrm>
            <a:off x="1380834" y="1217147"/>
            <a:ext cx="955549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使用</a:t>
            </a:r>
            <a:r>
              <a:rPr lang="en-US" altLang="zh-CN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numpy.arange()函数</a:t>
            </a:r>
            <a:r>
              <a:rPr lang="zh-CN" altLang="en-US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和</a:t>
            </a:r>
            <a:r>
              <a:rPr lang="en-US" altLang="zh-CN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numpy.linspace()函数</a:t>
            </a:r>
            <a:r>
              <a:rPr lang="zh-CN" altLang="en-US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均可以创建等差数组。</a:t>
            </a:r>
            <a:endParaRPr lang="zh-CN" altLang="en-US"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arange</a:t>
            </a:r>
            <a:r>
              <a:rPr lang="zh-CN" altLang="en-US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类似</a:t>
            </a:r>
            <a:r>
              <a:rPr lang="en-US" altLang="zh-CN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range()</a:t>
            </a:r>
            <a:r>
              <a:rPr lang="zh-CN" altLang="en-US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函数，</a:t>
            </a:r>
            <a:r>
              <a:rPr lang="en-US" altLang="zh-CN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linspace</a:t>
            </a:r>
            <a:r>
              <a:rPr lang="zh-CN" altLang="en-US"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通过指定开始值、终值和元素个数创建数组。默认包含终值。</a:t>
            </a:r>
            <a:endParaRPr lang="en-US" altLang="zh-CN"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UNIT_PLACING_PICTURE_USER_VIEWPORT" val="{&quot;height&quot;:3500.0015748031497,&quot;width&quot;:3500.0015748031497}"/>
</p:tagLst>
</file>

<file path=ppt/tags/tag3.xml><?xml version="1.0" encoding="utf-8"?>
<p:tagLst xmlns:p="http://schemas.openxmlformats.org/presentationml/2006/main">
  <p:tag name="KSO_WM_UNIT_PLACING_PICTURE_USER_VIEWPORT" val="{&quot;height&quot;:3500.0015748031497,&quot;width&quot;:3500.0015748031497}"/>
</p:tagLst>
</file>

<file path=ppt/tags/tag4.xml><?xml version="1.0" encoding="utf-8"?>
<p:tagLst xmlns:p="http://schemas.openxmlformats.org/presentationml/2006/main">
  <p:tag name="KSO_WM_UNIT_PLACING_PICTURE_USER_VIEWPORT" val="{&quot;height&quot;:3500.0015748031497,&quot;width&quot;:3500.0015748031497}"/>
</p:tagLst>
</file>

<file path=ppt/tags/tag5.xml><?xml version="1.0" encoding="utf-8"?>
<p:tagLst xmlns:p="http://schemas.openxmlformats.org/presentationml/2006/main">
  <p:tag name="KSO_WM_UNIT_PLACING_PICTURE_USER_VIEWPORT" val="{&quot;height&quot;:3500.0015748031497,&quot;width&quot;:3500.0015748031497}"/>
</p:tagLst>
</file>

<file path=ppt/tags/tag6.xml><?xml version="1.0" encoding="utf-8"?>
<p:tagLst xmlns:p="http://schemas.openxmlformats.org/presentationml/2006/main">
  <p:tag name="COMMONDATA" val="eyJoZGlkIjoiYmI4OTMzMTkwY2FmYWJlMzc5MDY3NDBhYzliYjhmNDY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12895</Words>
  <Application>WPS 演示</Application>
  <PresentationFormat>宽屏</PresentationFormat>
  <Paragraphs>847</Paragraphs>
  <Slides>76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76</vt:i4>
      </vt:variant>
    </vt:vector>
  </HeadingPairs>
  <TitlesOfParts>
    <vt:vector size="87" baseType="lpstr">
      <vt:lpstr>Arial</vt:lpstr>
      <vt:lpstr>宋体</vt:lpstr>
      <vt:lpstr>Wingdings</vt:lpstr>
      <vt:lpstr>幼圆</vt:lpstr>
      <vt:lpstr>Calibri</vt:lpstr>
      <vt:lpstr>DFGothic-EB</vt:lpstr>
      <vt:lpstr>MS UI Gothic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1</cp:lastModifiedBy>
  <cp:revision>338</cp:revision>
  <dcterms:created xsi:type="dcterms:W3CDTF">2017-05-16T13:31:00Z</dcterms:created>
  <dcterms:modified xsi:type="dcterms:W3CDTF">2022-07-21T13:26:31Z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  <property fmtid="{D5CDD505-2E9C-101B-9397-08002B2CF9AE}" pid="3" name="ICV">
    <vt:lpwstr>476FE63350804986A4C5EBDB935025E5</vt:lpwstr>
  </property>
</Properties>
</file>