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603" r:id="rId2"/>
    <p:sldId id="595" r:id="rId3"/>
    <p:sldId id="604" r:id="rId4"/>
    <p:sldId id="605" r:id="rId5"/>
    <p:sldId id="596" r:id="rId6"/>
    <p:sldId id="607" r:id="rId7"/>
    <p:sldId id="606" r:id="rId8"/>
    <p:sldId id="608" r:id="rId9"/>
    <p:sldId id="614" r:id="rId10"/>
    <p:sldId id="597" r:id="rId11"/>
    <p:sldId id="602" r:id="rId12"/>
    <p:sldId id="610" r:id="rId13"/>
    <p:sldId id="611" r:id="rId14"/>
    <p:sldId id="612" r:id="rId15"/>
    <p:sldId id="615" r:id="rId16"/>
    <p:sldId id="609" r:id="rId17"/>
    <p:sldId id="598" r:id="rId18"/>
    <p:sldId id="599" r:id="rId19"/>
    <p:sldId id="600" r:id="rId20"/>
    <p:sldId id="496" r:id="rId21"/>
    <p:sldId id="566" r:id="rId22"/>
    <p:sldId id="567" r:id="rId23"/>
    <p:sldId id="531" r:id="rId24"/>
    <p:sldId id="616" r:id="rId25"/>
    <p:sldId id="572" r:id="rId26"/>
    <p:sldId id="573" r:id="rId27"/>
    <p:sldId id="574" r:id="rId28"/>
    <p:sldId id="575" r:id="rId29"/>
    <p:sldId id="576" r:id="rId30"/>
    <p:sldId id="617" r:id="rId31"/>
    <p:sldId id="577" r:id="rId32"/>
    <p:sldId id="578" r:id="rId33"/>
    <p:sldId id="579" r:id="rId34"/>
    <p:sldId id="580" r:id="rId35"/>
    <p:sldId id="581" r:id="rId36"/>
    <p:sldId id="613" r:id="rId37"/>
    <p:sldId id="586" r:id="rId38"/>
    <p:sldId id="588" r:id="rId39"/>
    <p:sldId id="587" r:id="rId40"/>
    <p:sldId id="589" r:id="rId41"/>
    <p:sldId id="590" r:id="rId42"/>
    <p:sldId id="592" r:id="rId43"/>
    <p:sldId id="593" r:id="rId44"/>
    <p:sldId id="512" r:id="rId45"/>
    <p:sldId id="622" r:id="rId46"/>
    <p:sldId id="621" r:id="rId47"/>
    <p:sldId id="620" r:id="rId48"/>
    <p:sldId id="619" r:id="rId49"/>
    <p:sldId id="532" r:id="rId50"/>
    <p:sldId id="618" r:id="rId51"/>
    <p:sldId id="540" r:id="rId52"/>
    <p:sldId id="541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846E"/>
    <a:srgbClr val="304035"/>
    <a:srgbClr val="A2CA77"/>
    <a:srgbClr val="49786D"/>
    <a:srgbClr val="F86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84856" autoAdjust="0"/>
  </p:normalViewPr>
  <p:slideViewPr>
    <p:cSldViewPr snapToGrid="0">
      <p:cViewPr varScale="1">
        <p:scale>
          <a:sx n="125" d="100"/>
          <a:sy n="125" d="100"/>
        </p:scale>
        <p:origin x="322" y="82"/>
      </p:cViewPr>
      <p:guideLst>
        <p:guide orient="horz" pos="2151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1683"/>
    </p:cViewPr>
  </p:sorterViewPr>
  <p:notesViewPr>
    <p:cSldViewPr snapToGrid="0">
      <p:cViewPr varScale="1">
        <p:scale>
          <a:sx n="51" d="100"/>
          <a:sy n="51" d="100"/>
        </p:scale>
        <p:origin x="-27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92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237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818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215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861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写入列表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980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写入字典</a:t>
            </a:r>
            <a:endParaRPr lang="en-US" altLang="zh-CN" dirty="0"/>
          </a:p>
          <a:p>
            <a:r>
              <a:rPr lang="zh-CN" altLang="en-US" b="1" dirty="0"/>
              <a:t>在写入字典序列类型数据的时候，需要传入两个参数，一个是文件对象</a:t>
            </a:r>
            <a:r>
              <a:rPr lang="en-US" altLang="zh-CN" b="1" dirty="0"/>
              <a:t>——f</a:t>
            </a:r>
            <a:r>
              <a:rPr lang="zh-CN" altLang="en-US" b="1" dirty="0"/>
              <a:t>，一个是字段名称</a:t>
            </a:r>
            <a:r>
              <a:rPr lang="en-US" altLang="zh-CN" b="1" dirty="0"/>
              <a:t>——fieldnames</a:t>
            </a:r>
            <a:r>
              <a:rPr lang="zh-CN" altLang="en-US" b="1" dirty="0"/>
              <a:t>，到时候要写入表头的时候，只需要调用</a:t>
            </a:r>
            <a:r>
              <a:rPr lang="en-US" altLang="zh-CN" b="1" dirty="0" err="1"/>
              <a:t>writerheader</a:t>
            </a:r>
            <a:r>
              <a:rPr lang="zh-CN" altLang="en-US" b="1" dirty="0"/>
              <a:t>方法，写入一行字典系列数据调用</a:t>
            </a:r>
            <a:r>
              <a:rPr lang="en-US" altLang="zh-CN" b="1" dirty="0" err="1"/>
              <a:t>writerrow</a:t>
            </a:r>
            <a:r>
              <a:rPr lang="zh-CN" altLang="en-US" b="1" dirty="0"/>
              <a:t>方法，并传入相应字典参数，写入多行调用</a:t>
            </a:r>
            <a:r>
              <a:rPr lang="en-US" altLang="zh-CN" b="1" dirty="0" err="1"/>
              <a:t>writerows</a:t>
            </a:r>
            <a:r>
              <a:rPr lang="en-US" altLang="zh-CN" dirty="0"/>
              <a:t>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435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把输入数据的多个内容用冒号分隔组成一项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817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在命令行解释器中输入</a:t>
            </a:r>
            <a:r>
              <a:rPr lang="en-US" altLang="zh-CN">
                <a:sym typeface="+mn-ea"/>
              </a:rPr>
              <a:t>exit()</a:t>
            </a:r>
            <a:r>
              <a:rPr lang="zh-CN" altLang="en-US">
                <a:sym typeface="+mn-ea"/>
              </a:rPr>
              <a:t>或者组合键</a:t>
            </a:r>
            <a:r>
              <a:rPr lang="en-US" altLang="zh-CN">
                <a:sym typeface="+mn-ea"/>
              </a:rPr>
              <a:t>Ctrl-Z(Windows</a:t>
            </a:r>
            <a:r>
              <a:rPr lang="zh-CN" altLang="en-US">
                <a:sym typeface="+mn-ea"/>
              </a:rPr>
              <a:t>系统），</a:t>
            </a:r>
            <a:r>
              <a:rPr lang="en-US" altLang="zh-CN">
                <a:sym typeface="+mn-ea"/>
              </a:rPr>
              <a:t>Ctrl-D(UNIX</a:t>
            </a:r>
            <a:r>
              <a:rPr lang="zh-CN" altLang="en-US">
                <a:sym typeface="+mn-ea"/>
              </a:rPr>
              <a:t>系统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在命令行解释器中输入</a:t>
            </a:r>
            <a:r>
              <a:rPr lang="en-US" altLang="zh-CN">
                <a:sym typeface="+mn-ea"/>
              </a:rPr>
              <a:t>exit()</a:t>
            </a:r>
            <a:r>
              <a:rPr lang="zh-CN" altLang="en-US">
                <a:sym typeface="+mn-ea"/>
              </a:rPr>
              <a:t>或者组合键</a:t>
            </a:r>
            <a:r>
              <a:rPr lang="en-US" altLang="zh-CN">
                <a:sym typeface="+mn-ea"/>
              </a:rPr>
              <a:t>Ctrl-Z(Windows</a:t>
            </a:r>
            <a:r>
              <a:rPr lang="zh-CN" altLang="en-US">
                <a:sym typeface="+mn-ea"/>
              </a:rPr>
              <a:t>系统），</a:t>
            </a:r>
            <a:r>
              <a:rPr lang="en-US" altLang="zh-CN">
                <a:sym typeface="+mn-ea"/>
              </a:rPr>
              <a:t>Ctrl-D(UNIX</a:t>
            </a:r>
            <a:r>
              <a:rPr lang="zh-CN" altLang="en-US">
                <a:sym typeface="+mn-ea"/>
              </a:rPr>
              <a:t>系统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71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0E2F-D5D0-45F8-B0A0-A19A8E178719}" type="datetime1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28754"/>
            <a:ext cx="4114800" cy="365125"/>
          </a:xfrm>
        </p:spPr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8887-692C-46BE-9DC0-1C6EFDDDCC65}" type="datetime1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820C-8D9D-4C4E-8B30-FDB3BEE2162E}" type="datetime1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0B08-C40E-40B2-B703-CD8AA4E8BE2E}" type="datetime1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39387"/>
            <a:ext cx="4114800" cy="365125"/>
          </a:xfrm>
        </p:spPr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FAB8-6850-467F-8EFE-C1343A3A71D2}" type="datetime1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1AD2-01D7-4DBE-9E66-A01C518A20AD}" type="datetime1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E22B-9444-4758-A25D-5496215EFBAE}" type="datetime1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B964-AE6C-4E70-98CB-ECF036033AB9}" type="datetime1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65E2-E915-484E-82F5-E64A42ACFA19}" type="datetime1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B7EA-5E08-4501-9265-C87A13B27D25}" type="datetime1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B872-0423-4F1C-AAAF-C3CA46CF1EC8}" type="datetime1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622B-319A-40CE-93CC-D93A0FEEC469}" type="datetime1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45C2-F018-45D5-8443-74502E4219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0021" y="159419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304291" y="2119631"/>
            <a:ext cx="6652895" cy="769441"/>
            <a:chOff x="4722813" y="2270848"/>
            <a:chExt cx="3567814" cy="553822"/>
          </a:xfrm>
        </p:grpSpPr>
        <p:sp>
          <p:nvSpPr>
            <p:cNvPr id="8" name="文本框 7"/>
            <p:cNvSpPr txBox="1"/>
            <p:nvPr/>
          </p:nvSpPr>
          <p:spPr>
            <a:xfrm>
              <a:off x="4722813" y="2270848"/>
              <a:ext cx="3567814" cy="553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第</a:t>
              </a:r>
              <a:r>
                <a:rPr lang="en-US" altLang="zh-CN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6</a:t>
              </a:r>
              <a:r>
                <a:rPr lang="zh-CN" altLang="en-US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章  文件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722907" y="2823823"/>
              <a:ext cx="3278014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475" y="3415437"/>
            <a:ext cx="4762500" cy="30034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89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9276849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49786D"/>
          </a:solidFill>
          <a:ln w="12700">
            <a:noFill/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46265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 w="12700">
            <a:solidFill>
              <a:srgbClr val="A2CA77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5275" y="2601913"/>
            <a:ext cx="11080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添加标题</a:t>
            </a:r>
          </a:p>
        </p:txBody>
      </p:sp>
      <p:sp>
        <p:nvSpPr>
          <p:cNvPr id="17" name="TextBox 13"/>
          <p:cNvSpPr txBox="1"/>
          <p:nvPr/>
        </p:nvSpPr>
        <p:spPr>
          <a:xfrm>
            <a:off x="827693" y="467226"/>
            <a:ext cx="3616717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文件操作通用语句</a:t>
            </a:r>
            <a:endParaRPr lang="en-US" sz="3200" b="1" dirty="0">
              <a:solidFill>
                <a:srgbClr val="18341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2434" y="1462188"/>
            <a:ext cx="8134596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1</a:t>
            </a:r>
            <a:r>
              <a:rPr lang="zh-CN" altLang="en-US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）使用</a:t>
            </a:r>
            <a:r>
              <a:rPr lang="en-US" altLang="zh-CN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open</a:t>
            </a:r>
            <a:r>
              <a:rPr lang="zh-CN" altLang="en-US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函数打开（或建立）文件，返回一个</a:t>
            </a:r>
            <a:r>
              <a:rPr lang="en-US" altLang="zh-CN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file</a:t>
            </a:r>
            <a:r>
              <a:rPr lang="zh-CN" altLang="en-US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对象。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【</a:t>
            </a:r>
            <a:r>
              <a:rPr lang="zh-CN" altLang="en-US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语法格式</a:t>
            </a:r>
            <a:r>
              <a:rPr lang="en-US" altLang="zh-CN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】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kern="100" dirty="0" err="1">
                <a:latin typeface="Times New Roman" panose="02020603050405020304" pitchFamily="18" charset="0"/>
                <a:cs typeface="宋体" panose="02010600030101010101" pitchFamily="2" charset="-122"/>
              </a:rPr>
              <a:t>fileobj</a:t>
            </a:r>
            <a:r>
              <a:rPr lang="en-US" altLang="zh-CN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 = open(filename[,mode])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open(</a:t>
            </a:r>
            <a:r>
              <a:rPr lang="en-US" altLang="zh-CN" sz="2400" kern="100" dirty="0" err="1">
                <a:latin typeface="Times New Roman" panose="02020603050405020304" pitchFamily="18" charset="0"/>
                <a:cs typeface="宋体" panose="02010600030101010101" pitchFamily="2" charset="-122"/>
              </a:rPr>
              <a:t>file_name</a:t>
            </a:r>
            <a:r>
              <a:rPr lang="en-US" altLang="zh-CN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 [, </a:t>
            </a:r>
            <a:r>
              <a:rPr lang="en-US" altLang="zh-CN" sz="2400" kern="100" dirty="0" err="1">
                <a:latin typeface="Times New Roman" panose="02020603050405020304" pitchFamily="18" charset="0"/>
                <a:cs typeface="宋体" panose="02010600030101010101" pitchFamily="2" charset="-122"/>
              </a:rPr>
              <a:t>access_mode</a:t>
            </a:r>
            <a:r>
              <a:rPr lang="en-US" altLang="zh-CN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] [, buffering] [, encoding])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</p:spTree>
    <p:extLst>
      <p:ext uri="{BB962C8B-B14F-4D97-AF65-F5344CB8AC3E}">
        <p14:creationId xmlns:p14="http://schemas.microsoft.com/office/powerpoint/2010/main" val="126145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  <p:grpSp>
        <p:nvGrpSpPr>
          <p:cNvPr id="122" name="组合 121"/>
          <p:cNvGrpSpPr/>
          <p:nvPr/>
        </p:nvGrpSpPr>
        <p:grpSpPr>
          <a:xfrm>
            <a:off x="166322" y="794506"/>
            <a:ext cx="11859356" cy="4481122"/>
            <a:chOff x="166322" y="794506"/>
            <a:chExt cx="11859356" cy="4481122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91D85521-51AD-47D1-BD37-C8D309002720}"/>
                </a:ext>
              </a:extLst>
            </p:cNvPr>
            <p:cNvSpPr/>
            <p:nvPr/>
          </p:nvSpPr>
          <p:spPr>
            <a:xfrm>
              <a:off x="3176981" y="794506"/>
              <a:ext cx="1641528" cy="475172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打开文件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菱形 58">
              <a:extLst>
                <a:ext uri="{FF2B5EF4-FFF2-40B4-BE49-F238E27FC236}">
                  <a16:creationId xmlns:a16="http://schemas.microsoft.com/office/drawing/2014/main" id="{471B090C-17F3-44D1-B3D1-F17890FC390A}"/>
                </a:ext>
              </a:extLst>
            </p:cNvPr>
            <p:cNvSpPr/>
            <p:nvPr/>
          </p:nvSpPr>
          <p:spPr>
            <a:xfrm>
              <a:off x="2869081" y="1978363"/>
              <a:ext cx="2245233" cy="620677"/>
            </a:xfrm>
            <a:prstGeom prst="diamond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用途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B7718DD-B69F-410E-86DA-B41E064E16EA}"/>
                </a:ext>
              </a:extLst>
            </p:cNvPr>
            <p:cNvSpPr/>
            <p:nvPr/>
          </p:nvSpPr>
          <p:spPr>
            <a:xfrm>
              <a:off x="1720002" y="1904951"/>
              <a:ext cx="540265" cy="40712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读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CFE23C-342C-4BBE-89C9-C9D358CEE16B}"/>
                </a:ext>
              </a:extLst>
            </p:cNvPr>
            <p:cNvSpPr/>
            <p:nvPr/>
          </p:nvSpPr>
          <p:spPr>
            <a:xfrm>
              <a:off x="4921520" y="1830003"/>
              <a:ext cx="1048555" cy="53259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读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/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写</a:t>
              </a:r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725442E7-F681-4909-A0C2-B4EE18066539}"/>
                </a:ext>
              </a:extLst>
            </p:cNvPr>
            <p:cNvCxnSpPr/>
            <p:nvPr/>
          </p:nvCxnSpPr>
          <p:spPr>
            <a:xfrm>
              <a:off x="8541455" y="2288255"/>
              <a:ext cx="0" cy="689541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758451E-12DF-4F27-8007-92AF51AFF1BD}"/>
                </a:ext>
              </a:extLst>
            </p:cNvPr>
            <p:cNvCxnSpPr/>
            <p:nvPr/>
          </p:nvCxnSpPr>
          <p:spPr>
            <a:xfrm>
              <a:off x="1111190" y="2293803"/>
              <a:ext cx="1757891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725442E7-F681-4909-A0C2-B4EE18066539}"/>
                </a:ext>
              </a:extLst>
            </p:cNvPr>
            <p:cNvCxnSpPr/>
            <p:nvPr/>
          </p:nvCxnSpPr>
          <p:spPr>
            <a:xfrm>
              <a:off x="1111190" y="2272982"/>
              <a:ext cx="0" cy="684373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725442E7-F681-4909-A0C2-B4EE18066539}"/>
                </a:ext>
              </a:extLst>
            </p:cNvPr>
            <p:cNvCxnSpPr/>
            <p:nvPr/>
          </p:nvCxnSpPr>
          <p:spPr>
            <a:xfrm>
              <a:off x="3991697" y="2599040"/>
              <a:ext cx="0" cy="684373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BB7718DD-B69F-410E-86DA-B41E064E16EA}"/>
                </a:ext>
              </a:extLst>
            </p:cNvPr>
            <p:cNvSpPr/>
            <p:nvPr/>
          </p:nvSpPr>
          <p:spPr>
            <a:xfrm>
              <a:off x="3890735" y="2702215"/>
              <a:ext cx="540265" cy="377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写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6AE713D6-E601-4B2E-8922-6910EDA8FAC2}"/>
                </a:ext>
              </a:extLst>
            </p:cNvPr>
            <p:cNvSpPr/>
            <p:nvPr/>
          </p:nvSpPr>
          <p:spPr>
            <a:xfrm>
              <a:off x="166322" y="2978176"/>
              <a:ext cx="1826980" cy="57972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指针位置：文件头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6AE713D6-E601-4B2E-8922-6910EDA8FAC2}"/>
                </a:ext>
              </a:extLst>
            </p:cNvPr>
            <p:cNvSpPr/>
            <p:nvPr/>
          </p:nvSpPr>
          <p:spPr>
            <a:xfrm>
              <a:off x="2061114" y="4282573"/>
              <a:ext cx="864592" cy="39629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w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菱形 72">
              <a:extLst>
                <a:ext uri="{FF2B5EF4-FFF2-40B4-BE49-F238E27FC236}">
                  <a16:creationId xmlns:a16="http://schemas.microsoft.com/office/drawing/2014/main" id="{471B090C-17F3-44D1-B3D1-F17890FC390A}"/>
                </a:ext>
              </a:extLst>
            </p:cNvPr>
            <p:cNvSpPr/>
            <p:nvPr/>
          </p:nvSpPr>
          <p:spPr>
            <a:xfrm>
              <a:off x="2864076" y="3331388"/>
              <a:ext cx="2245233" cy="620677"/>
            </a:xfrm>
            <a:prstGeom prst="diamond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noProof="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是否清空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BB7718DD-B69F-410E-86DA-B41E064E16EA}"/>
                </a:ext>
              </a:extLst>
            </p:cNvPr>
            <p:cNvSpPr/>
            <p:nvPr/>
          </p:nvSpPr>
          <p:spPr>
            <a:xfrm>
              <a:off x="2438842" y="3306813"/>
              <a:ext cx="540265" cy="377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是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81CFE23C-342C-4BBE-89C9-C9D358CEE16B}"/>
                </a:ext>
              </a:extLst>
            </p:cNvPr>
            <p:cNvSpPr/>
            <p:nvPr/>
          </p:nvSpPr>
          <p:spPr>
            <a:xfrm>
              <a:off x="4714458" y="3227744"/>
              <a:ext cx="1048555" cy="53259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6AE713D6-E601-4B2E-8922-6910EDA8FAC2}"/>
                </a:ext>
              </a:extLst>
            </p:cNvPr>
            <p:cNvSpPr/>
            <p:nvPr/>
          </p:nvSpPr>
          <p:spPr>
            <a:xfrm>
              <a:off x="4550786" y="4299394"/>
              <a:ext cx="1826980" cy="57972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指针位置：文件尾</a:t>
              </a: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2758451E-12DF-4F27-8007-92AF51AFF1BD}"/>
                </a:ext>
              </a:extLst>
            </p:cNvPr>
            <p:cNvCxnSpPr/>
            <p:nvPr/>
          </p:nvCxnSpPr>
          <p:spPr>
            <a:xfrm>
              <a:off x="5091129" y="2293803"/>
              <a:ext cx="3472574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725442E7-F681-4909-A0C2-B4EE18066539}"/>
                </a:ext>
              </a:extLst>
            </p:cNvPr>
            <p:cNvCxnSpPr/>
            <p:nvPr/>
          </p:nvCxnSpPr>
          <p:spPr>
            <a:xfrm>
              <a:off x="2500874" y="3626007"/>
              <a:ext cx="0" cy="684373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2758451E-12DF-4F27-8007-92AF51AFF1BD}"/>
                </a:ext>
              </a:extLst>
            </p:cNvPr>
            <p:cNvCxnSpPr/>
            <p:nvPr/>
          </p:nvCxnSpPr>
          <p:spPr>
            <a:xfrm>
              <a:off x="2486176" y="3642934"/>
              <a:ext cx="391335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725442E7-F681-4909-A0C2-B4EE18066539}"/>
                </a:ext>
              </a:extLst>
            </p:cNvPr>
            <p:cNvCxnSpPr/>
            <p:nvPr/>
          </p:nvCxnSpPr>
          <p:spPr>
            <a:xfrm>
              <a:off x="5498076" y="3624634"/>
              <a:ext cx="0" cy="684373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2758451E-12DF-4F27-8007-92AF51AFF1BD}"/>
                </a:ext>
              </a:extLst>
            </p:cNvPr>
            <p:cNvCxnSpPr/>
            <p:nvPr/>
          </p:nvCxnSpPr>
          <p:spPr>
            <a:xfrm>
              <a:off x="5113922" y="3641561"/>
              <a:ext cx="391335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6AE713D6-E601-4B2E-8922-6910EDA8FAC2}"/>
                </a:ext>
              </a:extLst>
            </p:cNvPr>
            <p:cNvSpPr/>
            <p:nvPr/>
          </p:nvSpPr>
          <p:spPr>
            <a:xfrm>
              <a:off x="6621889" y="3924840"/>
              <a:ext cx="864592" cy="39629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w+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菱形 100">
              <a:extLst>
                <a:ext uri="{FF2B5EF4-FFF2-40B4-BE49-F238E27FC236}">
                  <a16:creationId xmlns:a16="http://schemas.microsoft.com/office/drawing/2014/main" id="{471B090C-17F3-44D1-B3D1-F17890FC390A}"/>
                </a:ext>
              </a:extLst>
            </p:cNvPr>
            <p:cNvSpPr/>
            <p:nvPr/>
          </p:nvSpPr>
          <p:spPr>
            <a:xfrm>
              <a:off x="7424851" y="2973655"/>
              <a:ext cx="2245233" cy="620677"/>
            </a:xfrm>
            <a:prstGeom prst="diamond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noProof="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是否清空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BB7718DD-B69F-410E-86DA-B41E064E16EA}"/>
                </a:ext>
              </a:extLst>
            </p:cNvPr>
            <p:cNvSpPr/>
            <p:nvPr/>
          </p:nvSpPr>
          <p:spPr>
            <a:xfrm>
              <a:off x="6999617" y="2949080"/>
              <a:ext cx="540265" cy="377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是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81CFE23C-342C-4BBE-89C9-C9D358CEE16B}"/>
                </a:ext>
              </a:extLst>
            </p:cNvPr>
            <p:cNvSpPr/>
            <p:nvPr/>
          </p:nvSpPr>
          <p:spPr>
            <a:xfrm>
              <a:off x="9275233" y="2870011"/>
              <a:ext cx="1048555" cy="53259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否</a:t>
              </a:r>
            </a:p>
          </p:txBody>
        </p: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725442E7-F681-4909-A0C2-B4EE18066539}"/>
                </a:ext>
              </a:extLst>
            </p:cNvPr>
            <p:cNvCxnSpPr/>
            <p:nvPr/>
          </p:nvCxnSpPr>
          <p:spPr>
            <a:xfrm>
              <a:off x="7061649" y="3268274"/>
              <a:ext cx="0" cy="684373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2758451E-12DF-4F27-8007-92AF51AFF1BD}"/>
                </a:ext>
              </a:extLst>
            </p:cNvPr>
            <p:cNvCxnSpPr/>
            <p:nvPr/>
          </p:nvCxnSpPr>
          <p:spPr>
            <a:xfrm>
              <a:off x="7046951" y="3285201"/>
              <a:ext cx="391335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725442E7-F681-4909-A0C2-B4EE18066539}"/>
                </a:ext>
              </a:extLst>
            </p:cNvPr>
            <p:cNvCxnSpPr/>
            <p:nvPr/>
          </p:nvCxnSpPr>
          <p:spPr>
            <a:xfrm>
              <a:off x="10058851" y="3266901"/>
              <a:ext cx="0" cy="684373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2758451E-12DF-4F27-8007-92AF51AFF1BD}"/>
                </a:ext>
              </a:extLst>
            </p:cNvPr>
            <p:cNvCxnSpPr/>
            <p:nvPr/>
          </p:nvCxnSpPr>
          <p:spPr>
            <a:xfrm>
              <a:off x="9674697" y="3283828"/>
              <a:ext cx="391335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6AE713D6-E601-4B2E-8922-6910EDA8FAC2}"/>
                </a:ext>
              </a:extLst>
            </p:cNvPr>
            <p:cNvSpPr/>
            <p:nvPr/>
          </p:nvSpPr>
          <p:spPr>
            <a:xfrm>
              <a:off x="8135076" y="4879338"/>
              <a:ext cx="864592" cy="39629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r+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菱形 109">
              <a:extLst>
                <a:ext uri="{FF2B5EF4-FFF2-40B4-BE49-F238E27FC236}">
                  <a16:creationId xmlns:a16="http://schemas.microsoft.com/office/drawing/2014/main" id="{471B090C-17F3-44D1-B3D1-F17890FC390A}"/>
                </a:ext>
              </a:extLst>
            </p:cNvPr>
            <p:cNvSpPr/>
            <p:nvPr/>
          </p:nvSpPr>
          <p:spPr>
            <a:xfrm>
              <a:off x="8938038" y="3928153"/>
              <a:ext cx="2245233" cy="620677"/>
            </a:xfrm>
            <a:prstGeom prst="diamond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指针位置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BB7718DD-B69F-410E-86DA-B41E064E16EA}"/>
                </a:ext>
              </a:extLst>
            </p:cNvPr>
            <p:cNvSpPr/>
            <p:nvPr/>
          </p:nvSpPr>
          <p:spPr>
            <a:xfrm>
              <a:off x="8186125" y="3903578"/>
              <a:ext cx="1126828" cy="3303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文件头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725442E7-F681-4909-A0C2-B4EE18066539}"/>
                </a:ext>
              </a:extLst>
            </p:cNvPr>
            <p:cNvCxnSpPr/>
            <p:nvPr/>
          </p:nvCxnSpPr>
          <p:spPr>
            <a:xfrm>
              <a:off x="8574836" y="4222772"/>
              <a:ext cx="0" cy="684373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2758451E-12DF-4F27-8007-92AF51AFF1BD}"/>
                </a:ext>
              </a:extLst>
            </p:cNvPr>
            <p:cNvCxnSpPr/>
            <p:nvPr/>
          </p:nvCxnSpPr>
          <p:spPr>
            <a:xfrm>
              <a:off x="8560138" y="4239699"/>
              <a:ext cx="391335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725442E7-F681-4909-A0C2-B4EE18066539}"/>
                </a:ext>
              </a:extLst>
            </p:cNvPr>
            <p:cNvCxnSpPr/>
            <p:nvPr/>
          </p:nvCxnSpPr>
          <p:spPr>
            <a:xfrm>
              <a:off x="11572038" y="4221399"/>
              <a:ext cx="0" cy="684373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2758451E-12DF-4F27-8007-92AF51AFF1BD}"/>
                </a:ext>
              </a:extLst>
            </p:cNvPr>
            <p:cNvCxnSpPr/>
            <p:nvPr/>
          </p:nvCxnSpPr>
          <p:spPr>
            <a:xfrm>
              <a:off x="11187884" y="4238326"/>
              <a:ext cx="391335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BB7718DD-B69F-410E-86DA-B41E064E16EA}"/>
                </a:ext>
              </a:extLst>
            </p:cNvPr>
            <p:cNvSpPr/>
            <p:nvPr/>
          </p:nvSpPr>
          <p:spPr>
            <a:xfrm>
              <a:off x="10898850" y="3930853"/>
              <a:ext cx="1126828" cy="3303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文件尾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6AE713D6-E601-4B2E-8922-6910EDA8FAC2}"/>
                </a:ext>
              </a:extLst>
            </p:cNvPr>
            <p:cNvSpPr/>
            <p:nvPr/>
          </p:nvSpPr>
          <p:spPr>
            <a:xfrm>
              <a:off x="11139742" y="4879338"/>
              <a:ext cx="864592" cy="39629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a+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725442E7-F681-4909-A0C2-B4EE18066539}"/>
                </a:ext>
              </a:extLst>
            </p:cNvPr>
            <p:cNvCxnSpPr/>
            <p:nvPr/>
          </p:nvCxnSpPr>
          <p:spPr>
            <a:xfrm>
              <a:off x="3990097" y="1288393"/>
              <a:ext cx="0" cy="684373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18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9276849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49786D"/>
          </a:solidFill>
          <a:ln w="12700">
            <a:noFill/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46265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 w="12700">
            <a:solidFill>
              <a:srgbClr val="A2CA77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5275" y="2601913"/>
            <a:ext cx="11080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添加标题</a:t>
            </a:r>
          </a:p>
        </p:txBody>
      </p:sp>
      <p:sp>
        <p:nvSpPr>
          <p:cNvPr id="17" name="TextBox 13"/>
          <p:cNvSpPr txBox="1"/>
          <p:nvPr/>
        </p:nvSpPr>
        <p:spPr>
          <a:xfrm>
            <a:off x="827693" y="467226"/>
            <a:ext cx="3616717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文件操作通用语句</a:t>
            </a:r>
            <a:endParaRPr lang="en-US" sz="3200" b="1" dirty="0">
              <a:solidFill>
                <a:srgbClr val="18341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2434" y="1462188"/>
            <a:ext cx="8134596" cy="2238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2</a:t>
            </a:r>
            <a:r>
              <a:rPr lang="zh-CN" altLang="en-US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）使用</a:t>
            </a:r>
            <a:r>
              <a:rPr lang="en-US" altLang="zh-CN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file</a:t>
            </a:r>
            <a:r>
              <a:rPr lang="zh-CN" altLang="en-US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对象的读</a:t>
            </a:r>
            <a:r>
              <a:rPr lang="en-US" altLang="zh-CN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写方法对文件进行读</a:t>
            </a:r>
            <a:r>
              <a:rPr lang="en-US" altLang="zh-CN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写操作。其中，将数据从外存文件传输到内存的过程称为读操作，也称为读入，将数据从内存数据传输到外存文件的过程称为写操作，也称为写出。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</p:spTree>
    <p:extLst>
      <p:ext uri="{BB962C8B-B14F-4D97-AF65-F5344CB8AC3E}">
        <p14:creationId xmlns:p14="http://schemas.microsoft.com/office/powerpoint/2010/main" val="2735063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9276849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49786D"/>
          </a:solidFill>
          <a:ln w="12700">
            <a:noFill/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46265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 w="12700">
            <a:solidFill>
              <a:srgbClr val="A2CA77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5275" y="2601913"/>
            <a:ext cx="11080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添加标题</a:t>
            </a:r>
          </a:p>
        </p:txBody>
      </p:sp>
      <p:sp>
        <p:nvSpPr>
          <p:cNvPr id="17" name="TextBox 13"/>
          <p:cNvSpPr txBox="1"/>
          <p:nvPr/>
        </p:nvSpPr>
        <p:spPr>
          <a:xfrm>
            <a:off x="827693" y="467226"/>
            <a:ext cx="3616717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文件操作通用语句</a:t>
            </a:r>
            <a:endParaRPr lang="en-US" sz="3200" b="1" dirty="0">
              <a:solidFill>
                <a:srgbClr val="18341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2434" y="1462188"/>
            <a:ext cx="8134596" cy="16879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zh-CN" altLang="en-US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）使用</a:t>
            </a:r>
            <a:r>
              <a:rPr lang="en-US" altLang="zh-CN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file</a:t>
            </a:r>
            <a:r>
              <a:rPr lang="zh-CN" altLang="en-US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对象的</a:t>
            </a:r>
            <a:r>
              <a:rPr lang="en-US" altLang="zh-CN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close()</a:t>
            </a:r>
            <a:r>
              <a:rPr lang="zh-CN" altLang="en-US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方法关闭文件。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【</a:t>
            </a:r>
            <a:r>
              <a:rPr lang="zh-CN" altLang="en-US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语法格式</a:t>
            </a:r>
            <a:r>
              <a:rPr lang="en-US" altLang="zh-CN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】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kern="100" dirty="0" err="1">
                <a:latin typeface="Times New Roman" panose="02020603050405020304" pitchFamily="18" charset="0"/>
                <a:cs typeface="宋体" panose="02010600030101010101" pitchFamily="2" charset="-122"/>
              </a:rPr>
              <a:t>filename.close</a:t>
            </a:r>
            <a:r>
              <a:rPr lang="en-US" altLang="zh-CN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()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</p:spTree>
    <p:extLst>
      <p:ext uri="{BB962C8B-B14F-4D97-AF65-F5344CB8AC3E}">
        <p14:creationId xmlns:p14="http://schemas.microsoft.com/office/powerpoint/2010/main" val="119431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9276849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49786D"/>
          </a:solidFill>
          <a:ln w="12700">
            <a:noFill/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46265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 w="12700">
            <a:solidFill>
              <a:srgbClr val="A2CA77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5275" y="2601913"/>
            <a:ext cx="11080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添加标题</a:t>
            </a:r>
          </a:p>
        </p:txBody>
      </p:sp>
      <p:sp>
        <p:nvSpPr>
          <p:cNvPr id="17" name="TextBox 13"/>
          <p:cNvSpPr txBox="1"/>
          <p:nvPr/>
        </p:nvSpPr>
        <p:spPr>
          <a:xfrm>
            <a:off x="827693" y="467226"/>
            <a:ext cx="3616717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文件操作通用语句</a:t>
            </a:r>
            <a:endParaRPr lang="en-US" sz="3200" b="1" dirty="0">
              <a:solidFill>
                <a:srgbClr val="18341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2434" y="1462188"/>
            <a:ext cx="8134596" cy="27959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4</a:t>
            </a:r>
            <a:r>
              <a:rPr lang="zh-CN" altLang="en-US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）使用</a:t>
            </a:r>
            <a:r>
              <a:rPr lang="en-US" altLang="zh-CN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with</a:t>
            </a:r>
            <a:r>
              <a:rPr lang="zh-CN" altLang="en-US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语句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Python</a:t>
            </a:r>
            <a:r>
              <a:rPr lang="zh-CN" altLang="en-US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引入了</a:t>
            </a:r>
            <a:r>
              <a:rPr lang="en-US" altLang="zh-CN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with</a:t>
            </a:r>
            <a:r>
              <a:rPr lang="zh-CN" altLang="en-US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语句来自动在使用完文件后调用</a:t>
            </a:r>
            <a:r>
              <a:rPr lang="en-US" altLang="zh-CN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close()</a:t>
            </a:r>
            <a:r>
              <a:rPr lang="zh-CN" altLang="en-US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方法：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【</a:t>
            </a:r>
            <a:r>
              <a:rPr lang="zh-CN" altLang="en-US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语句格式</a:t>
            </a:r>
            <a:r>
              <a:rPr lang="en-US" altLang="zh-CN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】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with open(filename[,mode]) as </a:t>
            </a:r>
            <a:r>
              <a:rPr lang="en-US" altLang="zh-CN" sz="2400" kern="100" dirty="0" err="1">
                <a:latin typeface="Times New Roman" panose="02020603050405020304" pitchFamily="18" charset="0"/>
                <a:cs typeface="宋体" panose="02010600030101010101" pitchFamily="2" charset="-122"/>
              </a:rPr>
              <a:t>fileobj</a:t>
            </a:r>
            <a:r>
              <a:rPr lang="en-US" altLang="zh-CN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: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</p:spTree>
    <p:extLst>
      <p:ext uri="{BB962C8B-B14F-4D97-AF65-F5344CB8AC3E}">
        <p14:creationId xmlns:p14="http://schemas.microsoft.com/office/powerpoint/2010/main" val="328758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59441" y="2336962"/>
            <a:ext cx="2835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文本文件的操作</a:t>
            </a: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65226" y="2420087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4534" y="2513749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159441" y="2985363"/>
            <a:ext cx="2835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二进制文件的操作</a:t>
            </a: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65226" y="3000699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4534" y="3106005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36919" y="1316335"/>
            <a:ext cx="4097808" cy="707886"/>
            <a:chOff x="486669" y="1285026"/>
            <a:chExt cx="1295405" cy="2587463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029281" cy="2587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文件操作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6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4436917" y="2139524"/>
            <a:ext cx="3843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28"/>
          <p:cNvSpPr txBox="1">
            <a:spLocks noChangeArrowheads="1"/>
          </p:cNvSpPr>
          <p:nvPr/>
        </p:nvSpPr>
        <p:spPr bwMode="auto">
          <a:xfrm>
            <a:off x="6159441" y="3622514"/>
            <a:ext cx="2835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随机文件的操作</a:t>
            </a:r>
          </a:p>
        </p:txBody>
      </p:sp>
      <p:sp>
        <p:nvSpPr>
          <p:cNvPr id="17" name="文本框 129"/>
          <p:cNvSpPr txBox="1">
            <a:spLocks noChangeArrowheads="1"/>
          </p:cNvSpPr>
          <p:nvPr/>
        </p:nvSpPr>
        <p:spPr bwMode="auto">
          <a:xfrm>
            <a:off x="4465226" y="3631751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 flipV="1">
            <a:off x="5834534" y="3750813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13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9276849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49786D"/>
          </a:solidFill>
          <a:ln w="12700">
            <a:noFill/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46265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 w="12700">
            <a:solidFill>
              <a:srgbClr val="A2CA77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5275" y="2601913"/>
            <a:ext cx="11080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847545" y="1223676"/>
            <a:ext cx="7626603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、读入：操作步骤：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打开文件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、读取数据和关闭文件</a:t>
            </a:r>
          </a:p>
        </p:txBody>
      </p:sp>
      <p:sp>
        <p:nvSpPr>
          <p:cNvPr id="17" name="TextBox 13"/>
          <p:cNvSpPr txBox="1"/>
          <p:nvPr/>
        </p:nvSpPr>
        <p:spPr>
          <a:xfrm>
            <a:off x="827693" y="467226"/>
            <a:ext cx="3616717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文本文件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的操作：</a:t>
            </a:r>
            <a:endParaRPr lang="en-US" sz="3200" b="1" dirty="0">
              <a:solidFill>
                <a:srgbClr val="18341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7546" y="2062551"/>
            <a:ext cx="7060941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①打开文件对象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通过内置函数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open()</a:t>
            </a:r>
            <a:r>
              <a:rPr lang="zh-CN" alt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可以打开文件对象。可以指定编码和缓存大小。例如：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f1=open('data1.txt', 'r') #</a:t>
            </a:r>
            <a:r>
              <a:rPr lang="zh-CN" altLang="en-US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打开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data1.txt</a:t>
            </a:r>
            <a:r>
              <a:rPr lang="zh-CN" altLang="en-US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，若文件不存在，则导致</a:t>
            </a:r>
            <a:r>
              <a:rPr lang="en-US" altLang="zh-CN" sz="24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FileNotFoundError</a:t>
            </a:r>
            <a:endParaRPr lang="en-US" altLang="zh-CN" sz="2400" b="1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</p:spTree>
    <p:extLst>
      <p:ext uri="{BB962C8B-B14F-4D97-AF65-F5344CB8AC3E}">
        <p14:creationId xmlns:p14="http://schemas.microsoft.com/office/powerpoint/2010/main" val="3445143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9276849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49786D"/>
          </a:solidFill>
          <a:ln w="12700">
            <a:noFill/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46265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 w="12700">
            <a:solidFill>
              <a:srgbClr val="A2CA77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5275" y="2601913"/>
            <a:ext cx="11080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847545" y="1223676"/>
            <a:ext cx="7626603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、读入：操作步骤：打开文件、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读取数据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和关闭文件</a:t>
            </a:r>
          </a:p>
        </p:txBody>
      </p:sp>
      <p:sp>
        <p:nvSpPr>
          <p:cNvPr id="17" name="TextBox 13"/>
          <p:cNvSpPr txBox="1"/>
          <p:nvPr/>
        </p:nvSpPr>
        <p:spPr>
          <a:xfrm>
            <a:off x="827693" y="467226"/>
            <a:ext cx="3616717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文本文件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的操作：</a:t>
            </a:r>
            <a:endParaRPr lang="en-US" sz="3200" b="1" dirty="0">
              <a:solidFill>
                <a:srgbClr val="18341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7546" y="2062551"/>
            <a:ext cx="7467114" cy="3785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从打开的文本文件中读取字符数据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打开文件后，可以使用下列实例方法读取字符数据。</a:t>
            </a: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f.read()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中读取剩余内容直至文件结尾，返回一个字符串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f.read(n)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中读取至多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个字符，返回一个字符串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为负数或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None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，读取直至文件结尾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f.readline()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中读取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行内容，返回一个字符串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f.readlines()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中读取剩余多行内容，返回一个列表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</p:spTree>
    <p:extLst>
      <p:ext uri="{BB962C8B-B14F-4D97-AF65-F5344CB8AC3E}">
        <p14:creationId xmlns:p14="http://schemas.microsoft.com/office/powerpoint/2010/main" val="400369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9276849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49786D"/>
          </a:solidFill>
          <a:ln w="12700">
            <a:noFill/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46265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 w="12700">
            <a:solidFill>
              <a:srgbClr val="A2CA77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5275" y="2601913"/>
            <a:ext cx="11080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847545" y="1223676"/>
            <a:ext cx="7626603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、读入：操作步骤：打开文件、读取数据和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关闭文件</a:t>
            </a:r>
          </a:p>
        </p:txBody>
      </p:sp>
      <p:sp>
        <p:nvSpPr>
          <p:cNvPr id="17" name="TextBox 13"/>
          <p:cNvSpPr txBox="1"/>
          <p:nvPr/>
        </p:nvSpPr>
        <p:spPr>
          <a:xfrm>
            <a:off x="827693" y="467226"/>
            <a:ext cx="3616717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文本文件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的操作：</a:t>
            </a:r>
            <a:endParaRPr lang="en-US" sz="3200" b="1" dirty="0">
              <a:solidFill>
                <a:srgbClr val="18341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7546" y="2062551"/>
            <a:ext cx="7467114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关闭文件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可以使用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close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方法关闭流，以释放资源。通常采用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with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语句，以保证系统自动关闭打开的流</a:t>
            </a:r>
            <a:r>
              <a:rPr lang="zh-CN" alt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24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</p:spTree>
    <p:extLst>
      <p:ext uri="{BB962C8B-B14F-4D97-AF65-F5344CB8AC3E}">
        <p14:creationId xmlns:p14="http://schemas.microsoft.com/office/powerpoint/2010/main" val="3313789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0"/>
          <p:cNvSpPr>
            <a:spLocks noChangeArrowheads="1"/>
          </p:cNvSpPr>
          <p:nvPr/>
        </p:nvSpPr>
        <p:spPr bwMode="auto">
          <a:xfrm>
            <a:off x="593530" y="122339"/>
            <a:ext cx="6253837" cy="87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375" tIns="39187" rIns="78375" bIns="39187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例：文本文件的读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入</a:t>
            </a:r>
            <a:r>
              <a: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815155" y="829886"/>
            <a:ext cx="8679711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with open(‘d:\exam of </a:t>
            </a:r>
            <a:r>
              <a:rPr lang="en-US" altLang="zh-CN" sz="2800" b="1" kern="100" dirty="0" err="1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py</a:t>
            </a: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\data1.txt', 'r') as f:</a:t>
            </a:r>
          </a:p>
          <a:p>
            <a:pPr marL="26670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for s in </a:t>
            </a:r>
            <a:r>
              <a:rPr lang="en-US" altLang="zh-CN" sz="2800" b="1" kern="100" dirty="0" err="1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f.readlines</a:t>
            </a: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():</a:t>
            </a:r>
          </a:p>
          <a:p>
            <a:pPr marL="26670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print(s, end='')</a:t>
            </a:r>
          </a:p>
        </p:txBody>
      </p:sp>
      <p:pic>
        <p:nvPicPr>
          <p:cNvPr id="6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316" y="1837107"/>
            <a:ext cx="2087562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25793" y="2607329"/>
            <a:ext cx="867971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try:</a:t>
            </a:r>
          </a:p>
          <a:p>
            <a:pPr marL="26670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f=open(‘d:\exam of </a:t>
            </a:r>
            <a:r>
              <a:rPr lang="en-US" altLang="zh-CN" sz="2800" b="1" kern="100" dirty="0" err="1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py</a:t>
            </a: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\data1.txt ', 'r') </a:t>
            </a:r>
          </a:p>
          <a:p>
            <a:pPr marL="26670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kern="100" dirty="0" err="1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filecont</a:t>
            </a: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b="1" kern="100" dirty="0" err="1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f.readlines</a:t>
            </a: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</a:p>
          <a:p>
            <a:pPr marL="26670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print(</a:t>
            </a:r>
            <a:r>
              <a:rPr lang="en-US" altLang="zh-CN" sz="2800" b="1" kern="100" dirty="0" err="1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filecont</a:t>
            </a: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26670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800" b="1" kern="100" dirty="0" err="1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finaly</a:t>
            </a: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marL="26670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kern="100" dirty="0" err="1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f.close</a:t>
            </a: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</a:p>
        </p:txBody>
      </p:sp>
      <p:sp>
        <p:nvSpPr>
          <p:cNvPr id="5" name="矩形 4"/>
          <p:cNvSpPr/>
          <p:nvPr/>
        </p:nvSpPr>
        <p:spPr>
          <a:xfrm>
            <a:off x="956930" y="965243"/>
            <a:ext cx="7304568" cy="1637436"/>
          </a:xfrm>
          <a:prstGeom prst="rect">
            <a:avLst/>
          </a:prstGeom>
          <a:noFill/>
          <a:ln w="190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56930" y="2804669"/>
            <a:ext cx="7304568" cy="3192115"/>
          </a:xfrm>
          <a:prstGeom prst="rect">
            <a:avLst/>
          </a:prstGeom>
          <a:noFill/>
          <a:ln w="190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</p:spTree>
    <p:extLst>
      <p:ext uri="{BB962C8B-B14F-4D97-AF65-F5344CB8AC3E}">
        <p14:creationId xmlns:p14="http://schemas.microsoft.com/office/powerpoint/2010/main" val="29384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172761" y="372757"/>
            <a:ext cx="955549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输入数据的方式：</a:t>
            </a:r>
            <a:endParaRPr lang="en-US" altLang="zh-CN" b="1" dirty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、标准输入输出：</a:t>
            </a:r>
            <a:endParaRPr lang="en-US" alt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77" b="18893"/>
          <a:stretch/>
        </p:blipFill>
        <p:spPr bwMode="auto">
          <a:xfrm>
            <a:off x="1427953" y="1958755"/>
            <a:ext cx="2755661" cy="97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文本框 128"/>
          <p:cNvSpPr txBox="1">
            <a:spLocks noChangeArrowheads="1"/>
          </p:cNvSpPr>
          <p:nvPr/>
        </p:nvSpPr>
        <p:spPr bwMode="auto">
          <a:xfrm>
            <a:off x="5411683" y="2223776"/>
            <a:ext cx="141790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执行程序</a:t>
            </a:r>
          </a:p>
        </p:txBody>
      </p:sp>
      <p:pic>
        <p:nvPicPr>
          <p:cNvPr id="1028" name="Picture 4" descr="https://ss0.bdstatic.com/70cFuHSh_Q1YnxGkpoWK1HF6hhy/it/u=411675374,3157985186&amp;fm=26&amp;gp=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6" b="9769"/>
          <a:stretch/>
        </p:blipFill>
        <p:spPr bwMode="auto">
          <a:xfrm>
            <a:off x="8310742" y="1751303"/>
            <a:ext cx="1758285" cy="14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箭头 4"/>
          <p:cNvSpPr/>
          <p:nvPr/>
        </p:nvSpPr>
        <p:spPr>
          <a:xfrm>
            <a:off x="4518850" y="2223776"/>
            <a:ext cx="776177" cy="460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7060014" y="2217664"/>
            <a:ext cx="776177" cy="460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86635" y="3781106"/>
            <a:ext cx="2505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、文件输入输出</a:t>
            </a:r>
          </a:p>
        </p:txBody>
      </p:sp>
      <p:sp>
        <p:nvSpPr>
          <p:cNvPr id="33" name="文本框 128"/>
          <p:cNvSpPr txBox="1">
            <a:spLocks noChangeArrowheads="1"/>
          </p:cNvSpPr>
          <p:nvPr/>
        </p:nvSpPr>
        <p:spPr bwMode="auto">
          <a:xfrm>
            <a:off x="2036287" y="3184000"/>
            <a:ext cx="141790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输入设备</a:t>
            </a:r>
          </a:p>
        </p:txBody>
      </p:sp>
      <p:sp>
        <p:nvSpPr>
          <p:cNvPr id="34" name="文本框 128"/>
          <p:cNvSpPr txBox="1">
            <a:spLocks noChangeArrowheads="1"/>
          </p:cNvSpPr>
          <p:nvPr/>
        </p:nvSpPr>
        <p:spPr bwMode="auto">
          <a:xfrm>
            <a:off x="8480933" y="3184000"/>
            <a:ext cx="141790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输出设备</a:t>
            </a:r>
          </a:p>
        </p:txBody>
      </p:sp>
      <p:sp>
        <p:nvSpPr>
          <p:cNvPr id="35" name="文本框 128"/>
          <p:cNvSpPr txBox="1">
            <a:spLocks noChangeArrowheads="1"/>
          </p:cNvSpPr>
          <p:nvPr/>
        </p:nvSpPr>
        <p:spPr bwMode="auto">
          <a:xfrm>
            <a:off x="4314950" y="1783439"/>
            <a:ext cx="141790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输入流</a:t>
            </a:r>
          </a:p>
        </p:txBody>
      </p:sp>
      <p:sp>
        <p:nvSpPr>
          <p:cNvPr id="36" name="文本框 128"/>
          <p:cNvSpPr txBox="1">
            <a:spLocks noChangeArrowheads="1"/>
          </p:cNvSpPr>
          <p:nvPr/>
        </p:nvSpPr>
        <p:spPr bwMode="auto">
          <a:xfrm>
            <a:off x="6829586" y="1763401"/>
            <a:ext cx="141790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输出流</a:t>
            </a:r>
          </a:p>
        </p:txBody>
      </p:sp>
      <p:sp>
        <p:nvSpPr>
          <p:cNvPr id="38" name="文本框 128"/>
          <p:cNvSpPr txBox="1">
            <a:spLocks noChangeArrowheads="1"/>
          </p:cNvSpPr>
          <p:nvPr/>
        </p:nvSpPr>
        <p:spPr bwMode="auto">
          <a:xfrm>
            <a:off x="5411683" y="5041419"/>
            <a:ext cx="141790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执行程序</a:t>
            </a:r>
          </a:p>
        </p:txBody>
      </p:sp>
      <p:sp>
        <p:nvSpPr>
          <p:cNvPr id="40" name="右箭头 39"/>
          <p:cNvSpPr/>
          <p:nvPr/>
        </p:nvSpPr>
        <p:spPr>
          <a:xfrm>
            <a:off x="4433786" y="5041419"/>
            <a:ext cx="776177" cy="460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7070647" y="5035307"/>
            <a:ext cx="776177" cy="460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128"/>
          <p:cNvSpPr txBox="1">
            <a:spLocks noChangeArrowheads="1"/>
          </p:cNvSpPr>
          <p:nvPr/>
        </p:nvSpPr>
        <p:spPr bwMode="auto">
          <a:xfrm>
            <a:off x="2472209" y="5041419"/>
            <a:ext cx="141790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输入文件</a:t>
            </a:r>
          </a:p>
        </p:txBody>
      </p:sp>
      <p:sp>
        <p:nvSpPr>
          <p:cNvPr id="43" name="文本框 128"/>
          <p:cNvSpPr txBox="1">
            <a:spLocks noChangeArrowheads="1"/>
          </p:cNvSpPr>
          <p:nvPr/>
        </p:nvSpPr>
        <p:spPr bwMode="auto">
          <a:xfrm>
            <a:off x="8247487" y="5035306"/>
            <a:ext cx="141790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输出文件</a:t>
            </a:r>
          </a:p>
        </p:txBody>
      </p:sp>
      <p:sp>
        <p:nvSpPr>
          <p:cNvPr id="44" name="文本框 128"/>
          <p:cNvSpPr txBox="1">
            <a:spLocks noChangeArrowheads="1"/>
          </p:cNvSpPr>
          <p:nvPr/>
        </p:nvSpPr>
        <p:spPr bwMode="auto">
          <a:xfrm>
            <a:off x="4229886" y="4601082"/>
            <a:ext cx="141790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输入流</a:t>
            </a:r>
          </a:p>
        </p:txBody>
      </p:sp>
      <p:sp>
        <p:nvSpPr>
          <p:cNvPr id="45" name="文本框 128"/>
          <p:cNvSpPr txBox="1">
            <a:spLocks noChangeArrowheads="1"/>
          </p:cNvSpPr>
          <p:nvPr/>
        </p:nvSpPr>
        <p:spPr bwMode="auto">
          <a:xfrm>
            <a:off x="6840219" y="4581044"/>
            <a:ext cx="141790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输出流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</p:spTree>
    <p:extLst>
      <p:ext uri="{BB962C8B-B14F-4D97-AF65-F5344CB8AC3E}">
        <p14:creationId xmlns:p14="http://schemas.microsoft.com/office/powerpoint/2010/main" val="1060631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9276849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49786D"/>
          </a:solidFill>
          <a:ln w="12700">
            <a:noFill/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46265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 w="12700">
            <a:solidFill>
              <a:srgbClr val="A2CA77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5275" y="2601913"/>
            <a:ext cx="11080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847545" y="1223676"/>
            <a:ext cx="7949485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、写出：操作步骤：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打开文件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、写出数据和关闭文件</a:t>
            </a:r>
          </a:p>
        </p:txBody>
      </p:sp>
      <p:sp>
        <p:nvSpPr>
          <p:cNvPr id="17" name="TextBox 13"/>
          <p:cNvSpPr txBox="1"/>
          <p:nvPr/>
        </p:nvSpPr>
        <p:spPr>
          <a:xfrm>
            <a:off x="827693" y="467226"/>
            <a:ext cx="3616717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文本文件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的操作：</a:t>
            </a:r>
            <a:endParaRPr lang="en-US" sz="3200" b="1" dirty="0">
              <a:solidFill>
                <a:srgbClr val="18341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7546" y="2062551"/>
            <a:ext cx="7060941" cy="16842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创建或打开文件对象</a:t>
            </a:r>
            <a:endParaRPr lang="zh-CN" altLang="zh-CN" sz="24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通过内置函数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open()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可以创建或打开文件对象，可以指定覆盖模式（文件存在时）、编码和缓存大小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</p:spTree>
    <p:extLst>
      <p:ext uri="{BB962C8B-B14F-4D97-AF65-F5344CB8AC3E}">
        <p14:creationId xmlns:p14="http://schemas.microsoft.com/office/powerpoint/2010/main" val="4197362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9276849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49786D"/>
          </a:solidFill>
          <a:ln w="12700">
            <a:noFill/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46265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 w="12700">
            <a:solidFill>
              <a:srgbClr val="A2CA77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5275" y="2601913"/>
            <a:ext cx="11080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847546" y="1223676"/>
            <a:ext cx="7924314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、写文件：操作步骤：打开文件、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写出数据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和关闭文件</a:t>
            </a:r>
          </a:p>
        </p:txBody>
      </p:sp>
      <p:sp>
        <p:nvSpPr>
          <p:cNvPr id="17" name="TextBox 13"/>
          <p:cNvSpPr txBox="1"/>
          <p:nvPr/>
        </p:nvSpPr>
        <p:spPr>
          <a:xfrm>
            <a:off x="827693" y="467226"/>
            <a:ext cx="3616717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文本文件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的操作：</a:t>
            </a:r>
            <a:endParaRPr lang="en-US" sz="3200" b="1" dirty="0">
              <a:solidFill>
                <a:srgbClr val="18341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693" y="1924328"/>
            <a:ext cx="7060941" cy="45243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字符串到文本文件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打开文件后，可以使用其实例方法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write()/</a:t>
            </a:r>
            <a:r>
              <a:rPr lang="en-US" altLang="zh-CN" sz="24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writelines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，写</a:t>
            </a:r>
            <a:r>
              <a:rPr lang="zh-CN" alt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出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字符串到文本文件。可以使用实例方法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flush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强制把缓冲的数据更新到文件中</a:t>
            </a:r>
            <a:r>
              <a:rPr lang="zh-CN" alt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24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f.write(s)       #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把字符串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写</a:t>
            </a:r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出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到文件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f.writelines(lines) #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依次把列表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lines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中的各字符串写</a:t>
            </a:r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出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到文件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f.flush()        #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把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缓冲的数据更新到文件中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</p:spTree>
    <p:extLst>
      <p:ext uri="{BB962C8B-B14F-4D97-AF65-F5344CB8AC3E}">
        <p14:creationId xmlns:p14="http://schemas.microsoft.com/office/powerpoint/2010/main" val="588825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9276849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49786D"/>
          </a:solidFill>
          <a:ln w="12700">
            <a:noFill/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46265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 w="12700">
            <a:solidFill>
              <a:srgbClr val="A2CA77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5275" y="2601913"/>
            <a:ext cx="11080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847545" y="1223676"/>
            <a:ext cx="7626603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、写文件：操作步骤：打开文件、写入数据和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关闭文件</a:t>
            </a:r>
          </a:p>
        </p:txBody>
      </p:sp>
      <p:sp>
        <p:nvSpPr>
          <p:cNvPr id="17" name="TextBox 13"/>
          <p:cNvSpPr txBox="1"/>
          <p:nvPr/>
        </p:nvSpPr>
        <p:spPr>
          <a:xfrm>
            <a:off x="827693" y="467226"/>
            <a:ext cx="3616717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文本文件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的操作：</a:t>
            </a:r>
            <a:endParaRPr lang="en-US" sz="3200" b="1" dirty="0">
              <a:solidFill>
                <a:srgbClr val="18341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7546" y="2062551"/>
            <a:ext cx="7060941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关闭文件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写文件完成后，应该使用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close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方法关闭流，以释放资源，并把缓冲的数据更新到文件中</a:t>
            </a:r>
            <a:r>
              <a:rPr lang="zh-CN" alt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24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en-US" altLang="zh-CN" sz="24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f.close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()   #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关闭文件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</p:spTree>
    <p:extLst>
      <p:ext uri="{BB962C8B-B14F-4D97-AF65-F5344CB8AC3E}">
        <p14:creationId xmlns:p14="http://schemas.microsoft.com/office/powerpoint/2010/main" val="3328536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0"/>
          <p:cNvSpPr>
            <a:spLocks noChangeArrowheads="1"/>
          </p:cNvSpPr>
          <p:nvPr/>
        </p:nvSpPr>
        <p:spPr bwMode="auto">
          <a:xfrm>
            <a:off x="593530" y="579558"/>
            <a:ext cx="6253837" cy="81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375" tIns="39187" rIns="78375" bIns="39187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例：文本文件的写文件示例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1633869" y="1850641"/>
            <a:ext cx="86797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x-none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with open(‘</a:t>
            </a: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x-none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:\</a:t>
            </a: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</a:rPr>
              <a:t>exam of </a:t>
            </a:r>
            <a:r>
              <a:rPr lang="en-US" altLang="zh-CN" sz="2800" b="1" kern="100" dirty="0" err="1">
                <a:solidFill>
                  <a:srgbClr val="304035"/>
                </a:solidFill>
                <a:latin typeface="Times New Roman" panose="02020603050405020304" pitchFamily="18" charset="0"/>
              </a:rPr>
              <a:t>py</a:t>
            </a: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</a:rPr>
              <a:t>\</a:t>
            </a:r>
            <a:r>
              <a:rPr lang="x-none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data1.txt', 'w') as f:</a:t>
            </a:r>
            <a:endParaRPr lang="zh-CN" altLang="zh-CN" sz="2800" b="1" kern="100" dirty="0">
              <a:solidFill>
                <a:srgbClr val="304035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x-none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f.write(‘123\n’) #</a:t>
            </a:r>
            <a:r>
              <a:rPr lang="x-none" altLang="zh-CN" sz="2800" b="1" kern="100" dirty="0">
                <a:solidFill>
                  <a:srgbClr val="30403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</a:t>
            </a:r>
            <a:r>
              <a:rPr lang="zh-CN" altLang="en-US" sz="2800" b="1" kern="100" dirty="0">
                <a:solidFill>
                  <a:srgbClr val="30403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</a:t>
            </a:r>
            <a:r>
              <a:rPr lang="x-none" altLang="zh-CN" sz="2800" b="1" kern="100" dirty="0">
                <a:solidFill>
                  <a:srgbClr val="30403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endParaRPr lang="zh-CN" altLang="zh-CN" sz="2800" b="1" kern="100" dirty="0">
              <a:solidFill>
                <a:srgbClr val="304035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x-none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f.write(‘abc\n’) #</a:t>
            </a:r>
            <a:r>
              <a:rPr lang="x-none" altLang="zh-CN" sz="2800" b="1" kern="100" dirty="0">
                <a:solidFill>
                  <a:srgbClr val="30403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</a:t>
            </a:r>
            <a:r>
              <a:rPr lang="zh-CN" altLang="en-US" sz="2800" b="1" kern="100" dirty="0">
                <a:solidFill>
                  <a:srgbClr val="30403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</a:t>
            </a:r>
            <a:r>
              <a:rPr lang="x-none" altLang="zh-CN" sz="2800" b="1" kern="100" dirty="0">
                <a:solidFill>
                  <a:srgbClr val="30403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endParaRPr lang="zh-CN" altLang="zh-CN" sz="2800" b="1" kern="100" dirty="0">
              <a:solidFill>
                <a:srgbClr val="304035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x-none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f.writelines([‘456\n’, ‘def\n’]) #</a:t>
            </a:r>
            <a:r>
              <a:rPr lang="x-none" altLang="zh-CN" sz="2800" b="1" kern="100" dirty="0">
                <a:solidFill>
                  <a:srgbClr val="30403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</a:t>
            </a:r>
            <a:r>
              <a:rPr lang="zh-CN" altLang="en-US" sz="2800" b="1" kern="100" dirty="0">
                <a:solidFill>
                  <a:srgbClr val="30403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出列表数据</a:t>
            </a:r>
            <a:endParaRPr lang="zh-CN" altLang="zh-CN" sz="2800" b="1" kern="100" dirty="0">
              <a:solidFill>
                <a:srgbClr val="304035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</p:spTree>
    <p:extLst>
      <p:ext uri="{BB962C8B-B14F-4D97-AF65-F5344CB8AC3E}">
        <p14:creationId xmlns:p14="http://schemas.microsoft.com/office/powerpoint/2010/main" val="1794477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59441" y="2336962"/>
            <a:ext cx="2835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文本文件的操作</a:t>
            </a: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65226" y="2420087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4534" y="2513749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159441" y="2985363"/>
            <a:ext cx="2835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二进制文件的操作</a:t>
            </a: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65226" y="3000699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4534" y="3106005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36919" y="1316335"/>
            <a:ext cx="4097808" cy="707886"/>
            <a:chOff x="486669" y="1285026"/>
            <a:chExt cx="1295405" cy="2587463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029281" cy="2587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文件操作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6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4436917" y="2139524"/>
            <a:ext cx="3843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28"/>
          <p:cNvSpPr txBox="1">
            <a:spLocks noChangeArrowheads="1"/>
          </p:cNvSpPr>
          <p:nvPr/>
        </p:nvSpPr>
        <p:spPr bwMode="auto">
          <a:xfrm>
            <a:off x="6159441" y="3622514"/>
            <a:ext cx="2835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随机文件的操作</a:t>
            </a:r>
          </a:p>
        </p:txBody>
      </p:sp>
      <p:sp>
        <p:nvSpPr>
          <p:cNvPr id="17" name="文本框 129"/>
          <p:cNvSpPr txBox="1">
            <a:spLocks noChangeArrowheads="1"/>
          </p:cNvSpPr>
          <p:nvPr/>
        </p:nvSpPr>
        <p:spPr bwMode="auto">
          <a:xfrm>
            <a:off x="4465226" y="3631751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 flipV="1">
            <a:off x="5834534" y="3750813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295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9276849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49786D"/>
          </a:solidFill>
          <a:ln w="12700">
            <a:noFill/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46265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 w="12700">
            <a:solidFill>
              <a:srgbClr val="A2CA77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5275" y="2601913"/>
            <a:ext cx="11080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847545" y="1223676"/>
            <a:ext cx="736078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操作步骤：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打开文件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、写入（或读取）数据和关闭文件</a:t>
            </a:r>
          </a:p>
        </p:txBody>
      </p:sp>
      <p:sp>
        <p:nvSpPr>
          <p:cNvPr id="17" name="TextBox 13"/>
          <p:cNvSpPr txBox="1"/>
          <p:nvPr/>
        </p:nvSpPr>
        <p:spPr>
          <a:xfrm>
            <a:off x="827693" y="467226"/>
            <a:ext cx="3616717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二进制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文件的操作：</a:t>
            </a:r>
            <a:endParaRPr lang="en-US" sz="3200" b="1" dirty="0">
              <a:solidFill>
                <a:srgbClr val="18341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7546" y="2062551"/>
            <a:ext cx="7060941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创建或打开文件对象</a:t>
            </a:r>
            <a:endParaRPr lang="zh-CN" altLang="zh-CN" sz="24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通过内置函数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open()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，指定打开模式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'b'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，可以创建或打开二进制文件对象。可以指定覆盖模式（文件存在时）和缓存大小。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</p:spTree>
    <p:extLst>
      <p:ext uri="{BB962C8B-B14F-4D97-AF65-F5344CB8AC3E}">
        <p14:creationId xmlns:p14="http://schemas.microsoft.com/office/powerpoint/2010/main" val="1089599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9276849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49786D"/>
          </a:solidFill>
          <a:ln w="12700">
            <a:noFill/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46265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 w="12700">
            <a:solidFill>
              <a:srgbClr val="A2CA77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5275" y="2601913"/>
            <a:ext cx="11080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847546" y="1223676"/>
            <a:ext cx="7924314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操作步骤：打开文件、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写入数据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和关闭文件</a:t>
            </a:r>
          </a:p>
        </p:txBody>
      </p:sp>
      <p:sp>
        <p:nvSpPr>
          <p:cNvPr id="17" name="TextBox 13"/>
          <p:cNvSpPr txBox="1"/>
          <p:nvPr/>
        </p:nvSpPr>
        <p:spPr>
          <a:xfrm>
            <a:off x="827693" y="467226"/>
            <a:ext cx="3616717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二进制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文件的操作：</a:t>
            </a:r>
            <a:endParaRPr lang="en-US" sz="3200" b="1" dirty="0">
              <a:solidFill>
                <a:srgbClr val="18341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693" y="1924328"/>
            <a:ext cx="7060941" cy="45243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字节数据到二进制文件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打开文件后，可以使用其实例方法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write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，写</a:t>
            </a:r>
            <a:r>
              <a:rPr lang="zh-CN" alt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出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字节数据（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bytes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en-US" altLang="zh-CN" sz="24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bytearray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）到二进制文件。可使用实例方法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flush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强制把缓冲的数据更新到文件中。相关命令如下：</a:t>
            </a:r>
          </a:p>
          <a:p>
            <a:pPr marL="800100" lvl="1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f.write(b) #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字节数据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写入到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二进制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，返回实际写入的字节数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f.flush()  #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缓冲的数据更新到文件中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</p:spTree>
    <p:extLst>
      <p:ext uri="{BB962C8B-B14F-4D97-AF65-F5344CB8AC3E}">
        <p14:creationId xmlns:p14="http://schemas.microsoft.com/office/powerpoint/2010/main" val="2088330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9276849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49786D"/>
          </a:solidFill>
          <a:ln w="12700">
            <a:noFill/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46265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 w="12700">
            <a:solidFill>
              <a:srgbClr val="A2CA77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5275" y="2601913"/>
            <a:ext cx="11080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847545" y="1223676"/>
            <a:ext cx="7626603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操作步骤：打开文件、写入数据和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关闭文件</a:t>
            </a:r>
          </a:p>
        </p:txBody>
      </p:sp>
      <p:sp>
        <p:nvSpPr>
          <p:cNvPr id="17" name="TextBox 13"/>
          <p:cNvSpPr txBox="1"/>
          <p:nvPr/>
        </p:nvSpPr>
        <p:spPr>
          <a:xfrm>
            <a:off x="827693" y="467226"/>
            <a:ext cx="3616717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二进制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文件的操作：</a:t>
            </a:r>
            <a:endParaRPr lang="en-US" sz="3200" b="1" dirty="0">
              <a:solidFill>
                <a:srgbClr val="18341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7546" y="2062551"/>
            <a:ext cx="7060941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关闭文件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可以使用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close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方法关闭流，以释放资源。通常采用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with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语句，以保证系统自动关闭打开的流</a:t>
            </a:r>
            <a:r>
              <a:rPr lang="zh-CN" alt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24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</p:spTree>
    <p:extLst>
      <p:ext uri="{BB962C8B-B14F-4D97-AF65-F5344CB8AC3E}">
        <p14:creationId xmlns:p14="http://schemas.microsoft.com/office/powerpoint/2010/main" val="128802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0"/>
          <p:cNvSpPr>
            <a:spLocks noChangeArrowheads="1"/>
          </p:cNvSpPr>
          <p:nvPr/>
        </p:nvSpPr>
        <p:spPr bwMode="auto">
          <a:xfrm>
            <a:off x="593530" y="579558"/>
            <a:ext cx="6253837" cy="81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375" tIns="39187" rIns="78375" bIns="39187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例：二进制文件的写出示例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1633869" y="1850641"/>
            <a:ext cx="86797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x-none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with open(r'c:\pythonpa\data1.dat', 'wb') as f:</a:t>
            </a:r>
            <a:endParaRPr lang="zh-CN" altLang="zh-CN" sz="2800" b="1" kern="100" dirty="0">
              <a:solidFill>
                <a:srgbClr val="304035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x-none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f.write(b‘123’)   #</a:t>
            </a:r>
            <a:r>
              <a:rPr lang="x-none" altLang="zh-CN" sz="2800" b="1" kern="100" dirty="0">
                <a:solidFill>
                  <a:srgbClr val="30403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</a:t>
            </a:r>
            <a:r>
              <a:rPr lang="zh-CN" altLang="en-US" sz="2800" b="1" kern="100" dirty="0">
                <a:solidFill>
                  <a:srgbClr val="30403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</a:t>
            </a:r>
            <a:r>
              <a:rPr lang="x-none" altLang="zh-CN" sz="2800" b="1" kern="100" dirty="0">
                <a:solidFill>
                  <a:srgbClr val="30403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字节数据</a:t>
            </a:r>
            <a:endParaRPr lang="zh-CN" altLang="zh-CN" sz="2800" b="1" kern="100" dirty="0">
              <a:solidFill>
                <a:srgbClr val="304035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x-none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f.write(b‘abc’)   #</a:t>
            </a:r>
            <a:r>
              <a:rPr lang="x-none" altLang="zh-CN" sz="2800" b="1" kern="100" dirty="0">
                <a:solidFill>
                  <a:srgbClr val="30403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</a:t>
            </a:r>
            <a:r>
              <a:rPr lang="zh-CN" altLang="en-US" sz="2800" b="1" kern="100" dirty="0">
                <a:solidFill>
                  <a:srgbClr val="30403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</a:t>
            </a:r>
            <a:r>
              <a:rPr lang="x-none" altLang="zh-CN" sz="2800" b="1" kern="100" dirty="0">
                <a:solidFill>
                  <a:srgbClr val="30403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字节数据</a:t>
            </a:r>
            <a:endParaRPr lang="zh-CN" altLang="zh-CN" sz="2800" b="1" kern="100" dirty="0">
              <a:solidFill>
                <a:srgbClr val="304035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</p:spTree>
    <p:extLst>
      <p:ext uri="{BB962C8B-B14F-4D97-AF65-F5344CB8AC3E}">
        <p14:creationId xmlns:p14="http://schemas.microsoft.com/office/powerpoint/2010/main" val="3052332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0"/>
          <p:cNvSpPr>
            <a:spLocks noChangeArrowheads="1"/>
          </p:cNvSpPr>
          <p:nvPr/>
        </p:nvSpPr>
        <p:spPr bwMode="auto">
          <a:xfrm>
            <a:off x="593530" y="579558"/>
            <a:ext cx="6253837" cy="81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375" tIns="39187" rIns="78375" bIns="39187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例：二进制文件的读取示例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1633869" y="1850641"/>
            <a:ext cx="86797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x-none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with open(r'c:\pythonpa\data1.dat', 'rb') as f:</a:t>
            </a:r>
            <a:endParaRPr lang="zh-CN" altLang="zh-CN" sz="2800" b="1" kern="100" dirty="0">
              <a:solidFill>
                <a:srgbClr val="304035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x-none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b = f.read()</a:t>
            </a:r>
            <a:endParaRPr lang="zh-CN" altLang="zh-CN" sz="2800" b="1" kern="100" dirty="0">
              <a:solidFill>
                <a:srgbClr val="304035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x-none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print(b)</a:t>
            </a:r>
            <a:endParaRPr lang="zh-CN" altLang="zh-CN" sz="2800" b="1" kern="100" dirty="0">
              <a:solidFill>
                <a:srgbClr val="304035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91" y="4151313"/>
            <a:ext cx="27876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</p:spTree>
    <p:extLst>
      <p:ext uri="{BB962C8B-B14F-4D97-AF65-F5344CB8AC3E}">
        <p14:creationId xmlns:p14="http://schemas.microsoft.com/office/powerpoint/2010/main" val="21819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4088" y="4188009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5" name="椭圆 4"/>
          <p:cNvSpPr/>
          <p:nvPr/>
        </p:nvSpPr>
        <p:spPr>
          <a:xfrm>
            <a:off x="3540099" y="4281153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" name="TextBox 26"/>
          <p:cNvSpPr txBox="1"/>
          <p:nvPr/>
        </p:nvSpPr>
        <p:spPr>
          <a:xfrm>
            <a:off x="3548738" y="4354190"/>
            <a:ext cx="590705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4462401" y="4181077"/>
            <a:ext cx="4827637" cy="670118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</a:t>
            </a:r>
            <a:endParaRPr lang="zh-CN" altLang="en-US" sz="3200" b="1" dirty="0">
              <a:solidFill>
                <a:srgbClr val="FFB3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436331" y="2282580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3" name="椭圆 32"/>
          <p:cNvSpPr/>
          <p:nvPr/>
        </p:nvSpPr>
        <p:spPr>
          <a:xfrm>
            <a:off x="3532342" y="2375724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3436331" y="3230076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7" name="椭圆 36"/>
          <p:cNvSpPr/>
          <p:nvPr/>
        </p:nvSpPr>
        <p:spPr>
          <a:xfrm>
            <a:off x="3532342" y="3330156"/>
            <a:ext cx="533481" cy="549145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/>
          </a:p>
        </p:txBody>
      </p:sp>
      <p:sp>
        <p:nvSpPr>
          <p:cNvPr id="38" name="TextBox 26"/>
          <p:cNvSpPr txBox="1"/>
          <p:nvPr/>
        </p:nvSpPr>
        <p:spPr>
          <a:xfrm>
            <a:off x="3555267" y="2434502"/>
            <a:ext cx="590705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9" name="TextBox 27"/>
          <p:cNvSpPr txBox="1"/>
          <p:nvPr/>
        </p:nvSpPr>
        <p:spPr>
          <a:xfrm>
            <a:off x="3532339" y="3373863"/>
            <a:ext cx="619179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4441944" y="2275648"/>
            <a:ext cx="3936437" cy="670118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文件概述</a:t>
            </a:r>
            <a:endParaRPr lang="zh-CN" altLang="en-US" sz="3200" b="1" dirty="0">
              <a:solidFill>
                <a:srgbClr val="FFB3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4441944" y="3194690"/>
            <a:ext cx="4827637" cy="670118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325B99"/>
                </a:solidFill>
                <a:latin typeface="微软雅黑" pitchFamily="34" charset="-122"/>
                <a:ea typeface="微软雅黑" pitchFamily="34" charset="-122"/>
              </a:rPr>
              <a:t>文件操作</a:t>
            </a:r>
          </a:p>
        </p:txBody>
      </p:sp>
      <p:pic>
        <p:nvPicPr>
          <p:cNvPr id="2050" name="Picture 2" descr="https://img0.baidu.com/it/u=2493197328,3770105629&amp;fm=26&amp;fmt=au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6042" r="78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21458"/>
          <a:stretch/>
        </p:blipFill>
        <p:spPr bwMode="auto">
          <a:xfrm>
            <a:off x="8896979" y="3810343"/>
            <a:ext cx="3078544" cy="27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3532339" y="928911"/>
            <a:ext cx="4450466" cy="769441"/>
            <a:chOff x="4722813" y="2270848"/>
            <a:chExt cx="3567814" cy="553822"/>
          </a:xfrm>
        </p:grpSpPr>
        <p:sp>
          <p:nvSpPr>
            <p:cNvPr id="24" name="文本框 23"/>
            <p:cNvSpPr txBox="1"/>
            <p:nvPr/>
          </p:nvSpPr>
          <p:spPr>
            <a:xfrm>
              <a:off x="4722813" y="2270848"/>
              <a:ext cx="3567814" cy="553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第</a:t>
              </a:r>
              <a:r>
                <a:rPr lang="en-US" altLang="zh-CN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6</a:t>
              </a:r>
              <a:r>
                <a:rPr lang="zh-CN" altLang="en-US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章  文件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4722907" y="2823823"/>
              <a:ext cx="3480073" cy="84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179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33" grpId="0" animBg="1"/>
      <p:bldP spid="37" grpId="0" animBg="1"/>
      <p:bldP spid="38" grpId="0"/>
      <p:bldP spid="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59441" y="2336962"/>
            <a:ext cx="2835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文本文件的操作</a:t>
            </a: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65226" y="2420087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4534" y="2513749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159441" y="2985363"/>
            <a:ext cx="2835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二进制文件的操作</a:t>
            </a: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65226" y="3000699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4534" y="3106005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36919" y="1316335"/>
            <a:ext cx="4097808" cy="707886"/>
            <a:chOff x="486669" y="1285026"/>
            <a:chExt cx="1295405" cy="2587463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029281" cy="2587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文件操作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6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4436917" y="2139524"/>
            <a:ext cx="3843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28"/>
          <p:cNvSpPr txBox="1">
            <a:spLocks noChangeArrowheads="1"/>
          </p:cNvSpPr>
          <p:nvPr/>
        </p:nvSpPr>
        <p:spPr bwMode="auto">
          <a:xfrm>
            <a:off x="6159441" y="3622514"/>
            <a:ext cx="2835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随机文件的操作</a:t>
            </a:r>
          </a:p>
        </p:txBody>
      </p:sp>
      <p:sp>
        <p:nvSpPr>
          <p:cNvPr id="17" name="文本框 129"/>
          <p:cNvSpPr txBox="1">
            <a:spLocks noChangeArrowheads="1"/>
          </p:cNvSpPr>
          <p:nvPr/>
        </p:nvSpPr>
        <p:spPr bwMode="auto">
          <a:xfrm>
            <a:off x="4465226" y="3631751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 flipV="1">
            <a:off x="5834534" y="3750813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545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9276849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49786D"/>
          </a:solidFill>
          <a:ln w="12700">
            <a:noFill/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46265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 w="12700">
            <a:solidFill>
              <a:srgbClr val="A2CA77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5275" y="2601913"/>
            <a:ext cx="11080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847545" y="1223676"/>
            <a:ext cx="9325448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操作步骤：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创建或打开文件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、写出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或读入数据和关闭文件</a:t>
            </a:r>
          </a:p>
        </p:txBody>
      </p:sp>
      <p:sp>
        <p:nvSpPr>
          <p:cNvPr id="17" name="TextBox 13"/>
          <p:cNvSpPr txBox="1"/>
          <p:nvPr/>
        </p:nvSpPr>
        <p:spPr>
          <a:xfrm>
            <a:off x="827693" y="467226"/>
            <a:ext cx="3616717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文件的访问：</a:t>
            </a:r>
            <a:endParaRPr lang="en-US" sz="3200" b="1" dirty="0">
              <a:solidFill>
                <a:srgbClr val="18341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7546" y="2062551"/>
            <a:ext cx="7060941" cy="11302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①创建或打开随机文件</a:t>
            </a:r>
          </a:p>
          <a:p>
            <a:pPr indent="4572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使用内置函数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open()</a:t>
            </a: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，指定打开模式‘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endParaRPr lang="en-US" altLang="zh-CN" sz="2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</p:spTree>
    <p:extLst>
      <p:ext uri="{BB962C8B-B14F-4D97-AF65-F5344CB8AC3E}">
        <p14:creationId xmlns:p14="http://schemas.microsoft.com/office/powerpoint/2010/main" val="1134591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9276849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49786D"/>
          </a:solidFill>
          <a:ln w="12700">
            <a:noFill/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46265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 w="12700">
            <a:solidFill>
              <a:srgbClr val="A2CA77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5275" y="2601913"/>
            <a:ext cx="11080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847545" y="1223676"/>
            <a:ext cx="9325448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操作步骤：创建或打开文件、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、写出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或读入数据和关闭文件</a:t>
            </a:r>
          </a:p>
        </p:txBody>
      </p:sp>
      <p:sp>
        <p:nvSpPr>
          <p:cNvPr id="17" name="TextBox 13"/>
          <p:cNvSpPr txBox="1"/>
          <p:nvPr/>
        </p:nvSpPr>
        <p:spPr>
          <a:xfrm>
            <a:off x="827693" y="467226"/>
            <a:ext cx="3616717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文件的访问：</a:t>
            </a:r>
            <a:endParaRPr lang="en-US" sz="3200" b="1" dirty="0">
              <a:solidFill>
                <a:srgbClr val="18341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7546" y="2062551"/>
            <a:ext cx="7060941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②定位</a:t>
            </a:r>
          </a:p>
          <a:p>
            <a:pPr indent="4572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使用实例方法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seek</a:t>
            </a: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进行定位。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</p:spTree>
    <p:extLst>
      <p:ext uri="{BB962C8B-B14F-4D97-AF65-F5344CB8AC3E}">
        <p14:creationId xmlns:p14="http://schemas.microsoft.com/office/powerpoint/2010/main" val="2181147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9276849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49786D"/>
          </a:solidFill>
          <a:ln w="12700">
            <a:noFill/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46265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 w="12700">
            <a:solidFill>
              <a:srgbClr val="A2CA77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5275" y="2601913"/>
            <a:ext cx="11080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添加标题</a:t>
            </a:r>
          </a:p>
        </p:txBody>
      </p:sp>
      <p:grpSp>
        <p:nvGrpSpPr>
          <p:cNvPr id="11" name="组合 41"/>
          <p:cNvGrpSpPr/>
          <p:nvPr/>
        </p:nvGrpSpPr>
        <p:grpSpPr bwMode="auto">
          <a:xfrm>
            <a:off x="10655300" y="5259388"/>
            <a:ext cx="1120775" cy="735012"/>
            <a:chOff x="10711727" y="5976543"/>
            <a:chExt cx="1121790" cy="735617"/>
          </a:xfrm>
        </p:grpSpPr>
        <p:sp>
          <p:nvSpPr>
            <p:cNvPr id="12" name="椭圆 11"/>
            <p:cNvSpPr/>
            <p:nvPr/>
          </p:nvSpPr>
          <p:spPr>
            <a:xfrm>
              <a:off x="11175697" y="6054394"/>
              <a:ext cx="657820" cy="657766"/>
            </a:xfrm>
            <a:prstGeom prst="ellipse">
              <a:avLst/>
            </a:prstGeom>
            <a:noFill/>
            <a:ln w="12700">
              <a:solidFill>
                <a:srgbClr val="A2CA77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19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0711727" y="5976543"/>
              <a:ext cx="657820" cy="657766"/>
            </a:xfrm>
            <a:prstGeom prst="ellipse">
              <a:avLst/>
            </a:prstGeom>
            <a:noFill/>
            <a:ln w="12700">
              <a:solidFill>
                <a:srgbClr val="A2CA77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19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847545" y="1223676"/>
            <a:ext cx="9325448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操作步骤：创建或打开文件、定位、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写出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读入数据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和关闭文件</a:t>
            </a:r>
          </a:p>
        </p:txBody>
      </p:sp>
      <p:sp>
        <p:nvSpPr>
          <p:cNvPr id="17" name="TextBox 13"/>
          <p:cNvSpPr txBox="1"/>
          <p:nvPr/>
        </p:nvSpPr>
        <p:spPr>
          <a:xfrm>
            <a:off x="827693" y="467226"/>
            <a:ext cx="3616717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文件的访问：</a:t>
            </a:r>
            <a:endParaRPr lang="en-US" sz="3200" b="1" dirty="0">
              <a:solidFill>
                <a:srgbClr val="18341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7546" y="2062551"/>
            <a:ext cx="7060941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③写出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读入数据</a:t>
            </a:r>
          </a:p>
          <a:p>
            <a:pPr indent="4572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使用实例方法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write/read</a:t>
            </a: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</p:spTree>
    <p:extLst>
      <p:ext uri="{BB962C8B-B14F-4D97-AF65-F5344CB8AC3E}">
        <p14:creationId xmlns:p14="http://schemas.microsoft.com/office/powerpoint/2010/main" val="3250331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9276849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49786D"/>
          </a:solidFill>
          <a:ln w="12700">
            <a:noFill/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46265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 w="12700">
            <a:solidFill>
              <a:srgbClr val="A2CA77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5275" y="2601913"/>
            <a:ext cx="11080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847545" y="1223676"/>
            <a:ext cx="9325448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操作步骤：创建或打开文件、定位、写出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读入数据和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关闭文件</a:t>
            </a:r>
          </a:p>
        </p:txBody>
      </p:sp>
      <p:sp>
        <p:nvSpPr>
          <p:cNvPr id="17" name="TextBox 13"/>
          <p:cNvSpPr txBox="1"/>
          <p:nvPr/>
        </p:nvSpPr>
        <p:spPr>
          <a:xfrm>
            <a:off x="827693" y="467226"/>
            <a:ext cx="3616717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文件的访问：</a:t>
            </a:r>
            <a:endParaRPr lang="en-US" sz="3200" b="1" dirty="0">
              <a:solidFill>
                <a:srgbClr val="18341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7546" y="2062551"/>
            <a:ext cx="7060941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④关闭文件</a:t>
            </a:r>
          </a:p>
          <a:p>
            <a:pPr indent="4572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close</a:t>
            </a: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方法关闭流，以释放资源。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</p:spTree>
    <p:extLst>
      <p:ext uri="{BB962C8B-B14F-4D97-AF65-F5344CB8AC3E}">
        <p14:creationId xmlns:p14="http://schemas.microsoft.com/office/powerpoint/2010/main" val="2638786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0"/>
          <p:cNvSpPr>
            <a:spLocks noChangeArrowheads="1"/>
          </p:cNvSpPr>
          <p:nvPr/>
        </p:nvSpPr>
        <p:spPr bwMode="auto">
          <a:xfrm>
            <a:off x="593529" y="409437"/>
            <a:ext cx="6253837" cy="7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375" tIns="39187" rIns="78375" bIns="39187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例：随机文件的访问示例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1633869" y="1297748"/>
            <a:ext cx="8679711" cy="513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import </a:t>
            </a:r>
            <a:r>
              <a:rPr lang="en-US" altLang="zh-CN" sz="2800" b="1" kern="100" dirty="0" err="1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os</a:t>
            </a:r>
            <a:endParaRPr lang="en-US" altLang="zh-CN" sz="2800" b="1" kern="100" dirty="0">
              <a:solidFill>
                <a:srgbClr val="304035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f=open('data.dat', '</a:t>
            </a:r>
            <a:r>
              <a:rPr lang="en-US" altLang="zh-CN" sz="2800" b="1" kern="100" dirty="0" err="1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w+b</a:t>
            </a: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')    #</a:t>
            </a:r>
            <a:r>
              <a:rPr lang="zh-CN" altLang="en-US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创建或打开文件</a:t>
            </a: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data.dat</a:t>
            </a:r>
          </a:p>
          <a:p>
            <a:pPr marL="26670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800" b="1" kern="100" dirty="0" err="1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f.seek</a:t>
            </a: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(0)                #</a:t>
            </a:r>
            <a:r>
              <a:rPr lang="zh-CN" altLang="en-US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定位到开始位置</a:t>
            </a:r>
          </a:p>
          <a:p>
            <a:pPr marL="26670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800" b="1" kern="100" dirty="0" err="1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f.write</a:t>
            </a: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kern="100" dirty="0" err="1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b'Hello</a:t>
            </a: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')         #</a:t>
            </a:r>
            <a:r>
              <a:rPr lang="zh-CN" altLang="en-US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写入字节数据</a:t>
            </a:r>
          </a:p>
          <a:p>
            <a:pPr marL="26670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800" b="1" kern="100" dirty="0" err="1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f.write</a:t>
            </a: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kern="100" dirty="0" err="1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b'World</a:t>
            </a: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')         #</a:t>
            </a:r>
            <a:r>
              <a:rPr lang="zh-CN" altLang="en-US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写入字节数据</a:t>
            </a:r>
          </a:p>
          <a:p>
            <a:pPr marL="26670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800" b="1" kern="100" dirty="0" err="1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f.seek</a:t>
            </a: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(-5, </a:t>
            </a:r>
            <a:r>
              <a:rPr lang="en-US" altLang="zh-CN" sz="2800" b="1" kern="100" dirty="0" err="1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os.SEEK_END</a:t>
            </a: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#</a:t>
            </a:r>
            <a:r>
              <a:rPr lang="zh-CN" altLang="en-US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定位到结束位置倒数第</a:t>
            </a: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个位置</a:t>
            </a:r>
          </a:p>
          <a:p>
            <a:pPr marL="26670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= </a:t>
            </a:r>
            <a:r>
              <a:rPr lang="en-US" altLang="zh-CN" sz="2800" b="1" kern="100" dirty="0" err="1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f.read</a:t>
            </a: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(5)             #</a:t>
            </a:r>
            <a:r>
              <a:rPr lang="zh-CN" altLang="en-US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读取</a:t>
            </a: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个字节</a:t>
            </a:r>
          </a:p>
          <a:p>
            <a:pPr marL="26670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print(b)                    #</a:t>
            </a:r>
            <a:r>
              <a:rPr lang="zh-CN" altLang="en-US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输出：</a:t>
            </a:r>
            <a:r>
              <a:rPr lang="en-US" altLang="zh-CN" sz="2800" b="1" kern="100" dirty="0" err="1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b'World</a:t>
            </a:r>
            <a:r>
              <a:rPr lang="en-US" altLang="zh-CN" sz="2800" b="1" kern="100" dirty="0">
                <a:solidFill>
                  <a:srgbClr val="3040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</p:spTree>
    <p:extLst>
      <p:ext uri="{BB962C8B-B14F-4D97-AF65-F5344CB8AC3E}">
        <p14:creationId xmlns:p14="http://schemas.microsoft.com/office/powerpoint/2010/main" val="1902905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4088" y="4188009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5" name="椭圆 4"/>
          <p:cNvSpPr/>
          <p:nvPr/>
        </p:nvSpPr>
        <p:spPr>
          <a:xfrm>
            <a:off x="3540099" y="4281153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" name="TextBox 26"/>
          <p:cNvSpPr txBox="1"/>
          <p:nvPr/>
        </p:nvSpPr>
        <p:spPr>
          <a:xfrm>
            <a:off x="3548738" y="4354190"/>
            <a:ext cx="590705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4462401" y="4181077"/>
            <a:ext cx="4827637" cy="670118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</a:t>
            </a:r>
            <a:endParaRPr lang="zh-CN" altLang="en-US" sz="3200" b="1" dirty="0">
              <a:solidFill>
                <a:srgbClr val="FFB3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436331" y="2282580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3" name="椭圆 32"/>
          <p:cNvSpPr/>
          <p:nvPr/>
        </p:nvSpPr>
        <p:spPr>
          <a:xfrm>
            <a:off x="3532342" y="2375724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3436331" y="3230076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7" name="椭圆 36"/>
          <p:cNvSpPr/>
          <p:nvPr/>
        </p:nvSpPr>
        <p:spPr>
          <a:xfrm>
            <a:off x="3532342" y="3330156"/>
            <a:ext cx="533481" cy="549145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/>
          </a:p>
        </p:txBody>
      </p:sp>
      <p:sp>
        <p:nvSpPr>
          <p:cNvPr id="38" name="TextBox 26"/>
          <p:cNvSpPr txBox="1"/>
          <p:nvPr/>
        </p:nvSpPr>
        <p:spPr>
          <a:xfrm>
            <a:off x="3555267" y="2434502"/>
            <a:ext cx="590705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9" name="TextBox 27"/>
          <p:cNvSpPr txBox="1"/>
          <p:nvPr/>
        </p:nvSpPr>
        <p:spPr>
          <a:xfrm>
            <a:off x="3532339" y="3373863"/>
            <a:ext cx="619179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4441944" y="2275648"/>
            <a:ext cx="3936437" cy="670118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文件概述</a:t>
            </a:r>
            <a:endParaRPr lang="zh-CN" altLang="en-US" sz="3200" b="1" dirty="0">
              <a:solidFill>
                <a:srgbClr val="FFB3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4441944" y="3194690"/>
            <a:ext cx="4827637" cy="670118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325B99"/>
                </a:solidFill>
                <a:latin typeface="微软雅黑" pitchFamily="34" charset="-122"/>
                <a:ea typeface="微软雅黑" pitchFamily="34" charset="-122"/>
              </a:rPr>
              <a:t>文件操作</a:t>
            </a:r>
          </a:p>
        </p:txBody>
      </p:sp>
      <p:pic>
        <p:nvPicPr>
          <p:cNvPr id="2050" name="Picture 2" descr="https://img0.baidu.com/it/u=2493197328,3770105629&amp;fm=26&amp;fmt=au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6042" r="78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21458"/>
          <a:stretch/>
        </p:blipFill>
        <p:spPr bwMode="auto">
          <a:xfrm>
            <a:off x="8896979" y="3810343"/>
            <a:ext cx="3078544" cy="27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3532339" y="928911"/>
            <a:ext cx="4450466" cy="769441"/>
            <a:chOff x="4722813" y="2270848"/>
            <a:chExt cx="3567814" cy="553822"/>
          </a:xfrm>
        </p:grpSpPr>
        <p:sp>
          <p:nvSpPr>
            <p:cNvPr id="24" name="文本框 23"/>
            <p:cNvSpPr txBox="1"/>
            <p:nvPr/>
          </p:nvSpPr>
          <p:spPr>
            <a:xfrm>
              <a:off x="4722813" y="2270848"/>
              <a:ext cx="3567814" cy="553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第</a:t>
              </a:r>
              <a:r>
                <a:rPr lang="en-US" altLang="zh-CN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6</a:t>
              </a:r>
              <a:r>
                <a:rPr lang="zh-CN" altLang="en-US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章  文件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4722907" y="2823823"/>
              <a:ext cx="3480073" cy="84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349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33" grpId="0" animBg="1"/>
      <p:bldP spid="37" grpId="0" animBg="1"/>
      <p:bldP spid="38" grpId="0"/>
      <p:bldP spid="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9340398" y="2144811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49786D"/>
          </a:solidFill>
          <a:ln w="12700">
            <a:noFill/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709814" y="2144811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 w="12700">
            <a:solidFill>
              <a:srgbClr val="A2CA77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7545" y="1223676"/>
            <a:ext cx="9325448" cy="48872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又名：逗号分隔符文本格式，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csv.reader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文件的读取。</a:t>
            </a:r>
          </a:p>
        </p:txBody>
      </p:sp>
      <p:sp>
        <p:nvSpPr>
          <p:cNvPr id="17" name="TextBox 13"/>
          <p:cNvSpPr txBox="1"/>
          <p:nvPr/>
        </p:nvSpPr>
        <p:spPr>
          <a:xfrm>
            <a:off x="827693" y="467226"/>
            <a:ext cx="5371088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CSV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文件格式的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读入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和写出：</a:t>
            </a:r>
            <a:endParaRPr lang="en-US" sz="3200" b="1" dirty="0">
              <a:solidFill>
                <a:srgbClr val="18341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  <p:sp>
        <p:nvSpPr>
          <p:cNvPr id="7" name="矩形 6"/>
          <p:cNvSpPr/>
          <p:nvPr/>
        </p:nvSpPr>
        <p:spPr>
          <a:xfrm>
            <a:off x="827693" y="220010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、首先导入</a:t>
            </a:r>
            <a:r>
              <a:rPr lang="en-US" altLang="zh-CN" sz="2400" dirty="0"/>
              <a:t>CSV</a:t>
            </a:r>
            <a:r>
              <a:rPr lang="zh-CN" altLang="en-US" sz="2400" dirty="0"/>
              <a:t>模板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import csv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、创建一个</a:t>
            </a:r>
            <a:r>
              <a:rPr lang="en-US" altLang="zh-CN" sz="2400" dirty="0"/>
              <a:t>CSV</a:t>
            </a:r>
            <a:r>
              <a:rPr lang="zh-CN" altLang="en-US" sz="2400" dirty="0"/>
              <a:t>文件对象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with open(‘***.csv', ‘r’, newline='') as f: 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、打开文件进行读取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fr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csv.reader</a:t>
            </a:r>
            <a:r>
              <a:rPr lang="en-US" altLang="zh-CN" sz="2400" dirty="0"/>
              <a:t>(f)    (</a:t>
            </a:r>
            <a:r>
              <a:rPr lang="en-US" altLang="zh-CN" sz="2400" dirty="0" err="1"/>
              <a:t>csv.DictReader</a:t>
            </a:r>
            <a:r>
              <a:rPr lang="en-US" altLang="zh-CN" sz="2400" dirty="0"/>
              <a:t>(f))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1442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75275" y="2601913"/>
            <a:ext cx="11080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添加标题</a:t>
            </a:r>
          </a:p>
        </p:txBody>
      </p:sp>
      <p:sp>
        <p:nvSpPr>
          <p:cNvPr id="4" name="矩形 3"/>
          <p:cNvSpPr/>
          <p:nvPr/>
        </p:nvSpPr>
        <p:spPr>
          <a:xfrm>
            <a:off x="1351781" y="1259819"/>
            <a:ext cx="10263138" cy="520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scores.csv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文件，其内容为：</a:t>
            </a:r>
          </a:p>
        </p:txBody>
      </p:sp>
      <p:sp>
        <p:nvSpPr>
          <p:cNvPr id="12" name="矩形 30"/>
          <p:cNvSpPr>
            <a:spLocks noChangeArrowheads="1"/>
          </p:cNvSpPr>
          <p:nvPr/>
        </p:nvSpPr>
        <p:spPr bwMode="auto">
          <a:xfrm>
            <a:off x="593530" y="409437"/>
            <a:ext cx="9326648" cy="7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375" tIns="39187" rIns="78375" bIns="39187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例：使用</a:t>
            </a:r>
            <a:r>
              <a:rPr lang="en-US" altLang="zh-CN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reader</a:t>
            </a:r>
            <a:r>
              <a: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对象读取</a:t>
            </a:r>
            <a:r>
              <a:rPr lang="en-US" altLang="zh-CN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文件的示例</a:t>
            </a:r>
          </a:p>
        </p:txBody>
      </p:sp>
      <p:sp>
        <p:nvSpPr>
          <p:cNvPr id="8" name="矩形 7"/>
          <p:cNvSpPr/>
          <p:nvPr/>
        </p:nvSpPr>
        <p:spPr>
          <a:xfrm>
            <a:off x="2446054" y="1933049"/>
            <a:ext cx="7286036" cy="378565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40005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b="1" kern="100" dirty="0">
                <a:solidFill>
                  <a:srgbClr val="304035"/>
                </a:solidFill>
                <a:latin typeface="宋体" panose="02010600030101010101" pitchFamily="2" charset="-122"/>
              </a:rPr>
              <a:t>学号 	姓名	性别	班级	语文	数学	英语</a:t>
            </a:r>
          </a:p>
          <a:p>
            <a:pPr marL="40005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000" b="1" kern="100" dirty="0">
                <a:solidFill>
                  <a:srgbClr val="304035"/>
                </a:solidFill>
                <a:latin typeface="宋体" panose="02010600030101010101" pitchFamily="2" charset="-122"/>
              </a:rPr>
              <a:t>10100101	</a:t>
            </a:r>
            <a:r>
              <a:rPr lang="zh-CN" altLang="en-US" sz="2000" b="1" kern="100" dirty="0">
                <a:solidFill>
                  <a:srgbClr val="304035"/>
                </a:solidFill>
                <a:latin typeface="宋体" panose="02010600030101010101" pitchFamily="2" charset="-122"/>
              </a:rPr>
              <a:t>长直	男	一班	</a:t>
            </a:r>
            <a:r>
              <a:rPr lang="en-US" altLang="zh-CN" sz="2000" b="1" kern="100" dirty="0">
                <a:solidFill>
                  <a:srgbClr val="304035"/>
                </a:solidFill>
                <a:latin typeface="宋体" panose="02010600030101010101" pitchFamily="2" charset="-122"/>
              </a:rPr>
              <a:t>72	85	82</a:t>
            </a:r>
          </a:p>
          <a:p>
            <a:pPr marL="40005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000" b="1" kern="100" dirty="0">
                <a:solidFill>
                  <a:srgbClr val="304035"/>
                </a:solidFill>
                <a:latin typeface="宋体" panose="02010600030101010101" pitchFamily="2" charset="-122"/>
              </a:rPr>
              <a:t>10100102	</a:t>
            </a:r>
            <a:r>
              <a:rPr lang="zh-CN" altLang="en-US" sz="2000" b="1" kern="100" dirty="0">
                <a:solidFill>
                  <a:srgbClr val="304035"/>
                </a:solidFill>
                <a:latin typeface="宋体" panose="02010600030101010101" pitchFamily="2" charset="-122"/>
              </a:rPr>
              <a:t>风挂	女	一班	</a:t>
            </a:r>
            <a:r>
              <a:rPr lang="en-US" altLang="zh-CN" sz="2000" b="1" kern="100" dirty="0">
                <a:solidFill>
                  <a:srgbClr val="304035"/>
                </a:solidFill>
                <a:latin typeface="宋体" panose="02010600030101010101" pitchFamily="2" charset="-122"/>
              </a:rPr>
              <a:t>75	82	51</a:t>
            </a:r>
          </a:p>
          <a:p>
            <a:pPr marL="40005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000" b="1" kern="100" dirty="0">
                <a:solidFill>
                  <a:srgbClr val="304035"/>
                </a:solidFill>
                <a:latin typeface="宋体" panose="02010600030101010101" pitchFamily="2" charset="-122"/>
              </a:rPr>
              <a:t>10100303	</a:t>
            </a:r>
            <a:r>
              <a:rPr lang="zh-CN" altLang="en-US" sz="2000" b="1" kern="100" dirty="0">
                <a:solidFill>
                  <a:srgbClr val="304035"/>
                </a:solidFill>
                <a:latin typeface="宋体" panose="02010600030101010101" pitchFamily="2" charset="-122"/>
              </a:rPr>
              <a:t>破云	男	三班	</a:t>
            </a:r>
            <a:r>
              <a:rPr lang="en-US" altLang="zh-CN" sz="2000" b="1" kern="100" dirty="0">
                <a:solidFill>
                  <a:srgbClr val="304035"/>
                </a:solidFill>
                <a:latin typeface="宋体" panose="02010600030101010101" pitchFamily="2" charset="-122"/>
              </a:rPr>
              <a:t>55	74	79</a:t>
            </a:r>
          </a:p>
          <a:p>
            <a:pPr marL="40005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000" b="1" kern="100" dirty="0">
                <a:solidFill>
                  <a:srgbClr val="304035"/>
                </a:solidFill>
                <a:latin typeface="宋体" panose="02010600030101010101" pitchFamily="2" charset="-122"/>
              </a:rPr>
              <a:t>10100204	</a:t>
            </a:r>
            <a:r>
              <a:rPr lang="zh-CN" altLang="en-US" sz="2000" b="1" kern="100" dirty="0">
                <a:solidFill>
                  <a:srgbClr val="304035"/>
                </a:solidFill>
                <a:latin typeface="宋体" panose="02010600030101010101" pitchFamily="2" charset="-122"/>
              </a:rPr>
              <a:t>浪帆	女	二班	</a:t>
            </a:r>
            <a:r>
              <a:rPr lang="en-US" altLang="zh-CN" sz="2000" b="1" kern="100" dirty="0">
                <a:solidFill>
                  <a:srgbClr val="304035"/>
                </a:solidFill>
                <a:latin typeface="宋体" panose="02010600030101010101" pitchFamily="2" charset="-122"/>
              </a:rPr>
              <a:t>80	86	68</a:t>
            </a:r>
          </a:p>
          <a:p>
            <a:pPr marL="40005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000" b="1" kern="100" dirty="0">
                <a:solidFill>
                  <a:srgbClr val="304035"/>
                </a:solidFill>
                <a:latin typeface="宋体" panose="02010600030101010101" pitchFamily="2" charset="-122"/>
              </a:rPr>
              <a:t>10100305	</a:t>
            </a:r>
            <a:r>
              <a:rPr lang="zh-CN" altLang="en-US" sz="2000" b="1" kern="100" dirty="0">
                <a:solidFill>
                  <a:srgbClr val="304035"/>
                </a:solidFill>
                <a:latin typeface="宋体" panose="02010600030101010101" pitchFamily="2" charset="-122"/>
              </a:rPr>
              <a:t>会济	女	三班	</a:t>
            </a:r>
            <a:r>
              <a:rPr lang="en-US" altLang="zh-CN" sz="2000" b="1" kern="100" dirty="0">
                <a:solidFill>
                  <a:srgbClr val="304035"/>
                </a:solidFill>
                <a:latin typeface="宋体" panose="02010600030101010101" pitchFamily="2" charset="-122"/>
              </a:rPr>
              <a:t>72	76	72</a:t>
            </a:r>
          </a:p>
          <a:p>
            <a:pPr marL="40005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000" b="1" kern="100" dirty="0">
                <a:solidFill>
                  <a:srgbClr val="304035"/>
                </a:solidFill>
                <a:latin typeface="宋体" panose="02010600030101010101" pitchFamily="2" charset="-122"/>
              </a:rPr>
              <a:t>10100106	</a:t>
            </a:r>
            <a:r>
              <a:rPr lang="zh-CN" altLang="en-US" sz="2000" b="1" kern="100" dirty="0">
                <a:solidFill>
                  <a:srgbClr val="304035"/>
                </a:solidFill>
                <a:latin typeface="宋体" panose="02010600030101010101" pitchFamily="2" charset="-122"/>
              </a:rPr>
              <a:t>有沧	男	一班	</a:t>
            </a:r>
            <a:r>
              <a:rPr lang="en-US" altLang="zh-CN" sz="2000" b="1" kern="100" dirty="0">
                <a:solidFill>
                  <a:srgbClr val="304035"/>
                </a:solidFill>
                <a:latin typeface="宋体" panose="02010600030101010101" pitchFamily="2" charset="-122"/>
              </a:rPr>
              <a:t>82	92	97</a:t>
            </a:r>
          </a:p>
          <a:p>
            <a:pPr marL="40005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000" b="1" kern="100" dirty="0">
                <a:solidFill>
                  <a:srgbClr val="304035"/>
                </a:solidFill>
                <a:latin typeface="宋体" panose="02010600030101010101" pitchFamily="2" charset="-122"/>
              </a:rPr>
              <a:t>10100207	</a:t>
            </a:r>
            <a:r>
              <a:rPr lang="zh-CN" altLang="en-US" sz="2000" b="1" kern="100" dirty="0">
                <a:solidFill>
                  <a:srgbClr val="304035"/>
                </a:solidFill>
                <a:latin typeface="宋体" panose="02010600030101010101" pitchFamily="2" charset="-122"/>
              </a:rPr>
              <a:t>时海	男	二班	</a:t>
            </a:r>
            <a:r>
              <a:rPr lang="en-US" altLang="zh-CN" sz="2000" b="1" kern="100" dirty="0">
                <a:solidFill>
                  <a:srgbClr val="304035"/>
                </a:solidFill>
                <a:latin typeface="宋体" panose="02010600030101010101" pitchFamily="2" charset="-122"/>
              </a:rPr>
              <a:t>88	85	89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</p:spTree>
    <p:extLst>
      <p:ext uri="{BB962C8B-B14F-4D97-AF65-F5344CB8AC3E}">
        <p14:creationId xmlns:p14="http://schemas.microsoft.com/office/powerpoint/2010/main" val="3072632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75275" y="2601913"/>
            <a:ext cx="11080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添加标题</a:t>
            </a:r>
          </a:p>
        </p:txBody>
      </p:sp>
      <p:sp>
        <p:nvSpPr>
          <p:cNvPr id="4" name="矩形 3"/>
          <p:cNvSpPr/>
          <p:nvPr/>
        </p:nvSpPr>
        <p:spPr>
          <a:xfrm>
            <a:off x="1305085" y="1412201"/>
            <a:ext cx="10263138" cy="3405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import csv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with open('scores.csv', newline='') as f:             #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打开文件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kern="1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f_csv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b="1" kern="1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csv.reader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(f)    			            #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en-US" altLang="zh-CN" sz="2400" b="1" kern="1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csv.reader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对象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headers = next(</a:t>
            </a:r>
            <a:r>
              <a:rPr lang="en-US" altLang="zh-CN" sz="2400" b="1" kern="1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f_csv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			#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标题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print(headers)         				#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打印标题（列表）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 row in </a:t>
            </a:r>
            <a:r>
              <a:rPr lang="en-US" altLang="zh-CN" sz="2400" b="1" kern="1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f_csv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   			 	#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循环打印各行（列表）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print(row)</a:t>
            </a:r>
          </a:p>
        </p:txBody>
      </p:sp>
      <p:sp>
        <p:nvSpPr>
          <p:cNvPr id="12" name="矩形 30"/>
          <p:cNvSpPr>
            <a:spLocks noChangeArrowheads="1"/>
          </p:cNvSpPr>
          <p:nvPr/>
        </p:nvSpPr>
        <p:spPr bwMode="auto">
          <a:xfrm>
            <a:off x="593530" y="409437"/>
            <a:ext cx="9326648" cy="7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375" tIns="39187" rIns="78375" bIns="39187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例：使用</a:t>
            </a:r>
            <a:r>
              <a:rPr lang="en-US" altLang="zh-CN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reader</a:t>
            </a:r>
            <a:r>
              <a: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对象读取</a:t>
            </a:r>
            <a:r>
              <a:rPr lang="en-US" altLang="zh-CN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文件的示例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</p:spTree>
    <p:extLst>
      <p:ext uri="{BB962C8B-B14F-4D97-AF65-F5344CB8AC3E}">
        <p14:creationId xmlns:p14="http://schemas.microsoft.com/office/powerpoint/2010/main" val="145640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59441" y="2336962"/>
            <a:ext cx="2835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文件类别</a:t>
            </a: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65226" y="2420087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4534" y="2513749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159441" y="2985363"/>
            <a:ext cx="2835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文件路径</a:t>
            </a: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65226" y="3000699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4534" y="3106005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36919" y="1316335"/>
            <a:ext cx="4097808" cy="707886"/>
            <a:chOff x="486669" y="1285026"/>
            <a:chExt cx="1295405" cy="2587463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029281" cy="2587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文件概述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6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4436917" y="2139524"/>
            <a:ext cx="3843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28"/>
          <p:cNvSpPr txBox="1">
            <a:spLocks noChangeArrowheads="1"/>
          </p:cNvSpPr>
          <p:nvPr/>
        </p:nvSpPr>
        <p:spPr bwMode="auto">
          <a:xfrm>
            <a:off x="6159441" y="3622514"/>
            <a:ext cx="2835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文件的编码方式</a:t>
            </a:r>
          </a:p>
        </p:txBody>
      </p:sp>
      <p:sp>
        <p:nvSpPr>
          <p:cNvPr id="17" name="文本框 129"/>
          <p:cNvSpPr txBox="1">
            <a:spLocks noChangeArrowheads="1"/>
          </p:cNvSpPr>
          <p:nvPr/>
        </p:nvSpPr>
        <p:spPr bwMode="auto">
          <a:xfrm>
            <a:off x="4465226" y="3631751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 flipV="1">
            <a:off x="5834534" y="3750813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7949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9340398" y="2144811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49786D"/>
          </a:solidFill>
          <a:ln w="12700">
            <a:noFill/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709814" y="2144811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 w="12700">
            <a:solidFill>
              <a:srgbClr val="A2CA77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7545" y="1201876"/>
            <a:ext cx="9325448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csv.writer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文件的写出。</a:t>
            </a:r>
          </a:p>
        </p:txBody>
      </p:sp>
      <p:sp>
        <p:nvSpPr>
          <p:cNvPr id="17" name="TextBox 13"/>
          <p:cNvSpPr txBox="1"/>
          <p:nvPr/>
        </p:nvSpPr>
        <p:spPr>
          <a:xfrm>
            <a:off x="827693" y="467226"/>
            <a:ext cx="5371088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CSV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文件格式的读入和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写出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sz="3200" b="1" dirty="0">
              <a:solidFill>
                <a:srgbClr val="18341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  <p:sp>
        <p:nvSpPr>
          <p:cNvPr id="7" name="矩形 6"/>
          <p:cNvSpPr/>
          <p:nvPr/>
        </p:nvSpPr>
        <p:spPr>
          <a:xfrm>
            <a:off x="784481" y="1760338"/>
            <a:ext cx="75554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、首先导入</a:t>
            </a:r>
            <a:r>
              <a:rPr lang="en-US" altLang="zh-CN" sz="2400" dirty="0"/>
              <a:t>CSV</a:t>
            </a:r>
            <a:r>
              <a:rPr lang="zh-CN" altLang="en-US" sz="2400" dirty="0"/>
              <a:t>模块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import csv   (+ import codecs)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、创建一个</a:t>
            </a:r>
            <a:r>
              <a:rPr lang="en-US" altLang="zh-CN" sz="2400" dirty="0"/>
              <a:t>CSV</a:t>
            </a:r>
            <a:r>
              <a:rPr lang="zh-CN" altLang="en-US" sz="2400" dirty="0"/>
              <a:t>文件对象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with </a:t>
            </a:r>
            <a:r>
              <a:rPr lang="en-US" altLang="zh-CN" sz="2400" dirty="0" err="1"/>
              <a:t>codecs.open</a:t>
            </a:r>
            <a:r>
              <a:rPr lang="en-US" altLang="zh-CN" sz="2400" dirty="0"/>
              <a:t>(‘***.csv’, 'w', newline='') as f:  	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、进行写出</a:t>
            </a:r>
            <a:r>
              <a:rPr lang="en-US" altLang="zh-CN" sz="2400" dirty="0"/>
              <a:t>CSV</a:t>
            </a:r>
            <a:r>
              <a:rPr lang="zh-CN" altLang="en-US" sz="2400" dirty="0"/>
              <a:t>文件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fw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csv.writer</a:t>
            </a:r>
            <a:r>
              <a:rPr lang="en-US" altLang="zh-CN" sz="2400" dirty="0"/>
              <a:t>(f)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in ***: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</a:t>
            </a:r>
            <a:r>
              <a:rPr lang="en-US" altLang="zh-CN" sz="2400" dirty="0" err="1"/>
              <a:t>writer.writerow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13160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75275" y="2601913"/>
            <a:ext cx="11080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添加标题</a:t>
            </a:r>
          </a:p>
        </p:txBody>
      </p:sp>
      <p:sp>
        <p:nvSpPr>
          <p:cNvPr id="4" name="矩形 3"/>
          <p:cNvSpPr/>
          <p:nvPr/>
        </p:nvSpPr>
        <p:spPr>
          <a:xfrm>
            <a:off x="467833" y="1156644"/>
            <a:ext cx="11323674" cy="5373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import csv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400" b="1" kern="1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def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writecsv1(</a:t>
            </a:r>
            <a:r>
              <a:rPr lang="en-US" altLang="zh-CN" sz="2400" b="1" kern="1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csvfilepath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):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   headers = ['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学号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', '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姓名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', '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性别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', '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班级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', '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语文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', '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数学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', '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英语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']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   rows = [(‘10100111’, ‘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伍讲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', '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男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', '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一班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', '72', '85', '82'),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           (‘10100212’, ‘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司美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', '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女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', '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二班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', '85', '82', '91')]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   with open(</a:t>
            </a:r>
            <a:r>
              <a:rPr lang="en-US" altLang="zh-CN" sz="2400" b="1" kern="1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csvfilepath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,'w', newline='') as f:  			#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打开文件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400" b="1" kern="1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f_csv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400" b="1" kern="1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csv.writer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(f)       					#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创建</a:t>
            </a:r>
            <a:r>
              <a:rPr lang="en-US" altLang="zh-CN" sz="2400" b="1" kern="1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csv.writer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对象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400" b="1" kern="1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f_csv.writerow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(headers)    					#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写出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行（标题）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400" b="1" kern="1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f_csv.writerows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(rows)     					#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写出多行（数据）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if __name__ == '__main__':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   writecsv1(r'scores2.csv')</a:t>
            </a:r>
          </a:p>
        </p:txBody>
      </p:sp>
      <p:sp>
        <p:nvSpPr>
          <p:cNvPr id="12" name="矩形 30"/>
          <p:cNvSpPr>
            <a:spLocks noChangeArrowheads="1"/>
          </p:cNvSpPr>
          <p:nvPr/>
        </p:nvSpPr>
        <p:spPr bwMode="auto">
          <a:xfrm>
            <a:off x="593530" y="409437"/>
            <a:ext cx="9326648" cy="81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375" tIns="39187" rIns="78375" bIns="39187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例：使用</a:t>
            </a:r>
            <a:r>
              <a:rPr lang="en-US" altLang="zh-CN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writer</a:t>
            </a:r>
            <a:r>
              <a: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对象写出</a:t>
            </a:r>
            <a:r>
              <a:rPr lang="en-US" altLang="zh-CN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文件的示例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重庆交通大学 </a:t>
            </a:r>
            <a:r>
              <a:rPr lang="en-US" altLang="zh-CN" dirty="0"/>
              <a:t>Python</a:t>
            </a:r>
            <a:r>
              <a:rPr lang="zh-CN" altLang="en-US" dirty="0"/>
              <a:t>课程组</a:t>
            </a:r>
          </a:p>
        </p:txBody>
      </p:sp>
    </p:spTree>
    <p:extLst>
      <p:ext uri="{BB962C8B-B14F-4D97-AF65-F5344CB8AC3E}">
        <p14:creationId xmlns:p14="http://schemas.microsoft.com/office/powerpoint/2010/main" val="1045825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75275" y="2601913"/>
            <a:ext cx="11080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添加标题</a:t>
            </a:r>
          </a:p>
        </p:txBody>
      </p:sp>
      <p:sp>
        <p:nvSpPr>
          <p:cNvPr id="4" name="矩形 3"/>
          <p:cNvSpPr/>
          <p:nvPr/>
        </p:nvSpPr>
        <p:spPr>
          <a:xfrm>
            <a:off x="155862" y="1156644"/>
            <a:ext cx="12036137" cy="5373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import csv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400" b="1" kern="1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def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writecsv2(</a:t>
            </a:r>
            <a:r>
              <a:rPr lang="en-US" altLang="zh-CN" sz="2400" b="1" kern="1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csvfilepath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):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headers = ['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学号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', '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姓名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', '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语文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', '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数学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', '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英语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']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rows = [{‘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学号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’: 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‘10100115’, 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‘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姓名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’: ‘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勤学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', '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语文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': ‘82', '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数学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': '85', '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英语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': ‘92'},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{‘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学号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’: 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‘10100218’, 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‘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姓名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’: ‘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修德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', '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语文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': ‘89', '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数学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': ‘92', '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英语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': ‘91'}]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with open(</a:t>
            </a:r>
            <a:r>
              <a:rPr lang="en-US" altLang="zh-CN" sz="2400" b="1" kern="1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csvfilepath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,'w', newline='') as f:      		#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打开文件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b="1" kern="1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f_csv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b="1" kern="1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csv.DictWriter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(f, headers)  			#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en-US" altLang="zh-CN" sz="2400" b="1" kern="1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csv.DictWriter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对象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b="1" kern="1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f_csv.writeheader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             					#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写出标题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b="1" kern="1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f_csv.writerows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(rows)          				#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写出多行（数据）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__name__ == '__main__':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writecsv2(r'scores3.csv')</a:t>
            </a:r>
          </a:p>
        </p:txBody>
      </p:sp>
      <p:sp>
        <p:nvSpPr>
          <p:cNvPr id="12" name="矩形 30"/>
          <p:cNvSpPr>
            <a:spLocks noChangeArrowheads="1"/>
          </p:cNvSpPr>
          <p:nvPr/>
        </p:nvSpPr>
        <p:spPr bwMode="auto">
          <a:xfrm>
            <a:off x="593530" y="409437"/>
            <a:ext cx="10230414" cy="81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375" tIns="39187" rIns="78375" bIns="39187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例：使用</a:t>
            </a:r>
            <a:r>
              <a:rPr lang="en-US" altLang="zh-CN" sz="3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DictWriter</a:t>
            </a:r>
            <a:r>
              <a: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对象写入</a:t>
            </a:r>
            <a:r>
              <a:rPr lang="en-US" altLang="zh-CN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文件的示例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</p:spTree>
    <p:extLst>
      <p:ext uri="{BB962C8B-B14F-4D97-AF65-F5344CB8AC3E}">
        <p14:creationId xmlns:p14="http://schemas.microsoft.com/office/powerpoint/2010/main" val="537816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75275" y="2601913"/>
            <a:ext cx="11080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添加标题</a:t>
            </a:r>
          </a:p>
        </p:txBody>
      </p:sp>
      <p:sp>
        <p:nvSpPr>
          <p:cNvPr id="4" name="矩形 3"/>
          <p:cNvSpPr/>
          <p:nvPr/>
        </p:nvSpPr>
        <p:spPr>
          <a:xfrm>
            <a:off x="155862" y="1156644"/>
            <a:ext cx="12036137" cy="5373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import csv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400" b="1" kern="1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def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writecsv3(</a:t>
            </a:r>
            <a:r>
              <a:rPr lang="en-US" altLang="zh-CN" sz="2400" b="1" kern="1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csvfilepath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):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headers = ['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学号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', '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姓名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', '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性别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', '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班级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', '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语文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', '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数学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', '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英语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']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rows = [(‘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10100122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’, ‘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明辨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', '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男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', '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一班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', '72', '85', '82'),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(‘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10100228 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’, ‘’, ‘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笃实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’, ‘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二班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', ‘85', '82', ‘91')]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with open(</a:t>
            </a:r>
            <a:r>
              <a:rPr lang="en-US" altLang="zh-CN" sz="2400" b="1" kern="1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csvfilepath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,'w', newline='') as f:  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b="1" kern="1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f_csv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b="1" kern="1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csv.writer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(f, delimiter=':', quoting=</a:t>
            </a:r>
            <a:r>
              <a:rPr lang="en-US" altLang="zh-CN" sz="2400" b="1" kern="1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csv.QUOTE_ALL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	#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指定格式化参数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b="1" kern="1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f_csv.writerow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(headers)         					#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写入一行（标题）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b="1" kern="1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f_csv.writerows</a:t>
            </a: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(rows)          					#</a:t>
            </a:r>
            <a:r>
              <a:rPr lang="zh-CN" altLang="en-US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写入多行（数据）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__name__ == '__main__':</a:t>
            </a:r>
          </a:p>
          <a:p>
            <a:pPr marL="40005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writecsv3(r'scores4.csv')</a:t>
            </a:r>
          </a:p>
        </p:txBody>
      </p:sp>
      <p:sp>
        <p:nvSpPr>
          <p:cNvPr id="12" name="矩形 30"/>
          <p:cNvSpPr>
            <a:spLocks noChangeArrowheads="1"/>
          </p:cNvSpPr>
          <p:nvPr/>
        </p:nvSpPr>
        <p:spPr bwMode="auto">
          <a:xfrm>
            <a:off x="593530" y="409437"/>
            <a:ext cx="10230414" cy="7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375" tIns="39187" rIns="78375" bIns="39187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文件格式化参数示例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333" y="420044"/>
            <a:ext cx="30353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849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339731" y="5790011"/>
            <a:ext cx="27968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WHAT ?</a:t>
            </a:r>
            <a:endParaRPr kumimoji="0" lang="zh-CN" altLang="en-US" sz="45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D815DEAD-ED7B-421B-8AC1-E5BC98488A1F}"/>
              </a:ext>
            </a:extLst>
          </p:cNvPr>
          <p:cNvSpPr txBox="1"/>
          <p:nvPr/>
        </p:nvSpPr>
        <p:spPr>
          <a:xfrm flipH="1">
            <a:off x="1031446" y="658062"/>
            <a:ext cx="4917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课堂练习：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  <p:sp>
        <p:nvSpPr>
          <p:cNvPr id="5" name="矩形 4"/>
          <p:cNvSpPr/>
          <p:nvPr/>
        </p:nvSpPr>
        <p:spPr>
          <a:xfrm>
            <a:off x="1163781" y="1450361"/>
            <a:ext cx="99752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关于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Python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对文件的处理，以下选项中描述错误的是</a:t>
            </a:r>
            <a:r>
              <a:rPr lang="zh-CN" altLang="zh-CN" sz="2400" kern="100" dirty="0">
                <a:latin typeface="MS Gothic" panose="020B0609070205080204" pitchFamily="49" charset="-128"/>
                <a:cs typeface="MS Gothic" panose="020B0609070205080204" pitchFamily="49" charset="-128"/>
              </a:rPr>
              <a:t>（</a:t>
            </a:r>
            <a:r>
              <a:rPr lang="zh-CN" altLang="zh-CN" sz="2400" kern="100" dirty="0">
                <a:latin typeface="Calibri" panose="020F0502020204030204" pitchFamily="34" charset="0"/>
                <a:ea typeface="MS Gothic" panose="020B0609070205080204" pitchFamily="49" charset="-128"/>
                <a:cs typeface="MS Gothic" panose="020B0609070205080204" pitchFamily="49" charset="-128"/>
              </a:rPr>
              <a:t> </a:t>
            </a:r>
            <a:r>
              <a:rPr lang="en-US" altLang="zh-CN" sz="2400" kern="100" dirty="0">
                <a:latin typeface="Calibri" panose="020F0502020204030204" pitchFamily="34" charset="0"/>
                <a:ea typeface="MS Gothic" panose="020B0609070205080204" pitchFamily="49" charset="-128"/>
                <a:cs typeface="MS Gothic" panose="020B0609070205080204" pitchFamily="49" charset="-128"/>
              </a:rPr>
              <a:t>   </a:t>
            </a:r>
            <a:r>
              <a:rPr lang="zh-CN" altLang="zh-CN" sz="2400" kern="100" dirty="0">
                <a:latin typeface="MS Gothic" panose="020B0609070205080204" pitchFamily="49" charset="-128"/>
                <a:cs typeface="MS Gothic" panose="020B0609070205080204" pitchFamily="49" charset="-128"/>
              </a:rPr>
              <a:t>）。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A.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文件使用结束后要用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close()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方法关闭，释放文件的使用授权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B.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当文件以文本方式打开时，读写按照字节流方式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C. Python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能够以文本和二进制两种方式处理文件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D. Python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通过解释器内置的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open()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函数打开一个文件</a:t>
            </a:r>
          </a:p>
        </p:txBody>
      </p:sp>
    </p:spTree>
    <p:extLst>
      <p:ext uri="{BB962C8B-B14F-4D97-AF65-F5344CB8AC3E}">
        <p14:creationId xmlns:p14="http://schemas.microsoft.com/office/powerpoint/2010/main" val="12586828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339731" y="5790011"/>
            <a:ext cx="27968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WHAT ?</a:t>
            </a:r>
            <a:endParaRPr kumimoji="0" lang="zh-CN" altLang="en-US" sz="45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D815DEAD-ED7B-421B-8AC1-E5BC98488A1F}"/>
              </a:ext>
            </a:extLst>
          </p:cNvPr>
          <p:cNvSpPr txBox="1"/>
          <p:nvPr/>
        </p:nvSpPr>
        <p:spPr>
          <a:xfrm flipH="1">
            <a:off x="1031446" y="658062"/>
            <a:ext cx="4917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课堂练习：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  <p:sp>
        <p:nvSpPr>
          <p:cNvPr id="5" name="矩形 4"/>
          <p:cNvSpPr/>
          <p:nvPr/>
        </p:nvSpPr>
        <p:spPr>
          <a:xfrm>
            <a:off x="1163781" y="1450361"/>
            <a:ext cx="99752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关于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文件打开模式的描述，以下选项中描述错误的是</a:t>
            </a:r>
            <a:r>
              <a:rPr lang="zh-CN" altLang="zh-CN" sz="2400" kern="100" dirty="0">
                <a:latin typeface="MS Gothic" panose="020B0609070205080204" pitchFamily="49" charset="-128"/>
                <a:cs typeface="MS Gothic" panose="020B0609070205080204" pitchFamily="49" charset="-128"/>
              </a:rPr>
              <a:t>（</a:t>
            </a:r>
            <a:r>
              <a:rPr lang="zh-CN" altLang="zh-CN" sz="2400" kern="100" dirty="0">
                <a:latin typeface="Calibri" panose="020F0502020204030204" pitchFamily="34" charset="0"/>
                <a:ea typeface="MS Gothic" panose="020B0609070205080204" pitchFamily="49" charset="-128"/>
                <a:cs typeface="MS Gothic" panose="020B0609070205080204" pitchFamily="49" charset="-128"/>
              </a:rPr>
              <a:t> </a:t>
            </a:r>
            <a:r>
              <a:rPr lang="en-US" altLang="zh-CN" sz="2400" kern="100" dirty="0">
                <a:latin typeface="Calibri" panose="020F0502020204030204" pitchFamily="34" charset="0"/>
                <a:ea typeface="MS Gothic" panose="020B0609070205080204" pitchFamily="49" charset="-128"/>
                <a:cs typeface="MS Gothic" panose="020B0609070205080204" pitchFamily="49" charset="-128"/>
              </a:rPr>
              <a:t>   </a:t>
            </a:r>
            <a:r>
              <a:rPr lang="zh-CN" altLang="zh-CN" sz="2400" kern="100" dirty="0">
                <a:latin typeface="MS Gothic" panose="020B0609070205080204" pitchFamily="49" charset="-128"/>
                <a:cs typeface="MS Gothic" panose="020B0609070205080204" pitchFamily="49" charset="-128"/>
              </a:rPr>
              <a:t>）。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A.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追加写模式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B.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只读模式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C.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创建写模式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D.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覆盖写模式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w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74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339731" y="5790011"/>
            <a:ext cx="27968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WHAT ?</a:t>
            </a:r>
            <a:endParaRPr kumimoji="0" lang="zh-CN" altLang="en-US" sz="45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D815DEAD-ED7B-421B-8AC1-E5BC98488A1F}"/>
              </a:ext>
            </a:extLst>
          </p:cNvPr>
          <p:cNvSpPr txBox="1"/>
          <p:nvPr/>
        </p:nvSpPr>
        <p:spPr>
          <a:xfrm flipH="1">
            <a:off x="1031446" y="658062"/>
            <a:ext cx="4917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课堂练习：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  <p:sp>
        <p:nvSpPr>
          <p:cNvPr id="5" name="矩形 4"/>
          <p:cNvSpPr/>
          <p:nvPr/>
        </p:nvSpPr>
        <p:spPr>
          <a:xfrm>
            <a:off x="1163781" y="1450361"/>
            <a:ext cx="99752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以下选项中，不是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对文件的打开模式的是</a:t>
            </a:r>
            <a:r>
              <a:rPr lang="zh-CN" altLang="zh-CN" sz="2400" kern="100" dirty="0">
                <a:latin typeface="MS Gothic" panose="020B0609070205080204" pitchFamily="49" charset="-128"/>
                <a:cs typeface="MS Gothic" panose="020B0609070205080204" pitchFamily="49" charset="-128"/>
              </a:rPr>
              <a:t>（</a:t>
            </a:r>
            <a:r>
              <a:rPr lang="zh-CN" altLang="zh-CN" sz="2400" kern="100" dirty="0">
                <a:latin typeface="Calibri" panose="020F0502020204030204" pitchFamily="34" charset="0"/>
                <a:ea typeface="MS Gothic" panose="020B0609070205080204" pitchFamily="49" charset="-128"/>
                <a:cs typeface="MS Gothic" panose="020B0609070205080204" pitchFamily="49" charset="-128"/>
              </a:rPr>
              <a:t> </a:t>
            </a:r>
            <a:r>
              <a:rPr lang="en-US" altLang="zh-CN" sz="2400" kern="100" dirty="0">
                <a:latin typeface="Calibri" panose="020F0502020204030204" pitchFamily="34" charset="0"/>
                <a:ea typeface="MS Gothic" panose="020B0609070205080204" pitchFamily="49" charset="-128"/>
                <a:cs typeface="MS Gothic" panose="020B0609070205080204" pitchFamily="49" charset="-128"/>
              </a:rPr>
              <a:t>   </a:t>
            </a:r>
            <a:r>
              <a:rPr lang="zh-CN" altLang="zh-CN" sz="2400" kern="100" dirty="0">
                <a:latin typeface="MS Gothic" panose="020B0609070205080204" pitchFamily="49" charset="-128"/>
                <a:cs typeface="MS Gothic" panose="020B0609070205080204" pitchFamily="49" charset="-128"/>
              </a:rPr>
              <a:t>）。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A. '+'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B. 'w'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C. 'r'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D. 'c'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4553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339731" y="5790011"/>
            <a:ext cx="27968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WHAT ?</a:t>
            </a:r>
            <a:endParaRPr kumimoji="0" lang="zh-CN" altLang="en-US" sz="45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D815DEAD-ED7B-421B-8AC1-E5BC98488A1F}"/>
              </a:ext>
            </a:extLst>
          </p:cNvPr>
          <p:cNvSpPr txBox="1"/>
          <p:nvPr/>
        </p:nvSpPr>
        <p:spPr>
          <a:xfrm flipH="1">
            <a:off x="1031446" y="658062"/>
            <a:ext cx="4917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课堂练习：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  <p:sp>
        <p:nvSpPr>
          <p:cNvPr id="5" name="矩形 4"/>
          <p:cNvSpPr/>
          <p:nvPr/>
        </p:nvSpPr>
        <p:spPr>
          <a:xfrm>
            <a:off x="1163781" y="1450361"/>
            <a:ext cx="99752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以下选项中不是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Python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对文件的写操作方法的是</a:t>
            </a:r>
            <a:r>
              <a:rPr lang="zh-CN" altLang="zh-CN" sz="2400" kern="100" dirty="0">
                <a:latin typeface="MS Gothic" panose="020B0609070205080204" pitchFamily="49" charset="-128"/>
                <a:cs typeface="MS Gothic" panose="020B0609070205080204" pitchFamily="49" charset="-128"/>
              </a:rPr>
              <a:t>（</a:t>
            </a:r>
            <a:r>
              <a:rPr lang="zh-CN" altLang="zh-CN" sz="2400" kern="100" dirty="0">
                <a:latin typeface="Calibri" panose="020F0502020204030204" pitchFamily="34" charset="0"/>
                <a:ea typeface="MS Gothic" panose="020B0609070205080204" pitchFamily="49" charset="-128"/>
                <a:cs typeface="MS Gothic" panose="020B0609070205080204" pitchFamily="49" charset="-128"/>
              </a:rPr>
              <a:t> </a:t>
            </a:r>
            <a:r>
              <a:rPr lang="en-US" altLang="zh-CN" sz="2400" kern="100" dirty="0">
                <a:latin typeface="Calibri" panose="020F0502020204030204" pitchFamily="34" charset="0"/>
                <a:ea typeface="MS Gothic" panose="020B0609070205080204" pitchFamily="49" charset="-128"/>
                <a:cs typeface="MS Gothic" panose="020B0609070205080204" pitchFamily="49" charset="-128"/>
              </a:rPr>
              <a:t>   </a:t>
            </a:r>
            <a:r>
              <a:rPr lang="zh-CN" altLang="zh-CN" sz="2400" kern="100" dirty="0">
                <a:latin typeface="MS Gothic" panose="020B0609070205080204" pitchFamily="49" charset="-128"/>
                <a:cs typeface="MS Gothic" panose="020B0609070205080204" pitchFamily="49" charset="-128"/>
              </a:rPr>
              <a:t>）。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A. write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B. write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seek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C. </a:t>
            </a:r>
            <a:r>
              <a:rPr lang="en-US" altLang="zh-CN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writelines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D. </a:t>
            </a:r>
            <a:r>
              <a:rPr lang="en-US" altLang="zh-CN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writetext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27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339731" y="5790011"/>
            <a:ext cx="27968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WHAT ?</a:t>
            </a:r>
            <a:endParaRPr kumimoji="0" lang="zh-CN" altLang="en-US" sz="45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D815DEAD-ED7B-421B-8AC1-E5BC98488A1F}"/>
              </a:ext>
            </a:extLst>
          </p:cNvPr>
          <p:cNvSpPr txBox="1"/>
          <p:nvPr/>
        </p:nvSpPr>
        <p:spPr>
          <a:xfrm flipH="1">
            <a:off x="1031446" y="658062"/>
            <a:ext cx="4917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课堂练习：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  <p:sp>
        <p:nvSpPr>
          <p:cNvPr id="5" name="矩形 4"/>
          <p:cNvSpPr/>
          <p:nvPr/>
        </p:nvSpPr>
        <p:spPr>
          <a:xfrm>
            <a:off x="1163781" y="1450361"/>
            <a:ext cx="99752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以下选项中，不是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对文件的读操作方法的是</a:t>
            </a:r>
            <a:r>
              <a:rPr lang="zh-CN" altLang="zh-CN" sz="2400" kern="100" dirty="0">
                <a:latin typeface="MS Gothic" panose="020B0609070205080204" pitchFamily="49" charset="-128"/>
                <a:cs typeface="MS Gothic" panose="020B0609070205080204" pitchFamily="49" charset="-128"/>
              </a:rPr>
              <a:t>（</a:t>
            </a:r>
            <a:r>
              <a:rPr lang="zh-CN" altLang="zh-CN" sz="2400" kern="100" dirty="0">
                <a:latin typeface="Calibri" panose="020F0502020204030204" pitchFamily="34" charset="0"/>
                <a:ea typeface="MS Gothic" panose="020B0609070205080204" pitchFamily="49" charset="-128"/>
                <a:cs typeface="MS Gothic" panose="020B0609070205080204" pitchFamily="49" charset="-128"/>
              </a:rPr>
              <a:t> </a:t>
            </a:r>
            <a:r>
              <a:rPr lang="en-US" altLang="zh-CN" sz="2400" kern="100" dirty="0">
                <a:latin typeface="Calibri" panose="020F0502020204030204" pitchFamily="34" charset="0"/>
                <a:ea typeface="MS Gothic" panose="020B0609070205080204" pitchFamily="49" charset="-128"/>
                <a:cs typeface="MS Gothic" panose="020B0609070205080204" pitchFamily="49" charset="-128"/>
              </a:rPr>
              <a:t>   </a:t>
            </a:r>
            <a:r>
              <a:rPr lang="zh-CN" altLang="zh-CN" sz="2400" kern="100" dirty="0">
                <a:latin typeface="MS Gothic" panose="020B0609070205080204" pitchFamily="49" charset="-128"/>
                <a:cs typeface="MS Gothic" panose="020B0609070205080204" pitchFamily="49" charset="-128"/>
              </a:rPr>
              <a:t>）。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A. read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B. </a:t>
            </a:r>
            <a:r>
              <a:rPr lang="en-US" altLang="zh-CN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readtext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C. </a:t>
            </a:r>
            <a:r>
              <a:rPr lang="en-US" altLang="zh-CN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readline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D. </a:t>
            </a:r>
            <a:r>
              <a:rPr lang="en-US" altLang="zh-CN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readlines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3332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6"/>
          <p:cNvSpPr/>
          <p:nvPr/>
        </p:nvSpPr>
        <p:spPr bwMode="auto">
          <a:xfrm>
            <a:off x="1049480" y="1450408"/>
            <a:ext cx="1249216" cy="1249216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21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171"/>
          <p:cNvSpPr/>
          <p:nvPr/>
        </p:nvSpPr>
        <p:spPr bwMode="auto">
          <a:xfrm>
            <a:off x="1448515" y="1851315"/>
            <a:ext cx="451147" cy="433101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496629" y="4309612"/>
            <a:ext cx="2611247" cy="198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117687" y="346139"/>
            <a:ext cx="3746500" cy="1102995"/>
            <a:chOff x="6206" y="858"/>
            <a:chExt cx="5900" cy="1737"/>
          </a:xfrm>
        </p:grpSpPr>
        <p:sp>
          <p:nvSpPr>
            <p:cNvPr id="20" name="矩形 19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943" y="954"/>
              <a:ext cx="466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作业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255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  <p:sp>
        <p:nvSpPr>
          <p:cNvPr id="6" name="矩形 5"/>
          <p:cNvSpPr/>
          <p:nvPr/>
        </p:nvSpPr>
        <p:spPr>
          <a:xfrm>
            <a:off x="2534229" y="1875759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编写程序，随机产生</a:t>
            </a:r>
            <a:r>
              <a:rPr lang="en-US" altLang="zh-CN" sz="2400" dirty="0"/>
              <a:t>26</a:t>
            </a:r>
            <a:r>
              <a:rPr lang="zh-CN" altLang="en-US" sz="2400" dirty="0"/>
              <a:t>个字母输出到文件中保存。</a:t>
            </a:r>
          </a:p>
        </p:txBody>
      </p:sp>
    </p:spTree>
    <p:extLst>
      <p:ext uri="{BB962C8B-B14F-4D97-AF65-F5344CB8AC3E}">
        <p14:creationId xmlns:p14="http://schemas.microsoft.com/office/powerpoint/2010/main" val="336624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0984" y="1022202"/>
            <a:ext cx="955549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）文本文件</a:t>
            </a: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文本文件一般由单一特定编码的字符组成，如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UTF-8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编码、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ASCII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码或 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Unicode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等格式进行编码，内容容易统一展示和阅读。</a:t>
            </a: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）二进制文件</a:t>
            </a: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二进制文件存储的是由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组成的二进制编码，文件内部数据的组织格式与文件用途有关。</a:t>
            </a: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451484" y="5360381"/>
            <a:ext cx="941499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编码方式：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https://www.cnblogs.com/xh0102/p/5244190.html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8"/>
          <p:cNvSpPr txBox="1">
            <a:spLocks noChangeArrowheads="1"/>
          </p:cNvSpPr>
          <p:nvPr/>
        </p:nvSpPr>
        <p:spPr bwMode="auto">
          <a:xfrm>
            <a:off x="1451484" y="4669264"/>
            <a:ext cx="941499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文件路径：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相对路径、绝对路径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  <p:sp>
        <p:nvSpPr>
          <p:cNvPr id="8" name="矩形 7"/>
          <p:cNvSpPr/>
          <p:nvPr/>
        </p:nvSpPr>
        <p:spPr>
          <a:xfrm>
            <a:off x="697415" y="462433"/>
            <a:ext cx="2355132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Python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文件类别</a:t>
            </a:r>
            <a:endParaRPr lang="en-US" alt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734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6"/>
          <p:cNvSpPr/>
          <p:nvPr/>
        </p:nvSpPr>
        <p:spPr bwMode="auto">
          <a:xfrm>
            <a:off x="1049480" y="1450408"/>
            <a:ext cx="1249216" cy="1249216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21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171"/>
          <p:cNvSpPr/>
          <p:nvPr/>
        </p:nvSpPr>
        <p:spPr bwMode="auto">
          <a:xfrm>
            <a:off x="1448515" y="1851315"/>
            <a:ext cx="451147" cy="433101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496629" y="4309612"/>
            <a:ext cx="2611247" cy="198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117687" y="346139"/>
            <a:ext cx="3746500" cy="1102995"/>
            <a:chOff x="6206" y="858"/>
            <a:chExt cx="5900" cy="1737"/>
          </a:xfrm>
        </p:grpSpPr>
        <p:sp>
          <p:nvSpPr>
            <p:cNvPr id="20" name="矩形 19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943" y="954"/>
              <a:ext cx="466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作业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255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  <p:sp>
        <p:nvSpPr>
          <p:cNvPr id="6" name="矩形 5"/>
          <p:cNvSpPr/>
          <p:nvPr/>
        </p:nvSpPr>
        <p:spPr>
          <a:xfrm>
            <a:off x="2488047" y="1680937"/>
            <a:ext cx="891886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学生成绩数据如下，这些数据保存到</a:t>
            </a:r>
            <a:r>
              <a:rPr lang="en-US" altLang="zh-CN" sz="2400" dirty="0"/>
              <a:t>score.csv</a:t>
            </a:r>
            <a:r>
              <a:rPr lang="zh-CN" altLang="en-US" sz="2400" dirty="0"/>
              <a:t>文件中，编写程序，请从文件中读出数据，计算各科平均分后，将平均分数据保存到</a:t>
            </a:r>
            <a:r>
              <a:rPr lang="en-US" altLang="zh-CN" sz="2400" dirty="0"/>
              <a:t>ave.csv</a:t>
            </a:r>
            <a:r>
              <a:rPr lang="zh-CN" altLang="en-US" sz="2400" dirty="0"/>
              <a:t>文件中。</a:t>
            </a:r>
          </a:p>
          <a:p>
            <a:r>
              <a:rPr lang="zh-CN" altLang="en-US" sz="2400" dirty="0"/>
              <a:t>学号 	姓名	性别	班级	语文	数学	英语</a:t>
            </a:r>
          </a:p>
          <a:p>
            <a:r>
              <a:rPr lang="en-US" altLang="zh-CN" sz="2400" dirty="0"/>
              <a:t>10100101	</a:t>
            </a:r>
            <a:r>
              <a:rPr lang="zh-CN" altLang="en-US" sz="2400" dirty="0"/>
              <a:t>长直	男	一班	</a:t>
            </a:r>
            <a:r>
              <a:rPr lang="en-US" altLang="zh-CN" sz="2400" dirty="0"/>
              <a:t>72	85	82</a:t>
            </a:r>
          </a:p>
          <a:p>
            <a:r>
              <a:rPr lang="en-US" altLang="zh-CN" sz="2400" dirty="0"/>
              <a:t>10100102	</a:t>
            </a:r>
            <a:r>
              <a:rPr lang="zh-CN" altLang="en-US" sz="2400" dirty="0"/>
              <a:t>风挂	女	一班	</a:t>
            </a:r>
            <a:r>
              <a:rPr lang="en-US" altLang="zh-CN" sz="2400" dirty="0"/>
              <a:t>75	82	51</a:t>
            </a:r>
          </a:p>
          <a:p>
            <a:r>
              <a:rPr lang="en-US" altLang="zh-CN" sz="2400" dirty="0"/>
              <a:t>10100303	</a:t>
            </a:r>
            <a:r>
              <a:rPr lang="zh-CN" altLang="en-US" sz="2400" dirty="0"/>
              <a:t>破云	男	三班	</a:t>
            </a:r>
            <a:r>
              <a:rPr lang="en-US" altLang="zh-CN" sz="2400" dirty="0"/>
              <a:t>55	74	79</a:t>
            </a:r>
          </a:p>
          <a:p>
            <a:r>
              <a:rPr lang="en-US" altLang="zh-CN" sz="2400" dirty="0"/>
              <a:t>10100204	</a:t>
            </a:r>
            <a:r>
              <a:rPr lang="zh-CN" altLang="en-US" sz="2400" dirty="0"/>
              <a:t>浪帆	女	二班	</a:t>
            </a:r>
            <a:r>
              <a:rPr lang="en-US" altLang="zh-CN" sz="2400" dirty="0"/>
              <a:t>80	86	68</a:t>
            </a:r>
          </a:p>
          <a:p>
            <a:r>
              <a:rPr lang="en-US" altLang="zh-CN" sz="2400" dirty="0"/>
              <a:t>10100305	</a:t>
            </a:r>
            <a:r>
              <a:rPr lang="zh-CN" altLang="en-US" sz="2400" dirty="0"/>
              <a:t>会济	女	三班	</a:t>
            </a:r>
            <a:r>
              <a:rPr lang="en-US" altLang="zh-CN" sz="2400" dirty="0"/>
              <a:t>72	76	72</a:t>
            </a:r>
          </a:p>
          <a:p>
            <a:r>
              <a:rPr lang="en-US" altLang="zh-CN" sz="2400" dirty="0"/>
              <a:t>10100106	</a:t>
            </a:r>
            <a:r>
              <a:rPr lang="zh-CN" altLang="en-US" sz="2400" dirty="0"/>
              <a:t>有沧	男	一班	</a:t>
            </a:r>
            <a:r>
              <a:rPr lang="en-US" altLang="zh-CN" sz="2400" dirty="0"/>
              <a:t>82	92	97</a:t>
            </a:r>
          </a:p>
          <a:p>
            <a:r>
              <a:rPr lang="en-US" altLang="zh-CN" sz="2400" dirty="0"/>
              <a:t>10100207	</a:t>
            </a:r>
            <a:r>
              <a:rPr lang="zh-CN" altLang="en-US" sz="2400" dirty="0"/>
              <a:t>时海	男	二班	</a:t>
            </a:r>
            <a:r>
              <a:rPr lang="en-US" altLang="zh-CN" sz="2400" dirty="0"/>
              <a:t>88	85	89</a:t>
            </a:r>
          </a:p>
        </p:txBody>
      </p:sp>
    </p:spTree>
    <p:extLst>
      <p:ext uri="{BB962C8B-B14F-4D97-AF65-F5344CB8AC3E}">
        <p14:creationId xmlns:p14="http://schemas.microsoft.com/office/powerpoint/2010/main" val="35019950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911425" y="2468894"/>
            <a:ext cx="3627559" cy="2269125"/>
            <a:chOff x="857224" y="1876434"/>
            <a:chExt cx="3519051" cy="2124076"/>
          </a:xfrm>
        </p:grpSpPr>
        <p:grpSp>
          <p:nvGrpSpPr>
            <p:cNvPr id="29" name="Group 7"/>
            <p:cNvGrpSpPr/>
            <p:nvPr/>
          </p:nvGrpSpPr>
          <p:grpSpPr>
            <a:xfrm>
              <a:off x="857224" y="1876434"/>
              <a:ext cx="3519051" cy="2124076"/>
              <a:chOff x="4901105" y="2090748"/>
              <a:chExt cx="3519051" cy="2124076"/>
            </a:xfrm>
          </p:grpSpPr>
          <p:pic>
            <p:nvPicPr>
              <p:cNvPr id="31" name="Picture 53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901105" y="2090748"/>
                <a:ext cx="3519051" cy="2124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" name="Rectangle 9"/>
              <p:cNvSpPr/>
              <p:nvPr/>
            </p:nvSpPr>
            <p:spPr>
              <a:xfrm>
                <a:off x="5330923" y="2195514"/>
                <a:ext cx="2675358" cy="1674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200"/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63" r="811" b="6467"/>
            <a:stretch>
              <a:fillRect/>
            </a:stretch>
          </p:blipFill>
          <p:spPr>
            <a:xfrm>
              <a:off x="1287042" y="1981200"/>
              <a:ext cx="2675358" cy="1713148"/>
            </a:xfrm>
            <a:custGeom>
              <a:avLst/>
              <a:gdLst>
                <a:gd name="connsiteX0" fmla="*/ 0 w 6715140"/>
                <a:gd name="connsiteY0" fmla="*/ 0 h 3214710"/>
                <a:gd name="connsiteX1" fmla="*/ 6715140 w 6715140"/>
                <a:gd name="connsiteY1" fmla="*/ 0 h 3214710"/>
                <a:gd name="connsiteX2" fmla="*/ 6715140 w 6715140"/>
                <a:gd name="connsiteY2" fmla="*/ 3214710 h 3214710"/>
                <a:gd name="connsiteX3" fmla="*/ 0 w 6715140"/>
                <a:gd name="connsiteY3" fmla="*/ 3214710 h 321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40" h="3214710">
                  <a:moveTo>
                    <a:pt x="0" y="0"/>
                  </a:moveTo>
                  <a:lnTo>
                    <a:pt x="6715140" y="0"/>
                  </a:lnTo>
                  <a:lnTo>
                    <a:pt x="6715140" y="3214710"/>
                  </a:lnTo>
                  <a:lnTo>
                    <a:pt x="0" y="3214710"/>
                  </a:lnTo>
                  <a:close/>
                </a:path>
              </a:pathLst>
            </a:custGeom>
          </p:spPr>
        </p:pic>
      </p:grpSp>
      <p:sp>
        <p:nvSpPr>
          <p:cNvPr id="33" name="矩形 30"/>
          <p:cNvSpPr>
            <a:spLocks noChangeArrowheads="1"/>
          </p:cNvSpPr>
          <p:nvPr/>
        </p:nvSpPr>
        <p:spPr bwMode="auto">
          <a:xfrm>
            <a:off x="912279" y="579558"/>
            <a:ext cx="2430129" cy="82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375" tIns="39187" rIns="78375" bIns="39187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章节总结：</a:t>
            </a: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5198391" y="4132621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7" name="同心圆 3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9" name="椭圆 38"/>
          <p:cNvSpPr/>
          <p:nvPr/>
        </p:nvSpPr>
        <p:spPr>
          <a:xfrm>
            <a:off x="5294402" y="4225765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40" name="TextBox 26"/>
          <p:cNvSpPr txBox="1"/>
          <p:nvPr/>
        </p:nvSpPr>
        <p:spPr>
          <a:xfrm>
            <a:off x="5303041" y="4298802"/>
            <a:ext cx="590705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6216704" y="4125689"/>
            <a:ext cx="4827637" cy="670118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</a:t>
            </a:r>
            <a:endParaRPr lang="zh-CN" altLang="en-US" sz="3200" b="1" dirty="0">
              <a:solidFill>
                <a:srgbClr val="FFB3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190634" y="2227192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57" name="同心圆 5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59" name="椭圆 58"/>
          <p:cNvSpPr/>
          <p:nvPr/>
        </p:nvSpPr>
        <p:spPr>
          <a:xfrm>
            <a:off x="5286645" y="2320336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60" name="组合 59"/>
          <p:cNvGrpSpPr/>
          <p:nvPr/>
        </p:nvGrpSpPr>
        <p:grpSpPr>
          <a:xfrm>
            <a:off x="5190634" y="3174688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61" name="同心圆 6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63" name="椭圆 62"/>
          <p:cNvSpPr/>
          <p:nvPr/>
        </p:nvSpPr>
        <p:spPr>
          <a:xfrm>
            <a:off x="5286645" y="3274768"/>
            <a:ext cx="533481" cy="549145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/>
          </a:p>
        </p:txBody>
      </p:sp>
      <p:sp>
        <p:nvSpPr>
          <p:cNvPr id="64" name="TextBox 26"/>
          <p:cNvSpPr txBox="1"/>
          <p:nvPr/>
        </p:nvSpPr>
        <p:spPr>
          <a:xfrm>
            <a:off x="5309570" y="2379114"/>
            <a:ext cx="590705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65" name="TextBox 27"/>
          <p:cNvSpPr txBox="1"/>
          <p:nvPr/>
        </p:nvSpPr>
        <p:spPr>
          <a:xfrm>
            <a:off x="5286642" y="3318475"/>
            <a:ext cx="619179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66" name="文本框 6"/>
          <p:cNvSpPr txBox="1"/>
          <p:nvPr/>
        </p:nvSpPr>
        <p:spPr>
          <a:xfrm>
            <a:off x="6196247" y="2220260"/>
            <a:ext cx="3936437" cy="670118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文件概述</a:t>
            </a:r>
            <a:endParaRPr lang="zh-CN" altLang="en-US" sz="3200" b="1" dirty="0">
              <a:solidFill>
                <a:srgbClr val="FFB3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文本框 6"/>
          <p:cNvSpPr txBox="1"/>
          <p:nvPr/>
        </p:nvSpPr>
        <p:spPr>
          <a:xfrm>
            <a:off x="6196247" y="3139302"/>
            <a:ext cx="4827637" cy="670118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325B99"/>
                </a:solidFill>
                <a:latin typeface="微软雅黑" pitchFamily="34" charset="-122"/>
                <a:ea typeface="微软雅黑" pitchFamily="34" charset="-122"/>
              </a:rPr>
              <a:t>文件操作</a:t>
            </a:r>
          </a:p>
        </p:txBody>
      </p:sp>
    </p:spTree>
    <p:extLst>
      <p:ext uri="{BB962C8B-B14F-4D97-AF65-F5344CB8AC3E}">
        <p14:creationId xmlns:p14="http://schemas.microsoft.com/office/powerpoint/2010/main" val="101529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 animBg="1"/>
      <p:bldP spid="40" grpId="0"/>
      <p:bldP spid="59" grpId="0" animBg="1"/>
      <p:bldP spid="63" grpId="0" animBg="1"/>
      <p:bldP spid="64" grpId="0"/>
      <p:bldP spid="6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887755" y="1700808"/>
            <a:ext cx="3744415" cy="37444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889" tIns="60944" rIns="121889" bIns="60944"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4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</a:p>
          <a:p>
            <a:pPr algn="ctr">
              <a:lnSpc>
                <a:spcPct val="150000"/>
              </a:lnSpc>
            </a:pPr>
            <a:r>
              <a:rPr lang="en-US" altLang="zh-CN" sz="6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</a:p>
          <a:p>
            <a:pPr algn="ctr"/>
            <a:r>
              <a:rPr lang="en-US" altLang="zh-CN" sz="6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zh-CN" altLang="en-US" sz="6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023656" y="2948944"/>
            <a:ext cx="5472608" cy="0"/>
          </a:xfrm>
          <a:prstGeom prst="line">
            <a:avLst/>
          </a:prstGeom>
          <a:ln w="762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</p:spTree>
    <p:extLst>
      <p:ext uri="{BB962C8B-B14F-4D97-AF65-F5344CB8AC3E}">
        <p14:creationId xmlns:p14="http://schemas.microsoft.com/office/powerpoint/2010/main" val="341215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28"/>
          <p:cNvSpPr txBox="1">
            <a:spLocks noChangeArrowheads="1"/>
          </p:cNvSpPr>
          <p:nvPr/>
        </p:nvSpPr>
        <p:spPr bwMode="auto">
          <a:xfrm>
            <a:off x="1344632" y="1015081"/>
            <a:ext cx="9414990" cy="166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文件有两个关键属性，分别是“文件名”和“文件路径”。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文件名指的是为每个文件设定的名称。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文件路径，是文件存储的位置或即将存储的位置。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  <p:sp>
        <p:nvSpPr>
          <p:cNvPr id="6" name="矩形 5"/>
          <p:cNvSpPr/>
          <p:nvPr/>
        </p:nvSpPr>
        <p:spPr>
          <a:xfrm>
            <a:off x="1436995" y="4094517"/>
            <a:ext cx="37684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相对路径表示当前工作目录，既程序所在路径。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如果文件和程序存储在同一个文件夹中，那么可以使用相对路径。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954982" y="4094517"/>
            <a:ext cx="40362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绝对路径是从根文件夹开始，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Window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系统中以盘符（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：、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：）作为根文件夹，而 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OS X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或者 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Linux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系统中以“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/”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作为根文件夹。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29501" y="3075969"/>
            <a:ext cx="4825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文件路径分为相对路径和绝对路径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509819" y="3600880"/>
            <a:ext cx="1579418" cy="436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954982" y="3554680"/>
            <a:ext cx="2018145" cy="521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25903" y="472988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文件路径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93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28"/>
          <p:cNvSpPr txBox="1">
            <a:spLocks noChangeArrowheads="1"/>
          </p:cNvSpPr>
          <p:nvPr/>
        </p:nvSpPr>
        <p:spPr bwMode="auto">
          <a:xfrm>
            <a:off x="1164151" y="1234432"/>
            <a:ext cx="98498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编码就是用数字来表示符号和文字，它是符号、文字存储和显示的基础。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  <p:sp>
        <p:nvSpPr>
          <p:cNvPr id="8" name="矩形 7"/>
          <p:cNvSpPr/>
          <p:nvPr/>
        </p:nvSpPr>
        <p:spPr>
          <a:xfrm>
            <a:off x="2471304" y="1978517"/>
            <a:ext cx="6096000" cy="279910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ASCII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编码方式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GB2312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编码方式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GBK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编码方式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Unicode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编码方式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UTF-8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编码方式</a:t>
            </a:r>
          </a:p>
        </p:txBody>
      </p:sp>
      <p:sp>
        <p:nvSpPr>
          <p:cNvPr id="9" name="矩形 8"/>
          <p:cNvSpPr/>
          <p:nvPr/>
        </p:nvSpPr>
        <p:spPr>
          <a:xfrm>
            <a:off x="533566" y="446891"/>
            <a:ext cx="2350323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文件的编码方式</a:t>
            </a:r>
            <a:endParaRPr lang="en-US" alt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99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4088" y="4188009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5" name="椭圆 4"/>
          <p:cNvSpPr/>
          <p:nvPr/>
        </p:nvSpPr>
        <p:spPr>
          <a:xfrm>
            <a:off x="3540099" y="4281153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" name="TextBox 26"/>
          <p:cNvSpPr txBox="1"/>
          <p:nvPr/>
        </p:nvSpPr>
        <p:spPr>
          <a:xfrm>
            <a:off x="3548738" y="4354190"/>
            <a:ext cx="590705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4462401" y="4181077"/>
            <a:ext cx="4827637" cy="670118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</a:t>
            </a:r>
            <a:endParaRPr lang="zh-CN" altLang="en-US" sz="3200" b="1" dirty="0">
              <a:solidFill>
                <a:srgbClr val="FFB3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436331" y="2282580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3" name="椭圆 32"/>
          <p:cNvSpPr/>
          <p:nvPr/>
        </p:nvSpPr>
        <p:spPr>
          <a:xfrm>
            <a:off x="3532342" y="2375724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3436331" y="3230076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7" name="椭圆 36"/>
          <p:cNvSpPr/>
          <p:nvPr/>
        </p:nvSpPr>
        <p:spPr>
          <a:xfrm>
            <a:off x="3532342" y="3330156"/>
            <a:ext cx="533481" cy="549145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/>
          </a:p>
        </p:txBody>
      </p:sp>
      <p:sp>
        <p:nvSpPr>
          <p:cNvPr id="38" name="TextBox 26"/>
          <p:cNvSpPr txBox="1"/>
          <p:nvPr/>
        </p:nvSpPr>
        <p:spPr>
          <a:xfrm>
            <a:off x="3555267" y="2434502"/>
            <a:ext cx="590705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9" name="TextBox 27"/>
          <p:cNvSpPr txBox="1"/>
          <p:nvPr/>
        </p:nvSpPr>
        <p:spPr>
          <a:xfrm>
            <a:off x="3532339" y="3373863"/>
            <a:ext cx="619179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4441944" y="2275648"/>
            <a:ext cx="3936437" cy="670118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文件概述</a:t>
            </a:r>
            <a:endParaRPr lang="zh-CN" altLang="en-US" sz="3200" b="1" dirty="0">
              <a:solidFill>
                <a:srgbClr val="FFB3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4441944" y="3194690"/>
            <a:ext cx="4827637" cy="670118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325B99"/>
                </a:solidFill>
                <a:latin typeface="微软雅黑" pitchFamily="34" charset="-122"/>
                <a:ea typeface="微软雅黑" pitchFamily="34" charset="-122"/>
              </a:rPr>
              <a:t>文件操作</a:t>
            </a:r>
          </a:p>
        </p:txBody>
      </p:sp>
      <p:pic>
        <p:nvPicPr>
          <p:cNvPr id="2050" name="Picture 2" descr="https://img0.baidu.com/it/u=2493197328,3770105629&amp;fm=26&amp;fmt=au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6042" r="78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21458"/>
          <a:stretch/>
        </p:blipFill>
        <p:spPr bwMode="auto">
          <a:xfrm>
            <a:off x="8896979" y="3810343"/>
            <a:ext cx="3078544" cy="27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3532339" y="928911"/>
            <a:ext cx="4450466" cy="769441"/>
            <a:chOff x="4722813" y="2270848"/>
            <a:chExt cx="3567814" cy="553822"/>
          </a:xfrm>
        </p:grpSpPr>
        <p:sp>
          <p:nvSpPr>
            <p:cNvPr id="24" name="文本框 23"/>
            <p:cNvSpPr txBox="1"/>
            <p:nvPr/>
          </p:nvSpPr>
          <p:spPr>
            <a:xfrm>
              <a:off x="4722813" y="2270848"/>
              <a:ext cx="3567814" cy="553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第</a:t>
              </a:r>
              <a:r>
                <a:rPr lang="en-US" altLang="zh-CN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6</a:t>
              </a:r>
              <a:r>
                <a:rPr lang="zh-CN" altLang="en-US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章  文件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4722907" y="2823823"/>
              <a:ext cx="3480073" cy="84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50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33" grpId="0" animBg="1"/>
      <p:bldP spid="37" grpId="0" animBg="1"/>
      <p:bldP spid="38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59441" y="2336962"/>
            <a:ext cx="2835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文本文件的操作</a:t>
            </a: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65226" y="2420087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4534" y="2513749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159441" y="2985363"/>
            <a:ext cx="2835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二进制文件的操作</a:t>
            </a: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65226" y="3000699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4534" y="3106005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36919" y="1316335"/>
            <a:ext cx="4097808" cy="707886"/>
            <a:chOff x="486669" y="1285026"/>
            <a:chExt cx="1295405" cy="2587463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029281" cy="2587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文件操作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6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4436917" y="2139524"/>
            <a:ext cx="3843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28"/>
          <p:cNvSpPr txBox="1">
            <a:spLocks noChangeArrowheads="1"/>
          </p:cNvSpPr>
          <p:nvPr/>
        </p:nvSpPr>
        <p:spPr bwMode="auto">
          <a:xfrm>
            <a:off x="6159441" y="3622514"/>
            <a:ext cx="2835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随机文件的操作</a:t>
            </a:r>
          </a:p>
        </p:txBody>
      </p:sp>
      <p:sp>
        <p:nvSpPr>
          <p:cNvPr id="17" name="文本框 129"/>
          <p:cNvSpPr txBox="1">
            <a:spLocks noChangeArrowheads="1"/>
          </p:cNvSpPr>
          <p:nvPr/>
        </p:nvSpPr>
        <p:spPr bwMode="auto">
          <a:xfrm>
            <a:off x="4465226" y="3631751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 flipV="1">
            <a:off x="5834534" y="3750813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998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6093</TotalTime>
  <Words>3449</Words>
  <Application>Microsoft Office PowerPoint</Application>
  <PresentationFormat>宽屏</PresentationFormat>
  <Paragraphs>431</Paragraphs>
  <Slides>52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3" baseType="lpstr">
      <vt:lpstr>DFGothic-EB</vt:lpstr>
      <vt:lpstr>MS Gothic</vt:lpstr>
      <vt:lpstr>宋体</vt:lpstr>
      <vt:lpstr>微软雅黑</vt:lpstr>
      <vt:lpstr>幼圆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Ren Hao</cp:lastModifiedBy>
  <cp:revision>253</cp:revision>
  <dcterms:created xsi:type="dcterms:W3CDTF">2017-05-16T13:31:00Z</dcterms:created>
  <dcterms:modified xsi:type="dcterms:W3CDTF">2022-05-11T05:35:01Z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