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0" r:id="rId3"/>
    <p:sldId id="650" r:id="rId5"/>
    <p:sldId id="511" r:id="rId6"/>
    <p:sldId id="265" r:id="rId7"/>
    <p:sldId id="651" r:id="rId8"/>
    <p:sldId id="652" r:id="rId9"/>
    <p:sldId id="550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756" r:id="rId28"/>
    <p:sldId id="532" r:id="rId29"/>
    <p:sldId id="533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8" r:id="rId42"/>
    <p:sldId id="415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23" r:id="rId57"/>
    <p:sldId id="459" r:id="rId58"/>
    <p:sldId id="424" r:id="rId59"/>
    <p:sldId id="453" r:id="rId60"/>
    <p:sldId id="460" r:id="rId61"/>
    <p:sldId id="425" r:id="rId62"/>
    <p:sldId id="452" r:id="rId63"/>
    <p:sldId id="457" r:id="rId64"/>
    <p:sldId id="456" r:id="rId65"/>
    <p:sldId id="426" r:id="rId66"/>
    <p:sldId id="454" r:id="rId67"/>
    <p:sldId id="508" r:id="rId68"/>
    <p:sldId id="498" r:id="rId69"/>
    <p:sldId id="549" r:id="rId70"/>
    <p:sldId id="427" r:id="rId71"/>
    <p:sldId id="469" r:id="rId72"/>
    <p:sldId id="477" r:id="rId73"/>
    <p:sldId id="467" r:id="rId74"/>
    <p:sldId id="468" r:id="rId75"/>
    <p:sldId id="429" r:id="rId76"/>
    <p:sldId id="509" r:id="rId77"/>
    <p:sldId id="434" r:id="rId78"/>
    <p:sldId id="546" r:id="rId79"/>
    <p:sldId id="470" r:id="rId80"/>
    <p:sldId id="471" r:id="rId81"/>
    <p:sldId id="547" r:id="rId82"/>
    <p:sldId id="435" r:id="rId83"/>
    <p:sldId id="480" r:id="rId84"/>
    <p:sldId id="430" r:id="rId85"/>
    <p:sldId id="472" r:id="rId86"/>
    <p:sldId id="431" r:id="rId87"/>
    <p:sldId id="432" r:id="rId88"/>
    <p:sldId id="450" r:id="rId89"/>
    <p:sldId id="481" r:id="rId90"/>
    <p:sldId id="436" r:id="rId91"/>
    <p:sldId id="437" r:id="rId92"/>
    <p:sldId id="438" r:id="rId93"/>
    <p:sldId id="439" r:id="rId94"/>
    <p:sldId id="449" r:id="rId95"/>
    <p:sldId id="451" r:id="rId96"/>
    <p:sldId id="482" r:id="rId97"/>
    <p:sldId id="484" r:id="rId98"/>
    <p:sldId id="478" r:id="rId99"/>
    <p:sldId id="499" r:id="rId100"/>
    <p:sldId id="501" r:id="rId101"/>
    <p:sldId id="502" r:id="rId102"/>
    <p:sldId id="503" r:id="rId103"/>
    <p:sldId id="500" r:id="rId104"/>
    <p:sldId id="504" r:id="rId105"/>
    <p:sldId id="505" r:id="rId106"/>
    <p:sldId id="507" r:id="rId107"/>
    <p:sldId id="440" r:id="rId108"/>
    <p:sldId id="473" r:id="rId109"/>
    <p:sldId id="474" r:id="rId110"/>
  </p:sldIdLst>
  <p:sldSz cx="12192000" cy="6858000"/>
  <p:notesSz cx="6858000" cy="9144000"/>
  <p:custDataLst>
    <p:tags r:id="rId1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98"/>
    <a:srgbClr val="325B99"/>
    <a:srgbClr val="A2CA77"/>
    <a:srgbClr val="64846E"/>
    <a:srgbClr val="497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5764" autoAdjust="0"/>
  </p:normalViewPr>
  <p:slideViewPr>
    <p:cSldViewPr snapToGrid="0">
      <p:cViewPr varScale="1">
        <p:scale>
          <a:sx n="120" d="100"/>
          <a:sy n="120" d="100"/>
        </p:scale>
        <p:origin x="557" y="72"/>
      </p:cViewPr>
      <p:guideLst>
        <p:guide orient="horz" pos="2165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4" Type="http://schemas.openxmlformats.org/officeDocument/2006/relationships/tags" Target="tags/tag2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print(list01[2])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通过下标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多维列表的访问：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taylor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list01[2]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print(list01[2])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通过下标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多维列表的访问：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taylor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list01[2]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print(list01[2])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通过下标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多维列表的访问：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taylor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list01[2]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print(list01[2])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通过下标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多维列表的访问：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list01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taylor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list01[2]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print(list01[2][0])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list05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jack'</a:t>
            </a:r>
            <a:r>
              <a:rPr lang="en-US" altLang="zh-CN" dirty="0" err="1"/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'jane'</a:t>
            </a:r>
            <a:r>
              <a:rPr lang="en-US" altLang="zh-CN" dirty="0" err="1"/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dirty="0" err="1"/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altLang="zh-CN" dirty="0" err="1"/>
              <a:t>,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查看列表的长度  返回列表元素的个数</a:t>
            </a:r>
            <a:b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(list05))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返回指定元素在列表中出现的次数</a:t>
            </a:r>
            <a:b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(list05.count(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'joe'</a:t>
            </a:r>
            <a:r>
              <a:rPr lang="en-US" altLang="zh-CN" dirty="0"/>
              <a:t>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#extend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/>
              <a:t>ll</a:t>
            </a:r>
            <a:r>
              <a:rPr lang="en-US" altLang="zh-CN" dirty="0"/>
              <a:t> = 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list05.extend(</a:t>
            </a:r>
            <a:r>
              <a:rPr lang="en-US" altLang="zh-CN" dirty="0" err="1"/>
              <a:t>ll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(list05)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610C-2CC6-4415-9635-ABEA687004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88975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A67-C996-4E20-A819-3C548883CE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4F0A-7352-43B5-A693-D1E5AAD1FA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14B7-974B-432A-BE66-8D1C339DDD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9D26-EC0B-404B-B441-A103EB0E0C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A77-76A3-4C3B-B090-47F9EAD288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C5FD-E3AC-4F80-BF0B-159E56D4AE4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C1D4-3C40-41DC-909A-B67E3579D0C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3FED-5267-46E5-95F8-EDF46DE742A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178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1209-8F95-4998-9F7A-267D9A7D27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2EE3-3869-4261-86C1-9E6C14CC590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6D37-B488-480D-952D-59F7EFC3C9B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iplaypython.com/jichu/data-type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1" y="159419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91" y="2119631"/>
            <a:ext cx="6652895" cy="769441"/>
            <a:chOff x="4722813" y="2270848"/>
            <a:chExt cx="3567814" cy="553822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组合数据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475" y="3415437"/>
            <a:ext cx="4762500" cy="300343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2372" y="0"/>
            <a:ext cx="8859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单个索引辅助访问字符串中的特定位置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格式为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&lt;string&gt;[&lt;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&gt;]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45720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2283224" y="2429510"/>
            <a:ext cx="219075" cy="2184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188" y="3415435"/>
            <a:ext cx="3925888" cy="237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27757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、以下关于组合类型的描述，错误的是：‬‬‬‬‬‬‬‬‬‬‬‬‬‬‬‬‬‬‬‬‬‬‬‬‬‬‬‬‬‬‬‬‬‬‬‬‬‬‬‬‬‬‬‬‬‬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字典的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pop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函数可以返回一个键对应的值，并删除该键值对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空字典和空集合都可以用大括号来创建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可以用大括号创建字典，用中括号增加新元素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嵌套的字典数据类型可以用来表达高维数据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388375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、以下程序的输出结果是：‬‫‬‬‬‬‬‬‬‬‬‬‬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= {"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zhang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":"China", "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Jone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":"America", "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Natan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":"Japan"}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print(max(d),min(d))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Japan America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zhang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Jone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zhang:China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Jone:America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China America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187032"/>
            <a:ext cx="9526153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统计并输出列表中包含的峰值个数。（若元素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li[</a:t>
            </a:r>
            <a:r>
              <a:rPr lang="en-US" altLang="zh-CN" sz="2400" dirty="0" err="1">
                <a:solidFill>
                  <a:srgbClr val="484848"/>
                </a:solidFill>
                <a:latin typeface="+mj-ea"/>
                <a:ea typeface="+mj-ea"/>
              </a:rPr>
              <a:t>i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的值大于它的前后相邻元素的值，则</a:t>
            </a:r>
            <a:r>
              <a:rPr lang="en-US" altLang="zh-CN" sz="2400" dirty="0">
                <a:solidFill>
                  <a:srgbClr val="484848"/>
                </a:solidFill>
                <a:latin typeface="+mj-ea"/>
              </a:rPr>
              <a:t>li[</a:t>
            </a:r>
            <a:r>
              <a:rPr lang="en-US" altLang="zh-CN" sz="2400" dirty="0" err="1">
                <a:solidFill>
                  <a:srgbClr val="484848"/>
                </a:solidFill>
                <a:latin typeface="+mj-ea"/>
              </a:rPr>
              <a:t>i</a:t>
            </a:r>
            <a:r>
              <a:rPr lang="en-US" altLang="zh-CN" sz="2400" dirty="0">
                <a:solidFill>
                  <a:srgbClr val="484848"/>
                </a:solidFill>
                <a:latin typeface="+mj-ea"/>
              </a:rPr>
              <a:t>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为一个峰值）。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230928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2400" dirty="0"/>
              <a:t>import random</a:t>
            </a:r>
            <a:endParaRPr lang="it-IT" altLang="zh-CN" sz="2400" dirty="0"/>
          </a:p>
          <a:p>
            <a:r>
              <a:rPr lang="it-IT" altLang="zh-CN" sz="2400" dirty="0"/>
              <a:t>li=[]</a:t>
            </a:r>
            <a:endParaRPr lang="it-IT" altLang="zh-CN" sz="2400" dirty="0"/>
          </a:p>
          <a:p>
            <a:r>
              <a:rPr lang="it-IT" altLang="zh-CN" sz="2400" dirty="0"/>
              <a:t>for i in range(0,10):</a:t>
            </a:r>
            <a:endParaRPr lang="it-IT" altLang="zh-CN" sz="2400" dirty="0"/>
          </a:p>
          <a:p>
            <a:r>
              <a:rPr lang="it-IT" altLang="zh-CN" sz="2400" dirty="0"/>
              <a:t>    li.append(random.randint(0,100))</a:t>
            </a:r>
            <a:endParaRPr lang="it-IT" altLang="zh-CN" sz="2400" dirty="0"/>
          </a:p>
          <a:p>
            <a:r>
              <a:rPr lang="it-IT" altLang="zh-CN" sz="2400" dirty="0"/>
              <a:t>print(li)</a:t>
            </a:r>
            <a:endParaRPr lang="it-IT" altLang="zh-CN" sz="2400" dirty="0"/>
          </a:p>
          <a:p>
            <a:r>
              <a:rPr lang="it-IT" altLang="zh-CN" sz="2400" dirty="0"/>
              <a:t>n=0</a:t>
            </a:r>
            <a:endParaRPr lang="it-IT" altLang="zh-CN" sz="2400" dirty="0"/>
          </a:p>
          <a:p>
            <a:r>
              <a:rPr lang="it-IT" altLang="zh-CN" sz="2400" dirty="0"/>
              <a:t>for i in range(0,10):</a:t>
            </a:r>
            <a:endParaRPr lang="it-IT" altLang="zh-CN" sz="2400" dirty="0"/>
          </a:p>
          <a:p>
            <a:r>
              <a:rPr lang="it-IT" altLang="zh-CN" sz="2400" dirty="0"/>
              <a:t>    if li[i]&gt;li[i-1] and li[i]&gt;li[i+1]:</a:t>
            </a:r>
            <a:endParaRPr lang="it-IT" altLang="zh-CN" sz="2400" dirty="0"/>
          </a:p>
          <a:p>
            <a:r>
              <a:rPr lang="it-IT" altLang="zh-CN" sz="2400" dirty="0"/>
              <a:t>        n=n+1</a:t>
            </a:r>
            <a:endParaRPr lang="it-IT" altLang="zh-CN" sz="2400" dirty="0"/>
          </a:p>
          <a:p>
            <a:r>
              <a:rPr lang="it-IT" altLang="zh-CN" sz="2400" dirty="0"/>
              <a:t>        print(li[i])</a:t>
            </a:r>
            <a:endParaRPr lang="it-IT" altLang="zh-CN" sz="2400" dirty="0"/>
          </a:p>
          <a:p>
            <a:r>
              <a:rPr lang="it-IT" altLang="zh-CN" sz="2400" dirty="0"/>
              <a:t>print(n)</a:t>
            </a:r>
            <a:endParaRPr lang="zh-CN" altLang="en-US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268091"/>
            <a:ext cx="9526153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求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Fibonacci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数列：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2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3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5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8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……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的前</a:t>
            </a:r>
            <a:r>
              <a:rPr lang="en-US" altLang="zh-CN" sz="2800" dirty="0">
                <a:solidFill>
                  <a:srgbClr val="484848"/>
                </a:solidFill>
                <a:latin typeface="+mj-ea"/>
                <a:ea typeface="+mj-ea"/>
              </a:rPr>
              <a:t>20</a:t>
            </a:r>
            <a:r>
              <a:rPr lang="zh-CN" altLang="en-US" sz="2800" dirty="0">
                <a:solidFill>
                  <a:srgbClr val="484848"/>
                </a:solidFill>
                <a:latin typeface="+mj-ea"/>
                <a:ea typeface="+mj-ea"/>
              </a:rPr>
              <a:t>项。</a:t>
            </a:r>
            <a:endParaRPr lang="zh-CN" altLang="en-US" sz="28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25518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f=[1,1]</a:t>
            </a:r>
            <a:endParaRPr lang="en-US" altLang="zh-CN" sz="2800" dirty="0"/>
          </a:p>
          <a:p>
            <a:r>
              <a:rPr lang="en-US" altLang="zh-CN" sz="2800" dirty="0"/>
              <a:t>for i in range(2,20):</a:t>
            </a:r>
            <a:endParaRPr lang="en-US" altLang="zh-CN" sz="2800" dirty="0"/>
          </a:p>
          <a:p>
            <a:r>
              <a:rPr lang="en-US" altLang="zh-CN" sz="2800" dirty="0"/>
              <a:t>    x=f[i-1]+f[i-2]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f.append</a:t>
            </a:r>
            <a:r>
              <a:rPr lang="en-US" altLang="zh-CN" sz="2800" dirty="0"/>
              <a:t>(x)</a:t>
            </a:r>
            <a:endParaRPr lang="en-US" altLang="zh-CN" sz="2800" dirty="0"/>
          </a:p>
          <a:p>
            <a:r>
              <a:rPr lang="en-US" altLang="zh-CN" sz="2800" dirty="0"/>
              <a:t>for i in range(0,20):</a:t>
            </a:r>
            <a:endParaRPr lang="en-US" altLang="zh-CN" sz="2800" dirty="0"/>
          </a:p>
          <a:p>
            <a:r>
              <a:rPr lang="en-US" altLang="zh-CN" sz="2800" dirty="0"/>
              <a:t>    print('</a:t>
            </a:r>
            <a:r>
              <a:rPr lang="zh-CN" altLang="en-US" sz="2800" dirty="0"/>
              <a:t>第</a:t>
            </a:r>
            <a:r>
              <a:rPr lang="en-US" altLang="zh-CN" sz="2800" dirty="0"/>
              <a:t>{}</a:t>
            </a:r>
            <a:r>
              <a:rPr lang="zh-CN" altLang="en-US" sz="2800" dirty="0"/>
              <a:t>项为</a:t>
            </a:r>
            <a:r>
              <a:rPr lang="en-US" altLang="zh-CN" sz="2800" dirty="0"/>
              <a:t>{}'.format(</a:t>
            </a:r>
            <a:r>
              <a:rPr lang="en-US" altLang="zh-CN" sz="2800" dirty="0" err="1"/>
              <a:t>i,f</a:t>
            </a:r>
            <a:r>
              <a:rPr lang="en-US" altLang="zh-CN" sz="2800" dirty="0"/>
              <a:t>[i]))</a:t>
            </a:r>
            <a:endParaRPr lang="zh-CN" altLang="en-US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268091"/>
            <a:ext cx="9526153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求列表中元素的平均值、标准差和中位数。设列表值为：</a:t>
            </a:r>
            <a:r>
              <a:rPr lang="pt-BR" altLang="zh-CN" sz="2400" dirty="0">
                <a:solidFill>
                  <a:srgbClr val="484848"/>
                </a:solidFill>
                <a:latin typeface="+mj-ea"/>
                <a:ea typeface="+mj-ea"/>
              </a:rPr>
              <a:t>33, 76, 89, 21, 10, 44, 57, 69, 28, 71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。</a:t>
            </a:r>
            <a:endParaRPr lang="pt-BR" altLang="zh-CN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5049" y="2464090"/>
            <a:ext cx="55154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import math</a:t>
            </a:r>
            <a:endParaRPr lang="en-US" altLang="zh-CN" sz="2400" dirty="0"/>
          </a:p>
          <a:p>
            <a:r>
              <a:rPr lang="en-US" altLang="zh-CN" sz="2400" dirty="0"/>
              <a:t>a = [33, 76, 89, 21, 10, 44, 57, 69, 28, 71]</a:t>
            </a:r>
            <a:endParaRPr lang="en-US" altLang="zh-CN" sz="2400" dirty="0"/>
          </a:p>
          <a:p>
            <a:r>
              <a:rPr lang="en-US" altLang="zh-CN" sz="2400" dirty="0"/>
              <a:t>s=0</a:t>
            </a:r>
            <a:endParaRPr lang="en-US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(a)):</a:t>
            </a:r>
            <a:endParaRPr lang="en-US" altLang="zh-CN" sz="2400" dirty="0"/>
          </a:p>
          <a:p>
            <a:r>
              <a:rPr lang="en-US" altLang="zh-CN" sz="2400" dirty="0"/>
              <a:t>    s=</a:t>
            </a:r>
            <a:r>
              <a:rPr lang="en-US" altLang="zh-CN" sz="2400" dirty="0" err="1"/>
              <a:t>s+a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r>
              <a:rPr lang="en-US" altLang="zh-CN" sz="2400" dirty="0" err="1"/>
              <a:t>ave</a:t>
            </a:r>
            <a:r>
              <a:rPr lang="en-US" altLang="zh-CN" sz="2400" dirty="0"/>
              <a:t>=s/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</a:t>
            </a:r>
            <a:endParaRPr lang="en-US" altLang="zh-CN" sz="2400" dirty="0"/>
          </a:p>
          <a:p>
            <a:r>
              <a:rPr lang="en-US" altLang="zh-CN" sz="2400" dirty="0" err="1"/>
              <a:t>sdev</a:t>
            </a:r>
            <a:r>
              <a:rPr lang="en-US" altLang="zh-CN" sz="2400" dirty="0"/>
              <a:t>=0</a:t>
            </a:r>
            <a:endParaRPr lang="en-US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a: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sdev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sdev</a:t>
            </a:r>
            <a:r>
              <a:rPr lang="en-US" altLang="zh-CN" sz="2400" dirty="0"/>
              <a:t>+(</a:t>
            </a:r>
            <a:r>
              <a:rPr lang="en-US" altLang="zh-CN" sz="2400" dirty="0" err="1"/>
              <a:t>i-ave</a:t>
            </a:r>
            <a:r>
              <a:rPr lang="en-US" altLang="zh-CN" sz="2400" dirty="0"/>
              <a:t>)**2</a:t>
            </a:r>
            <a:endParaRPr lang="en-US" altLang="zh-CN" sz="2400" dirty="0"/>
          </a:p>
          <a:p>
            <a:r>
              <a:rPr lang="en-US" altLang="zh-CN" sz="2400" dirty="0" err="1"/>
              <a:t>jz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sdev</a:t>
            </a:r>
            <a:r>
              <a:rPr lang="en-US" altLang="zh-CN" sz="2400" dirty="0"/>
              <a:t>/(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(a)-1))</a:t>
            </a:r>
            <a:endParaRPr lang="en-US" altLang="zh-CN" sz="2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90479" y="2501839"/>
            <a:ext cx="5127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a.sort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/>
              <a:t>x=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</a:t>
            </a:r>
            <a:endParaRPr lang="en-US" altLang="zh-CN" sz="2400" dirty="0"/>
          </a:p>
          <a:p>
            <a:r>
              <a:rPr lang="en-US" altLang="zh-CN" sz="2400" dirty="0"/>
              <a:t>if x%2==0:</a:t>
            </a:r>
            <a:endParaRPr lang="en-US" altLang="zh-CN" sz="2400" dirty="0"/>
          </a:p>
          <a:p>
            <a:r>
              <a:rPr lang="en-US" altLang="zh-CN" sz="2400" dirty="0"/>
              <a:t>    med=(a[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(a)//2-1]+a[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(a)//2])/2</a:t>
            </a:r>
            <a:endParaRPr lang="en-US" altLang="zh-CN" sz="2400" dirty="0"/>
          </a:p>
          <a:p>
            <a:r>
              <a:rPr lang="en-US" altLang="zh-CN" sz="2400" dirty="0"/>
              <a:t>else:</a:t>
            </a:r>
            <a:endParaRPr lang="en-US" altLang="zh-CN" sz="2400" dirty="0"/>
          </a:p>
          <a:p>
            <a:r>
              <a:rPr lang="en-US" altLang="zh-CN" sz="2400" dirty="0"/>
              <a:t>    med=a[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(a)//2]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ave,jz,med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584667" y="709783"/>
            <a:ext cx="779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随堂练习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753481" y="1427964"/>
            <a:ext cx="10115147" cy="4595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创建一个名为</a:t>
            </a:r>
            <a:r>
              <a:rPr lang="en-US" altLang="zh-CN" sz="3600" baseline="-25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favorite_places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的字典。在这个字典中，将三个人的名字用作键；对于其中的每个人，都存储他喜欢的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个地方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3600" baseline="-25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创建多个字典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对于每个字典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都使用一个宠物的名称来给给它命名；在每个字典中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包含宠物的类型及其主人的名字。将这这些字典存储在一个名为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pets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的列表中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再遍历该列表</a:t>
            </a:r>
            <a:r>
              <a:rPr lang="en-US" altLang="zh-CN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36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并将宠物的所有信息都打印出来。</a:t>
            </a:r>
            <a:endParaRPr lang="en-US" altLang="zh-CN" sz="3600" baseline="-25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538984" y="216358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" name="椭圆 6"/>
          <p:cNvSpPr/>
          <p:nvPr/>
        </p:nvSpPr>
        <p:spPr>
          <a:xfrm>
            <a:off x="4634995" y="2256725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538984" y="316128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1" name="椭圆 10"/>
          <p:cNvSpPr/>
          <p:nvPr/>
        </p:nvSpPr>
        <p:spPr>
          <a:xfrm>
            <a:off x="4634995" y="3261361"/>
            <a:ext cx="533481" cy="549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25" name="TextBox 26"/>
          <p:cNvSpPr txBox="1"/>
          <p:nvPr/>
        </p:nvSpPr>
        <p:spPr>
          <a:xfrm>
            <a:off x="4634995" y="2318658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4634994" y="3305069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84618" y="228087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593530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本章总结：</a:t>
            </a:r>
            <a:endParaRPr lang="zh-CN" altLang="en-US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38984" y="4119793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45" name="椭圆 44"/>
          <p:cNvSpPr/>
          <p:nvPr/>
        </p:nvSpPr>
        <p:spPr>
          <a:xfrm>
            <a:off x="4634995" y="4212937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4538984" y="5046364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49" name="椭圆 48"/>
          <p:cNvSpPr/>
          <p:nvPr/>
        </p:nvSpPr>
        <p:spPr>
          <a:xfrm>
            <a:off x="4634995" y="5146444"/>
            <a:ext cx="533481" cy="549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TextBox 26"/>
          <p:cNvSpPr txBox="1"/>
          <p:nvPr/>
        </p:nvSpPr>
        <p:spPr>
          <a:xfrm>
            <a:off x="4634995" y="4274870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51" name="TextBox 27"/>
          <p:cNvSpPr txBox="1"/>
          <p:nvPr/>
        </p:nvSpPr>
        <p:spPr>
          <a:xfrm>
            <a:off x="4634994" y="5190151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52" name="文本框 6"/>
          <p:cNvSpPr txBox="1"/>
          <p:nvPr/>
        </p:nvSpPr>
        <p:spPr>
          <a:xfrm>
            <a:off x="5557299" y="2156650"/>
            <a:ext cx="5180367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，可修改，有序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6"/>
          <p:cNvSpPr txBox="1"/>
          <p:nvPr/>
        </p:nvSpPr>
        <p:spPr>
          <a:xfrm>
            <a:off x="5557299" y="5064385"/>
            <a:ext cx="5180367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，可修改，无序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6"/>
          <p:cNvSpPr txBox="1"/>
          <p:nvPr/>
        </p:nvSpPr>
        <p:spPr>
          <a:xfrm>
            <a:off x="5557299" y="3125896"/>
            <a:ext cx="4817509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，不可改，有序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6"/>
          <p:cNvSpPr txBox="1"/>
          <p:nvPr/>
        </p:nvSpPr>
        <p:spPr>
          <a:xfrm>
            <a:off x="5557299" y="4095141"/>
            <a:ext cx="4933624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，可修改，无序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538984" y="1273727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8" name="椭圆 37"/>
          <p:cNvSpPr/>
          <p:nvPr/>
        </p:nvSpPr>
        <p:spPr>
          <a:xfrm>
            <a:off x="4634995" y="1373807"/>
            <a:ext cx="533481" cy="549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TextBox 27"/>
          <p:cNvSpPr txBox="1"/>
          <p:nvPr/>
        </p:nvSpPr>
        <p:spPr>
          <a:xfrm>
            <a:off x="4634994" y="141751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5557298" y="1291748"/>
            <a:ext cx="5975953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字符串：引号，不可修改，有序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5" grpId="0"/>
      <p:bldP spid="26" grpId="0"/>
      <p:bldP spid="45" grpId="0" animBg="1"/>
      <p:bldP spid="49" grpId="0" animBg="1"/>
      <p:bldP spid="50" grpId="0"/>
      <p:bldP spid="51" grpId="0"/>
      <p:bldP spid="38" grpId="0" animBg="1"/>
      <p:bldP spid="3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altLang="zh-CN" sz="4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altLang="zh-CN" sz="6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6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773" y="407035"/>
            <a:ext cx="1090221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000" b="1" dirty="0"/>
              <a:t>字符串的</a:t>
            </a:r>
            <a:r>
              <a:rPr lang="zh-CN" altLang="en-US" sz="3000" b="1" dirty="0">
                <a:solidFill>
                  <a:srgbClr val="FF0000"/>
                </a:solidFill>
              </a:rPr>
              <a:t>区间访问</a:t>
            </a:r>
            <a:r>
              <a:rPr lang="en-US" altLang="zh-CN" sz="3000" b="1" dirty="0">
                <a:solidFill>
                  <a:srgbClr val="FF0000"/>
                </a:solidFill>
              </a:rPr>
              <a:t>【</a:t>
            </a:r>
            <a:r>
              <a:rPr lang="zh-CN" altLang="en-US" sz="3000" b="1" dirty="0">
                <a:solidFill>
                  <a:srgbClr val="FF0000"/>
                </a:solidFill>
              </a:rPr>
              <a:t>语法格式</a:t>
            </a:r>
            <a:r>
              <a:rPr lang="en-US" altLang="zh-CN" sz="3000" b="1" dirty="0">
                <a:solidFill>
                  <a:srgbClr val="FF0000"/>
                </a:solidFill>
              </a:rPr>
              <a:t>】</a:t>
            </a:r>
            <a:r>
              <a:rPr lang="zh-CN" altLang="en-US" sz="3000" b="1" dirty="0"/>
              <a:t>：</a:t>
            </a:r>
            <a:endParaRPr lang="en-US" altLang="zh-CN" sz="3000" b="1" dirty="0"/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000" b="1" dirty="0"/>
              <a:t>1</a:t>
            </a:r>
            <a:r>
              <a:rPr lang="zh-CN" altLang="en-US" sz="3000" b="1" dirty="0"/>
              <a:t>、</a:t>
            </a:r>
            <a:r>
              <a:rPr lang="en-US" altLang="zh-CN" sz="3000" b="1" dirty="0"/>
              <a:t>str[N:M]</a:t>
            </a:r>
            <a:r>
              <a:rPr lang="zh-CN" altLang="en-US" sz="3000" b="1" dirty="0"/>
              <a:t>，取字符串中从</a:t>
            </a:r>
            <a:r>
              <a:rPr lang="en-US" altLang="zh-CN" sz="3000" b="1" dirty="0"/>
              <a:t>N</a:t>
            </a:r>
            <a:r>
              <a:rPr lang="zh-CN" altLang="en-US" sz="3000" b="1" dirty="0"/>
              <a:t>到</a:t>
            </a:r>
            <a:r>
              <a:rPr lang="en-US" altLang="zh-CN" sz="3000" b="1" dirty="0"/>
              <a:t>M</a:t>
            </a:r>
            <a:r>
              <a:rPr lang="zh-CN" altLang="en-US" sz="3000" b="1" dirty="0"/>
              <a:t>（不包含</a:t>
            </a:r>
            <a:r>
              <a:rPr lang="en-US" altLang="zh-CN" sz="3000" b="1" dirty="0"/>
              <a:t>M</a:t>
            </a:r>
            <a:r>
              <a:rPr lang="zh-CN" altLang="en-US" sz="3000" b="1" dirty="0"/>
              <a:t>）的子字符串。</a:t>
            </a:r>
            <a:endParaRPr lang="zh-CN" altLang="en-US" sz="3000" b="1" dirty="0"/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000" b="1" dirty="0"/>
              <a:t>2</a:t>
            </a:r>
            <a:r>
              <a:rPr lang="zh-CN" altLang="en-US" sz="3000" b="1" dirty="0"/>
              <a:t>、</a:t>
            </a:r>
            <a:r>
              <a:rPr lang="en-US" altLang="zh-CN" sz="3000" b="1" dirty="0"/>
              <a:t>str[N:M:K]: </a:t>
            </a:r>
            <a:endParaRPr lang="en-US" altLang="zh-CN" sz="3000" b="1" dirty="0"/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000" b="1" dirty="0"/>
              <a:t>       </a:t>
            </a:r>
            <a:r>
              <a:rPr lang="zh-CN" altLang="en-US" sz="3000" b="1" dirty="0"/>
              <a:t>方向：① </a:t>
            </a:r>
            <a:r>
              <a:rPr lang="en-US" altLang="zh-CN" sz="3000" b="1" dirty="0"/>
              <a:t>K</a:t>
            </a:r>
            <a:r>
              <a:rPr lang="zh-CN" altLang="en-US" sz="3000" b="1" dirty="0"/>
              <a:t>为正：从前向后取</a:t>
            </a:r>
            <a:endParaRPr lang="en-US" altLang="zh-CN" sz="3000" b="1" dirty="0"/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000" b="1" dirty="0"/>
              <a:t>                     </a:t>
            </a:r>
            <a:r>
              <a:rPr lang="zh-CN" altLang="en-US" sz="3000" b="1" dirty="0"/>
              <a:t>② </a:t>
            </a:r>
            <a:r>
              <a:rPr lang="en-US" altLang="zh-CN" sz="3000" b="1" dirty="0"/>
              <a:t>K</a:t>
            </a:r>
            <a:r>
              <a:rPr lang="zh-CN" altLang="en-US" sz="3000" b="1" dirty="0"/>
              <a:t>为负：从后向前取</a:t>
            </a:r>
            <a:endParaRPr lang="en-US" altLang="zh-CN" sz="3000" b="1" dirty="0"/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000" b="1" dirty="0"/>
              <a:t>        </a:t>
            </a:r>
            <a:r>
              <a:rPr lang="zh-CN" altLang="en-US" sz="3000" b="1" dirty="0"/>
              <a:t>步长：每几个字符取一个</a:t>
            </a:r>
            <a:endParaRPr lang="zh-CN" altLang="en-US" sz="3000" dirty="0"/>
          </a:p>
          <a:p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459" y="1392064"/>
            <a:ext cx="9318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语言转义符：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，与后面一个字符组成新的含义，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例如：输出带有引号的字符串，或使用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\\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输出带有转移符的字符串。</a:t>
            </a:r>
            <a:endParaRPr lang="zh-CN" altLang="en-US" sz="2800" dirty="0"/>
          </a:p>
          <a:p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68459" y="72441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转义符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800" b="1" dirty="0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22" y="4257704"/>
            <a:ext cx="4051831" cy="11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99" y="4369463"/>
            <a:ext cx="4010429" cy="7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449" y="447615"/>
            <a:ext cx="952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just" rtl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/>
              <a:t>常用转义字符：</a:t>
            </a:r>
            <a:endParaRPr lang="en-US" altLang="zh-CN" sz="3200" dirty="0"/>
          </a:p>
          <a:p>
            <a:pPr lvl="1" indent="0" algn="just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\n </a:t>
            </a:r>
            <a:r>
              <a:rPr lang="zh-CN" altLang="en-US" sz="3200" dirty="0"/>
              <a:t>换行</a:t>
            </a:r>
            <a:endParaRPr lang="en-US" altLang="zh-CN" sz="3200" dirty="0"/>
          </a:p>
          <a:p>
            <a:pPr lvl="1" indent="0" algn="just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\\ </a:t>
            </a:r>
            <a:r>
              <a:rPr lang="zh-CN" altLang="en-US" sz="3200" dirty="0"/>
              <a:t>表示 反斜杠</a:t>
            </a:r>
            <a:endParaRPr lang="en-US" altLang="zh-CN" sz="3200" dirty="0"/>
          </a:p>
          <a:p>
            <a:pPr lvl="1" indent="0" algn="just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\' </a:t>
            </a:r>
            <a:r>
              <a:rPr lang="zh-CN" altLang="en-US" sz="3200" dirty="0"/>
              <a:t>表示  单引号</a:t>
            </a:r>
            <a:endParaRPr lang="en-US" altLang="zh-CN" sz="3200" dirty="0"/>
          </a:p>
          <a:p>
            <a:pPr lvl="1" indent="0" algn="just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\” </a:t>
            </a:r>
            <a:r>
              <a:rPr lang="zh-CN" altLang="en-US" sz="3200" dirty="0"/>
              <a:t>表示  双引号</a:t>
            </a:r>
            <a:endParaRPr lang="en-US" altLang="zh-CN" sz="3200" dirty="0"/>
          </a:p>
          <a:p>
            <a:pPr lvl="1" indent="0" algn="just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\t </a:t>
            </a:r>
            <a:r>
              <a:rPr lang="zh-CN" altLang="en-US" sz="3200" dirty="0"/>
              <a:t>水平制表（</a:t>
            </a:r>
            <a:r>
              <a:rPr lang="en-US" altLang="zh-CN" sz="3200" dirty="0"/>
              <a:t>Tab)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1420710" y="4414586"/>
            <a:ext cx="7453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以下字符串输出结果是什么：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print(“\’Hello\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tWorld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,\\Goodbye\'\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nJack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said.")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473" y="255268"/>
            <a:ext cx="575881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字符串运算符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161031" y="1953895"/>
          <a:ext cx="10181590" cy="3535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67255"/>
                <a:gridCol w="801433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/>
                        <a:t>操作符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/>
                        <a:t>描述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x+y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连接两个字符串</a:t>
                      </a:r>
                      <a:r>
                        <a:rPr lang="en-US" altLang="zh-CN" sz="2800"/>
                        <a:t>x</a:t>
                      </a:r>
                      <a:r>
                        <a:rPr lang="zh-CN" altLang="en-US" sz="2800"/>
                        <a:t>与</a:t>
                      </a:r>
                      <a:r>
                        <a:rPr lang="en-US" altLang="zh-CN" sz="2800"/>
                        <a:t>y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x*n</a:t>
                      </a:r>
                      <a:r>
                        <a:rPr lang="zh-CN" altLang="en-US" sz="2800"/>
                        <a:t>或</a:t>
                      </a:r>
                      <a:r>
                        <a:rPr lang="en-US" altLang="zh-CN" sz="2800"/>
                        <a:t>n*x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复制</a:t>
                      </a:r>
                      <a:r>
                        <a:rPr lang="en-US" altLang="zh-CN" sz="2800"/>
                        <a:t>n</a:t>
                      </a:r>
                      <a:r>
                        <a:rPr lang="zh-CN" altLang="en-US" sz="2800"/>
                        <a:t>次子串</a:t>
                      </a:r>
                      <a:r>
                        <a:rPr lang="en-US" altLang="zh-CN" sz="2800"/>
                        <a:t>x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x in s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x not in s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如果</a:t>
                      </a:r>
                      <a:r>
                        <a:rPr lang="en-US" altLang="zh-CN" sz="2800"/>
                        <a:t>x</a:t>
                      </a:r>
                      <a:r>
                        <a:rPr lang="zh-CN" altLang="en-US" sz="2800"/>
                        <a:t>是</a:t>
                      </a:r>
                      <a:r>
                        <a:rPr lang="en-US" altLang="zh-CN" sz="2800"/>
                        <a:t>s</a:t>
                      </a:r>
                      <a:r>
                        <a:rPr lang="zh-CN" altLang="en-US" sz="2800"/>
                        <a:t>的子串，返回</a:t>
                      </a:r>
                      <a:r>
                        <a:rPr lang="en-US" altLang="zh-CN" sz="2800"/>
                        <a:t>True</a:t>
                      </a:r>
                      <a:r>
                        <a:rPr lang="zh-CN" altLang="en-US" sz="2800"/>
                        <a:t>，否则返回</a:t>
                      </a:r>
                      <a:r>
                        <a:rPr lang="en-US" altLang="zh-CN" sz="2800"/>
                        <a:t>False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如果</a:t>
                      </a:r>
                      <a:r>
                        <a:rPr lang="en-US" altLang="zh-CN" sz="2800">
                          <a:sym typeface="+mn-ea"/>
                        </a:rPr>
                        <a:t>x</a:t>
                      </a:r>
                      <a:r>
                        <a:rPr lang="zh-CN" altLang="en-US" sz="2800">
                          <a:sym typeface="+mn-ea"/>
                        </a:rPr>
                        <a:t>不是</a:t>
                      </a:r>
                      <a:r>
                        <a:rPr lang="en-US" altLang="zh-CN" sz="2800">
                          <a:sym typeface="+mn-ea"/>
                        </a:rPr>
                        <a:t>s</a:t>
                      </a:r>
                      <a:r>
                        <a:rPr lang="zh-CN" altLang="en-US" sz="2800">
                          <a:sym typeface="+mn-ea"/>
                        </a:rPr>
                        <a:t>的子串，返回</a:t>
                      </a:r>
                      <a:r>
                        <a:rPr lang="en-US" altLang="zh-CN" sz="2800">
                          <a:sym typeface="+mn-ea"/>
                        </a:rPr>
                        <a:t>True</a:t>
                      </a:r>
                      <a:r>
                        <a:rPr lang="zh-CN" altLang="en-US" sz="2800">
                          <a:sym typeface="+mn-ea"/>
                        </a:rPr>
                        <a:t>，否则返回</a:t>
                      </a:r>
                      <a:r>
                        <a:rPr lang="en-US" altLang="zh-CN" sz="2800">
                          <a:sym typeface="+mn-ea"/>
                        </a:rPr>
                        <a:t>False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str[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en-US" altLang="zh-CN" sz="2800" dirty="0"/>
                        <a:t>]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索引，返回第</a:t>
                      </a:r>
                      <a:r>
                        <a:rPr lang="en-US" altLang="zh-CN" sz="2800"/>
                        <a:t>i</a:t>
                      </a:r>
                      <a:r>
                        <a:rPr lang="zh-CN" altLang="en-US" sz="2800"/>
                        <a:t>个字符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str[N:M]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/>
                        <a:t>切片，返回索引第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到</a:t>
                      </a:r>
                      <a:r>
                        <a:rPr lang="en-US" altLang="zh-CN" sz="2800" dirty="0"/>
                        <a:t>M</a:t>
                      </a:r>
                      <a:r>
                        <a:rPr lang="zh-CN" altLang="en-US" sz="2800" dirty="0"/>
                        <a:t>的子串，其中不包含</a:t>
                      </a:r>
                      <a:r>
                        <a:rPr lang="en-US" altLang="zh-CN" sz="2800" dirty="0"/>
                        <a:t>M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3605" y="183963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下列代码的功能是：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697665" y="2649673"/>
            <a:ext cx="8530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#WeekNamePrint.py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err="1"/>
              <a:t>weekStr</a:t>
            </a:r>
            <a:r>
              <a:rPr lang="en-US" altLang="zh-CN" sz="2400" b="1" dirty="0"/>
              <a:t>= "</a:t>
            </a:r>
            <a:r>
              <a:rPr lang="zh-CN" altLang="en-US" sz="2400" dirty="0"/>
              <a:t>星期一星期二星期三星期四星期五星期六星期日</a:t>
            </a:r>
            <a:r>
              <a:rPr lang="en-US" altLang="zh-CN" sz="2400" b="1" dirty="0"/>
              <a:t>“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err="1"/>
              <a:t>weekId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eval</a:t>
            </a:r>
            <a:r>
              <a:rPr lang="en-US" altLang="zh-CN" sz="2400" b="1" dirty="0"/>
              <a:t>(input("</a:t>
            </a:r>
            <a:r>
              <a:rPr lang="zh-CN" altLang="en-US" sz="2400" dirty="0"/>
              <a:t>请输入星期数字</a:t>
            </a:r>
            <a:r>
              <a:rPr lang="en-US" altLang="zh-CN" sz="2400" dirty="0"/>
              <a:t>(1-7)</a:t>
            </a:r>
            <a:r>
              <a:rPr lang="zh-CN" altLang="en-US" sz="2400" dirty="0"/>
              <a:t>：</a:t>
            </a:r>
            <a:r>
              <a:rPr lang="en-US" altLang="zh-CN" sz="2400" b="1" dirty="0"/>
              <a:t>"))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err="1"/>
              <a:t>pos</a:t>
            </a:r>
            <a:r>
              <a:rPr lang="en-US" altLang="zh-CN" sz="2400" b="1" dirty="0"/>
              <a:t>= (</a:t>
            </a:r>
            <a:r>
              <a:rPr lang="en-US" altLang="zh-CN" sz="2400" b="1" dirty="0" err="1"/>
              <a:t>weekId</a:t>
            </a:r>
            <a:r>
              <a:rPr lang="en-US" altLang="zh-CN" sz="2400" b="1" dirty="0"/>
              <a:t>–1 ) * 3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print(</a:t>
            </a:r>
            <a:r>
              <a:rPr lang="en-US" altLang="zh-CN" sz="2400" b="1" dirty="0" err="1"/>
              <a:t>weekStr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pos</a:t>
            </a:r>
            <a:r>
              <a:rPr lang="en-US" altLang="zh-CN" sz="2400" b="1" dirty="0"/>
              <a:t>: pos+3])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5473" y="255268"/>
            <a:ext cx="575881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字符串运算符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773" y="363257"/>
            <a:ext cx="6866996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字符串的函数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【语法格式】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828189" y="2225995"/>
          <a:ext cx="8899451" cy="3627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11630"/>
                <a:gridCol w="7287821"/>
              </a:tblGrid>
              <a:tr h="468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函数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/>
                        <a:t>描    述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len(X)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返回一个字符串的长度 </a:t>
                      </a:r>
                      <a:endParaRPr lang="zh-CN" altLang="en-US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str(X)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任意类型X转换为字符串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chr(X)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返回Unicode编码x对应的单字符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ord(X)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返回</a:t>
                      </a:r>
                      <a:r>
                        <a:rPr lang="zh-CN" altLang="en-US" sz="2800">
                          <a:sym typeface="+mn-ea"/>
                        </a:rPr>
                        <a:t>单字符对应的Unicode编码</a:t>
                      </a: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hex(X)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返回整数</a:t>
                      </a:r>
                      <a:r>
                        <a:rPr lang="en-US" altLang="zh-CN" sz="2800"/>
                        <a:t>X</a:t>
                      </a:r>
                      <a:r>
                        <a:rPr lang="zh-CN" altLang="en-US" sz="2800"/>
                        <a:t>对应十六进制数的小写形式字符串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oct(X)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返回整数</a:t>
                      </a:r>
                      <a:r>
                        <a:rPr lang="en-US" altLang="zh-CN" sz="2800" dirty="0">
                          <a:sym typeface="+mn-ea"/>
                        </a:rPr>
                        <a:t>X</a:t>
                      </a:r>
                      <a:r>
                        <a:rPr lang="zh-CN" altLang="en-US" sz="2800" dirty="0">
                          <a:sym typeface="+mn-ea"/>
                        </a:rPr>
                        <a:t>对应八进制数的小写形式字符串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1170" y="1459314"/>
            <a:ext cx="1723549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2331" y="1571261"/>
            <a:ext cx="3041072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('abcd123'))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print(str([1,2]))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print(str(1+4))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(36))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(97))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('a'))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print(hex(97))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(97))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73" y="363257"/>
            <a:ext cx="6866996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字符串的函数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0370" y="1127782"/>
            <a:ext cx="930338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&lt;a&gt;.&lt;b&gt;(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090370" y="1871769"/>
          <a:ext cx="10222304" cy="44577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52545"/>
                <a:gridCol w="6369759"/>
              </a:tblGrid>
              <a:tr h="4552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 dirty="0"/>
                        <a:t>函     数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/>
                        <a:t>描      述</a:t>
                      </a:r>
                      <a:endParaRPr lang="zh-CN" alt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str.lower()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字符串中字母小写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14" marB="45714" horzOverflow="overflow"/>
                </a:tc>
              </a:tr>
              <a:tr h="433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str.upper()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字符串中字母大写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14" marB="45714" horzOverflow="overflow"/>
                </a:tc>
              </a:tr>
              <a:tr h="434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</a:rPr>
                        <a:t>str.islower()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所有字符都是小写，返回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lang="en-US" altLang="zh-CN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</a:rPr>
                        <a:t>str.isnumeric()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str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所有字符都是数字，返回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True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</a:rPr>
                        <a:t>str.isspace()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str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所有字符都是空格，返回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True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</a:rPr>
                        <a:t>str.split(</a:t>
                      </a:r>
                      <a:r>
                        <a:rPr lang="en-US" altLang="zh-CN" sz="2200">
                          <a:ln>
                            <a:noFill/>
                          </a:ln>
                          <a:effectLst/>
                        </a:rPr>
                        <a:t>sep=None</a:t>
                      </a:r>
                      <a:r>
                        <a:rPr lang="zh-CN" altLang="en-US" sz="220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  <a:sym typeface="+mn-ea"/>
                        </a:rPr>
                        <a:t>按指定字符分割字符串为数组，默认分格符为空格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str.replace(</a:t>
                      </a:r>
                      <a:r>
                        <a:rPr lang="en-US" altLang="zh-CN" sz="2200" dirty="0" err="1">
                          <a:ln>
                            <a:noFill/>
                          </a:ln>
                          <a:effectLst/>
                        </a:rPr>
                        <a:t>old,new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,[count]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  <a:sym typeface="+mn-ea"/>
                        </a:rPr>
                        <a:t>字符串替换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str.strip(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[char]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>
                          <a:ln>
                            <a:noFill/>
                          </a:ln>
                          <a:effectLst/>
                          <a:sym typeface="+mn-ea"/>
                        </a:rPr>
                        <a:t>去两边空格或去指定字符</a:t>
                      </a:r>
                      <a:endParaRPr lang="zh-CN" altLang="en-US" sz="2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str.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count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sub[,start[,end]]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  <a:sym typeface="+mn-ea"/>
                        </a:rPr>
                        <a:t>)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返回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str[</a:t>
                      </a:r>
                      <a:r>
                        <a:rPr lang="en-US" altLang="zh-CN" sz="2200" dirty="0" err="1">
                          <a:ln>
                            <a:noFill/>
                          </a:ln>
                          <a:effectLst/>
                        </a:rPr>
                        <a:t>start:end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中</a:t>
                      </a:r>
                      <a:r>
                        <a:rPr lang="en-US" altLang="zh-CN" sz="2200" dirty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r>
                        <a:rPr lang="zh-CN" altLang="en-US" sz="2200" dirty="0">
                          <a:ln>
                            <a:noFill/>
                          </a:ln>
                          <a:effectLst/>
                        </a:rPr>
                        <a:t>子串出现的次数</a:t>
                      </a:r>
                      <a:endParaRPr lang="zh-CN" altLang="en-US" sz="2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07457" y="46615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字符串的方法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7066" y="1222288"/>
            <a:ext cx="9303385" cy="98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7774" y="1454527"/>
            <a:ext cx="6096000" cy="50119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'.lower())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print('123'.isnumeric())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   '.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 is an excellent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language'.split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语言很强大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'.split())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 language, is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powerful.'.split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(','))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'.strip())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print('***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***'.strip('*'))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457" y="46615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字符串的方法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555" y="626110"/>
            <a:ext cx="10892790" cy="557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概述：</a:t>
            </a:r>
            <a:endParaRPr lang="zh-CN" altLang="en-US" sz="36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概念：将多个同类型或不同类型的数据有效组织起来并统一表示，这种数据的类型称为组合数据类型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分类：（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序列类型：一个元素向量，元素之间存在先后关系，通过序号访问，元素之间不排他。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集合类型：一个元素集合，元素之间无序，相同元素在集合中唯一存在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映射类型：是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数据项的组合，每个元素是一个键值对，表示为（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key,value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2719" y="1693132"/>
            <a:ext cx="2406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697588" y="1944778"/>
            <a:ext cx="85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abcdabcdabcd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'.replace('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cd','ok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abcdabcdabcd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'.replace('cd','ok',1))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 is an excellent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language.'.count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('a'))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 is an excellent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language.'.count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('a',20)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457" y="46615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字符串的方法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2260" y="498835"/>
            <a:ext cx="10287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、运行以下程序，输出的结果是：‬‬‬‬‬‬‬‬‬‬‬‬‬‬‬‬‬‬‬‬‬‬‬‬‬‬‬‬‬‬‬‬‬‬‬‬‬‬‬‬‬‬‬‬‬‬‬‬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 = "Nanjing University"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str2 = str1[:7] + " Normal " + str1[-10:]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print(str2)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Nanjing Normal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Normal 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Normal University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Nanjing Normal University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2260" y="498835"/>
            <a:ext cx="10287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程序的输出结果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"python\n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16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12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20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2260" y="498835"/>
            <a:ext cx="10287000" cy="389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、同时去掉字符串左边和右边空格的函数是：‬‬‬‬‬‬‬‬‬‬‬‬‬‬‬‬‬‬‬‬‬‬‬‬‬‬‬‬‬‬‬‬‬‬‬‬‬‬‬‬‬‬‬‬‬‬‬‬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count()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center()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fomat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strip()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2260" y="802800"/>
            <a:ext cx="10287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hello’,t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world’,s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s, s[-1], s[2:8], s[::3], s[-2::-1]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分别是多少？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’的结果是多少？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63950" y="1283970"/>
            <a:ext cx="68072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s="所见  即所得， really？"</a:t>
            </a:r>
            <a:endParaRPr lang="zh-CN" altLang="en-US" sz="2400"/>
          </a:p>
          <a:p>
            <a:r>
              <a:rPr lang="zh-CN" altLang="en-US" sz="2400"/>
              <a:t>while True :</a:t>
            </a:r>
            <a:endParaRPr lang="zh-CN" altLang="en-US" sz="2400"/>
          </a:p>
          <a:p>
            <a:r>
              <a:rPr lang="zh-CN" altLang="en-US" sz="2400"/>
              <a:t>    x=eval(input())</a:t>
            </a:r>
            <a:endParaRPr lang="zh-CN" altLang="en-US" sz="2400"/>
          </a:p>
          <a:p>
            <a:r>
              <a:rPr lang="zh-CN" altLang="en-US" sz="2400"/>
              <a:t>    if x==1:</a:t>
            </a:r>
            <a:endParaRPr lang="zh-CN" altLang="en-US" sz="2400"/>
          </a:p>
          <a:p>
            <a:r>
              <a:rPr lang="zh-CN" altLang="en-US" sz="2400"/>
              <a:t>        print(s.replace(" ",""))</a:t>
            </a:r>
            <a:endParaRPr lang="zh-CN" altLang="en-US" sz="2400"/>
          </a:p>
          <a:p>
            <a:r>
              <a:rPr lang="zh-CN" altLang="en-US" sz="2400"/>
              <a:t>    if x==2:</a:t>
            </a:r>
            <a:endParaRPr lang="zh-CN" altLang="en-US" sz="2400"/>
          </a:p>
          <a:p>
            <a:r>
              <a:rPr lang="zh-CN" altLang="en-US" sz="2400"/>
              <a:t>        print(s.upper())</a:t>
            </a:r>
            <a:endParaRPr lang="zh-CN" altLang="en-US" sz="2400"/>
          </a:p>
          <a:p>
            <a:r>
              <a:rPr lang="zh-CN" altLang="en-US" sz="2400"/>
              <a:t>    if x==3:</a:t>
            </a:r>
            <a:endParaRPr lang="zh-CN" altLang="en-US" sz="2400"/>
          </a:p>
          <a:p>
            <a:r>
              <a:rPr lang="zh-CN" altLang="en-US" sz="2400"/>
              <a:t>        print(s.replace("？","！"))</a:t>
            </a:r>
            <a:endParaRPr lang="zh-CN" altLang="en-US" sz="2400"/>
          </a:p>
          <a:p>
            <a:r>
              <a:rPr lang="zh-CN" altLang="en-US" sz="2400"/>
              <a:t>    if x==4:</a:t>
            </a:r>
            <a:endParaRPr lang="zh-CN" altLang="en-US" sz="2400"/>
          </a:p>
          <a:p>
            <a:r>
              <a:rPr lang="zh-CN" altLang="en-US" sz="2400"/>
              <a:t>        print(s.split())</a:t>
            </a:r>
            <a:endParaRPr lang="zh-CN" altLang="en-US" sz="2400"/>
          </a:p>
          <a:p>
            <a:r>
              <a:rPr lang="zh-CN" altLang="en-US" sz="2400"/>
              <a:t>    if x==5:</a:t>
            </a:r>
            <a:endParaRPr lang="zh-CN" altLang="en-US" sz="2400"/>
          </a:p>
          <a:p>
            <a:r>
              <a:rPr lang="zh-CN" altLang="en-US" sz="2400"/>
              <a:t>        break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7260" y="458470"/>
            <a:ext cx="5059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课堂练习：下面代码的功能是什么？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4987" y="1087777"/>
            <a:ext cx="10159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字符串通过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format()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方法进行格式化处理，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语法格式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】</a:t>
            </a: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模板字符串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&gt;.format(&lt;</a:t>
            </a: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逗号分隔的参数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&gt;)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9773" y="255268"/>
            <a:ext cx="5986129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字符串的格式化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5239" y="2520930"/>
            <a:ext cx="629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槽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88895" y="2982595"/>
            <a:ext cx="2667765" cy="70800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660163" y="2991687"/>
            <a:ext cx="505643" cy="6997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12984" y="2965366"/>
            <a:ext cx="2809336" cy="726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04533" y="3695095"/>
            <a:ext cx="101690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 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{2}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次人口普查结果为：全国人口共</a:t>
            </a:r>
            <a:r>
              <a:rPr lang="en-US" altLang="zh-CN" dirty="0">
                <a:latin typeface="Times New Roman" panose="02020603050405020304" pitchFamily="18" charset="0"/>
              </a:rPr>
              <a:t>{0}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万人，年平均增长率为</a:t>
            </a:r>
            <a:r>
              <a:rPr lang="en-US" altLang="zh-CN" dirty="0">
                <a:latin typeface="Times New Roman" panose="02020603050405020304" pitchFamily="18" charset="0"/>
              </a:rPr>
              <a:t>{1}%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”.format(141178, 0.53,’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七</a:t>
            </a:r>
            <a:r>
              <a:rPr lang="en-US" altLang="zh-CN" dirty="0">
                <a:latin typeface="Times New Roman" panose="02020603050405020304" pitchFamily="18" charset="0"/>
              </a:rPr>
              <a:t>’)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609382" y="4064428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165806" y="4064427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819554" y="4049140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568840" y="3979566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0266812" y="3969627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724012" y="3979566"/>
            <a:ext cx="0" cy="52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431142" y="4679984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436949" y="4684579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7666466" y="4684274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962679" y="4684579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58671" y="4679984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0608318" y="4679984"/>
            <a:ext cx="7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609382" y="5376251"/>
            <a:ext cx="629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/>
              <a:t>字符串中槽</a:t>
            </a:r>
            <a:r>
              <a:rPr lang="en-US" altLang="zh-CN" sz="2800" dirty="0"/>
              <a:t>{}</a:t>
            </a:r>
            <a:r>
              <a:rPr lang="zh-CN" altLang="en-US" sz="2800" dirty="0"/>
              <a:t>的默认顺序</a:t>
            </a:r>
            <a:endParaRPr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9317793" y="5334143"/>
            <a:ext cx="2013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Format()</a:t>
            </a:r>
            <a:r>
              <a:rPr lang="zh-CN" altLang="en-US" sz="2800" dirty="0"/>
              <a:t>中参数的顺序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76581" y="4186673"/>
            <a:ext cx="696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format()</a:t>
            </a:r>
            <a:r>
              <a:rPr lang="zh-CN" altLang="en-US" sz="2400" b="1" dirty="0">
                <a:solidFill>
                  <a:srgbClr val="FF0000"/>
                </a:solidFill>
              </a:rPr>
              <a:t>方法的槽与参数对应关系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4" y="2168201"/>
            <a:ext cx="10811292" cy="152329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59773" y="255268"/>
            <a:ext cx="5986129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字符串的格式化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255270"/>
            <a:ext cx="95975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 </a:t>
            </a:r>
            <a:r>
              <a:rPr lang="en-US" altLang="zh-CN" sz="3200" b="1" dirty="0">
                <a:sym typeface="+mn-ea"/>
              </a:rPr>
              <a:t>              </a:t>
            </a:r>
            <a:endParaRPr lang="zh-CN" altLang="en-US" sz="320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eaLnBrk="0" hangingPunct="0">
              <a:lnSpc>
                <a:spcPct val="15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format()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方法中模板字符串的槽除了包括参数序号，还可以包括格式控制信息。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lnSpc>
                <a:spcPct val="15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槽的内部样式：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{&lt;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参数序号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&gt;: &lt;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格式控制标记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&gt;}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15" y="3275787"/>
            <a:ext cx="10429402" cy="266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59773" y="255268"/>
            <a:ext cx="5986129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字符串的格式化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5766" y="507876"/>
            <a:ext cx="8679711" cy="58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&gt;&gt;&gt;"{0:=^20}".format("PYTHON")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'=======PYTHON======='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&gt;&gt;&gt;"{0:*&gt;20}".format("BIT")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'*****************BIT‘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&gt;&gt;&gt;"{:.3}".format(“Python")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‘</a:t>
            </a:r>
            <a:r>
              <a:rPr lang="en-US" altLang="zh-CN" sz="2400" b="1" dirty="0" err="1"/>
              <a:t>Pyt</a:t>
            </a:r>
            <a:r>
              <a:rPr lang="en-US" altLang="zh-CN" sz="2400" b="1" dirty="0"/>
              <a:t>‘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&gt;&gt;&gt;"{0:,.2f}".format(12345.6789)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'12,345.68'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&gt;&gt;&gt;"{0:b},{0:c},{0:d},{0:o},{0:x},{0:X}".format(425)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'110101001,Ʃ,425,651,1a9,1A9'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&gt;&gt;&gt;"{0:e},{0:E},{0:f},{0:%}".format(3.14)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'3.140000e+00,3.140000E+00,3.140000,314.000000%'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字典（映射类型）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序列数据类型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200" b="1" dirty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组合数据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19218" y="536986"/>
            <a:ext cx="102870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、下列程序的运行结果是‬‬‬‬‬‬‬‬‬‬‬‬‬‬‬‬‬‬‬‬‬‬‬‬‬‬‬‬‬‬‬‬‬‬‬‬‬‬‬‬‬‬‬‬‬‬‬‬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"PYTHON"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print("{0:3}".format(s))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‘PYT’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‘PYTH’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‘PYTHON’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‘   PYTHON’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19218" y="445391"/>
            <a:ext cx="102870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面代码的执行结果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"Python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等级考试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"="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"&gt;"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print("{0:{1}{3}{2}}".format(a, b, 25, c))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===============Python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等级考试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&gt;&gt;&gt;&gt;&gt;&gt;&gt;&gt;&gt;&gt;&gt;&gt;&gt;&gt;&gt;Python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等级考试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等级考试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===============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等级考试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&gt;&gt;&gt;&gt;&gt;&gt;&gt;&gt;&gt;&gt;&gt;&gt;&gt;&gt;&gt;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19218" y="445391"/>
            <a:ext cx="102870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、以下程序的输出结果是：‬‬‬‬‬‬‬‬‬‬‬‬‬‬‬‬‬‬‬‬‬‬‬‬‬‬‬‬‬‬‬‬‬‬‬‬‬‬‬‬‬‬‬‬‬‬‬‬ ‬‬‬‬‬‬‬‬‬‬‬‬‬‬‬‬‬‬‬‬‬‬‬‬‬‬‬‬‬‬‬‬‬‬‬‬‬‬‬‬‬‬‬‬‬‬‬‬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 ="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 ="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超级游泳健将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print("{0:^4}:{1:!&lt;9}".format(s1,s2))‬‬‬‬‬‬‬‬‬‬‬‬‬‬‬‬‬‬‬‬‬‬‬‬‬‬‬‬‬‬‬‬‬‬‬‬‬‬‬‬‬‬‬‬‬‬‬‬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企鹅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:!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超级游泳健将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超级游泳健将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超级游泳健将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企鹅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超级游泳健将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3799" y="802800"/>
            <a:ext cx="1123610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、下列语句的输出结果是：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print(“{:&gt;15s}:{:&lt;8.2f}”.format(“length”,23.87501))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12628" y="651866"/>
            <a:ext cx="4817987" cy="615523"/>
          </a:xfrm>
          <a:prstGeom prst="rect">
            <a:avLst/>
          </a:prstGeom>
        </p:spPr>
        <p:txBody>
          <a:bodyPr wrap="square" lIns="121892" tIns="60945" rIns="121892" bIns="60945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字符串应用举例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628" y="1267389"/>
            <a:ext cx="5678233" cy="2339072"/>
          </a:xfrm>
          <a:prstGeom prst="rect">
            <a:avLst/>
          </a:prstGeom>
        </p:spPr>
        <p:txBody>
          <a:bodyPr wrap="square" lIns="121892" tIns="60945" rIns="121892" bIns="60945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4-1】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从键盘输入一个字符串，分别统计其中英文字母、空格、数字和其他字符的个数。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40979" y="1570421"/>
            <a:ext cx="4814995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4-2】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保留字符串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中的字母存放到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指向的空间。例如，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中输入“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12aA3b4B5”,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中显示为“</a:t>
            </a:r>
            <a:r>
              <a:rPr lang="en-US" altLang="zh-CN" sz="2400" b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628" y="651866"/>
            <a:ext cx="4817987" cy="615523"/>
          </a:xfrm>
          <a:prstGeom prst="rect">
            <a:avLst/>
          </a:prstGeom>
        </p:spPr>
        <p:txBody>
          <a:bodyPr wrap="square" lIns="121892" tIns="60945" rIns="121892" bIns="60945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字符串应用举例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12628" y="1663984"/>
            <a:ext cx="4817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4-3】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设计程序，计算并输出一个长整数的各位数字之和。</a:t>
            </a:r>
            <a:endParaRPr lang="zh-CN" altLang="en-US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628" y="651866"/>
            <a:ext cx="4817987" cy="615523"/>
          </a:xfrm>
          <a:prstGeom prst="rect">
            <a:avLst/>
          </a:prstGeom>
        </p:spPr>
        <p:txBody>
          <a:bodyPr wrap="square" lIns="121892" tIns="60945" rIns="121892" bIns="60945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字符串应用举例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Oval 6"/>
          <p:cNvSpPr/>
          <p:nvPr/>
        </p:nvSpPr>
        <p:spPr bwMode="auto">
          <a:xfrm>
            <a:off x="979488" y="1967876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en-US" sz="2135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384239" y="2375768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3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87166" y="66218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259069" y="2180861"/>
            <a:ext cx="95372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从键盘输入一行字符，分别统计其中英文字母、空格、数字和其它字符的个数。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Oval 6"/>
          <p:cNvSpPr/>
          <p:nvPr/>
        </p:nvSpPr>
        <p:spPr bwMode="auto">
          <a:xfrm>
            <a:off x="979488" y="1967876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en-US" sz="2135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384239" y="2375768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3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87166" y="66218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259069" y="2180862"/>
            <a:ext cx="9537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编写代码，从字符串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中取出英文字母，并按顺序存储到字符串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中。例如，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中输入“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12aA3b4B5”,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中显示为“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60968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列表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序列数据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548626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元组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0" name="图片 4"/>
          <p:cNvPicPr>
            <a:picLocks noChangeAspect="1"/>
          </p:cNvPicPr>
          <p:nvPr/>
        </p:nvPicPr>
        <p:blipFill rotWithShape="1">
          <a:blip r:embed="rId1"/>
          <a:srcRect r="12532"/>
          <a:stretch>
            <a:fillRect/>
          </a:stretch>
        </p:blipFill>
        <p:spPr>
          <a:xfrm>
            <a:off x="1948456" y="1380298"/>
            <a:ext cx="7802526" cy="3837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64288" y="4477704"/>
            <a:ext cx="10759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3200" b="1" dirty="0"/>
              <a:t>(dict)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9"/>
          <p:cNvSpPr txBox="1"/>
          <p:nvPr/>
        </p:nvSpPr>
        <p:spPr>
          <a:xfrm flipH="1">
            <a:off x="662879" y="448081"/>
            <a:ext cx="473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63606" y="1582542"/>
            <a:ext cx="5224189" cy="707886"/>
            <a:chOff x="4849178" y="1625999"/>
            <a:chExt cx="5224189" cy="707886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文本框 55"/>
            <p:cNvSpPr txBox="1"/>
            <p:nvPr/>
          </p:nvSpPr>
          <p:spPr>
            <a:xfrm flipH="1">
              <a:off x="5947344" y="1702943"/>
              <a:ext cx="4126023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创建列表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63606" y="3822090"/>
            <a:ext cx="5224189" cy="707886"/>
            <a:chOff x="4849178" y="1625999"/>
            <a:chExt cx="5224189" cy="707886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文本框 84"/>
            <p:cNvSpPr txBox="1"/>
            <p:nvPr/>
          </p:nvSpPr>
          <p:spPr>
            <a:xfrm flipH="1">
              <a:off x="5947344" y="1702943"/>
              <a:ext cx="4126023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操作列表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63606" y="4920207"/>
            <a:ext cx="5224189" cy="707886"/>
            <a:chOff x="4849178" y="1625999"/>
            <a:chExt cx="5224189" cy="707886"/>
          </a:xfrm>
        </p:grpSpPr>
        <p:sp>
          <p:nvSpPr>
            <p:cNvPr id="21" name="等腰三角形 20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文本框 88"/>
            <p:cNvSpPr txBox="1"/>
            <p:nvPr/>
          </p:nvSpPr>
          <p:spPr>
            <a:xfrm flipH="1">
              <a:off x="5947344" y="1702943"/>
              <a:ext cx="4126023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列表函数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1706880" y="1681422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963606" y="2705221"/>
            <a:ext cx="5224189" cy="707886"/>
            <a:chOff x="4849178" y="1625999"/>
            <a:chExt cx="5224189" cy="70788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55"/>
            <p:cNvSpPr txBox="1"/>
            <p:nvPr/>
          </p:nvSpPr>
          <p:spPr>
            <a:xfrm flipH="1">
              <a:off x="5947344" y="1702943"/>
              <a:ext cx="4126023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访问列表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7" name="Shape 153"/>
          <p:cNvSpPr/>
          <p:nvPr/>
        </p:nvSpPr>
        <p:spPr>
          <a:xfrm>
            <a:off x="6072648" y="1183186"/>
            <a:ext cx="184727" cy="46165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6" rIns="91438" bIns="91436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pc="300" dirty="0"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 flipH="1">
            <a:off x="940660" y="1299135"/>
            <a:ext cx="10082945" cy="111376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列表是由一系列</a:t>
            </a:r>
            <a:r>
              <a:rPr lang="zh-CN" altLang="en-US" sz="2400" b="1" dirty="0">
                <a:solidFill>
                  <a:srgbClr val="00B0F0"/>
                </a:solidFill>
                <a:latin typeface="+mj-ea"/>
              </a:rPr>
              <a:t>按特定顺序排列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的元素组成，列表</a:t>
            </a:r>
            <a:r>
              <a:rPr lang="zh-CN" altLang="en-US" sz="2400" b="1" dirty="0">
                <a:solidFill>
                  <a:srgbClr val="00B0F0"/>
                </a:solidFill>
                <a:latin typeface="+mj-ea"/>
              </a:rPr>
              <a:t>能存储多种类型的数据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，其中的元素之间可以没有任何关系。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7743" y="2577627"/>
            <a:ext cx="5599329" cy="461665"/>
            <a:chOff x="1086533" y="2152643"/>
            <a:chExt cx="5599329" cy="461664"/>
          </a:xfrm>
        </p:grpSpPr>
        <p:sp>
          <p:nvSpPr>
            <p:cNvPr id="12" name="椭圆 11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1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空列表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26070" y="2610288"/>
            <a:ext cx="20738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student1=[]</a:t>
            </a:r>
            <a:endParaRPr lang="zh-CN" altLang="en-US" sz="2400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27743" y="3415437"/>
            <a:ext cx="5599329" cy="461665"/>
            <a:chOff x="1086533" y="2152643"/>
            <a:chExt cx="5599329" cy="461664"/>
          </a:xfrm>
        </p:grpSpPr>
        <p:sp>
          <p:nvSpPr>
            <p:cNvPr id="23" name="椭圆 22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1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列表赋值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72808" y="3448098"/>
            <a:ext cx="5653916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student2=[‘jack’,18,’shanghai’,’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’]</a:t>
            </a:r>
            <a:endParaRPr lang="zh-CN" altLang="en-US" sz="2400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  <p:sp>
        <p:nvSpPr>
          <p:cNvPr id="28" name="文本框 6"/>
          <p:cNvSpPr txBox="1"/>
          <p:nvPr/>
        </p:nvSpPr>
        <p:spPr>
          <a:xfrm flipH="1">
            <a:off x="940659" y="4228237"/>
            <a:ext cx="924837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其他类型转换为列表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67751" y="4260898"/>
            <a:ext cx="4581571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student3=list(‘hello world’)</a:t>
            </a:r>
            <a:endParaRPr lang="zh-CN" altLang="en-US" sz="2400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60105" y="4369373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1" name="文本框 5"/>
          <p:cNvSpPr txBox="1"/>
          <p:nvPr/>
        </p:nvSpPr>
        <p:spPr>
          <a:xfrm flipH="1">
            <a:off x="544224" y="508884"/>
            <a:ext cx="2621987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创建列表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7" name="Shape 153"/>
          <p:cNvSpPr/>
          <p:nvPr/>
        </p:nvSpPr>
        <p:spPr>
          <a:xfrm>
            <a:off x="6072648" y="1183186"/>
            <a:ext cx="184727" cy="46165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6" rIns="91438" bIns="91436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pc="300" dirty="0"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7743" y="2534085"/>
            <a:ext cx="5599329" cy="461665"/>
            <a:chOff x="1086533" y="2152643"/>
            <a:chExt cx="5599329" cy="461664"/>
          </a:xfrm>
        </p:grpSpPr>
        <p:sp>
          <p:nvSpPr>
            <p:cNvPr id="12" name="椭圆 11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列表索引语法：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58702" y="5374002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8574" y="5374002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96701" y="5374002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</a:rPr>
              <a:t>2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08186" y="5374002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</a:rPr>
              <a:t>3</a:t>
            </a:r>
            <a:endParaRPr lang="zh-CN" altLang="en-US" sz="4000" b="1" dirty="0">
              <a:solidFill>
                <a:srgbClr val="7030A0"/>
              </a:solidFill>
            </a:endParaRPr>
          </a:p>
        </p:txBody>
      </p:sp>
      <p:sp>
        <p:nvSpPr>
          <p:cNvPr id="18" name="箭头: 虚尾 17"/>
          <p:cNvSpPr/>
          <p:nvPr/>
        </p:nvSpPr>
        <p:spPr>
          <a:xfrm rot="16200000">
            <a:off x="7993015" y="483812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箭头: 虚尾 18"/>
          <p:cNvSpPr/>
          <p:nvPr/>
        </p:nvSpPr>
        <p:spPr>
          <a:xfrm rot="16200000">
            <a:off x="6253353" y="483812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箭头: 虚尾 19"/>
          <p:cNvSpPr/>
          <p:nvPr/>
        </p:nvSpPr>
        <p:spPr>
          <a:xfrm rot="16200000">
            <a:off x="4728953" y="483812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箭头: 虚尾 20"/>
          <p:cNvSpPr/>
          <p:nvPr/>
        </p:nvSpPr>
        <p:spPr>
          <a:xfrm rot="16200000">
            <a:off x="3038630" y="4838122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6573" y="1563737"/>
            <a:ext cx="53404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583669" y="3637524"/>
          <a:ext cx="6535548" cy="9752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3887"/>
                <a:gridCol w="1633887"/>
                <a:gridCol w="1633887"/>
                <a:gridCol w="1633887"/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‘jack’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‘shanghai’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471064" y="2562619"/>
            <a:ext cx="1889552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student[0]</a:t>
            </a:r>
            <a:endParaRPr lang="zh-CN" altLang="en-US" sz="2400" dirty="0"/>
          </a:p>
        </p:txBody>
      </p:sp>
      <p:sp>
        <p:nvSpPr>
          <p:cNvPr id="24" name="箭头: 虚尾 19"/>
          <p:cNvSpPr/>
          <p:nvPr/>
        </p:nvSpPr>
        <p:spPr>
          <a:xfrm>
            <a:off x="5519936" y="2642815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32625" y="2562619"/>
            <a:ext cx="1000270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'jack'</a:t>
            </a:r>
            <a:endParaRPr lang="zh-CN" altLang="en-US" sz="2400" dirty="0"/>
          </a:p>
        </p:txBody>
      </p:sp>
      <p:sp>
        <p:nvSpPr>
          <p:cNvPr id="26" name="文本框 5"/>
          <p:cNvSpPr txBox="1"/>
          <p:nvPr/>
        </p:nvSpPr>
        <p:spPr>
          <a:xfrm flipH="1">
            <a:off x="544224" y="571231"/>
            <a:ext cx="2621987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5211" y="2264061"/>
            <a:ext cx="5599329" cy="461665"/>
            <a:chOff x="1086533" y="2152643"/>
            <a:chExt cx="5599329" cy="461664"/>
          </a:xfrm>
        </p:grpSpPr>
        <p:sp>
          <p:nvSpPr>
            <p:cNvPr id="12" name="椭圆 11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列表切片语法：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07564" y="551223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7436" y="551223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45563" y="551223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</a:rPr>
              <a:t>2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7048" y="551223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</a:rPr>
              <a:t>3</a:t>
            </a:r>
            <a:endParaRPr lang="zh-CN" altLang="en-US" sz="4000" b="1" dirty="0">
              <a:solidFill>
                <a:srgbClr val="7030A0"/>
              </a:solidFill>
            </a:endParaRPr>
          </a:p>
        </p:txBody>
      </p:sp>
      <p:sp>
        <p:nvSpPr>
          <p:cNvPr id="18" name="箭头: 虚尾 17"/>
          <p:cNvSpPr/>
          <p:nvPr/>
        </p:nvSpPr>
        <p:spPr>
          <a:xfrm rot="16200000">
            <a:off x="8141877" y="497635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箭头: 虚尾 18"/>
          <p:cNvSpPr/>
          <p:nvPr/>
        </p:nvSpPr>
        <p:spPr>
          <a:xfrm rot="16200000">
            <a:off x="6402215" y="497635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箭头: 虚尾 19"/>
          <p:cNvSpPr/>
          <p:nvPr/>
        </p:nvSpPr>
        <p:spPr>
          <a:xfrm rot="16200000">
            <a:off x="4877815" y="497635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箭头: 虚尾 20"/>
          <p:cNvSpPr/>
          <p:nvPr/>
        </p:nvSpPr>
        <p:spPr>
          <a:xfrm rot="16200000">
            <a:off x="3187492" y="497635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0659" y="1552518"/>
            <a:ext cx="53404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732531" y="3775753"/>
          <a:ext cx="6535548" cy="9752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3887"/>
                <a:gridCol w="1633887"/>
                <a:gridCol w="1633887"/>
                <a:gridCol w="1633887"/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‘jack’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‘shanghai’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395466" y="2256568"/>
            <a:ext cx="2166871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student[0:3]</a:t>
            </a:r>
            <a:endParaRPr lang="zh-CN" altLang="en-US" sz="2400" dirty="0"/>
          </a:p>
        </p:txBody>
      </p:sp>
      <p:sp>
        <p:nvSpPr>
          <p:cNvPr id="24" name="箭头: 虚尾 19"/>
          <p:cNvSpPr/>
          <p:nvPr/>
        </p:nvSpPr>
        <p:spPr>
          <a:xfrm>
            <a:off x="5960026" y="235152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78042" y="2292596"/>
            <a:ext cx="3558150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['jack', 18, 'shanghai']</a:t>
            </a:r>
            <a:endParaRPr lang="zh-CN" altLang="en-US" sz="2400" dirty="0"/>
          </a:p>
        </p:txBody>
      </p:sp>
      <p:sp>
        <p:nvSpPr>
          <p:cNvPr id="28" name="文本框 6"/>
          <p:cNvSpPr txBox="1"/>
          <p:nvPr/>
        </p:nvSpPr>
        <p:spPr>
          <a:xfrm flipH="1">
            <a:off x="1244306" y="2809850"/>
            <a:ext cx="5382767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09981" y="2866156"/>
            <a:ext cx="2444191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student[0:3:2]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692557" y="2902184"/>
            <a:ext cx="302646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['jack', 'shanghai']</a:t>
            </a:r>
            <a:endParaRPr lang="zh-CN" altLang="en-US" sz="2400" dirty="0"/>
          </a:p>
        </p:txBody>
      </p:sp>
      <p:sp>
        <p:nvSpPr>
          <p:cNvPr id="31" name="箭头: 虚尾 19"/>
          <p:cNvSpPr/>
          <p:nvPr/>
        </p:nvSpPr>
        <p:spPr>
          <a:xfrm>
            <a:off x="5977919" y="2971245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文本框 5"/>
          <p:cNvSpPr txBox="1"/>
          <p:nvPr/>
        </p:nvSpPr>
        <p:spPr>
          <a:xfrm flipH="1">
            <a:off x="685577" y="546344"/>
            <a:ext cx="2621987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7" name="Shape 153"/>
          <p:cNvSpPr/>
          <p:nvPr/>
        </p:nvSpPr>
        <p:spPr>
          <a:xfrm>
            <a:off x="6072648" y="1183186"/>
            <a:ext cx="184727" cy="46165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6" rIns="91438" bIns="91436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pc="300" dirty="0"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7743" y="2098665"/>
            <a:ext cx="5599329" cy="461665"/>
            <a:chOff x="1086533" y="2152643"/>
            <a:chExt cx="5599329" cy="461664"/>
          </a:xfrm>
        </p:grpSpPr>
        <p:sp>
          <p:nvSpPr>
            <p:cNvPr id="12" name="椭圆 11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1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整个列表访问：整体访问语法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27743" y="1461417"/>
            <a:ext cx="53404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038187" y="3851700"/>
            <a:ext cx="6096000" cy="1384995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for  &lt;</a:t>
            </a:r>
            <a:r>
              <a:rPr lang="zh-CN" altLang="en-US" sz="2800" dirty="0"/>
              <a:t>任意变量名</a:t>
            </a:r>
            <a:r>
              <a:rPr lang="en-US" altLang="zh-CN" sz="2800" dirty="0"/>
              <a:t>&gt;  in  &lt;</a:t>
            </a:r>
            <a:r>
              <a:rPr lang="zh-CN" altLang="en-US" sz="2800" dirty="0"/>
              <a:t>列表名</a:t>
            </a:r>
            <a:r>
              <a:rPr lang="en-US" altLang="zh-CN" sz="2800" dirty="0"/>
              <a:t>&gt;: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语句块</a:t>
            </a:r>
            <a:endParaRPr lang="zh-CN" altLang="en-US" sz="28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389395" y="5110999"/>
            <a:ext cx="716362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 e in student:</a:t>
            </a:r>
            <a:endParaRPr lang="en-US" altLang="zh-CN" sz="28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print(e, end=" ")</a:t>
            </a:r>
            <a:endParaRPr lang="zh-CN" altLang="zh-CN" sz="4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7357" y="5454682"/>
            <a:ext cx="2481509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jack 18 shanghai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1" name="箭头: 虚尾 19"/>
          <p:cNvSpPr/>
          <p:nvPr/>
        </p:nvSpPr>
        <p:spPr>
          <a:xfrm>
            <a:off x="6043340" y="546943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9397" y="2719306"/>
            <a:ext cx="253607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print(student)</a:t>
            </a:r>
            <a:endParaRPr lang="zh-CN" altLang="en-US" sz="2400" dirty="0"/>
          </a:p>
        </p:txBody>
      </p:sp>
      <p:sp>
        <p:nvSpPr>
          <p:cNvPr id="33" name="箭头: 虚尾 19"/>
          <p:cNvSpPr/>
          <p:nvPr/>
        </p:nvSpPr>
        <p:spPr>
          <a:xfrm>
            <a:off x="3914967" y="2784002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34338" y="2725976"/>
            <a:ext cx="4176909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['jack', 18, 'shanghai', 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71285" y="3415437"/>
            <a:ext cx="5599329" cy="461665"/>
            <a:chOff x="1086533" y="2152643"/>
            <a:chExt cx="5599329" cy="461664"/>
          </a:xfrm>
        </p:grpSpPr>
        <p:sp>
          <p:nvSpPr>
            <p:cNvPr id="36" name="椭圆 35"/>
            <p:cNvSpPr/>
            <p:nvPr/>
          </p:nvSpPr>
          <p:spPr bwMode="auto">
            <a:xfrm>
              <a:off x="1086533" y="2303922"/>
              <a:ext cx="179387" cy="1793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1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文本框 6"/>
            <p:cNvSpPr txBox="1"/>
            <p:nvPr/>
          </p:nvSpPr>
          <p:spPr>
            <a:xfrm flipH="1">
              <a:off x="1303096" y="2152643"/>
              <a:ext cx="538276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整个列表访问：逐一访问语法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38" name="文本框 5"/>
          <p:cNvSpPr txBox="1"/>
          <p:nvPr/>
        </p:nvSpPr>
        <p:spPr>
          <a:xfrm flipH="1">
            <a:off x="544224" y="540137"/>
            <a:ext cx="2621987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访问列表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622359" y="555561"/>
            <a:ext cx="422034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 flipH="1">
            <a:off x="923208" y="2882086"/>
            <a:ext cx="6464563" cy="5789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修改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语法：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索引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]=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新值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16835" y="2214801"/>
            <a:ext cx="995916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修改列表元素：需要将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'jack'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修改为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’tom’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6320" y="2982396"/>
            <a:ext cx="481115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student[0]=‘tom’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3307564" y="551223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箭头: 虚尾 20"/>
          <p:cNvSpPr/>
          <p:nvPr/>
        </p:nvSpPr>
        <p:spPr>
          <a:xfrm rot="16200000">
            <a:off x="3187492" y="497635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732531" y="3775753"/>
          <a:ext cx="6535548" cy="9752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3887"/>
                <a:gridCol w="1633887"/>
                <a:gridCol w="1633887"/>
                <a:gridCol w="1633887"/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‘jack’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‘shanghai’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30096" y="1563738"/>
            <a:ext cx="53404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sp>
        <p:nvSpPr>
          <p:cNvPr id="27" name="椭圆 26"/>
          <p:cNvSpPr/>
          <p:nvPr/>
        </p:nvSpPr>
        <p:spPr bwMode="auto">
          <a:xfrm>
            <a:off x="990285" y="2325161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523620" y="556091"/>
            <a:ext cx="4597715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 flipH="1">
            <a:off x="923208" y="2882086"/>
            <a:ext cx="6464563" cy="6600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修改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语法：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.append(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内容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16835" y="2214801"/>
            <a:ext cx="995916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添加列表元素：需要将‘篮球’添加到列表的末尾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98846" y="2985442"/>
            <a:ext cx="481115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student.append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篮球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’)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0096" y="1563738"/>
            <a:ext cx="534049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']</a:t>
            </a:r>
            <a:endParaRPr lang="zh-CN" altLang="en-US" sz="2400" dirty="0"/>
          </a:p>
        </p:txBody>
      </p:sp>
      <p:sp>
        <p:nvSpPr>
          <p:cNvPr id="27" name="椭圆 26"/>
          <p:cNvSpPr/>
          <p:nvPr/>
        </p:nvSpPr>
        <p:spPr bwMode="auto">
          <a:xfrm>
            <a:off x="990285" y="2325161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8801059" y="5675195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箭头: 虚尾 11"/>
          <p:cNvSpPr/>
          <p:nvPr/>
        </p:nvSpPr>
        <p:spPr>
          <a:xfrm rot="16200000">
            <a:off x="8653019" y="511397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165908" y="3785667"/>
          <a:ext cx="1505243" cy="9826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05243"/>
              </a:tblGrid>
              <a:tr h="9826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/>
                        <a:t>篮球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643981" y="3790267"/>
          <a:ext cx="6535548" cy="9752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3887"/>
                <a:gridCol w="1633887"/>
                <a:gridCol w="1633887"/>
                <a:gridCol w="1633887"/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‘jack’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‘shanghai’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523618" y="527148"/>
            <a:ext cx="452102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 flipH="1">
            <a:off x="923208" y="2882086"/>
            <a:ext cx="6464563" cy="553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修改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语法：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.insert(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位置，内容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16835" y="2214801"/>
            <a:ext cx="995916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插入列表元素：需要将‘音乐’插入到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男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的后面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46654" y="2928253"/>
            <a:ext cx="481115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student.insert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(4,‘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音乐’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0096" y="1563738"/>
            <a:ext cx="6472217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student=['jack',18,'shanghai','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‘,‘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篮球’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]</a:t>
            </a:r>
            <a:endParaRPr lang="zh-CN" altLang="en-US" sz="2400" dirty="0"/>
          </a:p>
        </p:txBody>
      </p:sp>
      <p:sp>
        <p:nvSpPr>
          <p:cNvPr id="27" name="椭圆 26"/>
          <p:cNvSpPr/>
          <p:nvPr/>
        </p:nvSpPr>
        <p:spPr bwMode="auto">
          <a:xfrm>
            <a:off x="990285" y="2325161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7973744" y="5665601"/>
            <a:ext cx="558517" cy="70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箭头: 虚尾 11"/>
          <p:cNvSpPr/>
          <p:nvPr/>
        </p:nvSpPr>
        <p:spPr>
          <a:xfrm rot="16200000">
            <a:off x="7825704" y="5104378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59" tIns="22859" rIns="22859" bIns="22859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643981" y="3790267"/>
          <a:ext cx="8661162" cy="97522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3527"/>
                <a:gridCol w="1443527"/>
                <a:gridCol w="1443527"/>
                <a:gridCol w="1443527"/>
                <a:gridCol w="1443527"/>
                <a:gridCol w="1443527"/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‘jack’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‘shanghai’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音乐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‘</a:t>
                      </a:r>
                      <a:r>
                        <a:rPr lang="zh-CN" altLang="en-US" sz="2400" dirty="0"/>
                        <a:t>篮球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 animBg="1"/>
      <p:bldP spid="1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483861" y="553731"/>
            <a:ext cx="452102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 flipH="1">
            <a:off x="1271544" y="3085282"/>
            <a:ext cx="7957515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（存在）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如果存在那么结果为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True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，否则为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False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16834" y="2267966"/>
            <a:ext cx="9451167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查找内容：查看指定内容是否在当前列表中存在。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0095" y="1563738"/>
            <a:ext cx="7469348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student=[‘jack’,18,‘shanghai’,‘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‘,’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音乐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’,‘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篮球’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]</a:t>
            </a:r>
            <a:endParaRPr lang="zh-CN" altLang="en-US" sz="2400" dirty="0"/>
          </a:p>
        </p:txBody>
      </p:sp>
      <p:sp>
        <p:nvSpPr>
          <p:cNvPr id="27" name="椭圆 26"/>
          <p:cNvSpPr/>
          <p:nvPr/>
        </p:nvSpPr>
        <p:spPr bwMode="auto">
          <a:xfrm>
            <a:off x="990285" y="2378326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4" name="文本框 6"/>
          <p:cNvSpPr txBox="1"/>
          <p:nvPr/>
        </p:nvSpPr>
        <p:spPr>
          <a:xfrm flipH="1">
            <a:off x="1271544" y="4498256"/>
            <a:ext cx="8859421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not in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（不存在），如果不存在那么结果为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True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，否则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False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5"/>
          <p:cNvSpPr txBox="1"/>
          <p:nvPr/>
        </p:nvSpPr>
        <p:spPr>
          <a:xfrm>
            <a:off x="1338626" y="3821273"/>
            <a:ext cx="5147233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print('jack' in student)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1402419" y="5144585"/>
            <a:ext cx="508343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print('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围棋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 not in student)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543497" y="562431"/>
            <a:ext cx="452102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 flipH="1">
            <a:off x="923208" y="2824030"/>
            <a:ext cx="6464563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删除语法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.pop 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索引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16834" y="2214801"/>
            <a:ext cx="563390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删除列表元素：需要删除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音乐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’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8049" y="2959905"/>
            <a:ext cx="240557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student.pop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(4)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3429" y="1468045"/>
            <a:ext cx="7469348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student=[‘jack’,18,‘shanghai’,‘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‘,’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音乐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’,‘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篮球’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]</a:t>
            </a:r>
            <a:endParaRPr lang="zh-CN" altLang="en-US" sz="2400" dirty="0"/>
          </a:p>
        </p:txBody>
      </p:sp>
      <p:sp>
        <p:nvSpPr>
          <p:cNvPr id="27" name="椭圆 26"/>
          <p:cNvSpPr/>
          <p:nvPr/>
        </p:nvSpPr>
        <p:spPr bwMode="auto">
          <a:xfrm>
            <a:off x="990285" y="2325161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4" name="文本框 6"/>
          <p:cNvSpPr txBox="1"/>
          <p:nvPr/>
        </p:nvSpPr>
        <p:spPr>
          <a:xfrm flipH="1">
            <a:off x="923208" y="3636841"/>
            <a:ext cx="6464563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删除语法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.remove 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内容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5"/>
          <p:cNvSpPr txBox="1"/>
          <p:nvPr/>
        </p:nvSpPr>
        <p:spPr>
          <a:xfrm>
            <a:off x="6238049" y="3772715"/>
            <a:ext cx="4213755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student.remove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音乐”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2" name="文本框 6"/>
          <p:cNvSpPr txBox="1"/>
          <p:nvPr/>
        </p:nvSpPr>
        <p:spPr>
          <a:xfrm flipH="1">
            <a:off x="923208" y="4435137"/>
            <a:ext cx="6464563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删除语法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del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索引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6238049" y="4571012"/>
            <a:ext cx="240557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del student[4]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8" name="文本框 6"/>
          <p:cNvSpPr txBox="1"/>
          <p:nvPr/>
        </p:nvSpPr>
        <p:spPr>
          <a:xfrm flipH="1">
            <a:off x="923208" y="5654330"/>
            <a:ext cx="6464563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删除语法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列表名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.clear()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15"/>
          <p:cNvSpPr txBox="1"/>
          <p:nvPr/>
        </p:nvSpPr>
        <p:spPr>
          <a:xfrm>
            <a:off x="6238049" y="5746664"/>
            <a:ext cx="240557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student.clear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0" name="文本框 6"/>
          <p:cNvSpPr txBox="1"/>
          <p:nvPr/>
        </p:nvSpPr>
        <p:spPr>
          <a:xfrm flipH="1">
            <a:off x="1079977" y="5143357"/>
            <a:ext cx="563390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清空列表：需要清空列表中所有内容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53429" y="5253717"/>
            <a:ext cx="179387" cy="179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>
              <a:defRPr/>
            </a:pPr>
            <a:endParaRPr lang="zh-CN" altLang="en-US">
              <a:solidFill>
                <a:srgbClr val="08080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86635" y="2294255"/>
            <a:ext cx="9366885" cy="193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4400" b="1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4400" b="1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4400" b="1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序列类型表示一组有先后顺序的元素，元素之间存在顺序关系，通过序号访问，元素之间不排他。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3"/>
            <a:ext cx="9526153" cy="27757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、关于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的列表，描述错误的选项是‬：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Python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列表是一个可以修改数据项的序列类型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Python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列表是包含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0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个或者多个对象引用的有序序列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Python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列表的长度不可变的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Python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列表用中括号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[ ]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表示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388375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、下面代码的输出结果是‬‬‬‬‬‬‬‬‬‬‬‬‬‬‬‬‬‬‬‬‬‬‬‬‬‬‬‬‬‬‬‬‬‬‬‬‬‬‬‬‬‬‬‬‬‬‬‬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vlist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 = list(range(5))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vlist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0 1 2 3 4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0,1,2,3,4,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[0, 1, 2, 3, 4]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0;1;2;3;4;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39703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、以下代码的运行结果是‬‬‬‬‬‬‬‬‬‬‬‬‬‬‬‬‬‬‬‬‬‬‬‬‬‬‬‬‬‬‬‬‬‬‬‬‬‬‬‬‬‬‬‬‬‬‬‬：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ls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 = [3.5, "Python", [10, "LIST"], 3.6]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ls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[2][-1][1])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L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Y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P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I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01743" y="351852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669851" y="1023955"/>
            <a:ext cx="11079125" cy="452431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、以下程序的输出结果是： ‬‬‬‬‬‬‬‬‬‬‬‬‬‬‬‬‬‬‬‬‬‬‬‬‬‬‬‬‬‬‬‬‬‬‬‬‬‬‬‬‬‬‬‬‬‬‬‬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L1 =['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abc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', ['123','456']]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L2 = ['1','2','3']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print(L1 &gt; L2)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1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True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False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TypeError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: '&gt;' not supported between instances of 'list' and 'str'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536365" y="305398"/>
            <a:ext cx="584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列表函数和方法 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29205" y="890173"/>
          <a:ext cx="10660283" cy="53660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862"/>
                <a:gridCol w="5366170"/>
                <a:gridCol w="3670251"/>
              </a:tblGrid>
              <a:tr h="531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函数</a:t>
                      </a:r>
                      <a:r>
                        <a:rPr lang="en-US" altLang="zh-CN" sz="1800" kern="1200" dirty="0">
                          <a:effectLst/>
                        </a:rPr>
                        <a:t>&amp;</a:t>
                      </a: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10267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dirty="0" err="1"/>
                        <a:t>len</a:t>
                      </a:r>
                      <a:r>
                        <a:rPr lang="en-US" altLang="zh-CN" sz="1800" dirty="0"/>
                        <a:t>(list)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800" kern="1200" dirty="0"/>
                        <a:t>返回列表元素个数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students=['</a:t>
                      </a:r>
                      <a:r>
                        <a:rPr lang="en-US" altLang="zh-CN" sz="1800" kern="1200" dirty="0" err="1"/>
                        <a:t>jack','tom','john</a:t>
                      </a:r>
                      <a:r>
                        <a:rPr lang="en-US" altLang="zh-CN" sz="1800" kern="1200" dirty="0"/>
                        <a:t>']</a:t>
                      </a:r>
                      <a:endParaRPr lang="zh-CN" altLang="zh-CN" sz="1800" kern="1200" dirty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print(</a:t>
                      </a:r>
                      <a:r>
                        <a:rPr lang="en-US" altLang="zh-CN" sz="1800" kern="1200" dirty="0" err="1"/>
                        <a:t>len</a:t>
                      </a:r>
                      <a:r>
                        <a:rPr lang="en-US" altLang="zh-CN" sz="1800" kern="1200" dirty="0"/>
                        <a:t>(students))</a:t>
                      </a:r>
                      <a:endParaRPr lang="zh-CN" altLang="zh-CN" sz="1800" kern="1200" dirty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3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660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/>
                        <a:t>max(list)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/>
                        <a:t>返回列表元素中的最大值。默认数值型的参数，取最大值。字符型的参数，取字母排序靠后者。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students=['</a:t>
                      </a:r>
                      <a:r>
                        <a:rPr lang="en-US" altLang="zh-CN" sz="1800" kern="1200" dirty="0" err="1"/>
                        <a:t>jack','tom','john</a:t>
                      </a:r>
                      <a:r>
                        <a:rPr lang="en-US" altLang="zh-CN" sz="1800" kern="1200" dirty="0"/>
                        <a:t>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print(max(students))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ages=[1,56,18]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print(max(ages))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tom</a:t>
                      </a:r>
                      <a:r>
                        <a:rPr lang="zh-CN" altLang="zh-CN" sz="1800" kern="1200" dirty="0"/>
                        <a:t>和</a:t>
                      </a:r>
                      <a:r>
                        <a:rPr lang="en-US" altLang="zh-CN" sz="1800" kern="1200" dirty="0"/>
                        <a:t>56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660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/>
                        <a:t>min(list)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/>
                        <a:t>返回列表元素中的最小值。默认数值型的参数，取最小值。字符型的参数，取字母排序靠前者。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students=['</a:t>
                      </a:r>
                      <a:r>
                        <a:rPr lang="en-US" altLang="zh-CN" sz="1800" kern="1200" dirty="0" err="1"/>
                        <a:t>jack','tom','john</a:t>
                      </a:r>
                      <a:r>
                        <a:rPr lang="en-US" altLang="zh-CN" sz="1800" kern="1200" dirty="0"/>
                        <a:t>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print(min(students))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ages=[1,56,18]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kern="1200" dirty="0"/>
                        <a:t>print(min(ages))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jack</a:t>
                      </a:r>
                      <a:r>
                        <a:rPr lang="zh-CN" altLang="zh-CN" sz="1800" kern="1200" dirty="0"/>
                        <a:t>和</a:t>
                      </a:r>
                      <a:r>
                        <a:rPr lang="en-US" altLang="zh-CN" sz="1800" kern="1200" dirty="0"/>
                        <a:t>1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351773"/>
            <a:ext cx="9526153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随机产生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[70,100]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之间数据，找出最大值和最小值。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6267" y="21944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li=[]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range(0,100):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(70,100)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li.append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print(li[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],end=" ")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(i+1)%10==0: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print(max(li))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print(min(li))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1343" y="993348"/>
          <a:ext cx="10060057" cy="51606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168"/>
                <a:gridCol w="3570717"/>
                <a:gridCol w="4826172"/>
              </a:tblGrid>
              <a:tr h="414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函数</a:t>
                      </a:r>
                      <a:r>
                        <a:rPr lang="en-US" altLang="zh-CN" sz="1800" kern="1200" dirty="0">
                          <a:effectLst/>
                        </a:rPr>
                        <a:t>&amp;</a:t>
                      </a: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1854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list.count</a:t>
                      </a:r>
                      <a:r>
                        <a:rPr lang="en-US" altLang="zh-CN" sz="1800" kern="1200" dirty="0"/>
                        <a:t>(</a:t>
                      </a:r>
                      <a:r>
                        <a:rPr lang="en-US" altLang="zh-CN" sz="1800" kern="1200" dirty="0" err="1"/>
                        <a:t>obj</a:t>
                      </a:r>
                      <a:r>
                        <a:rPr lang="en-US" altLang="zh-CN" sz="1800" kern="1200" dirty="0"/>
                        <a:t>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统计某个元素在列表中出现的次数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students=['jack','tom','jack','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print(</a:t>
                      </a:r>
                      <a:r>
                        <a:rPr lang="en-US" altLang="zh-CN" sz="1800" kern="1200" dirty="0" err="1"/>
                        <a:t>students.count</a:t>
                      </a:r>
                      <a:r>
                        <a:rPr lang="en-US" altLang="zh-CN" sz="1800" kern="1200" dirty="0"/>
                        <a:t>('jack'))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2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732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list1.extends(list2)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扩展列表，在一个列表的末尾一次性追加一个新的列表，参数为一个列表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students2=['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students.extend</a:t>
                      </a:r>
                      <a:r>
                        <a:rPr lang="en-US" altLang="zh-CN" sz="1800" kern="1200" dirty="0"/>
                        <a:t>(students2)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print(students)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['jack', 'tom', 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 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 'sunny']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40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list.index</a:t>
                      </a:r>
                      <a:r>
                        <a:rPr lang="en-US" altLang="zh-CN" sz="1800" kern="1200" dirty="0"/>
                        <a:t>(</a:t>
                      </a:r>
                      <a:r>
                        <a:rPr lang="en-US" altLang="zh-CN" sz="1800" kern="1200" dirty="0" err="1"/>
                        <a:t>obj</a:t>
                      </a:r>
                      <a:r>
                        <a:rPr lang="en-US" altLang="zh-CN" sz="1800" kern="1200" dirty="0"/>
                        <a:t>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用于从列表中找出某一个值第一个匹配项的索引位置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students=['jack','tom','jack','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print(</a:t>
                      </a:r>
                      <a:r>
                        <a:rPr lang="en-US" altLang="zh-CN" sz="1800" kern="1200" dirty="0" err="1"/>
                        <a:t>students.index</a:t>
                      </a:r>
                      <a:r>
                        <a:rPr lang="en-US" altLang="zh-CN" sz="1800" kern="1200" dirty="0"/>
                        <a:t>('jack'))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536365" y="305398"/>
            <a:ext cx="584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列表函数和方法 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485801"/>
            <a:ext cx="9526153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对列表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[8,10,2,16,14,4,6,18,12]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中查找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的位置并输出。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22996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li=[8,10,2,16,14,4,6,18,12]</a:t>
            </a:r>
            <a:endParaRPr lang="en-US" altLang="zh-CN" sz="2400" dirty="0"/>
          </a:p>
          <a:p>
            <a:r>
              <a:rPr lang="en-US" altLang="zh-CN" sz="2400" dirty="0"/>
              <a:t>print(li)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li.index</a:t>
            </a:r>
            <a:r>
              <a:rPr lang="en-US" altLang="zh-CN" sz="2400" dirty="0"/>
              <a:t>(4))</a:t>
            </a:r>
            <a:endParaRPr lang="en-US" altLang="zh-CN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187032"/>
            <a:ext cx="9526153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随机产生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[70,100]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之间数据，统计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75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出现的次数以及第一次出现的位置。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9416" y="230079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li=[]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range(0,100):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(70,100)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li.append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print(li[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],end=" ")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(i+1)%10==0: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li.index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8508" y="890173"/>
          <a:ext cx="10021127" cy="5279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501"/>
                <a:gridCol w="2884017"/>
                <a:gridCol w="5610609"/>
              </a:tblGrid>
              <a:tr h="410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函数</a:t>
                      </a:r>
                      <a:r>
                        <a:rPr lang="en-US" altLang="zh-CN" sz="1800" kern="1200" dirty="0">
                          <a:effectLst/>
                        </a:rPr>
                        <a:t>&amp;</a:t>
                      </a: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1871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list.reverse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反向列表中的元素，该方法没有返回值。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students=['jack','tom','jack','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students.reverse</a:t>
                      </a:r>
                      <a:r>
                        <a:rPr lang="en-US" altLang="zh-CN" sz="1800" kern="1200" dirty="0"/>
                        <a:t>()  print(students)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['sunny', 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 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 'jack', 'tom', 'jack']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606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list.sort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对列表进行排序，该方法没有返回值。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students=[4,2,1,8,6,9,10]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students.sort</a:t>
                      </a:r>
                      <a:r>
                        <a:rPr lang="en-US" altLang="zh-CN" sz="1800" kern="1200" dirty="0"/>
                        <a:t>()  print(students)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[1, 2, 4, 6, 8, 9, 10]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60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list.clear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用于清空列表</a:t>
                      </a:r>
                      <a:r>
                        <a:rPr lang="zh-CN" altLang="en-US" sz="1800" kern="1200" dirty="0"/>
                        <a:t>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students=['jack','tom','john','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students.clear</a:t>
                      </a:r>
                      <a:r>
                        <a:rPr lang="en-US" altLang="zh-CN" sz="1800" kern="1200" dirty="0"/>
                        <a:t>()  print(students)   </a:t>
                      </a: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[]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9879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list.copy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复制列表</a:t>
                      </a:r>
                      <a:r>
                        <a:rPr lang="zh-CN" altLang="en-US" sz="1800" kern="1200" dirty="0"/>
                        <a:t>。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students=['jack','tom','john','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','sunny']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/>
                        <a:t>students2=</a:t>
                      </a:r>
                      <a:r>
                        <a:rPr lang="en-US" altLang="zh-CN" sz="1800" kern="1200" dirty="0" err="1"/>
                        <a:t>students.copy</a:t>
                      </a:r>
                      <a:r>
                        <a:rPr lang="en-US" altLang="zh-CN" sz="1800" kern="1200" dirty="0"/>
                        <a:t>()  print(students2)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en-US" altLang="zh-CN" sz="1800" kern="1200" dirty="0"/>
                        <a:t>['jack', 'tom', 'john', '</a:t>
                      </a:r>
                      <a:r>
                        <a:rPr lang="en-US" altLang="zh-CN" sz="1800" kern="1200" dirty="0" err="1"/>
                        <a:t>amy</a:t>
                      </a:r>
                      <a:r>
                        <a:rPr lang="en-US" altLang="zh-CN" sz="1800" kern="1200" dirty="0"/>
                        <a:t>', '</a:t>
                      </a:r>
                      <a:r>
                        <a:rPr lang="en-US" altLang="zh-CN" sz="1800" kern="1200" dirty="0" err="1"/>
                        <a:t>kim</a:t>
                      </a:r>
                      <a:r>
                        <a:rPr lang="en-US" altLang="zh-CN" sz="1800" kern="1200" dirty="0"/>
                        <a:t>', 'sunny']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536365" y="305398"/>
            <a:ext cx="584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列表函数和方法 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3580" y="615950"/>
            <a:ext cx="1068451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所谓序列，指的是一块可存放多个值的连续内存空间，空间中的值按一定顺序排列，每个值对应一个位置编号，这个位置编号称为值的索引或序号，可通过索引或序号访问它们。Python 中的序号体系分为正向递增序号和反向递减序号，如图 4-2 所示。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3065780"/>
            <a:ext cx="7564120" cy="3068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205731" y="1312000"/>
            <a:ext cx="9526153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随机产生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26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个小写英文字符，对其排序，再逆序输出。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6531" y="22720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li=[]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li.sort()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li.reverse()</a:t>
            </a:r>
            <a:endParaRPr lang="it-IT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226805"/>
            <a:ext cx="9046081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对列表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[8,10,2,16,14,4,6,18,12]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进行排序，然后中插入数值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15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，删除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6531" y="223518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li=[8,10,2,16,14,4,6,18,12]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li.sort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x&gt;15: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li.index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li.insert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(p,15)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li.remove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099405" y="1351773"/>
            <a:ext cx="9526153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请将输入的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个学生的成绩按从高到低的顺序排序。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21363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import random</a:t>
            </a:r>
            <a:endParaRPr lang="en-US" altLang="zh-CN" sz="2400" dirty="0"/>
          </a:p>
          <a:p>
            <a:r>
              <a:rPr lang="en-US" altLang="zh-CN" sz="2400" dirty="0"/>
              <a:t>li=[]</a:t>
            </a:r>
            <a:endParaRPr lang="en-US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range(0,10):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li.append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random.randint</a:t>
            </a:r>
            <a:r>
              <a:rPr lang="en-US" altLang="zh-CN" sz="2400" dirty="0"/>
              <a:t>(0,100))</a:t>
            </a:r>
            <a:endParaRPr lang="en-US" altLang="zh-CN" sz="2400" dirty="0"/>
          </a:p>
          <a:p>
            <a:r>
              <a:rPr lang="en-US" altLang="zh-CN" sz="2400" dirty="0"/>
              <a:t>print(li)</a:t>
            </a:r>
            <a:endParaRPr lang="en-US" altLang="zh-CN" sz="2400" dirty="0"/>
          </a:p>
          <a:p>
            <a:r>
              <a:rPr lang="en-US" altLang="zh-CN" sz="2400" dirty="0" err="1"/>
              <a:t>li.sort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/>
              <a:t>print(li)</a:t>
            </a:r>
            <a:endParaRPr lang="en-US" altLang="zh-CN" sz="2400" dirty="0"/>
          </a:p>
          <a:p>
            <a:r>
              <a:rPr lang="en-US" altLang="zh-CN" sz="2400" dirty="0" err="1"/>
              <a:t>li.reverse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/>
              <a:t>print(li)</a:t>
            </a:r>
            <a:endParaRPr lang="zh-CN" altLang="en-US" sz="24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1099405" y="1187032"/>
            <a:ext cx="996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输入的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个学生的成绩，计算其平均值并统计超过平均值的个数。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6531" y="184932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import random</a:t>
            </a:r>
            <a:endParaRPr lang="en-US" altLang="zh-CN" sz="2000" dirty="0"/>
          </a:p>
          <a:p>
            <a:r>
              <a:rPr lang="en-US" altLang="zh-CN" sz="2000" dirty="0"/>
              <a:t>li=[]</a:t>
            </a:r>
            <a:endParaRPr lang="en-US" altLang="zh-CN" sz="2000" dirty="0"/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range(0,10):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li.append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random.randint</a:t>
            </a:r>
            <a:r>
              <a:rPr lang="en-US" altLang="zh-CN" sz="2000" dirty="0"/>
              <a:t>(0,100))</a:t>
            </a:r>
            <a:endParaRPr lang="en-US" altLang="zh-CN" sz="2000" dirty="0"/>
          </a:p>
          <a:p>
            <a:r>
              <a:rPr lang="en-US" altLang="zh-CN" sz="2000" dirty="0"/>
              <a:t>print(li)</a:t>
            </a:r>
            <a:endParaRPr lang="en-US" altLang="zh-CN" sz="2000" dirty="0"/>
          </a:p>
          <a:p>
            <a:r>
              <a:rPr lang="en-US" altLang="zh-CN" sz="2000" dirty="0"/>
              <a:t>s=0</a:t>
            </a:r>
            <a:endParaRPr lang="en-US" altLang="zh-CN" sz="2000" dirty="0"/>
          </a:p>
          <a:p>
            <a:r>
              <a:rPr lang="en-US" altLang="zh-CN" sz="2000" dirty="0"/>
              <a:t>for x in li:</a:t>
            </a:r>
            <a:endParaRPr lang="en-US" altLang="zh-CN" sz="2000" dirty="0"/>
          </a:p>
          <a:p>
            <a:r>
              <a:rPr lang="en-US" altLang="zh-CN" sz="2000" dirty="0"/>
              <a:t>    s=</a:t>
            </a:r>
            <a:r>
              <a:rPr lang="en-US" altLang="zh-CN" sz="2000" dirty="0" err="1"/>
              <a:t>s+x</a:t>
            </a:r>
            <a:endParaRPr lang="en-US" altLang="zh-CN" sz="2000" dirty="0"/>
          </a:p>
          <a:p>
            <a:r>
              <a:rPr lang="en-US" altLang="zh-CN" sz="2000" dirty="0"/>
              <a:t>ave=s/10</a:t>
            </a:r>
            <a:endParaRPr lang="en-US" altLang="zh-CN" sz="2000" dirty="0"/>
          </a:p>
          <a:p>
            <a:r>
              <a:rPr lang="en-US" altLang="zh-CN" sz="2000" dirty="0"/>
              <a:t>print(ave)</a:t>
            </a:r>
            <a:endParaRPr lang="en-US" altLang="zh-CN" sz="2000" dirty="0"/>
          </a:p>
          <a:p>
            <a:r>
              <a:rPr lang="en-US" altLang="zh-CN" sz="2000" dirty="0"/>
              <a:t>n=0</a:t>
            </a:r>
            <a:endParaRPr lang="en-US" altLang="zh-CN" sz="2000" dirty="0"/>
          </a:p>
          <a:p>
            <a:r>
              <a:rPr lang="en-US" altLang="zh-CN" sz="2000" dirty="0"/>
              <a:t>for x in li:</a:t>
            </a:r>
            <a:endParaRPr lang="en-US" altLang="zh-CN" sz="2000" dirty="0"/>
          </a:p>
          <a:p>
            <a:r>
              <a:rPr lang="en-US" altLang="zh-CN" sz="2000" dirty="0"/>
              <a:t>    if x&gt;ave:</a:t>
            </a:r>
            <a:endParaRPr lang="en-US" altLang="zh-CN" sz="2000" dirty="0"/>
          </a:p>
          <a:p>
            <a:r>
              <a:rPr lang="en-US" altLang="zh-CN" sz="2000" dirty="0"/>
              <a:t>        n=n+1</a:t>
            </a:r>
            <a:endParaRPr lang="en-US" altLang="zh-CN" sz="2000" dirty="0"/>
          </a:p>
          <a:p>
            <a:r>
              <a:rPr lang="en-US" altLang="zh-CN" sz="2000" dirty="0"/>
              <a:t>print(n)</a:t>
            </a:r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1054298" y="1238160"/>
            <a:ext cx="9526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输入的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个学生的成绩，找出最接近平均值的元素。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100" y="2006033"/>
            <a:ext cx="47099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cj</a:t>
            </a:r>
            <a:r>
              <a:rPr lang="en-US" altLang="zh-CN" sz="2400" dirty="0"/>
              <a:t>=[]</a:t>
            </a:r>
            <a:endParaRPr lang="en-US" altLang="zh-CN" sz="2400" dirty="0"/>
          </a:p>
          <a:p>
            <a:r>
              <a:rPr lang="en-US" altLang="zh-CN" sz="2400" dirty="0"/>
              <a:t>for i in range(3):</a:t>
            </a:r>
            <a:endParaRPr lang="en-US" altLang="zh-CN" sz="2400" dirty="0"/>
          </a:p>
          <a:p>
            <a:r>
              <a:rPr lang="en-US" altLang="zh-CN" sz="2400" dirty="0"/>
              <a:t>     a=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(input('</a:t>
            </a:r>
            <a:r>
              <a:rPr lang="zh-CN" altLang="en-US" sz="2400" dirty="0"/>
              <a:t>请输入一个成绩</a:t>
            </a:r>
            <a:r>
              <a:rPr lang="en-US" altLang="zh-CN" sz="2400" dirty="0"/>
              <a:t>'))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cj.append</a:t>
            </a:r>
            <a:r>
              <a:rPr lang="en-US" altLang="zh-CN" sz="2400" dirty="0"/>
              <a:t>(a)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s=0</a:t>
            </a:r>
            <a:endParaRPr lang="en-US" altLang="zh-CN" sz="2400" dirty="0"/>
          </a:p>
          <a:p>
            <a:r>
              <a:rPr lang="en-US" altLang="zh-CN" sz="2400" dirty="0"/>
              <a:t>for x in 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    s=</a:t>
            </a:r>
            <a:r>
              <a:rPr lang="en-US" altLang="zh-CN" sz="2400" dirty="0" err="1"/>
              <a:t>s+x</a:t>
            </a:r>
            <a:endParaRPr lang="en-US" altLang="zh-CN" sz="2400" dirty="0"/>
          </a:p>
          <a:p>
            <a:r>
              <a:rPr lang="en-US" altLang="zh-CN" sz="2400" dirty="0"/>
              <a:t>ave=s/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cha=abs(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[0]-</a:t>
            </a:r>
            <a:r>
              <a:rPr lang="en-US" altLang="zh-CN" sz="2400" dirty="0" err="1"/>
              <a:t>ave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90391" y="2023836"/>
            <a:ext cx="304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mincha</a:t>
            </a:r>
            <a:r>
              <a:rPr lang="en-US" altLang="zh-CN" sz="2400" dirty="0"/>
              <a:t>=cha</a:t>
            </a:r>
            <a:endParaRPr lang="en-US" altLang="zh-CN" sz="2400" dirty="0"/>
          </a:p>
          <a:p>
            <a:r>
              <a:rPr lang="en-US" altLang="zh-CN" sz="2400" dirty="0" err="1"/>
              <a:t>minzhi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[0]</a:t>
            </a:r>
            <a:endParaRPr lang="en-US" altLang="zh-CN" sz="2400" dirty="0"/>
          </a:p>
          <a:p>
            <a:r>
              <a:rPr lang="en-US" altLang="zh-CN" sz="2400" dirty="0"/>
              <a:t>for x in </a:t>
            </a:r>
            <a:r>
              <a:rPr lang="en-US" altLang="zh-CN" sz="2400" dirty="0" err="1"/>
              <a:t>cj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    cha=abs(x-</a:t>
            </a:r>
            <a:r>
              <a:rPr lang="en-US" altLang="zh-CN" sz="2400" dirty="0" err="1"/>
              <a:t>ave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    if cha&lt;</a:t>
            </a:r>
            <a:r>
              <a:rPr lang="en-US" altLang="zh-CN" sz="2400" dirty="0" err="1"/>
              <a:t>mincha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minzhi</a:t>
            </a:r>
            <a:r>
              <a:rPr lang="en-US" altLang="zh-CN" sz="2400" dirty="0"/>
              <a:t>=x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mincha</a:t>
            </a:r>
            <a:r>
              <a:rPr lang="en-US" altLang="zh-CN" sz="2400" dirty="0"/>
              <a:t>=cha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minzhi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68923" y="479146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918652" y="1268091"/>
            <a:ext cx="95261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对比两个列表中的内容，包括元素个数和两个列表中不同元素的个数。第一个列表为：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33, 76, 89, 21, 10, 44, 57, 69, 28, 71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；</a:t>
            </a:r>
            <a:endParaRPr lang="en-US" altLang="zh-CN" sz="2400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第二个列表为：</a:t>
            </a:r>
            <a:r>
              <a:rPr lang="en-US" altLang="zh-CN" sz="2400" dirty="0">
                <a:solidFill>
                  <a:srgbClr val="484848"/>
                </a:solidFill>
                <a:latin typeface="+mj-ea"/>
                <a:ea typeface="+mj-ea"/>
              </a:rPr>
              <a:t>25, 45, 89, 90, 16, 27, 83, 62, 83, 75</a:t>
            </a:r>
            <a:r>
              <a:rPr lang="zh-CN" altLang="en-US" sz="2400" dirty="0">
                <a:solidFill>
                  <a:srgbClr val="484848"/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7245" y="3415435"/>
            <a:ext cx="80844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 = [33, 76, 89, 21, 10, 44, 57, 69, 28, 71]</a:t>
            </a:r>
            <a:endParaRPr lang="en-US" altLang="zh-CN" sz="2800" dirty="0"/>
          </a:p>
          <a:p>
            <a:r>
              <a:rPr lang="en-US" altLang="zh-CN" sz="2800" dirty="0"/>
              <a:t>b = [25, 45, 89, 90, 16, 27, 83, 62, 83, 75]</a:t>
            </a:r>
            <a:endParaRPr lang="en-US" altLang="zh-CN" sz="2800" dirty="0"/>
          </a:p>
          <a:p>
            <a:r>
              <a:rPr lang="zh-CN" altLang="en-US" sz="2800" dirty="0"/>
              <a:t>？</a:t>
            </a:r>
            <a:endParaRPr lang="en-US" altLang="zh-CN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01743" y="351852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669852" y="1023955"/>
            <a:ext cx="9803218" cy="563230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程序产生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个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[50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，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99]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的随机整数放入列表中，输出列表；将生成的列表实现循环右移功能：即将列表最右边的元素移到列表最左边。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例如，假设列表为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[1,2,3,4,5]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，右移之后为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[5,1,2,3,4]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。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import random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a=[random. ① (50,99) for </a:t>
            </a: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i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 in range(10)]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print('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随机生成的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个整数为：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',a)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x=a[-1]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a.②(-1)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484848"/>
                </a:solidFill>
                <a:latin typeface="+mj-ea"/>
                <a:ea typeface="+mj-ea"/>
              </a:rPr>
              <a:t>a.insert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(③,④)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print('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右移后的列表为：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'.format(⑤))</a:t>
            </a:r>
            <a:endParaRPr lang="en-US" altLang="zh-CN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60968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列表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序列数据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3715" y="3616953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元组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711843" y="454827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 flipH="1">
            <a:off x="1478678" y="1370060"/>
            <a:ext cx="3904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什么是元组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Shape 153"/>
          <p:cNvSpPr/>
          <p:nvPr/>
        </p:nvSpPr>
        <p:spPr>
          <a:xfrm>
            <a:off x="6610670" y="2045034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568369" y="2167252"/>
            <a:ext cx="9416005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的元组和列表类似，不同之处在于元组的元素不能被修改，而列表的元素可以被修改。也可进行分片和连接操作。元组使用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小括号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创建，列表使用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方括号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1233" y="3305232"/>
            <a:ext cx="8519697" cy="400110"/>
            <a:chOff x="999449" y="2152643"/>
            <a:chExt cx="5686413" cy="400110"/>
          </a:xfrm>
        </p:grpSpPr>
        <p:sp>
          <p:nvSpPr>
            <p:cNvPr id="12" name="椭圆 11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303095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元组创建语法</a:t>
              </a:r>
              <a:r>
                <a:rPr lang="zh-CN" altLang="en-US" sz="2000" b="1" dirty="0">
                  <a:solidFill>
                    <a:srgbClr val="FF0000"/>
                  </a:solidFill>
                  <a:latin typeface="+mj-ea"/>
                </a:rPr>
                <a:t>（生成元组只需用逗号将元素隔开即可）</a:t>
              </a:r>
              <a:endParaRPr lang="en-US" altLang="zh-CN" sz="2000" b="1" dirty="0">
                <a:solidFill>
                  <a:srgbClr val="FF0000"/>
                </a:solidFill>
                <a:latin typeface="+mj-ea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1478678" y="4105411"/>
            <a:ext cx="4132154" cy="887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200"/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元组名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=(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1,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2,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n…….) </a:t>
            </a:r>
            <a:endParaRPr lang="en-US" altLang="zh-CN" sz="2000" b="1" dirty="0">
              <a:solidFill>
                <a:schemeClr val="tx1"/>
              </a:solidFill>
              <a:latin typeface="+mj-ea"/>
            </a:endParaRPr>
          </a:p>
          <a:p>
            <a:pPr algn="ctr" defTabSz="457200"/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1100123" y="1472188"/>
            <a:ext cx="387257" cy="35881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 flipH="1">
            <a:off x="778326" y="747307"/>
            <a:ext cx="3904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什么是元组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Shape 153"/>
          <p:cNvSpPr/>
          <p:nvPr/>
        </p:nvSpPr>
        <p:spPr>
          <a:xfrm>
            <a:off x="6844596" y="1609081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74091" y="1918992"/>
            <a:ext cx="5686413" cy="461665"/>
            <a:chOff x="999449" y="2152643"/>
            <a:chExt cx="5686413" cy="461665"/>
          </a:xfrm>
        </p:grpSpPr>
        <p:sp>
          <p:nvSpPr>
            <p:cNvPr id="15" name="椭圆 14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6"/>
            <p:cNvSpPr txBox="1"/>
            <p:nvPr/>
          </p:nvSpPr>
          <p:spPr>
            <a:xfrm flipH="1">
              <a:off x="1303095" y="2152643"/>
              <a:ext cx="5382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053478" y="2593438"/>
          <a:ext cx="7150875" cy="17030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150875"/>
              </a:tblGrid>
              <a:tr h="4484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'sunny’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a, b = (b, a)</a:t>
                      </a:r>
                      <a:endParaRPr lang="en-US" altLang="zh-CN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lang="en-US" altLang="zh-CN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x,y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in ((1,0),(2,5),(3,8)):</a:t>
                      </a:r>
                      <a:endParaRPr lang="en-US" altLang="zh-CN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altLang="zh-CN" sz="1800" b="1" baseline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lang="en-US" altLang="zh-CN" sz="1800" b="1" baseline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x,y</a:t>
                      </a:r>
                      <a:r>
                        <a:rPr lang="en-US" altLang="zh-CN" sz="1800" b="1" baseline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449357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3000699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列表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7886"/>
            <a:chOff x="486669" y="1285026"/>
            <a:chExt cx="1295405" cy="25874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序列数据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12409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元组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1999" y="1630793"/>
            <a:ext cx="69523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a=(1,2,3)</a:t>
            </a:r>
            <a:endParaRPr lang="en-US" altLang="zh-CN" sz="3200" dirty="0"/>
          </a:p>
          <a:p>
            <a:r>
              <a:rPr lang="en-US" altLang="zh-CN" sz="3200" dirty="0"/>
              <a:t>b=4,2,3</a:t>
            </a:r>
            <a:endParaRPr lang="en-US" altLang="zh-CN" sz="3200" dirty="0"/>
          </a:p>
          <a:p>
            <a:r>
              <a:rPr lang="en-US" altLang="zh-CN" sz="3200" dirty="0"/>
              <a:t>c=(1)</a:t>
            </a:r>
            <a:endParaRPr lang="en-US" altLang="zh-CN" sz="3200" dirty="0"/>
          </a:p>
          <a:p>
            <a:r>
              <a:rPr lang="en-US" altLang="zh-CN" sz="3200" dirty="0"/>
              <a:t>d=1,</a:t>
            </a:r>
            <a:endParaRPr lang="en-US" altLang="zh-CN" sz="3200" dirty="0"/>
          </a:p>
          <a:p>
            <a:r>
              <a:rPr lang="en-US" altLang="zh-CN" sz="3200" dirty="0"/>
              <a:t>print(type(a),type(b),type(c),type(d))</a:t>
            </a:r>
            <a:endParaRPr lang="en-US" altLang="zh-CN" sz="3200" dirty="0"/>
          </a:p>
          <a:p>
            <a:r>
              <a:rPr lang="en-US" altLang="zh-CN" sz="3200" dirty="0"/>
              <a:t>print(</a:t>
            </a:r>
            <a:r>
              <a:rPr lang="en-US" altLang="zh-CN" sz="3200" dirty="0" err="1"/>
              <a:t>a+b</a:t>
            </a:r>
            <a:r>
              <a:rPr lang="en-US" altLang="zh-CN" sz="3200" dirty="0"/>
              <a:t>, a*3, 4 in a)</a:t>
            </a:r>
            <a:endParaRPr lang="zh-CN" altLang="en-US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1310178" y="829057"/>
            <a:ext cx="91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例：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 flipH="1">
            <a:off x="548825" y="553845"/>
            <a:ext cx="3904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元组元素的访问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Shape 153"/>
          <p:cNvSpPr/>
          <p:nvPr/>
        </p:nvSpPr>
        <p:spPr>
          <a:xfrm>
            <a:off x="6610670" y="1398703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87098" y="1507187"/>
            <a:ext cx="9417863" cy="830997"/>
            <a:chOff x="999449" y="2078212"/>
            <a:chExt cx="8154760" cy="830997"/>
          </a:xfrm>
        </p:grpSpPr>
        <p:sp>
          <p:nvSpPr>
            <p:cNvPr id="20" name="椭圆 19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6"/>
            <p:cNvSpPr txBox="1"/>
            <p:nvPr/>
          </p:nvSpPr>
          <p:spPr>
            <a:xfrm flipH="1">
              <a:off x="1192610" y="2078212"/>
              <a:ext cx="7961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元组索引：以下元组成名为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，要访问元组中的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tom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的方式为：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87098" y="2285589"/>
          <a:ext cx="7566930" cy="86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55"/>
                <a:gridCol w="1261155"/>
                <a:gridCol w="1261155"/>
                <a:gridCol w="1261155"/>
                <a:gridCol w="1261155"/>
                <a:gridCol w="1261155"/>
              </a:tblGrid>
              <a:tr h="8673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tom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amy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kim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11"/>
          <p:cNvSpPr txBox="1"/>
          <p:nvPr/>
        </p:nvSpPr>
        <p:spPr>
          <a:xfrm>
            <a:off x="1467738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箭头: 虚尾 12"/>
          <p:cNvSpPr/>
          <p:nvPr/>
        </p:nvSpPr>
        <p:spPr>
          <a:xfrm rot="16200000">
            <a:off x="1347665" y="345932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2797777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箭头: 虚尾 14"/>
          <p:cNvSpPr/>
          <p:nvPr/>
        </p:nvSpPr>
        <p:spPr>
          <a:xfrm rot="16200000">
            <a:off x="2677704" y="345932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4030826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箭头: 虚尾 16"/>
          <p:cNvSpPr/>
          <p:nvPr/>
        </p:nvSpPr>
        <p:spPr>
          <a:xfrm rot="16200000">
            <a:off x="3910753" y="345932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5305443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箭头: 虚尾 18"/>
          <p:cNvSpPr/>
          <p:nvPr/>
        </p:nvSpPr>
        <p:spPr>
          <a:xfrm rot="16200000">
            <a:off x="5185370" y="345932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6566203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箭头: 虚尾 20"/>
          <p:cNvSpPr/>
          <p:nvPr/>
        </p:nvSpPr>
        <p:spPr>
          <a:xfrm rot="16200000">
            <a:off x="6446130" y="345932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文本框 21"/>
          <p:cNvSpPr txBox="1"/>
          <p:nvPr/>
        </p:nvSpPr>
        <p:spPr>
          <a:xfrm>
            <a:off x="7799268" y="403676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箭头: 虚尾 22"/>
          <p:cNvSpPr/>
          <p:nvPr/>
        </p:nvSpPr>
        <p:spPr>
          <a:xfrm rot="16200000">
            <a:off x="7679195" y="345932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1317826" y="4982099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students[1]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  <p:bldP spid="30" grpId="0" animBg="1"/>
      <p:bldP spid="30" grpId="1" animBg="1"/>
      <p:bldP spid="31" grpId="0"/>
      <p:bldP spid="32" grpId="0" animBg="1"/>
      <p:bldP spid="32" grpId="1" animBg="1"/>
      <p:bldP spid="33" grpId="0"/>
      <p:bldP spid="34" grpId="0" animBg="1"/>
      <p:bldP spid="34" grpId="1" animBg="1"/>
      <p:bldP spid="3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 flipH="1">
            <a:off x="625728" y="631523"/>
            <a:ext cx="390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元组的访问</a:t>
            </a:r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8169" y="1754756"/>
            <a:ext cx="7082971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一个元组可以作为另外一个元组的元素：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girl=('</a:t>
            </a:r>
            <a:r>
              <a:rPr lang="en-US" altLang="zh-CN" sz="2800" dirty="0" err="1"/>
              <a:t>anna</a:t>
            </a:r>
            <a:r>
              <a:rPr lang="en-US" altLang="zh-CN" sz="2800" dirty="0"/>
              <a:t>','</a:t>
            </a:r>
            <a:r>
              <a:rPr lang="en-US" altLang="zh-CN" sz="2800" dirty="0" err="1"/>
              <a:t>cindy</a:t>
            </a:r>
            <a:r>
              <a:rPr lang="en-US" altLang="zh-CN" sz="2800" dirty="0"/>
              <a:t>')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students=('jack','tom','john','</a:t>
            </a:r>
            <a:r>
              <a:rPr lang="en-US" altLang="zh-CN" sz="2800" dirty="0" err="1"/>
              <a:t>amy</a:t>
            </a:r>
            <a:r>
              <a:rPr lang="en-US" altLang="zh-CN" sz="2800" dirty="0"/>
              <a:t>','</a:t>
            </a:r>
            <a:r>
              <a:rPr lang="en-US" altLang="zh-CN" sz="2800" dirty="0" err="1"/>
              <a:t>kim</a:t>
            </a:r>
            <a:r>
              <a:rPr lang="en-US" altLang="zh-CN" sz="2800" dirty="0"/>
              <a:t>',girl)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print(students[-1][1])</a:t>
            </a:r>
            <a:endParaRPr lang="zh-CN" altLang="en-US" sz="2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405260" y="431784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元组的访问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77726" y="975438"/>
            <a:ext cx="10270448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元组的元素虽然不能够被改变，但是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元组也是一个序列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，也可以通过索引去访问和截取元组中指定位置的元素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62460" y="2046809"/>
            <a:ext cx="7168588" cy="400110"/>
            <a:chOff x="999449" y="2169354"/>
            <a:chExt cx="7168588" cy="400110"/>
          </a:xfrm>
        </p:grpSpPr>
        <p:sp>
          <p:nvSpPr>
            <p:cNvPr id="9" name="椭圆 8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文本框 6"/>
            <p:cNvSpPr txBox="1"/>
            <p:nvPr/>
          </p:nvSpPr>
          <p:spPr>
            <a:xfrm flipH="1">
              <a:off x="1303092" y="2169354"/>
              <a:ext cx="6864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以下元组名为：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students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，需要截取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students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的前三个元素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65016" y="2698185"/>
          <a:ext cx="7566930" cy="86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55"/>
                <a:gridCol w="1261155"/>
                <a:gridCol w="1261155"/>
                <a:gridCol w="1261155"/>
                <a:gridCol w="1261155"/>
                <a:gridCol w="1261155"/>
              </a:tblGrid>
              <a:tr h="8673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tom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amy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kim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31801" y="446320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箭头: 虚尾 12"/>
          <p:cNvSpPr/>
          <p:nvPr/>
        </p:nvSpPr>
        <p:spPr>
          <a:xfrm rot="16200000">
            <a:off x="1211728" y="388576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1840" y="446320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箭头: 虚尾 14"/>
          <p:cNvSpPr/>
          <p:nvPr/>
        </p:nvSpPr>
        <p:spPr>
          <a:xfrm rot="16200000">
            <a:off x="2541767" y="388576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94889" y="4463206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/>
          <p:cNvSpPr/>
          <p:nvPr/>
        </p:nvSpPr>
        <p:spPr>
          <a:xfrm rot="16200000">
            <a:off x="3774816" y="388576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48481" y="3990089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students[0:3]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14560" y="5171092"/>
          <a:ext cx="6736466" cy="67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736466"/>
              </a:tblGrid>
              <a:tr h="2947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'sunny‘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29887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截取元素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0:3"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/>
      <p:bldP spid="15" grpId="0" animBg="1"/>
      <p:bldP spid="15" grpId="1" animBg="1"/>
      <p:bldP spid="16" grpId="0"/>
      <p:bldP spid="17" grpId="0" animBg="1"/>
      <p:bldP spid="17" grpId="1" animBg="1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517083" y="501733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删除元组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20334" y="1221203"/>
            <a:ext cx="982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和列表不一样，元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中的元素值是不允许被单独修改和删除的，但是我们可以使用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语句来删除整个元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4763" y="2195163"/>
            <a:ext cx="5686413" cy="400110"/>
            <a:chOff x="999449" y="2152643"/>
            <a:chExt cx="5686413" cy="400110"/>
          </a:xfrm>
        </p:grpSpPr>
        <p:sp>
          <p:nvSpPr>
            <p:cNvPr id="9" name="椭圆 8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文本框 6"/>
            <p:cNvSpPr txBox="1"/>
            <p:nvPr/>
          </p:nvSpPr>
          <p:spPr>
            <a:xfrm flipH="1">
              <a:off x="1303095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删除元组语法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1" name="矩形: 圆角 10"/>
          <p:cNvSpPr/>
          <p:nvPr/>
        </p:nvSpPr>
        <p:spPr>
          <a:xfrm>
            <a:off x="1218409" y="2738644"/>
            <a:ext cx="2635866" cy="788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defTabSz="45720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del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元组名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14763" y="3775593"/>
            <a:ext cx="2939512" cy="400110"/>
            <a:chOff x="999449" y="2152644"/>
            <a:chExt cx="2939512" cy="400110"/>
          </a:xfrm>
        </p:grpSpPr>
        <p:sp>
          <p:nvSpPr>
            <p:cNvPr id="13" name="椭圆 12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6"/>
            <p:cNvSpPr txBox="1"/>
            <p:nvPr/>
          </p:nvSpPr>
          <p:spPr>
            <a:xfrm flipH="1">
              <a:off x="1303095" y="2152644"/>
              <a:ext cx="2635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18409" y="4394688"/>
          <a:ext cx="6958484" cy="15907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/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'abcd'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123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3.33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'hello'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20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删除之前的元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组</a:t>
                      </a:r>
                      <a:r>
                        <a:rPr lang="zh-CN" altLang="en-US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为：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20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tuple1</a:t>
                      </a:r>
                      <a:endParaRPr lang="en-US" altLang="zh-CN" sz="2000" dirty="0">
                        <a:effectLst/>
                      </a:endParaRPr>
                    </a:p>
                  </a:txBody>
                  <a:tcPr/>
                </a:tc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删除之后的元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组</a:t>
                      </a:r>
                      <a:r>
                        <a:rPr lang="zh-CN" altLang="en-US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为：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20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259773" y="400885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元组函数和方法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2497" y="1196131"/>
          <a:ext cx="11167005" cy="49896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1051"/>
                <a:gridCol w="3227761"/>
                <a:gridCol w="6238193"/>
              </a:tblGrid>
              <a:tr h="453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函数</a:t>
                      </a:r>
                      <a:r>
                        <a:rPr lang="en-US" altLang="zh-CN" sz="1800" kern="1200" dirty="0">
                          <a:effectLst/>
                        </a:rPr>
                        <a:t>&amp;</a:t>
                      </a: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0349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 err="1"/>
                        <a:t>len</a:t>
                      </a:r>
                      <a:r>
                        <a:rPr lang="en-US" altLang="zh-CN" sz="1600" dirty="0"/>
                        <a:t>(tuple)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600" kern="1200" dirty="0"/>
                        <a:t>计算元</a:t>
                      </a:r>
                      <a:r>
                        <a:rPr lang="zh-CN" altLang="en-US" sz="1600" dirty="0"/>
                        <a:t>组</a:t>
                      </a:r>
                      <a:r>
                        <a:rPr lang="zh-CN" altLang="en-US" sz="1600" kern="1200" dirty="0"/>
                        <a:t>中元素的个数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sz="1600" dirty="0">
                          <a:effectLst/>
                        </a:rPr>
                        <a:t>tuple1=(4,2,6,10,9,8) </a:t>
                      </a:r>
                      <a:endParaRPr lang="fr-FR" altLang="zh-CN" sz="1600" dirty="0">
                        <a:effectLst/>
                      </a:endParaRPr>
                    </a:p>
                    <a:p>
                      <a:r>
                        <a:rPr lang="fr-FR" altLang="zh-CN" sz="1600" dirty="0">
                          <a:effectLst/>
                        </a:rPr>
                        <a:t>num=len(tuple1) </a:t>
                      </a:r>
                      <a:endParaRPr lang="fr-FR" altLang="zh-CN" sz="1600" dirty="0">
                        <a:effectLst/>
                      </a:endParaRPr>
                    </a:p>
                    <a:p>
                      <a:r>
                        <a:rPr lang="fr-FR" altLang="zh-CN" sz="1600" dirty="0">
                          <a:effectLst/>
                        </a:rPr>
                        <a:t>print(num)</a:t>
                      </a:r>
                      <a:endParaRPr lang="fr-FR" altLang="zh-CN" sz="1600" dirty="0">
                        <a:effectLst/>
                      </a:endParaRPr>
                    </a:p>
                    <a:p>
                      <a:r>
                        <a:rPr lang="zh-CN" altLang="zh-CN" sz="1600" kern="1200" dirty="0"/>
                        <a:t>输出结果</a:t>
                      </a:r>
                      <a:r>
                        <a:rPr lang="zh-CN" altLang="en-US" sz="1600" kern="1200" dirty="0"/>
                        <a:t>：</a:t>
                      </a:r>
                      <a:r>
                        <a:rPr lang="en-US" altLang="zh-CN" sz="1600" kern="1200" dirty="0"/>
                        <a:t>6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49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/>
                        <a:t>max(tuple)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/>
                        <a:t>返回列表元素中的最大值。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tuple1=(4,2,6,10,9,8)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 err="1">
                          <a:effectLst/>
                        </a:rPr>
                        <a:t>num</a:t>
                      </a:r>
                      <a:r>
                        <a:rPr lang="en-US" altLang="zh-CN" sz="1600" dirty="0">
                          <a:effectLst/>
                        </a:rPr>
                        <a:t>=max(tuple1)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>
                          <a:effectLst/>
                        </a:rPr>
                        <a:t>print(</a:t>
                      </a:r>
                      <a:r>
                        <a:rPr lang="en-US" altLang="zh-CN" sz="1600" dirty="0" err="1">
                          <a:effectLst/>
                        </a:rPr>
                        <a:t>num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/>
                        <a:t>输出结果</a:t>
                      </a:r>
                      <a:r>
                        <a:rPr lang="zh-CN" altLang="en-US" sz="1600" kern="1200" dirty="0"/>
                        <a:t>：</a:t>
                      </a:r>
                      <a:r>
                        <a:rPr lang="en-US" altLang="zh-CN" sz="1600" kern="1200" dirty="0"/>
                        <a:t>10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49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/>
                        <a:t>min(tuple)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/>
                        <a:t>返回列表元素中的最小值。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tuple1=(4,2,6,10,9,8)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 err="1">
                          <a:effectLst/>
                        </a:rPr>
                        <a:t>num</a:t>
                      </a:r>
                      <a:r>
                        <a:rPr lang="en-US" altLang="zh-CN" sz="1600" dirty="0">
                          <a:effectLst/>
                        </a:rPr>
                        <a:t>=min(tuple1)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>
                          <a:effectLst/>
                        </a:rPr>
                        <a:t>print(</a:t>
                      </a:r>
                      <a:r>
                        <a:rPr lang="en-US" altLang="zh-CN" sz="1600" dirty="0" err="1">
                          <a:effectLst/>
                        </a:rPr>
                        <a:t>num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endParaRPr lang="en-US" altLang="zh-CN" sz="1600" kern="1200" dirty="0"/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/>
                        <a:t>输出结果</a:t>
                      </a:r>
                      <a:r>
                        <a:rPr lang="zh-CN" altLang="en-US" sz="1600" kern="1200" dirty="0"/>
                        <a:t>：</a:t>
                      </a:r>
                      <a:r>
                        <a:rPr lang="en-US" altLang="zh-CN" sz="1600" kern="1200" dirty="0"/>
                        <a:t>2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333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/>
                        <a:t>tuple(list)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kern="1200" dirty="0"/>
                        <a:t>将列表转换为元</a:t>
                      </a:r>
                      <a:r>
                        <a:rPr lang="zh-CN" altLang="en-US" sz="1600" dirty="0"/>
                        <a:t>组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students=['jack','tom','john','</a:t>
                      </a:r>
                      <a:r>
                        <a:rPr lang="en-US" altLang="zh-CN" sz="1600" dirty="0" err="1">
                          <a:effectLst/>
                        </a:rPr>
                        <a:t>amy</a:t>
                      </a:r>
                      <a:r>
                        <a:rPr lang="en-US" altLang="zh-CN" sz="1600" dirty="0">
                          <a:effectLst/>
                        </a:rPr>
                        <a:t>','</a:t>
                      </a:r>
                      <a:r>
                        <a:rPr lang="en-US" altLang="zh-CN" sz="1600" dirty="0" err="1">
                          <a:effectLst/>
                        </a:rPr>
                        <a:t>kim</a:t>
                      </a:r>
                      <a:r>
                        <a:rPr lang="en-US" altLang="zh-CN" sz="1600" dirty="0">
                          <a:effectLst/>
                        </a:rPr>
                        <a:t>','sunny’]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>
                          <a:effectLst/>
                        </a:rPr>
                        <a:t>tuple1=tuple(students) 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dirty="0">
                          <a:effectLst/>
                        </a:rPr>
                        <a:t>print(tuple1)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200" dirty="0"/>
                        <a:t>输出结果</a:t>
                      </a:r>
                      <a:r>
                        <a:rPr lang="zh-CN" altLang="en-US" sz="1600" kern="1200" dirty="0"/>
                        <a:t>：</a:t>
                      </a:r>
                      <a:endParaRPr lang="en-US" altLang="zh-CN" sz="1600" kern="1200" dirty="0"/>
                    </a:p>
                    <a:p>
                      <a:r>
                        <a:rPr lang="en-US" altLang="zh-CN" sz="1600" kern="1200" dirty="0"/>
                        <a:t>('jack', 'tom', 'john', '</a:t>
                      </a:r>
                      <a:r>
                        <a:rPr lang="en-US" altLang="zh-CN" sz="1600" kern="1200" dirty="0" err="1"/>
                        <a:t>amy</a:t>
                      </a:r>
                      <a:r>
                        <a:rPr lang="en-US" altLang="zh-CN" sz="1600" kern="1200" dirty="0"/>
                        <a:t>', '</a:t>
                      </a:r>
                      <a:r>
                        <a:rPr lang="en-US" altLang="zh-CN" sz="1600" kern="1200" dirty="0" err="1"/>
                        <a:t>kim</a:t>
                      </a:r>
                      <a:r>
                        <a:rPr lang="en-US" altLang="zh-CN" sz="1600" kern="1200" dirty="0"/>
                        <a:t>', 'sunny')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字典（映射类型）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序列数据类型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200" b="1" dirty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组合数据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5036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1182285" y="1337946"/>
            <a:ext cx="10179075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1"/>
              </a:rPr>
              <a:t>基本数据类型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的一种，它有可变集合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(set)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和不可变集合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frozenset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两种。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创建集合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集合删除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的操作都是非常实用的方法。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sp>
        <p:nvSpPr>
          <p:cNvPr id="7" name="椭圆 6"/>
          <p:cNvSpPr/>
          <p:nvPr/>
        </p:nvSpPr>
        <p:spPr bwMode="auto">
          <a:xfrm>
            <a:off x="862539" y="1529318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2285" y="2441881"/>
            <a:ext cx="1004515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由于集合是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无序组合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，集合中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无相同元素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，它没有索引和位置的概念，不能分片，集合中元素可以动态增加或删除。集合用大括号（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）表示，可以用赋值语句生成一个集合。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67509" y="2629897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2313885" y="3631843"/>
          <a:ext cx="7109460" cy="2434590"/>
        </p:xfrm>
        <a:graphic>
          <a:graphicData uri="http://schemas.openxmlformats.org/drawingml/2006/table">
            <a:tbl>
              <a:tblPr/>
              <a:tblGrid>
                <a:gridCol w="7109460"/>
              </a:tblGrid>
              <a:tr h="243141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 = {425, "BIT", (10, "CS"), 424}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{424, 425, (10, 'CS'), 'BIT'}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&gt;&gt;&gt;T = {425, "BIT", (10, "CS"), 424, 425, "BIT"}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&gt;&gt;&gt;T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{424, 425, (10, 'CS'), 'BIT'}</a:t>
                      </a:r>
                      <a:endParaRPr lang="zh-CN" altLang="zh-CN" sz="1800" dirty="0"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2437" y="740180"/>
          <a:ext cx="11252200" cy="4862830"/>
        </p:xfrm>
        <a:graphic>
          <a:graphicData uri="http://schemas.openxmlformats.org/drawingml/2006/table">
            <a:tbl>
              <a:tblPr/>
              <a:tblGrid>
                <a:gridCol w="4047490"/>
                <a:gridCol w="7204710"/>
              </a:tblGrid>
              <a:tr h="4406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-T 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返回一个新集合，包括在集合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S-=T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S.difference_update(T)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&amp; 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返回一个新集合，包括同时在集合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S&amp;=T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S.intersection_update(T)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，包括同时在集合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中的元素。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S^T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S=^T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s.symmetric_difference_update(T)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S.union(T)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S=|T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S.update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S&lt;=T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S.issubset(T)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的子集，返回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的真子集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S&gt;=T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S.issuperset(T)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的超集，返回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的真超集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字典（映射类型）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944" y="2275648"/>
            <a:ext cx="39364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序列数据类型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194690"/>
            <a:ext cx="4827637" cy="67011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200" b="1" dirty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339" y="928911"/>
            <a:ext cx="4450466" cy="769441"/>
            <a:chOff x="4722813" y="2270848"/>
            <a:chExt cx="3567814" cy="553822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3567814" cy="55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组合数据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907" y="2823823"/>
              <a:ext cx="3480073" cy="84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9773" y="340894"/>
            <a:ext cx="5810250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字符串类型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9675" y="1876829"/>
            <a:ext cx="9477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字符串是用单引号</a:t>
            </a:r>
            <a:r>
              <a:rPr lang="en-US" altLang="zh-CN" sz="2800" b="1" dirty="0"/>
              <a:t>‘</a:t>
            </a:r>
            <a:r>
              <a:rPr lang="zh-CN" altLang="en-US" sz="2800" b="1" dirty="0"/>
              <a:t>、双引号</a:t>
            </a:r>
            <a:r>
              <a:rPr lang="en-US" altLang="zh-CN" sz="2800" b="1" dirty="0"/>
              <a:t>“</a:t>
            </a:r>
            <a:r>
              <a:rPr lang="zh-CN" altLang="en-US" sz="2800" b="1" dirty="0"/>
              <a:t>、三引号</a:t>
            </a:r>
            <a:r>
              <a:rPr lang="en-US" altLang="zh-CN" sz="2800" b="1" dirty="0"/>
              <a:t>’’’</a:t>
            </a:r>
            <a:r>
              <a:rPr lang="zh-CN" altLang="en-US" sz="2800" b="1" dirty="0"/>
              <a:t>括起来的一个或多个字符。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字符串可以保存在变量中，也可以单独存在。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可以用</a:t>
            </a:r>
            <a:r>
              <a:rPr lang="en-US" altLang="zh-CN" sz="2800" b="1" dirty="0"/>
              <a:t>type()</a:t>
            </a:r>
            <a:r>
              <a:rPr lang="zh-CN" altLang="en-US" sz="2800" b="1" dirty="0"/>
              <a:t>函数测试一个字符串的类型。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608786" y="411935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153"/>
          <p:cNvSpPr/>
          <p:nvPr/>
        </p:nvSpPr>
        <p:spPr>
          <a:xfrm>
            <a:off x="6308199" y="1794795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963556" y="1259748"/>
            <a:ext cx="10421626" cy="50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字典是映射类型，是另外一种可变容器类型，且可以存储任意类型对象。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9881" y="1987672"/>
            <a:ext cx="10208975" cy="1631216"/>
            <a:chOff x="999449" y="2111079"/>
            <a:chExt cx="8812745" cy="1631216"/>
          </a:xfrm>
        </p:grpSpPr>
        <p:sp>
          <p:nvSpPr>
            <p:cNvPr id="12" name="椭圆 11"/>
            <p:cNvSpPr/>
            <p:nvPr/>
          </p:nvSpPr>
          <p:spPr bwMode="auto">
            <a:xfrm>
              <a:off x="999449" y="2291269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 flipH="1">
              <a:off x="1261528" y="2111079"/>
              <a:ext cx="855066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字典创建语法：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字典的创建使用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{}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，每个键值（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key=&gt;value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）对用冒号（：）分割，每对之间用逗号（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,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）分割。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9877" y="4343580"/>
            <a:ext cx="5630993" cy="400110"/>
            <a:chOff x="999449" y="2166498"/>
            <a:chExt cx="5630993" cy="400110"/>
          </a:xfrm>
        </p:grpSpPr>
        <p:sp>
          <p:nvSpPr>
            <p:cNvPr id="15" name="椭圆 14"/>
            <p:cNvSpPr/>
            <p:nvPr/>
          </p:nvSpPr>
          <p:spPr bwMode="auto">
            <a:xfrm>
              <a:off x="999449" y="2270003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6"/>
            <p:cNvSpPr txBox="1"/>
            <p:nvPr/>
          </p:nvSpPr>
          <p:spPr>
            <a:xfrm flipH="1">
              <a:off x="1247675" y="2166498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1479851" y="3207737"/>
            <a:ext cx="4442528" cy="845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200"/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={key1:value1,key2:value2}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80075" y="4932339"/>
          <a:ext cx="8212511" cy="448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8212511"/>
              </a:tblGrid>
              <a:tr h="4484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20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608786" y="411935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44" y="1599063"/>
            <a:ext cx="8786813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7891" y="45158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 flipH="1">
            <a:off x="846270" y="1177642"/>
            <a:ext cx="390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166234" y="1828147"/>
            <a:ext cx="104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使用大括号就可以创建字典，只用中括号可以添加新的元素。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1048691" y="1380335"/>
            <a:ext cx="189029" cy="17938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0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3874" y="266879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students={'name':'tom','age':18,'sex‘:’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print(students)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st2={}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st2['name']=‘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 flipH="1">
            <a:off x="597891" y="1148369"/>
            <a:ext cx="42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 153"/>
          <p:cNvSpPr/>
          <p:nvPr/>
        </p:nvSpPr>
        <p:spPr>
          <a:xfrm>
            <a:off x="5875705" y="140070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166234" y="1828147"/>
            <a:ext cx="104315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字典中根据键访问值，可以指定放在方括号内的键。以下字典想要获取学员姓名。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其他组合类型的数据都是通过数字索引来获得值，字典是通过字符索引来获得值。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85652" y="3806559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/>
                <a:gridCol w="2370149"/>
                <a:gridCol w="2370149"/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105299" y="5367759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箭头: 虚尾 12"/>
          <p:cNvSpPr/>
          <p:nvPr/>
        </p:nvSpPr>
        <p:spPr>
          <a:xfrm rot="16200000">
            <a:off x="3414975" y="4907918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6907" y="5367759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箭头: 虚尾 14"/>
          <p:cNvSpPr/>
          <p:nvPr/>
        </p:nvSpPr>
        <p:spPr>
          <a:xfrm rot="16200000">
            <a:off x="5803319" y="490791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61676" y="5367759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/>
          <p:cNvSpPr/>
          <p:nvPr/>
        </p:nvSpPr>
        <p:spPr>
          <a:xfrm rot="16200000">
            <a:off x="8194008" y="490791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6233" y="3014704"/>
            <a:ext cx="843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字典：</a:t>
            </a:r>
            <a:r>
              <a:rPr lang="en-US" altLang="zh-CN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students={'name':'tom','age':18,'sex‘:’</a:t>
            </a:r>
            <a:r>
              <a:rPr lang="zh-CN" altLang="zh-CN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  <a:r>
              <a:rPr lang="en-US" altLang="zh-CN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'}</a:t>
            </a:r>
            <a:endParaRPr lang="zh-CN" altLang="en-US" sz="2400" b="1" dirty="0">
              <a:solidFill>
                <a:srgbClr val="64846E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7891" y="45158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字典的操作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3" grpId="2" animBg="1"/>
      <p:bldP spid="14" grpId="0"/>
      <p:bldP spid="15" grpId="0" animBg="1"/>
      <p:bldP spid="16" grpId="0"/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592083" y="445515"/>
            <a:ext cx="390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修改字典元素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121387" y="1153771"/>
            <a:ext cx="103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字典元素也是可以修改的，通过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找到具体元素之后，给一个新的元素值即可。以下字典将学员的年龄修改为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97103" y="3026050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/>
                <a:gridCol w="2370149"/>
                <a:gridCol w="2370149"/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016750" y="4819474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箭头: 虚尾 12"/>
          <p:cNvSpPr/>
          <p:nvPr/>
        </p:nvSpPr>
        <p:spPr>
          <a:xfrm rot="16200000">
            <a:off x="3326426" y="435963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98358" y="4819474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箭头: 虚尾 14"/>
          <p:cNvSpPr/>
          <p:nvPr/>
        </p:nvSpPr>
        <p:spPr>
          <a:xfrm rot="16200000">
            <a:off x="5714770" y="435963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73127" y="4819474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/>
          <p:cNvSpPr/>
          <p:nvPr/>
        </p:nvSpPr>
        <p:spPr>
          <a:xfrm rot="16200000">
            <a:off x="8105459" y="435963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4524" y="5457238"/>
            <a:ext cx="55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students['age']=20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0861" y="2255869"/>
            <a:ext cx="990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Broadway" panose="04040905080B02020502" pitchFamily="82" charset="0"/>
              </a:rPr>
              <a:t>字典：</a:t>
            </a:r>
            <a:r>
              <a:rPr lang="en-US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students={'name':'tom','age':18,'sex‘:’</a:t>
            </a:r>
            <a:r>
              <a:rPr lang="zh-CN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'}</a:t>
            </a:r>
            <a:endParaRPr lang="zh-CN" altLang="en-US" sz="2800" dirty="0">
              <a:solidFill>
                <a:srgbClr val="64846E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5" grpId="1" animBg="1"/>
      <p:bldP spid="16" grpId="0"/>
      <p:bldP spid="17" grpId="0" animBg="1"/>
      <p:bldP spid="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584793" y="419549"/>
            <a:ext cx="390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添加字典元素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1147858" y="1107501"/>
            <a:ext cx="9535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动态的向字典中添加元素的时候，只要添加的键在字典中不存在，就会新增这个元素。在以下字典中添加一个住址信息。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02279" y="2952223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/>
                <a:gridCol w="2370149"/>
                <a:gridCol w="2370149"/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721926" y="4745647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箭头: 虚尾 12"/>
          <p:cNvSpPr/>
          <p:nvPr/>
        </p:nvSpPr>
        <p:spPr>
          <a:xfrm rot="16200000">
            <a:off x="203160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3534" y="4745647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箭头: 虚尾 14"/>
          <p:cNvSpPr/>
          <p:nvPr/>
        </p:nvSpPr>
        <p:spPr>
          <a:xfrm rot="16200000">
            <a:off x="4419946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8303" y="4745647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/>
          <p:cNvSpPr/>
          <p:nvPr/>
        </p:nvSpPr>
        <p:spPr>
          <a:xfrm rot="16200000">
            <a:off x="6810635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57514" y="5389661"/>
            <a:ext cx="689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students[‘address’]='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重庆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'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2585" y="2193187"/>
            <a:ext cx="990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Broadway" panose="04040905080B02020502" pitchFamily="82" charset="0"/>
              </a:rPr>
              <a:t>字典：</a:t>
            </a:r>
            <a:r>
              <a:rPr lang="en-US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students={'name':'tom','age':18,'sex':'</a:t>
            </a:r>
            <a:r>
              <a:rPr lang="zh-CN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800" dirty="0">
                <a:solidFill>
                  <a:srgbClr val="64846E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Cooper Black" panose="0208090404030B020404" pitchFamily="18" charset="0"/>
              </a:rPr>
              <a:t>'}</a:t>
            </a:r>
            <a:endParaRPr lang="zh-CN" altLang="en-US" sz="2800" dirty="0">
              <a:solidFill>
                <a:srgbClr val="64846E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44190" y="4745646"/>
            <a:ext cx="2462354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箭头: 虚尾 20"/>
          <p:cNvSpPr/>
          <p:nvPr/>
        </p:nvSpPr>
        <p:spPr>
          <a:xfrm rot="16200000">
            <a:off x="885269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200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314858" y="2952223"/>
          <a:ext cx="1688123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/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重庆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/>
      <p:bldP spid="21" grpId="0" animBg="1"/>
      <p:bldP spid="21" grpId="1" animBg="1"/>
      <p:bldP spid="21" grpId="2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560410" y="527804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删除字典元素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0334" y="1246172"/>
            <a:ext cx="9045468" cy="1015663"/>
            <a:chOff x="999449" y="2045849"/>
            <a:chExt cx="9045468" cy="1015663"/>
          </a:xfrm>
        </p:grpSpPr>
        <p:sp>
          <p:nvSpPr>
            <p:cNvPr id="8" name="椭圆 7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rgbClr val="A2CA77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 flipH="1">
              <a:off x="1303090" y="2045849"/>
              <a:ext cx="8741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语句删除元素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既可以删除指定的字典元素，也可以删除整个字典，如果不指定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，代表删除整个字典。语法如下：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0334" y="3721424"/>
            <a:ext cx="9462156" cy="1015663"/>
            <a:chOff x="999449" y="2042414"/>
            <a:chExt cx="9462156" cy="1015663"/>
          </a:xfrm>
        </p:grpSpPr>
        <p:sp>
          <p:nvSpPr>
            <p:cNvPr id="11" name="椭圆 10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rgbClr val="A2CA77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 flipH="1">
              <a:off x="1303091" y="2042414"/>
              <a:ext cx="91585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+mj-ea"/>
                </a:rPr>
                <a:t>使用</a:t>
              </a:r>
              <a:r>
                <a:rPr lang="en-US" altLang="zh-CN" sz="2000" b="1" dirty="0">
                  <a:solidFill>
                    <a:srgbClr val="FF0000"/>
                  </a:solidFill>
                  <a:latin typeface="+mj-ea"/>
                </a:rPr>
                <a:t>clear()</a:t>
              </a:r>
              <a:r>
                <a:rPr lang="zh-CN" altLang="en-US" sz="2000" b="1" dirty="0">
                  <a:solidFill>
                    <a:srgbClr val="FF0000"/>
                  </a:solidFill>
                  <a:latin typeface="+mj-ea"/>
                </a:rPr>
                <a:t>方法清空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整个</a:t>
              </a:r>
              <a:r>
                <a:rPr lang="zh-CN" altLang="en-US" sz="2000" b="1" dirty="0">
                  <a:solidFill>
                    <a:srgbClr val="FF0000"/>
                  </a:solidFill>
                  <a:latin typeface="+mj-ea"/>
                </a:rPr>
                <a:t>字典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：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被清空的字典最后会剩下一个空的字典在，而用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删除的字典在程序当中就不存在了。语法如下：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3" name="矩形: 圆角 12"/>
          <p:cNvSpPr/>
          <p:nvPr/>
        </p:nvSpPr>
        <p:spPr>
          <a:xfrm>
            <a:off x="1223976" y="2683954"/>
            <a:ext cx="2571847" cy="620919"/>
          </a:xfrm>
          <a:prstGeom prst="roundRect">
            <a:avLst/>
          </a:prstGeom>
          <a:solidFill>
            <a:srgbClr val="A2CA7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200"/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del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[key]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223976" y="4870680"/>
            <a:ext cx="2571847" cy="620919"/>
          </a:xfrm>
          <a:prstGeom prst="roundRect">
            <a:avLst/>
          </a:prstGeom>
          <a:solidFill>
            <a:srgbClr val="A2CA7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2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Gill Sans"/>
                <a:cs typeface="Gill Sans"/>
                <a:sym typeface="Gill Sans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Gill Sans"/>
                <a:cs typeface="Gill Sans"/>
                <a:sym typeface="Gill Sans"/>
              </a:rPr>
              <a:t>.clear()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6" name="矩形: 圆角 10"/>
          <p:cNvSpPr/>
          <p:nvPr/>
        </p:nvSpPr>
        <p:spPr>
          <a:xfrm>
            <a:off x="5384757" y="2721932"/>
            <a:ext cx="2635866" cy="574165"/>
          </a:xfrm>
          <a:prstGeom prst="roundRect">
            <a:avLst/>
          </a:prstGeom>
          <a:solidFill>
            <a:srgbClr val="A2CA7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defTabSz="457200"/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 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.pop(key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03" y="1341169"/>
            <a:ext cx="8923337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7" name="文本框 3"/>
          <p:cNvSpPr txBox="1"/>
          <p:nvPr/>
        </p:nvSpPr>
        <p:spPr>
          <a:xfrm flipH="1">
            <a:off x="622160" y="504111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删除字典元素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721201" y="566210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字典函数和方法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892" y="1501945"/>
          <a:ext cx="10448168" cy="32913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8875"/>
                <a:gridCol w="2326608"/>
                <a:gridCol w="6052685"/>
              </a:tblGrid>
              <a:tr h="635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040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/>
                        <a:t>len</a:t>
                      </a:r>
                      <a:r>
                        <a:rPr lang="en-US" altLang="zh-CN" sz="2000" dirty="0"/>
                        <a:t>(dict)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kern="1200" dirty="0"/>
                        <a:t>计算字典中元素的个数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effectLst/>
                        </a:rPr>
                        <a:t>dict1={'name':'Tom','age':18,'sex':'</a:t>
                      </a:r>
                      <a:r>
                        <a:rPr lang="zh-CN" altLang="en-US" sz="2000" dirty="0">
                          <a:effectLst/>
                        </a:rPr>
                        <a:t>男</a:t>
                      </a:r>
                      <a:r>
                        <a:rPr lang="en-US" altLang="zh-CN" sz="2000" dirty="0">
                          <a:effectLst/>
                        </a:rPr>
                        <a:t>',18:19}</a:t>
                      </a:r>
                      <a:r>
                        <a:rPr lang="zh-CN" altLang="en-US" sz="2000" dirty="0">
                          <a:effectLst/>
                        </a:rPr>
                        <a:t> 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effectLst/>
                        </a:rPr>
                        <a:t>print(</a:t>
                      </a:r>
                      <a:r>
                        <a:rPr lang="en-US" altLang="zh-CN" sz="2000" dirty="0" err="1">
                          <a:effectLst/>
                        </a:rPr>
                        <a:t>len</a:t>
                      </a:r>
                      <a:r>
                        <a:rPr lang="en-US" altLang="zh-CN" sz="2000" dirty="0">
                          <a:effectLst/>
                        </a:rPr>
                        <a:t>(dict1))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zh-CN" sz="2000" kern="1200" dirty="0"/>
                        <a:t>输出结果</a:t>
                      </a:r>
                      <a:r>
                        <a:rPr lang="zh-CN" altLang="en-US" sz="2000" kern="1200" dirty="0"/>
                        <a:t>：</a:t>
                      </a:r>
                      <a:r>
                        <a:rPr lang="en-US" altLang="zh-CN" sz="2000" kern="1200" dirty="0"/>
                        <a:t>4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504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000" kern="1200" dirty="0"/>
                        <a:t>type(variable)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2000" kern="1200" dirty="0"/>
                        <a:t>返回输入变量的数据类型，如果变量是字典就返回</a:t>
                      </a:r>
                      <a:r>
                        <a:rPr lang="en-US" altLang="zh-CN" sz="2000" kern="1200" dirty="0"/>
                        <a:t>&lt;class ‘dict’&gt;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effectLst/>
                        </a:rPr>
                        <a:t>dict1={'name':'Tom','age':18,'sex':'</a:t>
                      </a:r>
                      <a:r>
                        <a:rPr lang="zh-CN" altLang="en-US" sz="2000" dirty="0">
                          <a:effectLst/>
                        </a:rPr>
                        <a:t>男</a:t>
                      </a:r>
                      <a:r>
                        <a:rPr lang="en-US" altLang="zh-CN" sz="2000" dirty="0">
                          <a:effectLst/>
                        </a:rPr>
                        <a:t>',18:19}</a:t>
                      </a:r>
                      <a:r>
                        <a:rPr lang="zh-CN" altLang="en-US" sz="2000" dirty="0">
                          <a:effectLst/>
                        </a:rPr>
                        <a:t> </a:t>
                      </a:r>
                      <a:r>
                        <a:rPr lang="en-US" altLang="zh-CN" sz="2000" dirty="0">
                          <a:effectLst/>
                        </a:rPr>
                        <a:t>print(type(dict1)) 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zh-CN" sz="2000" kern="1200" dirty="0"/>
                        <a:t>输出结果</a:t>
                      </a:r>
                      <a:r>
                        <a:rPr lang="zh-CN" altLang="en-US" sz="2000" kern="1200" dirty="0"/>
                        <a:t>：</a:t>
                      </a:r>
                      <a:endParaRPr lang="en-US" altLang="zh-CN" sz="2000" kern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kern="1200" dirty="0"/>
                        <a:t>{'name': 'Tom', 'age': 18, 'sex': '</a:t>
                      </a:r>
                      <a:r>
                        <a:rPr lang="zh-CN" altLang="zh-CN" sz="2000" kern="1200" dirty="0"/>
                        <a:t>男</a:t>
                      </a:r>
                      <a:r>
                        <a:rPr lang="en-US" altLang="zh-CN" sz="2000" kern="1200" dirty="0"/>
                        <a:t>', 18: 19}</a:t>
                      </a:r>
                      <a:endParaRPr lang="zh-CN" altLang="zh-CN" sz="2000" kern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kern="1200" dirty="0"/>
                        <a:t>&lt;class 'dict'&gt;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1" y="1127606"/>
          <a:ext cx="10534371" cy="50721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5665"/>
                <a:gridCol w="2270177"/>
                <a:gridCol w="5518529"/>
              </a:tblGrid>
              <a:tr h="439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23772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dirty="0" err="1"/>
                        <a:t>dict.fromkeys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 err="1"/>
                        <a:t>seq</a:t>
                      </a:r>
                      <a:r>
                        <a:rPr lang="en-US" altLang="zh-CN" sz="1800" dirty="0"/>
                        <a:t>[,value])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/>
                        <a:t>创建一个新字典，以序列</a:t>
                      </a:r>
                      <a:r>
                        <a:rPr lang="en-US" altLang="zh-CN" sz="1800" kern="1200" dirty="0" err="1"/>
                        <a:t>seq</a:t>
                      </a:r>
                      <a:r>
                        <a:rPr lang="zh-CN" altLang="en-US" sz="1800" kern="1200" dirty="0"/>
                        <a:t>中元素做字典的键，</a:t>
                      </a:r>
                      <a:r>
                        <a:rPr lang="en-US" altLang="zh-CN" sz="1800" kern="1200" dirty="0"/>
                        <a:t>value</a:t>
                      </a:r>
                      <a:r>
                        <a:rPr lang="zh-CN" altLang="en-US" sz="1800" kern="1200" dirty="0"/>
                        <a:t>为字典所有键对应的初始值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>
                          <a:effectLst/>
                        </a:rPr>
                        <a:t>seq</a:t>
                      </a:r>
                      <a:r>
                        <a:rPr lang="en-US" altLang="zh-CN" sz="1800" dirty="0">
                          <a:effectLst/>
                        </a:rPr>
                        <a:t>=('</a:t>
                      </a:r>
                      <a:r>
                        <a:rPr lang="en-US" altLang="zh-CN" sz="1800" dirty="0" err="1">
                          <a:effectLst/>
                        </a:rPr>
                        <a:t>name','age','sex</a:t>
                      </a:r>
                      <a:r>
                        <a:rPr lang="en-US" altLang="zh-CN" sz="1800" dirty="0">
                          <a:effectLst/>
                        </a:rPr>
                        <a:t>') dict1=</a:t>
                      </a:r>
                      <a:r>
                        <a:rPr lang="en-US" altLang="zh-CN" sz="1800" dirty="0" err="1">
                          <a:effectLst/>
                        </a:rPr>
                        <a:t>dict.fromkeys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altLang="zh-CN" sz="1800" dirty="0" err="1">
                          <a:effectLst/>
                        </a:rPr>
                        <a:t>seq</a:t>
                      </a:r>
                      <a:r>
                        <a:rPr lang="en-US" altLang="zh-CN" sz="1800" dirty="0">
                          <a:effectLst/>
                        </a:rPr>
                        <a:t>)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print("</a:t>
                      </a:r>
                      <a:r>
                        <a:rPr lang="zh-CN" altLang="en-US" sz="1800" dirty="0">
                          <a:effectLst/>
                        </a:rPr>
                        <a:t>新字典为：</a:t>
                      </a:r>
                      <a:r>
                        <a:rPr lang="en-US" altLang="zh-CN" sz="1800" dirty="0">
                          <a:effectLst/>
                        </a:rPr>
                        <a:t>",dict1) dict2=</a:t>
                      </a:r>
                      <a:r>
                        <a:rPr lang="en-US" altLang="zh-CN" sz="1800" dirty="0" err="1">
                          <a:effectLst/>
                        </a:rPr>
                        <a:t>dict.fromkeys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altLang="zh-CN" sz="1800" dirty="0" err="1">
                          <a:effectLst/>
                        </a:rPr>
                        <a:t>seq</a:t>
                      </a:r>
                      <a:r>
                        <a:rPr lang="en-US" altLang="zh-CN" sz="1800" dirty="0">
                          <a:effectLst/>
                        </a:rPr>
                        <a:t>,'jack’)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print("</a:t>
                      </a:r>
                      <a:r>
                        <a:rPr lang="zh-CN" altLang="en-US" sz="1800" dirty="0">
                          <a:effectLst/>
                        </a:rPr>
                        <a:t>新字典为：</a:t>
                      </a:r>
                      <a:r>
                        <a:rPr lang="en-US" altLang="zh-CN" sz="1800" dirty="0">
                          <a:effectLst/>
                        </a:rPr>
                        <a:t>",dict2)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新字典为：</a:t>
                      </a:r>
                      <a:r>
                        <a:rPr lang="en-US" altLang="zh-CN" sz="1800" kern="1200" dirty="0"/>
                        <a:t> {'name': None, 'age': None, 'sex': None}</a:t>
                      </a:r>
                      <a:endParaRPr lang="zh-CN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新字典为：</a:t>
                      </a:r>
                      <a:r>
                        <a:rPr lang="en-US" altLang="zh-CN" sz="1800" kern="1200" dirty="0"/>
                        <a:t> {'name': 'jack', 'age': 'jack', 'sex': 'jack'}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218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dirty="0"/>
                        <a:t>key in dict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如果键在字典</a:t>
                      </a:r>
                      <a:r>
                        <a:rPr lang="en-US" altLang="zh-CN" sz="1800" kern="1200" dirty="0"/>
                        <a:t>dict</a:t>
                      </a:r>
                      <a:r>
                        <a:rPr lang="zh-CN" altLang="zh-CN" sz="1800" kern="1200" dirty="0"/>
                        <a:t>里返回</a:t>
                      </a:r>
                      <a:r>
                        <a:rPr lang="en-US" altLang="zh-CN" sz="1800" kern="1200" dirty="0"/>
                        <a:t>true,</a:t>
                      </a:r>
                      <a:r>
                        <a:rPr lang="zh-CN" altLang="zh-CN" sz="1800" kern="1200" dirty="0"/>
                        <a:t>否则返回</a:t>
                      </a:r>
                      <a:r>
                        <a:rPr lang="en-US" altLang="zh-CN" sz="1800" kern="1200" dirty="0"/>
                        <a:t>false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dict1={'name':['</a:t>
                      </a:r>
                      <a:r>
                        <a:rPr lang="en-US" altLang="zh-CN" sz="1800" dirty="0" err="1">
                          <a:effectLst/>
                        </a:rPr>
                        <a:t>tom','jack</a:t>
                      </a:r>
                      <a:r>
                        <a:rPr lang="en-US" altLang="zh-CN" sz="1800" dirty="0">
                          <a:effectLst/>
                        </a:rPr>
                        <a:t>'],'age':18,'sex':'</a:t>
                      </a:r>
                      <a:r>
                        <a:rPr lang="zh-CN" altLang="en-US" sz="1800" dirty="0">
                          <a:effectLst/>
                        </a:rPr>
                        <a:t>男</a:t>
                      </a:r>
                      <a:r>
                        <a:rPr lang="en-US" altLang="zh-CN" sz="1800" dirty="0">
                          <a:effectLst/>
                        </a:rPr>
                        <a:t>',18:19}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if 'name' in dict1: 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 print("</a:t>
                      </a:r>
                      <a:r>
                        <a:rPr lang="zh-CN" altLang="en-US" sz="1800" dirty="0">
                          <a:effectLst/>
                        </a:rPr>
                        <a:t>键</a:t>
                      </a:r>
                      <a:r>
                        <a:rPr lang="en-US" altLang="zh-CN" sz="1800" dirty="0">
                          <a:effectLst/>
                        </a:rPr>
                        <a:t>name</a:t>
                      </a:r>
                      <a:r>
                        <a:rPr lang="zh-CN" altLang="en-US" sz="1800" dirty="0">
                          <a:effectLst/>
                        </a:rPr>
                        <a:t>在字典中存在</a:t>
                      </a:r>
                      <a:r>
                        <a:rPr lang="en-US" altLang="zh-CN" sz="1800" dirty="0">
                          <a:effectLst/>
                        </a:rPr>
                        <a:t>")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else: 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 print("</a:t>
                      </a:r>
                      <a:r>
                        <a:rPr lang="zh-CN" altLang="en-US" sz="1800" dirty="0">
                          <a:effectLst/>
                        </a:rPr>
                        <a:t>键</a:t>
                      </a:r>
                      <a:r>
                        <a:rPr lang="en-US" altLang="zh-CN" sz="1800" dirty="0">
                          <a:effectLst/>
                        </a:rPr>
                        <a:t>name</a:t>
                      </a:r>
                      <a:r>
                        <a:rPr lang="zh-CN" altLang="en-US" sz="1800" dirty="0">
                          <a:effectLst/>
                        </a:rPr>
                        <a:t>在字典中不存在</a:t>
                      </a:r>
                      <a:r>
                        <a:rPr lang="en-US" altLang="zh-CN" sz="1800" dirty="0">
                          <a:effectLst/>
                        </a:rPr>
                        <a:t>")</a:t>
                      </a:r>
                      <a:endParaRPr lang="zh-CN" altLang="en-US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键</a:t>
                      </a:r>
                      <a:r>
                        <a:rPr lang="en-US" altLang="zh-CN" sz="1800" dirty="0">
                          <a:effectLst/>
                        </a:rPr>
                        <a:t>name</a:t>
                      </a:r>
                      <a:r>
                        <a:rPr lang="zh-CN" altLang="en-US" sz="1800" dirty="0">
                          <a:effectLst/>
                        </a:rPr>
                        <a:t>在字典中存在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512480" y="406035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字典函数和方法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9005" y="509270"/>
            <a:ext cx="102095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b="1" dirty="0">
                <a:sym typeface="+mn-ea"/>
              </a:rPr>
              <a:t>字符串的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单字符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语法格式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str[n]</a:t>
            </a:r>
            <a:endParaRPr lang="en-US" altLang="zh-CN" sz="3200" b="1" dirty="0">
              <a:solidFill>
                <a:srgbClr val="FF0000"/>
              </a:solidFill>
              <a:sym typeface="+mn-ea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字符串是一个字符序列：字符串最左端位置标记为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，依次增加。字符串中的编号叫做“索引”。  </a:t>
            </a:r>
            <a:endParaRPr lang="zh-CN" altLang="en-US" sz="2800" dirty="0"/>
          </a:p>
          <a:p>
            <a:r>
              <a:rPr lang="zh-CN" altLang="en-US" sz="2800" dirty="0"/>
              <a:t> </a:t>
            </a:r>
            <a:endParaRPr lang="zh-CN" altLang="en-US" sz="2800" dirty="0"/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00" y="3415435"/>
            <a:ext cx="6936740" cy="28016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16666" y="4516859"/>
          <a:ext cx="6714686" cy="59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26"/>
                <a:gridCol w="610426"/>
                <a:gridCol w="610426"/>
                <a:gridCol w="610426"/>
                <a:gridCol w="610426"/>
                <a:gridCol w="610426"/>
                <a:gridCol w="610426"/>
                <a:gridCol w="610426"/>
                <a:gridCol w="610426"/>
                <a:gridCol w="610426"/>
                <a:gridCol w="610426"/>
              </a:tblGrid>
              <a:tr h="5987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7626" y="1331032"/>
          <a:ext cx="10893282" cy="44972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6465"/>
                <a:gridCol w="1649873"/>
                <a:gridCol w="7196944"/>
              </a:tblGrid>
              <a:tr h="47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3254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 err="1"/>
                        <a:t>dict.keys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/>
                        <a:t>以列表返回一个字典所有的键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dict1={'name':['</a:t>
                      </a:r>
                      <a:r>
                        <a:rPr lang="en-US" altLang="zh-CN" sz="1800" dirty="0" err="1">
                          <a:effectLst/>
                        </a:rPr>
                        <a:t>tom','jack</a:t>
                      </a:r>
                      <a:r>
                        <a:rPr lang="en-US" altLang="zh-CN" sz="1800" dirty="0">
                          <a:effectLst/>
                        </a:rPr>
                        <a:t>'],'age':18,'sex':'</a:t>
                      </a:r>
                      <a:r>
                        <a:rPr lang="zh-CN" altLang="en-US" sz="1800" dirty="0">
                          <a:effectLst/>
                        </a:rPr>
                        <a:t>男</a:t>
                      </a:r>
                      <a:r>
                        <a:rPr lang="en-US" altLang="zh-CN" sz="1800" dirty="0">
                          <a:effectLst/>
                        </a:rPr>
                        <a:t>'}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print(dict1.keys())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/>
                        <a:t>dict_keys</a:t>
                      </a:r>
                      <a:r>
                        <a:rPr lang="en-US" altLang="zh-CN" sz="1800" kern="1200" dirty="0"/>
                        <a:t>(['name', 'age', 'sex'])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899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 err="1"/>
                        <a:t>dict.values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/>
                        <a:t>以列表返回一个字典中的所有值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dict1={'name':'tom','age':18}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print(dict1.values())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/>
                        <a:t>dict.values</a:t>
                      </a:r>
                      <a:r>
                        <a:rPr lang="en-US" altLang="zh-CN" sz="1800" kern="1200" dirty="0"/>
                        <a:t>(['tom', 18])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54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 err="1"/>
                        <a:t>dict.items</a:t>
                      </a:r>
                      <a:r>
                        <a:rPr lang="en-US" altLang="zh-CN" sz="1800" kern="1200" dirty="0"/>
                        <a:t>()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/>
                        <a:t>以列表返回一个字典中所有的键值对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dict1={'name':'tom','age':18}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print(dict1.items())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/>
                        <a:t>dict_items</a:t>
                      </a:r>
                      <a:r>
                        <a:rPr lang="en-US" altLang="zh-CN" sz="1800" kern="1200" dirty="0"/>
                        <a:t>([('name', 'tom'), ('age', 18)])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512480" y="406035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字典函数和方法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6758" y="26923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8236" y="1504278"/>
          <a:ext cx="11152062" cy="4123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4000"/>
                <a:gridCol w="1825099"/>
                <a:gridCol w="75229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effectLst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13503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 err="1"/>
                        <a:t>dict.get</a:t>
                      </a:r>
                      <a:r>
                        <a:rPr lang="en-US" altLang="zh-CN" sz="1800" kern="1200" dirty="0"/>
                        <a:t>(</a:t>
                      </a:r>
                      <a:r>
                        <a:rPr lang="en-US" altLang="zh-CN" sz="1800" kern="1200" dirty="0" err="1"/>
                        <a:t>key,default</a:t>
                      </a:r>
                      <a:r>
                        <a:rPr lang="en-US" altLang="zh-CN" sz="1800" kern="1200" dirty="0"/>
                        <a:t>=None)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200" dirty="0"/>
                        <a:t>返回指定键的值，如果值不在字典中返回</a:t>
                      </a:r>
                      <a:r>
                        <a:rPr lang="en-US" altLang="zh-CN" sz="1800" kern="1200" dirty="0"/>
                        <a:t>default</a:t>
                      </a:r>
                      <a:r>
                        <a:rPr lang="zh-CN" altLang="zh-CN" sz="1800" kern="1200" dirty="0"/>
                        <a:t>值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dict1={'name':'tom','age':18}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 ("age</a:t>
                      </a:r>
                      <a:r>
                        <a:rPr lang="zh-CN" altLang="en-US" sz="1800" dirty="0">
                          <a:effectLst/>
                        </a:rPr>
                        <a:t>键的值为 </a:t>
                      </a:r>
                      <a:r>
                        <a:rPr lang="en-US" altLang="zh-CN" sz="1800" dirty="0">
                          <a:effectLst/>
                        </a:rPr>
                        <a:t>: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>
                          <a:effectLst/>
                        </a:rPr>
                        <a:t>,dict1.get('age', 9))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 ("sex</a:t>
                      </a:r>
                      <a:r>
                        <a:rPr lang="zh-CN" altLang="en-US" sz="1800" dirty="0">
                          <a:effectLst/>
                        </a:rPr>
                        <a:t>键的值为 </a:t>
                      </a:r>
                      <a:r>
                        <a:rPr lang="en-US" altLang="zh-CN" sz="1800" dirty="0">
                          <a:effectLst/>
                        </a:rPr>
                        <a:t>:"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>
                          <a:effectLst/>
                        </a:rPr>
                        <a:t>,dict1.get('sex', '</a:t>
                      </a:r>
                      <a:r>
                        <a:rPr lang="zh-CN" altLang="en-US" sz="1800" dirty="0">
                          <a:effectLst/>
                        </a:rPr>
                        <a:t>男</a:t>
                      </a:r>
                      <a:r>
                        <a:rPr lang="en-US" altLang="zh-CN" sz="1800" dirty="0">
                          <a:effectLst/>
                        </a:rPr>
                        <a:t>'))</a:t>
                      </a:r>
                      <a:endParaRPr lang="zh-CN" altLang="en-US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r>
                        <a:rPr lang="en-US" altLang="zh-CN" sz="1800" kern="1200" dirty="0"/>
                        <a:t>age</a:t>
                      </a:r>
                      <a:r>
                        <a:rPr lang="zh-CN" altLang="zh-CN" sz="1800" kern="1200" dirty="0"/>
                        <a:t>键的值为</a:t>
                      </a:r>
                      <a:r>
                        <a:rPr lang="en-US" altLang="zh-CN" sz="1800" kern="1200" dirty="0"/>
                        <a:t> :  18 sex</a:t>
                      </a:r>
                      <a:r>
                        <a:rPr lang="zh-CN" altLang="zh-CN" sz="1800" kern="1200" dirty="0"/>
                        <a:t>键的值为</a:t>
                      </a:r>
                      <a:r>
                        <a:rPr lang="en-US" altLang="zh-CN" sz="1800" kern="1200" dirty="0"/>
                        <a:t> :  </a:t>
                      </a:r>
                      <a:r>
                        <a:rPr lang="zh-CN" altLang="zh-CN" sz="1800" kern="1200" dirty="0"/>
                        <a:t>男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503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kern="1200" dirty="0" err="1"/>
                        <a:t>dict.setdefault</a:t>
                      </a:r>
                      <a:r>
                        <a:rPr lang="en-US" altLang="zh-CN" sz="1800" kern="1200" dirty="0"/>
                        <a:t>(</a:t>
                      </a:r>
                      <a:r>
                        <a:rPr lang="en-US" altLang="zh-CN" sz="1800" kern="1200" dirty="0" err="1"/>
                        <a:t>key,default</a:t>
                      </a:r>
                      <a:r>
                        <a:rPr lang="en-US" altLang="zh-CN" sz="1800" kern="1200" dirty="0"/>
                        <a:t>=None)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/>
                        <a:t>和</a:t>
                      </a:r>
                      <a:r>
                        <a:rPr lang="en-US" altLang="zh-CN" sz="1800" kern="1200" dirty="0"/>
                        <a:t>get</a:t>
                      </a:r>
                      <a:r>
                        <a:rPr lang="zh-CN" altLang="en-US" sz="1800" kern="1200" dirty="0"/>
                        <a:t>类似，但如果键不存在于字典中，将会添加键并将值设为</a:t>
                      </a:r>
                      <a:r>
                        <a:rPr lang="en-US" altLang="zh-CN" sz="1800" kern="1200" dirty="0"/>
                        <a:t>default</a:t>
                      </a:r>
                      <a:r>
                        <a:rPr lang="zh-CN" altLang="en-US" sz="1800" kern="1200" dirty="0"/>
                        <a:t>的值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dict1={'name':'tom','age':18}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 ("age</a:t>
                      </a:r>
                      <a:r>
                        <a:rPr lang="zh-CN" altLang="en-US" sz="1800" dirty="0">
                          <a:effectLst/>
                        </a:rPr>
                        <a:t>键的值为 </a:t>
                      </a:r>
                      <a:r>
                        <a:rPr lang="en-US" altLang="zh-CN" sz="1800" dirty="0">
                          <a:effectLst/>
                        </a:rPr>
                        <a:t>: "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>
                          <a:effectLst/>
                        </a:rPr>
                        <a:t>,dict1.setdefault('age', 9))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 ("sex</a:t>
                      </a:r>
                      <a:r>
                        <a:rPr lang="zh-CN" altLang="en-US" sz="1800" dirty="0">
                          <a:effectLst/>
                        </a:rPr>
                        <a:t>键的值为 </a:t>
                      </a:r>
                      <a:r>
                        <a:rPr lang="en-US" altLang="zh-CN" sz="1800" dirty="0">
                          <a:effectLst/>
                        </a:rPr>
                        <a:t>: "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>
                          <a:effectLst/>
                        </a:rPr>
                        <a:t>,dict1.setdefault('sex', '</a:t>
                      </a:r>
                      <a:r>
                        <a:rPr lang="zh-CN" altLang="en-US" sz="1800" dirty="0">
                          <a:effectLst/>
                        </a:rPr>
                        <a:t>男</a:t>
                      </a:r>
                      <a:r>
                        <a:rPr lang="en-US" altLang="zh-CN" sz="1800" dirty="0">
                          <a:effectLst/>
                        </a:rPr>
                        <a:t>’))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effectLst/>
                        </a:rPr>
                        <a:t>print ("</a:t>
                      </a:r>
                      <a:r>
                        <a:rPr lang="zh-CN" altLang="en-US" sz="1800" dirty="0">
                          <a:effectLst/>
                        </a:rPr>
                        <a:t>新字典为：</a:t>
                      </a:r>
                      <a:r>
                        <a:rPr lang="en-US" altLang="zh-CN" sz="1800" dirty="0">
                          <a:effectLst/>
                        </a:rPr>
                        <a:t>",dict1)</a:t>
                      </a: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zh-CN" sz="1800" kern="1200" dirty="0"/>
                        <a:t>输出结果</a:t>
                      </a:r>
                      <a:r>
                        <a:rPr lang="zh-CN" altLang="en-US" sz="1800" kern="1200" dirty="0"/>
                        <a:t>：</a:t>
                      </a:r>
                      <a:endParaRPr lang="en-US" altLang="zh-CN" sz="1800" kern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kern="1200" dirty="0"/>
                        <a:t>age</a:t>
                      </a:r>
                      <a:r>
                        <a:rPr lang="zh-CN" altLang="zh-CN" sz="1800" kern="1200" dirty="0"/>
                        <a:t>键的值为</a:t>
                      </a:r>
                      <a:r>
                        <a:rPr lang="en-US" altLang="zh-CN" sz="1800" kern="1200" dirty="0"/>
                        <a:t> :  18</a:t>
                      </a:r>
                      <a:endParaRPr lang="zh-CN" altLang="zh-CN" sz="1800" kern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kern="1200" dirty="0"/>
                        <a:t>sex</a:t>
                      </a:r>
                      <a:r>
                        <a:rPr lang="zh-CN" altLang="zh-CN" sz="1800" kern="1200" dirty="0"/>
                        <a:t>键的值为</a:t>
                      </a:r>
                      <a:r>
                        <a:rPr lang="en-US" altLang="zh-CN" sz="1800" kern="1200" dirty="0"/>
                        <a:t> :  </a:t>
                      </a:r>
                      <a:r>
                        <a:rPr lang="zh-CN" altLang="zh-CN" sz="1800" kern="1200" dirty="0"/>
                        <a:t>男</a:t>
                      </a:r>
                      <a:endParaRPr lang="zh-CN" altLang="zh-CN" sz="1800" kern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zh-CN" sz="1800" kern="1200" dirty="0"/>
                        <a:t>新字典为：</a:t>
                      </a:r>
                      <a:r>
                        <a:rPr lang="en-US" altLang="zh-CN" sz="1800" kern="1200" dirty="0"/>
                        <a:t> {'name': 'tom', 'age': 18, 'sex': '</a:t>
                      </a:r>
                      <a:r>
                        <a:rPr lang="zh-CN" altLang="zh-CN" sz="1800" kern="1200" dirty="0"/>
                        <a:t>男</a:t>
                      </a:r>
                      <a:r>
                        <a:rPr lang="en-US" altLang="zh-CN" sz="1800" kern="1200" dirty="0"/>
                        <a:t>’}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512480" y="406035"/>
            <a:ext cx="59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字典函数和方法</a:t>
            </a:r>
            <a:endParaRPr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536472" y="292416"/>
            <a:ext cx="59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4-12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2185498" y="292416"/>
          <a:ext cx="7500763" cy="5996559"/>
        </p:xfrm>
        <a:graphic>
          <a:graphicData uri="http://schemas.openxmlformats.org/drawingml/2006/table">
            <a:tbl>
              <a:tblPr/>
              <a:tblGrid>
                <a:gridCol w="7500763"/>
              </a:tblGrid>
              <a:tr h="37979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={"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杨振宁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莫言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"}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DNobelPrize.keys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dict_keys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list(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DNobelPrize.values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杨振宁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莫言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DNobelPrize.items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dict_items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([('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杨振宁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'), ('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莫言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')])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伍连德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 in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DNobelPrize.get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川端康成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莫言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DNobelPrize.setdefault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医学奖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","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屠呦呦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屠呦呦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 print(</a:t>
                      </a:r>
                      <a:r>
                        <a:rPr lang="en-US" altLang="zh-CN" sz="2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DNobelPrize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indent="0" defTabSz="914400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':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杨振宁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':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莫言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医学奖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': '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屠呦呦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1201880" y="635973"/>
            <a:ext cx="9944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方正正大黑简体" pitchFamily="2" charset="-122"/>
                <a:cs typeface="微软雅黑" panose="020B0503020204020204" pitchFamily="34" charset="-122"/>
              </a:rPr>
              <a:t>例：字典也可以通过</a:t>
            </a:r>
            <a:r>
              <a:rPr lang="en-US" altLang="zh-CN" sz="3200" dirty="0">
                <a:latin typeface="微软雅黑" panose="020B0503020204020204" pitchFamily="34" charset="-122"/>
                <a:ea typeface="方正正大黑简体" pitchFamily="2" charset="-122"/>
                <a:cs typeface="微软雅黑" panose="020B0503020204020204" pitchFamily="34" charset="-122"/>
              </a:rPr>
              <a:t>for…in</a:t>
            </a:r>
            <a:r>
              <a:rPr lang="zh-CN" altLang="en-US" sz="3200" dirty="0">
                <a:latin typeface="微软雅黑" panose="020B0503020204020204" pitchFamily="34" charset="-122"/>
                <a:ea typeface="方正正大黑简体" pitchFamily="2" charset="-122"/>
                <a:cs typeface="微软雅黑" panose="020B0503020204020204" pitchFamily="34" charset="-122"/>
              </a:rPr>
              <a:t>语句对其元素进行遍历，基本语法结构如下：</a:t>
            </a:r>
            <a:endParaRPr lang="zh-CN" altLang="en-US" sz="3200" dirty="0">
              <a:latin typeface="微软雅黑" panose="020B0503020204020204" pitchFamily="34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1231" y="17517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for  &lt;</a:t>
            </a:r>
            <a:r>
              <a:rPr lang="zh-CN" altLang="en-US" sz="2800" dirty="0"/>
              <a:t>任意变量名</a:t>
            </a:r>
            <a:r>
              <a:rPr lang="en-US" altLang="zh-CN" sz="2800" dirty="0"/>
              <a:t>&gt;  in  &lt;</a:t>
            </a:r>
            <a:r>
              <a:rPr lang="zh-CN" altLang="en-US" sz="2800" dirty="0"/>
              <a:t>字典名</a:t>
            </a:r>
            <a:r>
              <a:rPr lang="en-US" altLang="zh-CN" sz="2800" dirty="0"/>
              <a:t>&gt;: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语句块</a:t>
            </a:r>
            <a:endParaRPr lang="zh-CN" altLang="en-US" sz="2800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2017853" y="3294918"/>
          <a:ext cx="8596131" cy="2700719"/>
        </p:xfrm>
        <a:graphic>
          <a:graphicData uri="http://schemas.openxmlformats.org/drawingml/2006/table">
            <a:tbl>
              <a:tblPr/>
              <a:tblGrid>
                <a:gridCol w="8596131"/>
              </a:tblGrid>
              <a:tr h="16395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={"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"}</a:t>
                      </a:r>
                      <a:endParaRPr lang="en-US" altLang="zh-CN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key in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endParaRPr lang="en-US" altLang="zh-CN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baseline="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print(key)</a:t>
                      </a:r>
                      <a:endParaRPr lang="en-US" altLang="zh-CN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endParaRPr lang="zh-CN" altLang="en-US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endParaRPr lang="zh-CN" altLang="en-US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lvl="0" indent="0" algn="just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en-US" sz="20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endParaRPr lang="zh-CN" altLang="en-US" sz="2000" b="1" dirty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02"/>
          <a:stretch>
            <a:fillRect/>
          </a:stretch>
        </p:blipFill>
        <p:spPr bwMode="auto">
          <a:xfrm>
            <a:off x="1228032" y="682171"/>
            <a:ext cx="7658100" cy="172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38" y="3031825"/>
            <a:ext cx="451167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53" y="4720208"/>
            <a:ext cx="50530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795564"/>
            <a:ext cx="95789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20" y="4430768"/>
            <a:ext cx="47783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1201880" y="635973"/>
            <a:ext cx="994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方正正大黑简体" pitchFamily="2" charset="-122"/>
                <a:cs typeface="微软雅黑" panose="020B0503020204020204" pitchFamily="34" charset="-122"/>
              </a:rPr>
              <a:t>例：</a:t>
            </a:r>
            <a:endParaRPr lang="zh-CN" altLang="en-US" sz="3200" dirty="0">
              <a:latin typeface="微软雅黑" panose="020B0503020204020204" pitchFamily="34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/>
          <a:stretch>
            <a:fillRect/>
          </a:stretch>
        </p:blipFill>
        <p:spPr bwMode="auto">
          <a:xfrm>
            <a:off x="2598055" y="635972"/>
            <a:ext cx="6973661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9266" y="2580961"/>
            <a:ext cx="964187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请输入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1-12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之间的月份值：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day1={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day2={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m==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n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请输入年份：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月份有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.format(m,day2[m]))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月份有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.format(m, day1[m]))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月份有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.format(m, day1[m]))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331192" y="1848650"/>
            <a:ext cx="9526153" cy="388375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、关于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Python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组合数据类型，以下选项中描述错误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）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Python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的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str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tuple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和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list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类型都属于序列类型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）组合数据类型可以分为 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3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类：序列类型、集合类型和映射类型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）序列类型是二维元素向量，元素之间存在先后关系，通过序号访问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）</a:t>
            </a: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Python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组合数据类型能够将多个同类型或不同类型的数据组织起来，通过单一的表示使数据操作更有序、更容易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27757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关于字典类型的描述，错误的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字典类型可以在原来的变量上增加或缩短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字典类型是一种无序的对象集合，通过键来存取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字典类型中的数据可以进行分片和合并操作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字典类型可以包含列表和其他数据类型，支持嵌套的字典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 flipH="1">
            <a:off x="933372" y="841997"/>
            <a:ext cx="2978563" cy="70788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pitchFamily="34" charset="-122"/>
              </a:rPr>
              <a:t>课堂练习</a:t>
            </a:r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1563854" y="1848651"/>
            <a:ext cx="9526153" cy="27757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、以下关于组合数据类型的描述，正确的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A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映射类型的关键字只能是不可变类型的数据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B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映射类型的关键字可以是任意类型的数据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C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集合类型中的元素是有序的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484848"/>
                </a:solidFill>
                <a:latin typeface="+mj-ea"/>
                <a:ea typeface="+mj-ea"/>
              </a:rPr>
              <a:t>D </a:t>
            </a:r>
            <a:r>
              <a:rPr lang="zh-CN" altLang="en-US" sz="2400" b="1" dirty="0">
                <a:solidFill>
                  <a:srgbClr val="484848"/>
                </a:solidFill>
                <a:latin typeface="+mj-ea"/>
                <a:ea typeface="+mj-ea"/>
              </a:rPr>
              <a:t>序列类型和集合类型中的元素都是可以重复的</a:t>
            </a:r>
            <a:endParaRPr lang="zh-CN" altLang="en-US" sz="2400" b="1" dirty="0">
              <a:solidFill>
                <a:srgbClr val="48484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NWI5YzNhMjUyYTc5MmVmNzJkYmUxYzZhMzk5OTNjN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18978</Words>
  <Application>WPS 演示</Application>
  <PresentationFormat>宽屏</PresentationFormat>
  <Paragraphs>1662</Paragraphs>
  <Slides>107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32" baseType="lpstr">
      <vt:lpstr>Arial</vt:lpstr>
      <vt:lpstr>宋体</vt:lpstr>
      <vt:lpstr>Wingdings</vt:lpstr>
      <vt:lpstr>幼圆</vt:lpstr>
      <vt:lpstr>微软雅黑</vt:lpstr>
      <vt:lpstr>Wingdings</vt:lpstr>
      <vt:lpstr>DFGothic-EB</vt:lpstr>
      <vt:lpstr>MS UI Gothic</vt:lpstr>
      <vt:lpstr>Calibri</vt:lpstr>
      <vt:lpstr>Arial Unicode MS</vt:lpstr>
      <vt:lpstr>Calibri Light</vt:lpstr>
      <vt:lpstr>Times New Roman</vt:lpstr>
      <vt:lpstr>华文中宋</vt:lpstr>
      <vt:lpstr>Adobe 黑体 Std R</vt:lpstr>
      <vt:lpstr>黑体</vt:lpstr>
      <vt:lpstr>Impact</vt:lpstr>
      <vt:lpstr>Cooper Black</vt:lpstr>
      <vt:lpstr>Segoe Print</vt:lpstr>
      <vt:lpstr>Gill Sans</vt:lpstr>
      <vt:lpstr>微软雅黑 Light</vt:lpstr>
      <vt:lpstr>方正正大黑简体</vt:lpstr>
      <vt:lpstr>Courier New</vt:lpstr>
      <vt:lpstr>Broadway</vt:lpstr>
      <vt:lpstr>Gabriola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266</cp:revision>
  <dcterms:created xsi:type="dcterms:W3CDTF">2017-05-16T13:31:00Z</dcterms:created>
  <dcterms:modified xsi:type="dcterms:W3CDTF">2022-05-16T03:47:40Z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8</vt:lpwstr>
  </property>
  <property fmtid="{D5CDD505-2E9C-101B-9397-08002B2CF9AE}" pid="4" name="ICV">
    <vt:lpwstr>1E21F3F5333B45FDADE55F2801643DB5</vt:lpwstr>
  </property>
</Properties>
</file>