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15640-9251-6334-295C-7FA7375A7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0FC89C-F63F-7A47-DBD3-AC57DF055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50D0D3-8C52-27C1-0CA0-071B32D7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8101-0982-4B91-82DE-0386454DFB83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4893C8-B3A6-FDF1-84BB-7B2F5390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2E148B-4354-8833-317B-30AA1BBE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EB35-86CE-4B43-BCB5-4F130EB5E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54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57E2E6-2427-BC14-924A-173E2DDD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1A7003-B5D3-F388-AD46-2DA7C8195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101E94-1A2F-7D9E-8531-182446C9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8101-0982-4B91-82DE-0386454DFB83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798919-5F03-E5EF-CFB2-91D18560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8720C-63ED-C034-F0C0-D0F4E6BC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EB35-86CE-4B43-BCB5-4F130EB5E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19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7AE394-3AF7-C4A7-8890-44BD0A6D1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A45C93-1971-D14B-EE3A-054D24BA8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E55EB-02C4-F055-DB3F-605AEBDB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8101-0982-4B91-82DE-0386454DFB83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4F2F7A-ADD6-4991-83A3-6338AA7B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9E09C0-C801-C1E7-FDA0-C2BC585A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EB35-86CE-4B43-BCB5-4F130EB5E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0D4CD-8482-4CE3-E352-FB9EB160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084EE9-87F6-42E8-C01E-148D0DD2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D77047-D15D-CD3C-2CD4-61993045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8101-0982-4B91-82DE-0386454DFB83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798B78-D24C-E63F-87DA-A970CF8F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D029D6-79C2-28B4-97FC-79E7EF08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EB35-86CE-4B43-BCB5-4F130EB5E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90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5385B-960E-EFBF-C913-7DB0BE0F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62F6C9-9F95-95D5-FC83-D84B9060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993EFD-FB43-0207-C7F7-5941C58B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8101-0982-4B91-82DE-0386454DFB83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4A5358-86D0-1D3A-A1BC-282EBF65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CFA393-344D-6BAA-80F0-B29198A0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EB35-86CE-4B43-BCB5-4F130EB5E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60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B4B75-29A5-8C8C-5617-E4D9C747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A21509-47C2-E873-0F92-F06946407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66BCDB-39A2-436F-45B1-3271C5FCA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740122-8E17-3D1D-DF44-F498CF8E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8101-0982-4B91-82DE-0386454DFB83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C4871-2E2A-C84C-51D8-1F2281EE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5550A2-DB0A-2A8D-7565-D10341A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EB35-86CE-4B43-BCB5-4F130EB5E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75D73A-5F5D-3421-EE03-BB6CC241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B6608C-47C5-1B53-E032-95D29A7B0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0EE032-B293-3B2A-7DDB-B1B1A4E5C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DEC80C-9F59-1611-D83B-2B2BB1488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03D1E9-C38D-8A9A-2BA2-395B8E48E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F99CAB-0043-DB8F-4967-4BFD8236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8101-0982-4B91-82DE-0386454DFB83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6F9B24-6716-2A79-8F0D-2257FE4F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254C07-9C19-9C6B-554E-B30CAF16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EB35-86CE-4B43-BCB5-4F130EB5E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33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4B6E1-805A-7E4F-8487-DB220E5E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B84476-CCDE-A2D2-98AA-932BBC88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8101-0982-4B91-82DE-0386454DFB83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C8E686-4E3B-8D79-EB08-0977F974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9BFD2C-D179-7986-AA98-66612A7E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EB35-86CE-4B43-BCB5-4F130EB5E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80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92F753D-DB40-7AEB-719F-9AB81CC6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8101-0982-4B91-82DE-0386454DFB83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9044DA-414D-0ED7-E8D9-1D20D929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A45C26-37E9-2C85-77E6-6CD9C1B7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EB35-86CE-4B43-BCB5-4F130EB5E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25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006E5-99B4-6BA4-4108-DE62F49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49CB4C-8928-03D7-14C0-757FB601E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F1ADE4-0C50-B3C1-A5FE-C6326A19C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BC43C6-F6E1-2F91-8D59-9F25B7AB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8101-0982-4B91-82DE-0386454DFB83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DA902D-40C7-844B-6810-8B49CF49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10D33F-2F5E-8D9D-E5EA-7872023A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EB35-86CE-4B43-BCB5-4F130EB5E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72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2858A-9688-5200-03D1-C49AC496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B0877A4-4980-48FC-5908-C77B13ECA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F24BE9-B7E3-7614-6981-A78CB2A48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BD1A81-3645-748C-9507-E89F469C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8101-0982-4B91-82DE-0386454DFB83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8BD5E9-F3E2-BDB3-6184-291ECA66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24FA2-B302-50A7-BE63-01F204D6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EB35-86CE-4B43-BCB5-4F130EB5E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81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ABEE11-FB57-E114-C1AB-6DE1600F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C728F-E773-F4DF-8407-D307A1CE2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F936D5-7F43-ABC4-00B5-FAD950878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48101-0982-4B91-82DE-0386454DFB83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00DE16-A5F7-1E1F-F6CE-86639F723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ADC7CD-502C-37DA-4B8F-0C47CF8BA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2EB35-86CE-4B43-BCB5-4F130EB5E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13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3F8630-CD63-0DC9-244C-31DE79CDE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ICLab01_SMC</a:t>
            </a:r>
            <a:endParaRPr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805195-F114-280B-2ABF-5EC7EB78A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Supper MOSFET Calculator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8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AD486-4FA0-5EAE-E642-D3FC39C1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83" y="204767"/>
            <a:ext cx="10515600" cy="5696672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A076FC2-8F4A-E1B0-5A02-47405195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85718"/>
              </p:ext>
            </p:extLst>
          </p:nvPr>
        </p:nvGraphicFramePr>
        <p:xfrm>
          <a:off x="7261574" y="865995"/>
          <a:ext cx="324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3835521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146750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890747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2540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676743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692772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874813"/>
                  </a:ext>
                </a:extLst>
              </a:tr>
            </a:tbl>
          </a:graphicData>
        </a:graphic>
      </p:graphicFrame>
      <p:sp>
        <p:nvSpPr>
          <p:cNvPr id="7" name="梯形 6">
            <a:extLst>
              <a:ext uri="{FF2B5EF4-FFF2-40B4-BE49-F238E27FC236}">
                <a16:creationId xmlns:a16="http://schemas.microsoft.com/office/drawing/2014/main" id="{5682690D-5E36-09F3-E595-73A76EC02061}"/>
              </a:ext>
            </a:extLst>
          </p:cNvPr>
          <p:cNvSpPr/>
          <p:nvPr/>
        </p:nvSpPr>
        <p:spPr>
          <a:xfrm rot="10800000">
            <a:off x="7579618" y="1436155"/>
            <a:ext cx="432000" cy="2160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E90935-5043-EF25-0C1A-A132D8976C20}"/>
              </a:ext>
            </a:extLst>
          </p:cNvPr>
          <p:cNvSpPr txBox="1"/>
          <p:nvPr/>
        </p:nvSpPr>
        <p:spPr>
          <a:xfrm>
            <a:off x="7640780" y="1410335"/>
            <a:ext cx="345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&gt;?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肘形接點 11">
            <a:extLst>
              <a:ext uri="{FF2B5EF4-FFF2-40B4-BE49-F238E27FC236}">
                <a16:creationId xmlns:a16="http://schemas.microsoft.com/office/drawing/2014/main" id="{0D8C93D2-4BAA-3C46-C159-C5786D8D31F0}"/>
              </a:ext>
            </a:extLst>
          </p:cNvPr>
          <p:cNvCxnSpPr/>
          <p:nvPr/>
        </p:nvCxnSpPr>
        <p:spPr>
          <a:xfrm rot="5400000">
            <a:off x="7877612" y="1255020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14">
            <a:extLst>
              <a:ext uri="{FF2B5EF4-FFF2-40B4-BE49-F238E27FC236}">
                <a16:creationId xmlns:a16="http://schemas.microsoft.com/office/drawing/2014/main" id="{89497672-6F09-7ED0-0729-932F5E3239DD}"/>
              </a:ext>
            </a:extLst>
          </p:cNvPr>
          <p:cNvCxnSpPr/>
          <p:nvPr/>
        </p:nvCxnSpPr>
        <p:spPr>
          <a:xfrm rot="16200000" flipH="1">
            <a:off x="7518207" y="1254516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>
            <a:extLst>
              <a:ext uri="{FF2B5EF4-FFF2-40B4-BE49-F238E27FC236}">
                <a16:creationId xmlns:a16="http://schemas.microsoft.com/office/drawing/2014/main" id="{8D2B567E-D628-44A9-82EC-D0D7F489ADA7}"/>
              </a:ext>
            </a:extLst>
          </p:cNvPr>
          <p:cNvSpPr/>
          <p:nvPr/>
        </p:nvSpPr>
        <p:spPr>
          <a:xfrm rot="10800000">
            <a:off x="8675858" y="1440731"/>
            <a:ext cx="432000" cy="2160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555310-0063-4862-9DF7-AFEB3891F3B8}"/>
              </a:ext>
            </a:extLst>
          </p:cNvPr>
          <p:cNvSpPr txBox="1"/>
          <p:nvPr/>
        </p:nvSpPr>
        <p:spPr>
          <a:xfrm>
            <a:off x="8737020" y="1414911"/>
            <a:ext cx="345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&gt;?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肘形接點 17">
            <a:extLst>
              <a:ext uri="{FF2B5EF4-FFF2-40B4-BE49-F238E27FC236}">
                <a16:creationId xmlns:a16="http://schemas.microsoft.com/office/drawing/2014/main" id="{791A29DD-87F1-425A-971E-70723A4F73FE}"/>
              </a:ext>
            </a:extLst>
          </p:cNvPr>
          <p:cNvCxnSpPr/>
          <p:nvPr/>
        </p:nvCxnSpPr>
        <p:spPr>
          <a:xfrm rot="5400000">
            <a:off x="8953532" y="1254516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8">
            <a:extLst>
              <a:ext uri="{FF2B5EF4-FFF2-40B4-BE49-F238E27FC236}">
                <a16:creationId xmlns:a16="http://schemas.microsoft.com/office/drawing/2014/main" id="{DF523296-A707-7746-BEA8-CF40153288DA}"/>
              </a:ext>
            </a:extLst>
          </p:cNvPr>
          <p:cNvCxnSpPr/>
          <p:nvPr/>
        </p:nvCxnSpPr>
        <p:spPr>
          <a:xfrm rot="16200000" flipH="1">
            <a:off x="8609367" y="1251472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梯形 14">
            <a:extLst>
              <a:ext uri="{FF2B5EF4-FFF2-40B4-BE49-F238E27FC236}">
                <a16:creationId xmlns:a16="http://schemas.microsoft.com/office/drawing/2014/main" id="{2361E23D-B97F-B69C-6DB3-A3DCCBF097B1}"/>
              </a:ext>
            </a:extLst>
          </p:cNvPr>
          <p:cNvSpPr/>
          <p:nvPr/>
        </p:nvSpPr>
        <p:spPr>
          <a:xfrm rot="10800000">
            <a:off x="9755577" y="1436156"/>
            <a:ext cx="432000" cy="2160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5BFEAD-7F10-0316-21D4-BA519C0F052D}"/>
              </a:ext>
            </a:extLst>
          </p:cNvPr>
          <p:cNvSpPr txBox="1"/>
          <p:nvPr/>
        </p:nvSpPr>
        <p:spPr>
          <a:xfrm>
            <a:off x="9816739" y="1410336"/>
            <a:ext cx="345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&gt;?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肘形接點 21">
            <a:extLst>
              <a:ext uri="{FF2B5EF4-FFF2-40B4-BE49-F238E27FC236}">
                <a16:creationId xmlns:a16="http://schemas.microsoft.com/office/drawing/2014/main" id="{0073B95D-74B5-64E4-29E0-395F85F8A770}"/>
              </a:ext>
            </a:extLst>
          </p:cNvPr>
          <p:cNvCxnSpPr/>
          <p:nvPr/>
        </p:nvCxnSpPr>
        <p:spPr>
          <a:xfrm rot="5400000">
            <a:off x="10033251" y="1255021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22">
            <a:extLst>
              <a:ext uri="{FF2B5EF4-FFF2-40B4-BE49-F238E27FC236}">
                <a16:creationId xmlns:a16="http://schemas.microsoft.com/office/drawing/2014/main" id="{E3D352BA-E14C-CBD3-72DA-D8657BB243D2}"/>
              </a:ext>
            </a:extLst>
          </p:cNvPr>
          <p:cNvCxnSpPr/>
          <p:nvPr/>
        </p:nvCxnSpPr>
        <p:spPr>
          <a:xfrm rot="16200000" flipH="1">
            <a:off x="9694166" y="1254517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7362EBF-0A8B-C6D0-42C0-4858C5A0D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52039"/>
              </p:ext>
            </p:extLst>
          </p:nvPr>
        </p:nvGraphicFramePr>
        <p:xfrm>
          <a:off x="7261574" y="1861339"/>
          <a:ext cx="324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3835521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146750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890747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2540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676743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692772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874813"/>
                  </a:ext>
                </a:extLst>
              </a:tr>
            </a:tbl>
          </a:graphicData>
        </a:graphic>
      </p:graphicFrame>
      <p:sp>
        <p:nvSpPr>
          <p:cNvPr id="20" name="梯形 19">
            <a:extLst>
              <a:ext uri="{FF2B5EF4-FFF2-40B4-BE49-F238E27FC236}">
                <a16:creationId xmlns:a16="http://schemas.microsoft.com/office/drawing/2014/main" id="{F8DBB831-CE66-C9B3-C73E-6ABDED61EFAC}"/>
              </a:ext>
            </a:extLst>
          </p:cNvPr>
          <p:cNvSpPr/>
          <p:nvPr/>
        </p:nvSpPr>
        <p:spPr>
          <a:xfrm rot="10800000">
            <a:off x="7580655" y="2518059"/>
            <a:ext cx="432000" cy="2160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6B9BC2F-3820-F7B9-F2E7-934B50540265}"/>
              </a:ext>
            </a:extLst>
          </p:cNvPr>
          <p:cNvSpPr txBox="1"/>
          <p:nvPr/>
        </p:nvSpPr>
        <p:spPr>
          <a:xfrm>
            <a:off x="7641817" y="2492239"/>
            <a:ext cx="345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&gt;?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梯形 21">
            <a:extLst>
              <a:ext uri="{FF2B5EF4-FFF2-40B4-BE49-F238E27FC236}">
                <a16:creationId xmlns:a16="http://schemas.microsoft.com/office/drawing/2014/main" id="{731B3599-C80D-FDB5-8A39-721D16561350}"/>
              </a:ext>
            </a:extLst>
          </p:cNvPr>
          <p:cNvSpPr/>
          <p:nvPr/>
        </p:nvSpPr>
        <p:spPr>
          <a:xfrm rot="10800000">
            <a:off x="8675858" y="2517355"/>
            <a:ext cx="432000" cy="2160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290B0C7-D1DF-7746-0835-5790EF89A27B}"/>
              </a:ext>
            </a:extLst>
          </p:cNvPr>
          <p:cNvSpPr txBox="1"/>
          <p:nvPr/>
        </p:nvSpPr>
        <p:spPr>
          <a:xfrm>
            <a:off x="8737020" y="2491535"/>
            <a:ext cx="345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&gt;?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肘形接點 30">
            <a:extLst>
              <a:ext uri="{FF2B5EF4-FFF2-40B4-BE49-F238E27FC236}">
                <a16:creationId xmlns:a16="http://schemas.microsoft.com/office/drawing/2014/main" id="{35504FB7-EDBC-52DF-03DC-953C41D3AA8A}"/>
              </a:ext>
            </a:extLst>
          </p:cNvPr>
          <p:cNvCxnSpPr/>
          <p:nvPr/>
        </p:nvCxnSpPr>
        <p:spPr>
          <a:xfrm rot="5400000">
            <a:off x="9205714" y="2005514"/>
            <a:ext cx="288000" cy="720000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31">
            <a:extLst>
              <a:ext uri="{FF2B5EF4-FFF2-40B4-BE49-F238E27FC236}">
                <a16:creationId xmlns:a16="http://schemas.microsoft.com/office/drawing/2014/main" id="{43EEBDED-743B-1156-5300-091027318DD3}"/>
              </a:ext>
            </a:extLst>
          </p:cNvPr>
          <p:cNvCxnSpPr/>
          <p:nvPr/>
        </p:nvCxnSpPr>
        <p:spPr>
          <a:xfrm rot="16200000" flipH="1">
            <a:off x="8292371" y="2004968"/>
            <a:ext cx="288000" cy="720000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梯形 25">
            <a:extLst>
              <a:ext uri="{FF2B5EF4-FFF2-40B4-BE49-F238E27FC236}">
                <a16:creationId xmlns:a16="http://schemas.microsoft.com/office/drawing/2014/main" id="{693D396B-BEFE-FDCA-8CEE-64A9B00818FC}"/>
              </a:ext>
            </a:extLst>
          </p:cNvPr>
          <p:cNvSpPr/>
          <p:nvPr/>
        </p:nvSpPr>
        <p:spPr>
          <a:xfrm rot="10800000">
            <a:off x="9755577" y="2517860"/>
            <a:ext cx="432000" cy="2160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BFBB8BF-0FDB-F402-7FDD-F591F1CBB6E6}"/>
              </a:ext>
            </a:extLst>
          </p:cNvPr>
          <p:cNvSpPr txBox="1"/>
          <p:nvPr/>
        </p:nvSpPr>
        <p:spPr>
          <a:xfrm>
            <a:off x="9816739" y="2492040"/>
            <a:ext cx="345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&gt;?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肘形接點 36">
            <a:extLst>
              <a:ext uri="{FF2B5EF4-FFF2-40B4-BE49-F238E27FC236}">
                <a16:creationId xmlns:a16="http://schemas.microsoft.com/office/drawing/2014/main" id="{E3DAFABC-2A19-53E0-6865-1102200BEEC6}"/>
              </a:ext>
            </a:extLst>
          </p:cNvPr>
          <p:cNvCxnSpPr/>
          <p:nvPr/>
        </p:nvCxnSpPr>
        <p:spPr>
          <a:xfrm rot="16200000" flipH="1">
            <a:off x="7877612" y="1675764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37">
            <a:extLst>
              <a:ext uri="{FF2B5EF4-FFF2-40B4-BE49-F238E27FC236}">
                <a16:creationId xmlns:a16="http://schemas.microsoft.com/office/drawing/2014/main" id="{C303E9D1-F68D-FAC4-0F76-FF546F34BDD2}"/>
              </a:ext>
            </a:extLst>
          </p:cNvPr>
          <p:cNvCxnSpPr/>
          <p:nvPr/>
        </p:nvCxnSpPr>
        <p:spPr>
          <a:xfrm rot="5400000">
            <a:off x="7518207" y="1677800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38">
            <a:extLst>
              <a:ext uri="{FF2B5EF4-FFF2-40B4-BE49-F238E27FC236}">
                <a16:creationId xmlns:a16="http://schemas.microsoft.com/office/drawing/2014/main" id="{22897AD6-177C-D997-9082-1AB169C392CC}"/>
              </a:ext>
            </a:extLst>
          </p:cNvPr>
          <p:cNvCxnSpPr/>
          <p:nvPr/>
        </p:nvCxnSpPr>
        <p:spPr>
          <a:xfrm rot="16200000" flipH="1">
            <a:off x="8954830" y="1680618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9">
            <a:extLst>
              <a:ext uri="{FF2B5EF4-FFF2-40B4-BE49-F238E27FC236}">
                <a16:creationId xmlns:a16="http://schemas.microsoft.com/office/drawing/2014/main" id="{060D744F-7D16-8133-84C9-1F7ECA375AE7}"/>
              </a:ext>
            </a:extLst>
          </p:cNvPr>
          <p:cNvCxnSpPr/>
          <p:nvPr/>
        </p:nvCxnSpPr>
        <p:spPr>
          <a:xfrm rot="5400000">
            <a:off x="8615745" y="1682654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40">
            <a:extLst>
              <a:ext uri="{FF2B5EF4-FFF2-40B4-BE49-F238E27FC236}">
                <a16:creationId xmlns:a16="http://schemas.microsoft.com/office/drawing/2014/main" id="{AFF37911-AC46-CAB9-BFD5-2444E7921E34}"/>
              </a:ext>
            </a:extLst>
          </p:cNvPr>
          <p:cNvCxnSpPr/>
          <p:nvPr/>
        </p:nvCxnSpPr>
        <p:spPr>
          <a:xfrm rot="16200000" flipH="1">
            <a:off x="10049421" y="1682033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41">
            <a:extLst>
              <a:ext uri="{FF2B5EF4-FFF2-40B4-BE49-F238E27FC236}">
                <a16:creationId xmlns:a16="http://schemas.microsoft.com/office/drawing/2014/main" id="{200E2D91-B65E-12D3-06D5-352786F47B2E}"/>
              </a:ext>
            </a:extLst>
          </p:cNvPr>
          <p:cNvCxnSpPr/>
          <p:nvPr/>
        </p:nvCxnSpPr>
        <p:spPr>
          <a:xfrm rot="5400000">
            <a:off x="9700176" y="1678989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46">
            <a:extLst>
              <a:ext uri="{FF2B5EF4-FFF2-40B4-BE49-F238E27FC236}">
                <a16:creationId xmlns:a16="http://schemas.microsoft.com/office/drawing/2014/main" id="{1CE16319-DA20-91F3-B6FD-3FDF853179EE}"/>
              </a:ext>
            </a:extLst>
          </p:cNvPr>
          <p:cNvCxnSpPr/>
          <p:nvPr/>
        </p:nvCxnSpPr>
        <p:spPr>
          <a:xfrm rot="16200000" flipH="1">
            <a:off x="7465487" y="2284901"/>
            <a:ext cx="285690" cy="162447"/>
          </a:xfrm>
          <a:prstGeom prst="bentConnector3">
            <a:avLst>
              <a:gd name="adj1" fmla="val 36664"/>
            </a:avLst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52">
            <a:extLst>
              <a:ext uri="{FF2B5EF4-FFF2-40B4-BE49-F238E27FC236}">
                <a16:creationId xmlns:a16="http://schemas.microsoft.com/office/drawing/2014/main" id="{EAAA6E91-8ABB-2269-3840-B7D869FCEE34}"/>
              </a:ext>
            </a:extLst>
          </p:cNvPr>
          <p:cNvCxnSpPr/>
          <p:nvPr/>
        </p:nvCxnSpPr>
        <p:spPr>
          <a:xfrm rot="5400000">
            <a:off x="8112541" y="2004219"/>
            <a:ext cx="285690" cy="720000"/>
          </a:xfrm>
          <a:prstGeom prst="bentConnector3">
            <a:avLst>
              <a:gd name="adj1" fmla="val 36664"/>
            </a:avLst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55">
            <a:extLst>
              <a:ext uri="{FF2B5EF4-FFF2-40B4-BE49-F238E27FC236}">
                <a16:creationId xmlns:a16="http://schemas.microsoft.com/office/drawing/2014/main" id="{6B276003-E685-1329-615B-72E3D574A81E}"/>
              </a:ext>
            </a:extLst>
          </p:cNvPr>
          <p:cNvCxnSpPr/>
          <p:nvPr/>
        </p:nvCxnSpPr>
        <p:spPr>
          <a:xfrm rot="16200000" flipH="1">
            <a:off x="9372381" y="2004219"/>
            <a:ext cx="285690" cy="720000"/>
          </a:xfrm>
          <a:prstGeom prst="bentConnector3">
            <a:avLst>
              <a:gd name="adj1" fmla="val 36664"/>
            </a:avLst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56">
            <a:extLst>
              <a:ext uri="{FF2B5EF4-FFF2-40B4-BE49-F238E27FC236}">
                <a16:creationId xmlns:a16="http://schemas.microsoft.com/office/drawing/2014/main" id="{C3C6C2C9-E3E7-3633-B5E5-53507A544814}"/>
              </a:ext>
            </a:extLst>
          </p:cNvPr>
          <p:cNvCxnSpPr/>
          <p:nvPr/>
        </p:nvCxnSpPr>
        <p:spPr>
          <a:xfrm rot="5400000">
            <a:off x="10010248" y="2284168"/>
            <a:ext cx="285690" cy="162447"/>
          </a:xfrm>
          <a:prstGeom prst="bentConnector3">
            <a:avLst>
              <a:gd name="adj1" fmla="val 36664"/>
            </a:avLst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F17A2379-DF5E-5C61-878F-23BC7CC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1440"/>
              </p:ext>
            </p:extLst>
          </p:nvPr>
        </p:nvGraphicFramePr>
        <p:xfrm>
          <a:off x="7261574" y="2938428"/>
          <a:ext cx="324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3835521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146750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890747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2540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676743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692772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874813"/>
                  </a:ext>
                </a:extLst>
              </a:tr>
            </a:tbl>
          </a:graphicData>
        </a:graphic>
      </p:graphicFrame>
      <p:sp>
        <p:nvSpPr>
          <p:cNvPr id="39" name="梯形 38">
            <a:extLst>
              <a:ext uri="{FF2B5EF4-FFF2-40B4-BE49-F238E27FC236}">
                <a16:creationId xmlns:a16="http://schemas.microsoft.com/office/drawing/2014/main" id="{7916097F-1A16-2855-3DD0-50BA5E23FAC1}"/>
              </a:ext>
            </a:extLst>
          </p:cNvPr>
          <p:cNvSpPr/>
          <p:nvPr/>
        </p:nvSpPr>
        <p:spPr>
          <a:xfrm rot="10800000">
            <a:off x="7580655" y="3595148"/>
            <a:ext cx="432000" cy="2160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C1D011D-785F-15DA-5913-330E891D6685}"/>
              </a:ext>
            </a:extLst>
          </p:cNvPr>
          <p:cNvSpPr txBox="1"/>
          <p:nvPr/>
        </p:nvSpPr>
        <p:spPr>
          <a:xfrm>
            <a:off x="7641817" y="3569328"/>
            <a:ext cx="345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&gt;?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梯形 40">
            <a:extLst>
              <a:ext uri="{FF2B5EF4-FFF2-40B4-BE49-F238E27FC236}">
                <a16:creationId xmlns:a16="http://schemas.microsoft.com/office/drawing/2014/main" id="{D5535039-1337-3854-DAA7-CBECB984892F}"/>
              </a:ext>
            </a:extLst>
          </p:cNvPr>
          <p:cNvSpPr/>
          <p:nvPr/>
        </p:nvSpPr>
        <p:spPr>
          <a:xfrm rot="10800000">
            <a:off x="8675858" y="3594444"/>
            <a:ext cx="432000" cy="2160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3E26B0F-CFA0-41DC-93BF-44B8AC45D9F7}"/>
              </a:ext>
            </a:extLst>
          </p:cNvPr>
          <p:cNvSpPr txBox="1"/>
          <p:nvPr/>
        </p:nvSpPr>
        <p:spPr>
          <a:xfrm>
            <a:off x="8737020" y="3568624"/>
            <a:ext cx="345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&gt;?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肘形接點 62">
            <a:extLst>
              <a:ext uri="{FF2B5EF4-FFF2-40B4-BE49-F238E27FC236}">
                <a16:creationId xmlns:a16="http://schemas.microsoft.com/office/drawing/2014/main" id="{128CC3C5-9F96-B0FE-E8AB-153395EA1594}"/>
              </a:ext>
            </a:extLst>
          </p:cNvPr>
          <p:cNvCxnSpPr/>
          <p:nvPr/>
        </p:nvCxnSpPr>
        <p:spPr>
          <a:xfrm rot="5400000">
            <a:off x="9205714" y="3082603"/>
            <a:ext cx="288000" cy="720000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63">
            <a:extLst>
              <a:ext uri="{FF2B5EF4-FFF2-40B4-BE49-F238E27FC236}">
                <a16:creationId xmlns:a16="http://schemas.microsoft.com/office/drawing/2014/main" id="{06D43DAF-D84F-94BD-E22F-BF59CAB36DA8}"/>
              </a:ext>
            </a:extLst>
          </p:cNvPr>
          <p:cNvCxnSpPr/>
          <p:nvPr/>
        </p:nvCxnSpPr>
        <p:spPr>
          <a:xfrm rot="16200000" flipH="1">
            <a:off x="8292371" y="3082057"/>
            <a:ext cx="288000" cy="720000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梯形 44">
            <a:extLst>
              <a:ext uri="{FF2B5EF4-FFF2-40B4-BE49-F238E27FC236}">
                <a16:creationId xmlns:a16="http://schemas.microsoft.com/office/drawing/2014/main" id="{E7742C3C-C967-0729-10FB-EB2B2518B593}"/>
              </a:ext>
            </a:extLst>
          </p:cNvPr>
          <p:cNvSpPr/>
          <p:nvPr/>
        </p:nvSpPr>
        <p:spPr>
          <a:xfrm rot="10800000">
            <a:off x="9755577" y="3594949"/>
            <a:ext cx="432000" cy="2160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6BDC987-BC23-449C-66FD-6EAA5BE17117}"/>
              </a:ext>
            </a:extLst>
          </p:cNvPr>
          <p:cNvSpPr txBox="1"/>
          <p:nvPr/>
        </p:nvSpPr>
        <p:spPr>
          <a:xfrm>
            <a:off x="9816739" y="3569129"/>
            <a:ext cx="345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&gt;?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肘形接點 66">
            <a:extLst>
              <a:ext uri="{FF2B5EF4-FFF2-40B4-BE49-F238E27FC236}">
                <a16:creationId xmlns:a16="http://schemas.microsoft.com/office/drawing/2014/main" id="{AA7B1FAB-DD05-DDA0-BE41-33B37C2FA2AA}"/>
              </a:ext>
            </a:extLst>
          </p:cNvPr>
          <p:cNvCxnSpPr/>
          <p:nvPr/>
        </p:nvCxnSpPr>
        <p:spPr>
          <a:xfrm rot="16200000" flipH="1">
            <a:off x="7877612" y="2752853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67">
            <a:extLst>
              <a:ext uri="{FF2B5EF4-FFF2-40B4-BE49-F238E27FC236}">
                <a16:creationId xmlns:a16="http://schemas.microsoft.com/office/drawing/2014/main" id="{1594F2F6-6FC7-DD38-83E2-E9472DB3B6B4}"/>
              </a:ext>
            </a:extLst>
          </p:cNvPr>
          <p:cNvCxnSpPr/>
          <p:nvPr/>
        </p:nvCxnSpPr>
        <p:spPr>
          <a:xfrm rot="5400000">
            <a:off x="7518207" y="2754889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68">
            <a:extLst>
              <a:ext uri="{FF2B5EF4-FFF2-40B4-BE49-F238E27FC236}">
                <a16:creationId xmlns:a16="http://schemas.microsoft.com/office/drawing/2014/main" id="{7E3D4B0B-95DB-D1EE-D331-E48255C7CD6E}"/>
              </a:ext>
            </a:extLst>
          </p:cNvPr>
          <p:cNvCxnSpPr/>
          <p:nvPr/>
        </p:nvCxnSpPr>
        <p:spPr>
          <a:xfrm rot="16200000" flipH="1">
            <a:off x="8954830" y="2757707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69">
            <a:extLst>
              <a:ext uri="{FF2B5EF4-FFF2-40B4-BE49-F238E27FC236}">
                <a16:creationId xmlns:a16="http://schemas.microsoft.com/office/drawing/2014/main" id="{01244C1B-C8B2-D848-26AD-000454F2E343}"/>
              </a:ext>
            </a:extLst>
          </p:cNvPr>
          <p:cNvCxnSpPr/>
          <p:nvPr/>
        </p:nvCxnSpPr>
        <p:spPr>
          <a:xfrm rot="5400000">
            <a:off x="8615745" y="2759743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70">
            <a:extLst>
              <a:ext uri="{FF2B5EF4-FFF2-40B4-BE49-F238E27FC236}">
                <a16:creationId xmlns:a16="http://schemas.microsoft.com/office/drawing/2014/main" id="{5700417D-7084-7C68-1610-BFB95C59E80D}"/>
              </a:ext>
            </a:extLst>
          </p:cNvPr>
          <p:cNvCxnSpPr/>
          <p:nvPr/>
        </p:nvCxnSpPr>
        <p:spPr>
          <a:xfrm rot="16200000" flipH="1">
            <a:off x="10049421" y="2759122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71">
            <a:extLst>
              <a:ext uri="{FF2B5EF4-FFF2-40B4-BE49-F238E27FC236}">
                <a16:creationId xmlns:a16="http://schemas.microsoft.com/office/drawing/2014/main" id="{4DDA72E8-6269-3C8F-D329-53ECFD5E99AD}"/>
              </a:ext>
            </a:extLst>
          </p:cNvPr>
          <p:cNvCxnSpPr/>
          <p:nvPr/>
        </p:nvCxnSpPr>
        <p:spPr>
          <a:xfrm rot="5400000">
            <a:off x="9700176" y="2756078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72">
            <a:extLst>
              <a:ext uri="{FF2B5EF4-FFF2-40B4-BE49-F238E27FC236}">
                <a16:creationId xmlns:a16="http://schemas.microsoft.com/office/drawing/2014/main" id="{DFE1ED04-3078-7C36-E61F-3B3F3F97BB25}"/>
              </a:ext>
            </a:extLst>
          </p:cNvPr>
          <p:cNvCxnSpPr/>
          <p:nvPr/>
        </p:nvCxnSpPr>
        <p:spPr>
          <a:xfrm rot="16200000" flipH="1">
            <a:off x="7465487" y="3361990"/>
            <a:ext cx="285690" cy="162447"/>
          </a:xfrm>
          <a:prstGeom prst="bentConnector3">
            <a:avLst>
              <a:gd name="adj1" fmla="val 36664"/>
            </a:avLst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73">
            <a:extLst>
              <a:ext uri="{FF2B5EF4-FFF2-40B4-BE49-F238E27FC236}">
                <a16:creationId xmlns:a16="http://schemas.microsoft.com/office/drawing/2014/main" id="{C4FE8204-30F8-3340-5DFA-CA4E65BD9845}"/>
              </a:ext>
            </a:extLst>
          </p:cNvPr>
          <p:cNvCxnSpPr/>
          <p:nvPr/>
        </p:nvCxnSpPr>
        <p:spPr>
          <a:xfrm rot="5400000">
            <a:off x="8112541" y="3081308"/>
            <a:ext cx="285690" cy="720000"/>
          </a:xfrm>
          <a:prstGeom prst="bentConnector3">
            <a:avLst>
              <a:gd name="adj1" fmla="val 36664"/>
            </a:avLst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75">
            <a:extLst>
              <a:ext uri="{FF2B5EF4-FFF2-40B4-BE49-F238E27FC236}">
                <a16:creationId xmlns:a16="http://schemas.microsoft.com/office/drawing/2014/main" id="{003885FC-4D0E-B82A-01E7-C5B7F5FE265D}"/>
              </a:ext>
            </a:extLst>
          </p:cNvPr>
          <p:cNvCxnSpPr/>
          <p:nvPr/>
        </p:nvCxnSpPr>
        <p:spPr>
          <a:xfrm rot="16200000" flipH="1">
            <a:off x="9372381" y="3081308"/>
            <a:ext cx="285690" cy="720000"/>
          </a:xfrm>
          <a:prstGeom prst="bentConnector3">
            <a:avLst>
              <a:gd name="adj1" fmla="val 36664"/>
            </a:avLst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76">
            <a:extLst>
              <a:ext uri="{FF2B5EF4-FFF2-40B4-BE49-F238E27FC236}">
                <a16:creationId xmlns:a16="http://schemas.microsoft.com/office/drawing/2014/main" id="{BC73F28D-F1D1-D378-249C-6587DB55145E}"/>
              </a:ext>
            </a:extLst>
          </p:cNvPr>
          <p:cNvCxnSpPr/>
          <p:nvPr/>
        </p:nvCxnSpPr>
        <p:spPr>
          <a:xfrm rot="5400000">
            <a:off x="10010248" y="3361257"/>
            <a:ext cx="285690" cy="162447"/>
          </a:xfrm>
          <a:prstGeom prst="bentConnector3">
            <a:avLst>
              <a:gd name="adj1" fmla="val 36664"/>
            </a:avLst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9ED25457-D7CA-D1CD-EED4-CCEBD61FD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92285"/>
              </p:ext>
            </p:extLst>
          </p:nvPr>
        </p:nvGraphicFramePr>
        <p:xfrm>
          <a:off x="7261574" y="4014205"/>
          <a:ext cx="324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3835521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146750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890747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2540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676743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692772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874813"/>
                  </a:ext>
                </a:extLst>
              </a:tr>
            </a:tbl>
          </a:graphicData>
        </a:graphic>
      </p:graphicFrame>
      <p:cxnSp>
        <p:nvCxnSpPr>
          <p:cNvPr id="58" name="肘形接點 109">
            <a:extLst>
              <a:ext uri="{FF2B5EF4-FFF2-40B4-BE49-F238E27FC236}">
                <a16:creationId xmlns:a16="http://schemas.microsoft.com/office/drawing/2014/main" id="{91F011CB-4CEB-2C33-5B59-317C7441D21F}"/>
              </a:ext>
            </a:extLst>
          </p:cNvPr>
          <p:cNvCxnSpPr/>
          <p:nvPr/>
        </p:nvCxnSpPr>
        <p:spPr>
          <a:xfrm rot="16200000" flipH="1">
            <a:off x="7877612" y="3828630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接點 110">
            <a:extLst>
              <a:ext uri="{FF2B5EF4-FFF2-40B4-BE49-F238E27FC236}">
                <a16:creationId xmlns:a16="http://schemas.microsoft.com/office/drawing/2014/main" id="{D4AD8910-AAB8-BA13-EAB4-011A33867165}"/>
              </a:ext>
            </a:extLst>
          </p:cNvPr>
          <p:cNvCxnSpPr/>
          <p:nvPr/>
        </p:nvCxnSpPr>
        <p:spPr>
          <a:xfrm rot="5400000">
            <a:off x="7518207" y="3830666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111">
            <a:extLst>
              <a:ext uri="{FF2B5EF4-FFF2-40B4-BE49-F238E27FC236}">
                <a16:creationId xmlns:a16="http://schemas.microsoft.com/office/drawing/2014/main" id="{18D2B750-4773-D69B-6002-922E7B9BCF90}"/>
              </a:ext>
            </a:extLst>
          </p:cNvPr>
          <p:cNvCxnSpPr/>
          <p:nvPr/>
        </p:nvCxnSpPr>
        <p:spPr>
          <a:xfrm rot="16200000" flipH="1">
            <a:off x="8954830" y="3833484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112">
            <a:extLst>
              <a:ext uri="{FF2B5EF4-FFF2-40B4-BE49-F238E27FC236}">
                <a16:creationId xmlns:a16="http://schemas.microsoft.com/office/drawing/2014/main" id="{D5F08C5E-03B5-EE4C-1E46-4118A1039E49}"/>
              </a:ext>
            </a:extLst>
          </p:cNvPr>
          <p:cNvCxnSpPr/>
          <p:nvPr/>
        </p:nvCxnSpPr>
        <p:spPr>
          <a:xfrm rot="5400000">
            <a:off x="8615745" y="3835520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113">
            <a:extLst>
              <a:ext uri="{FF2B5EF4-FFF2-40B4-BE49-F238E27FC236}">
                <a16:creationId xmlns:a16="http://schemas.microsoft.com/office/drawing/2014/main" id="{E5090F24-11AE-8C69-E1DA-376CF52F9065}"/>
              </a:ext>
            </a:extLst>
          </p:cNvPr>
          <p:cNvCxnSpPr/>
          <p:nvPr/>
        </p:nvCxnSpPr>
        <p:spPr>
          <a:xfrm rot="16200000" flipH="1">
            <a:off x="10049421" y="3834899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114">
            <a:extLst>
              <a:ext uri="{FF2B5EF4-FFF2-40B4-BE49-F238E27FC236}">
                <a16:creationId xmlns:a16="http://schemas.microsoft.com/office/drawing/2014/main" id="{47DB0F2D-D960-B690-532E-29F7B83368C9}"/>
              </a:ext>
            </a:extLst>
          </p:cNvPr>
          <p:cNvCxnSpPr/>
          <p:nvPr/>
        </p:nvCxnSpPr>
        <p:spPr>
          <a:xfrm rot="5400000">
            <a:off x="9700176" y="3831855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梯形 63">
            <a:extLst>
              <a:ext uri="{FF2B5EF4-FFF2-40B4-BE49-F238E27FC236}">
                <a16:creationId xmlns:a16="http://schemas.microsoft.com/office/drawing/2014/main" id="{D753F2AA-A9EA-B59C-90FC-45FA2E11EA59}"/>
              </a:ext>
            </a:extLst>
          </p:cNvPr>
          <p:cNvSpPr/>
          <p:nvPr/>
        </p:nvSpPr>
        <p:spPr>
          <a:xfrm rot="10800000">
            <a:off x="8113018" y="4587837"/>
            <a:ext cx="432000" cy="2160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224483E6-E2E2-D501-B174-E6E1E169A05A}"/>
              </a:ext>
            </a:extLst>
          </p:cNvPr>
          <p:cNvSpPr txBox="1"/>
          <p:nvPr/>
        </p:nvSpPr>
        <p:spPr>
          <a:xfrm>
            <a:off x="8174180" y="4562017"/>
            <a:ext cx="345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&gt;?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肘形接點 117">
            <a:extLst>
              <a:ext uri="{FF2B5EF4-FFF2-40B4-BE49-F238E27FC236}">
                <a16:creationId xmlns:a16="http://schemas.microsoft.com/office/drawing/2014/main" id="{778099B8-4D45-4449-7F0A-8190EBB8AE31}"/>
              </a:ext>
            </a:extLst>
          </p:cNvPr>
          <p:cNvCxnSpPr/>
          <p:nvPr/>
        </p:nvCxnSpPr>
        <p:spPr>
          <a:xfrm rot="5400000">
            <a:off x="8411012" y="4406702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118">
            <a:extLst>
              <a:ext uri="{FF2B5EF4-FFF2-40B4-BE49-F238E27FC236}">
                <a16:creationId xmlns:a16="http://schemas.microsoft.com/office/drawing/2014/main" id="{4594E8E0-CCA7-D499-467C-7A897C0D8763}"/>
              </a:ext>
            </a:extLst>
          </p:cNvPr>
          <p:cNvCxnSpPr/>
          <p:nvPr/>
        </p:nvCxnSpPr>
        <p:spPr>
          <a:xfrm rot="16200000" flipH="1">
            <a:off x="8051607" y="4406198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梯形 67">
            <a:extLst>
              <a:ext uri="{FF2B5EF4-FFF2-40B4-BE49-F238E27FC236}">
                <a16:creationId xmlns:a16="http://schemas.microsoft.com/office/drawing/2014/main" id="{42292DBE-A065-24E6-BD9D-BBFE360B9D3F}"/>
              </a:ext>
            </a:extLst>
          </p:cNvPr>
          <p:cNvSpPr/>
          <p:nvPr/>
        </p:nvSpPr>
        <p:spPr>
          <a:xfrm rot="10800000">
            <a:off x="9209258" y="4592413"/>
            <a:ext cx="432000" cy="2160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95FD5444-02A4-01B7-67E8-B533F71597BC}"/>
              </a:ext>
            </a:extLst>
          </p:cNvPr>
          <p:cNvSpPr txBox="1"/>
          <p:nvPr/>
        </p:nvSpPr>
        <p:spPr>
          <a:xfrm>
            <a:off x="9270420" y="4566593"/>
            <a:ext cx="345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&gt;?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肘形接點 121">
            <a:extLst>
              <a:ext uri="{FF2B5EF4-FFF2-40B4-BE49-F238E27FC236}">
                <a16:creationId xmlns:a16="http://schemas.microsoft.com/office/drawing/2014/main" id="{A13E2EF9-0251-204A-DE39-2D0F44B6F549}"/>
              </a:ext>
            </a:extLst>
          </p:cNvPr>
          <p:cNvCxnSpPr/>
          <p:nvPr/>
        </p:nvCxnSpPr>
        <p:spPr>
          <a:xfrm rot="5400000">
            <a:off x="9486932" y="4406198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接點 122">
            <a:extLst>
              <a:ext uri="{FF2B5EF4-FFF2-40B4-BE49-F238E27FC236}">
                <a16:creationId xmlns:a16="http://schemas.microsoft.com/office/drawing/2014/main" id="{B0B9A8F5-652B-A098-19D1-B2247D24FC56}"/>
              </a:ext>
            </a:extLst>
          </p:cNvPr>
          <p:cNvCxnSpPr/>
          <p:nvPr/>
        </p:nvCxnSpPr>
        <p:spPr>
          <a:xfrm rot="16200000" flipH="1">
            <a:off x="9142767" y="4403154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D65B7D85-E7F0-4CE2-3074-F4609335A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24554"/>
              </p:ext>
            </p:extLst>
          </p:nvPr>
        </p:nvGraphicFramePr>
        <p:xfrm>
          <a:off x="7261574" y="5013021"/>
          <a:ext cx="324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3835521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146750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890747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2540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676743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692772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874813"/>
                  </a:ext>
                </a:extLst>
              </a:tr>
            </a:tbl>
          </a:graphicData>
        </a:graphic>
      </p:graphicFrame>
      <p:cxnSp>
        <p:nvCxnSpPr>
          <p:cNvPr id="73" name="肘形接點 128">
            <a:extLst>
              <a:ext uri="{FF2B5EF4-FFF2-40B4-BE49-F238E27FC236}">
                <a16:creationId xmlns:a16="http://schemas.microsoft.com/office/drawing/2014/main" id="{8530DB26-5D5A-EDC4-DF17-456A7042BE29}"/>
              </a:ext>
            </a:extLst>
          </p:cNvPr>
          <p:cNvCxnSpPr/>
          <p:nvPr/>
        </p:nvCxnSpPr>
        <p:spPr>
          <a:xfrm rot="16200000" flipH="1">
            <a:off x="8411012" y="4827446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129">
            <a:extLst>
              <a:ext uri="{FF2B5EF4-FFF2-40B4-BE49-F238E27FC236}">
                <a16:creationId xmlns:a16="http://schemas.microsoft.com/office/drawing/2014/main" id="{655606EE-C752-199A-E4B3-AD66301C0610}"/>
              </a:ext>
            </a:extLst>
          </p:cNvPr>
          <p:cNvCxnSpPr/>
          <p:nvPr/>
        </p:nvCxnSpPr>
        <p:spPr>
          <a:xfrm rot="5400000">
            <a:off x="8051607" y="4829482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130">
            <a:extLst>
              <a:ext uri="{FF2B5EF4-FFF2-40B4-BE49-F238E27FC236}">
                <a16:creationId xmlns:a16="http://schemas.microsoft.com/office/drawing/2014/main" id="{F5A289B2-2E1B-C20F-D8AF-732052002257}"/>
              </a:ext>
            </a:extLst>
          </p:cNvPr>
          <p:cNvCxnSpPr/>
          <p:nvPr/>
        </p:nvCxnSpPr>
        <p:spPr>
          <a:xfrm rot="16200000" flipH="1">
            <a:off x="9488230" y="4832300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接點 131">
            <a:extLst>
              <a:ext uri="{FF2B5EF4-FFF2-40B4-BE49-F238E27FC236}">
                <a16:creationId xmlns:a16="http://schemas.microsoft.com/office/drawing/2014/main" id="{AAA517BC-91DA-D713-805C-F0D807DA35D1}"/>
              </a:ext>
            </a:extLst>
          </p:cNvPr>
          <p:cNvCxnSpPr/>
          <p:nvPr/>
        </p:nvCxnSpPr>
        <p:spPr>
          <a:xfrm rot="5400000">
            <a:off x="9149145" y="4834336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1A4F6160-02B1-AB60-4FED-F79AE015BC58}"/>
              </a:ext>
            </a:extLst>
          </p:cNvPr>
          <p:cNvCxnSpPr/>
          <p:nvPr/>
        </p:nvCxnSpPr>
        <p:spPr>
          <a:xfrm>
            <a:off x="10234317" y="4379965"/>
            <a:ext cx="0" cy="6314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8D039BF3-3955-D813-BCAE-56CA27BD606C}"/>
              </a:ext>
            </a:extLst>
          </p:cNvPr>
          <p:cNvCxnSpPr/>
          <p:nvPr/>
        </p:nvCxnSpPr>
        <p:spPr>
          <a:xfrm>
            <a:off x="7528505" y="4378155"/>
            <a:ext cx="0" cy="6314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梯形 78">
            <a:extLst>
              <a:ext uri="{FF2B5EF4-FFF2-40B4-BE49-F238E27FC236}">
                <a16:creationId xmlns:a16="http://schemas.microsoft.com/office/drawing/2014/main" id="{648F687E-2665-EF03-AEEB-C1CCE0649779}"/>
              </a:ext>
            </a:extLst>
          </p:cNvPr>
          <p:cNvSpPr/>
          <p:nvPr/>
        </p:nvSpPr>
        <p:spPr>
          <a:xfrm rot="10800000">
            <a:off x="8662993" y="5590162"/>
            <a:ext cx="432000" cy="2160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261153FC-2D10-CD04-6DB4-FE9B7A9B2A67}"/>
              </a:ext>
            </a:extLst>
          </p:cNvPr>
          <p:cNvSpPr txBox="1"/>
          <p:nvPr/>
        </p:nvSpPr>
        <p:spPr>
          <a:xfrm>
            <a:off x="8724155" y="5564342"/>
            <a:ext cx="345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&gt;?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肘形接點 139">
            <a:extLst>
              <a:ext uri="{FF2B5EF4-FFF2-40B4-BE49-F238E27FC236}">
                <a16:creationId xmlns:a16="http://schemas.microsoft.com/office/drawing/2014/main" id="{B683F6A2-A377-3983-4631-FE604C73E154}"/>
              </a:ext>
            </a:extLst>
          </p:cNvPr>
          <p:cNvCxnSpPr/>
          <p:nvPr/>
        </p:nvCxnSpPr>
        <p:spPr>
          <a:xfrm rot="5400000">
            <a:off x="8960987" y="5409027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140">
            <a:extLst>
              <a:ext uri="{FF2B5EF4-FFF2-40B4-BE49-F238E27FC236}">
                <a16:creationId xmlns:a16="http://schemas.microsoft.com/office/drawing/2014/main" id="{F7AE193F-9AE8-8717-3165-AEB0CB2244B2}"/>
              </a:ext>
            </a:extLst>
          </p:cNvPr>
          <p:cNvCxnSpPr/>
          <p:nvPr/>
        </p:nvCxnSpPr>
        <p:spPr>
          <a:xfrm rot="16200000" flipH="1">
            <a:off x="8601582" y="5408523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3C481B0F-A0BE-6CFF-7685-74E510118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66806"/>
              </p:ext>
            </p:extLst>
          </p:nvPr>
        </p:nvGraphicFramePr>
        <p:xfrm>
          <a:off x="7257074" y="6015346"/>
          <a:ext cx="324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3835521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146750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890747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2540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676743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692772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874813"/>
                  </a:ext>
                </a:extLst>
              </a:tr>
            </a:tbl>
          </a:graphicData>
        </a:graphic>
      </p:graphicFrame>
      <p:cxnSp>
        <p:nvCxnSpPr>
          <p:cNvPr id="84" name="肘形接點 146">
            <a:extLst>
              <a:ext uri="{FF2B5EF4-FFF2-40B4-BE49-F238E27FC236}">
                <a16:creationId xmlns:a16="http://schemas.microsoft.com/office/drawing/2014/main" id="{90A4A646-41E1-58CD-F6D3-B437AEDDCE0F}"/>
              </a:ext>
            </a:extLst>
          </p:cNvPr>
          <p:cNvCxnSpPr/>
          <p:nvPr/>
        </p:nvCxnSpPr>
        <p:spPr>
          <a:xfrm rot="16200000" flipH="1">
            <a:off x="8960987" y="5829771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147">
            <a:extLst>
              <a:ext uri="{FF2B5EF4-FFF2-40B4-BE49-F238E27FC236}">
                <a16:creationId xmlns:a16="http://schemas.microsoft.com/office/drawing/2014/main" id="{7F4DA6C3-A1ED-4239-D0D3-BAB8E314720F}"/>
              </a:ext>
            </a:extLst>
          </p:cNvPr>
          <p:cNvCxnSpPr/>
          <p:nvPr/>
        </p:nvCxnSpPr>
        <p:spPr>
          <a:xfrm rot="5400000">
            <a:off x="8601582" y="5831807"/>
            <a:ext cx="195247" cy="15887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D3062FC2-A1CA-A74B-7683-4E6ED8BC87AA}"/>
              </a:ext>
            </a:extLst>
          </p:cNvPr>
          <p:cNvCxnSpPr/>
          <p:nvPr/>
        </p:nvCxnSpPr>
        <p:spPr>
          <a:xfrm>
            <a:off x="10239545" y="5382290"/>
            <a:ext cx="0" cy="6314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C03B8F70-E52B-7B4E-34BE-EAFC760C3211}"/>
              </a:ext>
            </a:extLst>
          </p:cNvPr>
          <p:cNvCxnSpPr/>
          <p:nvPr/>
        </p:nvCxnSpPr>
        <p:spPr>
          <a:xfrm>
            <a:off x="7533733" y="5380480"/>
            <a:ext cx="0" cy="6314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1E701CA-964B-5D7B-31FE-1E58711DC449}"/>
              </a:ext>
            </a:extLst>
          </p:cNvPr>
          <p:cNvCxnSpPr/>
          <p:nvPr/>
        </p:nvCxnSpPr>
        <p:spPr>
          <a:xfrm>
            <a:off x="9672094" y="5379047"/>
            <a:ext cx="0" cy="6314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AB9C85C2-B7D3-C8BB-E7FB-44F7F47D191C}"/>
              </a:ext>
            </a:extLst>
          </p:cNvPr>
          <p:cNvCxnSpPr/>
          <p:nvPr/>
        </p:nvCxnSpPr>
        <p:spPr>
          <a:xfrm>
            <a:off x="8070270" y="5380214"/>
            <a:ext cx="0" cy="6314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BC3ACBA9-73C5-B70B-835C-4D5A8274F955}"/>
              </a:ext>
            </a:extLst>
          </p:cNvPr>
          <p:cNvSpPr txBox="1"/>
          <p:nvPr/>
        </p:nvSpPr>
        <p:spPr>
          <a:xfrm>
            <a:off x="6399984" y="86242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I_gm_n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12F5B40A-BD0C-07B7-F875-9439D8B47462}"/>
              </a:ext>
            </a:extLst>
          </p:cNvPr>
          <p:cNvSpPr txBox="1"/>
          <p:nvPr/>
        </p:nvSpPr>
        <p:spPr>
          <a:xfrm>
            <a:off x="6624770" y="184373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a_n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F4AB8B23-A2BC-B99D-FE54-270F05DAD2EE}"/>
              </a:ext>
            </a:extLst>
          </p:cNvPr>
          <p:cNvSpPr txBox="1"/>
          <p:nvPr/>
        </p:nvSpPr>
        <p:spPr>
          <a:xfrm>
            <a:off x="6623390" y="29206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b_n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6F166B4-ECBA-8B91-94C1-9F0D4B736E66}"/>
              </a:ext>
            </a:extLst>
          </p:cNvPr>
          <p:cNvSpPr txBox="1"/>
          <p:nvPr/>
        </p:nvSpPr>
        <p:spPr>
          <a:xfrm>
            <a:off x="6649330" y="400045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A31CCD5-5525-B202-B759-117791B89D6B}"/>
              </a:ext>
            </a:extLst>
          </p:cNvPr>
          <p:cNvSpPr txBox="1"/>
          <p:nvPr/>
        </p:nvSpPr>
        <p:spPr>
          <a:xfrm>
            <a:off x="6613041" y="50045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71068B67-62D7-7FEA-E31E-1D8EB1F8702C}"/>
              </a:ext>
            </a:extLst>
          </p:cNvPr>
          <p:cNvSpPr txBox="1"/>
          <p:nvPr/>
        </p:nvSpPr>
        <p:spPr>
          <a:xfrm>
            <a:off x="6629381" y="601177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e_n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9" name="圖片 98">
            <a:extLst>
              <a:ext uri="{FF2B5EF4-FFF2-40B4-BE49-F238E27FC236}">
                <a16:creationId xmlns:a16="http://schemas.microsoft.com/office/drawing/2014/main" id="{98556660-06FC-81D7-C68C-777718224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49" y="800809"/>
            <a:ext cx="4862958" cy="585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0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664A5A-82AA-F966-9492-BED41A8E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18" y="572654"/>
            <a:ext cx="10515600" cy="5523345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Out_n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D13015-8809-9412-F50E-4BE3A7D841B5}"/>
              </a:ext>
            </a:extLst>
          </p:cNvPr>
          <p:cNvSpPr/>
          <p:nvPr/>
        </p:nvSpPr>
        <p:spPr>
          <a:xfrm>
            <a:off x="690418" y="1251913"/>
            <a:ext cx="64972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 signal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mode[0] =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Smaller: </a:t>
            </a:r>
            <a:r>
              <a:rPr lang="zh-TW" altLang="pt-BR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𝒈𝒎</a:t>
            </a:r>
            <a:r>
              <a:rPr lang="zh-TW" altLang="pt-BR" sz="2000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𝒕𝒐𝒕𝒂𝒍 </a:t>
            </a: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</a:t>
            </a:r>
            <a:r>
              <a:rPr lang="zh-TW" altLang="pt-BR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𝒏𝟑 </a:t>
            </a: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</a:t>
            </a:r>
            <a:r>
              <a:rPr lang="zh-TW" altLang="pt-BR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𝒏𝟒 </a:t>
            </a: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</a:t>
            </a:r>
            <a:r>
              <a:rPr lang="zh-TW" altLang="pt-BR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𝒏𝟓 </a:t>
            </a: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(mode[1] = 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Larger:   </a:t>
            </a:r>
            <a:r>
              <a:rPr lang="zh-TW" altLang="pt-BR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𝒈𝒎</a:t>
            </a:r>
            <a:r>
              <a:rPr lang="zh-TW" altLang="pt-BR" sz="2000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𝒕𝒐𝒕𝒂𝒍 </a:t>
            </a: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</a:t>
            </a:r>
            <a:r>
              <a:rPr lang="zh-TW" altLang="pt-BR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𝒏𝟎 </a:t>
            </a: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</a:t>
            </a:r>
            <a:r>
              <a:rPr lang="zh-TW" altLang="pt-BR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𝒏𝟏 </a:t>
            </a: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</a:t>
            </a:r>
            <a:r>
              <a:rPr lang="zh-TW" altLang="pt-BR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𝒏𝟐 </a:t>
            </a: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(mode[1] = 1)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mode[0] =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Smaller: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𝑰</a:t>
            </a:r>
            <a:r>
              <a:rPr lang="zh-TW" altLang="en-US" sz="2000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𝒕𝒐𝒕𝒂𝒍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𝟑∗𝒏𝟑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𝟒∗𝒏𝟒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𝟓∗𝒏𝟓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(mode[1] = 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Larger:  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𝑰</a:t>
            </a:r>
            <a:r>
              <a:rPr lang="zh-TW" altLang="en-US" sz="2000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𝒕𝒐𝒕𝒂𝒍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𝟑∗𝒏𝟎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𝟒∗𝒏𝟏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𝟓∗𝒏𝟐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(mode[1] = 1)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6B8C89B-D44F-12B0-E3D3-EEBC91F8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93" y="3822733"/>
            <a:ext cx="6755107" cy="22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3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71CAC-9804-47E6-976C-501F1719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6366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F9C47-6D3C-3F73-2D61-BB4FAC5B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MOS’s modes of operation</a:t>
            </a:r>
            <a:endParaRPr lang="zh-TW" altLang="en-US" sz="4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859F4C3-F7D3-06D6-9630-377C80D4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16" y="1690688"/>
            <a:ext cx="7067832" cy="3930930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9FABC1A-04FA-51E1-43B6-72C41A40C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4887" y="1801491"/>
            <a:ext cx="4987113" cy="3820127"/>
          </a:xfrm>
        </p:spPr>
      </p:pic>
    </p:spTree>
    <p:extLst>
      <p:ext uri="{BB962C8B-B14F-4D97-AF65-F5344CB8AC3E}">
        <p14:creationId xmlns:p14="http://schemas.microsoft.com/office/powerpoint/2010/main" val="326606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FE5C7-E80A-BFF1-763D-147C2DD7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1C9DE0-00BD-D9E5-5535-5575EAED0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</a:p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RTL design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8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EA855-1C34-3531-11B0-C395B300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2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4D168BF-C82C-69D4-069D-6B31349C1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68086"/>
              </p:ext>
            </p:extLst>
          </p:nvPr>
        </p:nvGraphicFramePr>
        <p:xfrm>
          <a:off x="683489" y="1459778"/>
          <a:ext cx="10446329" cy="465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541">
                  <a:extLst>
                    <a:ext uri="{9D8B030D-6E8A-4147-A177-3AD203B41FA5}">
                      <a16:colId xmlns:a16="http://schemas.microsoft.com/office/drawing/2014/main" val="979309800"/>
                    </a:ext>
                  </a:extLst>
                </a:gridCol>
                <a:gridCol w="2389320">
                  <a:extLst>
                    <a:ext uri="{9D8B030D-6E8A-4147-A177-3AD203B41FA5}">
                      <a16:colId xmlns:a16="http://schemas.microsoft.com/office/drawing/2014/main" val="3323122264"/>
                    </a:ext>
                  </a:extLst>
                </a:gridCol>
                <a:gridCol w="5269468">
                  <a:extLst>
                    <a:ext uri="{9D8B030D-6E8A-4147-A177-3AD203B41FA5}">
                      <a16:colId xmlns:a16="http://schemas.microsoft.com/office/drawing/2014/main" val="4113986527"/>
                    </a:ext>
                  </a:extLst>
                </a:gridCol>
              </a:tblGrid>
              <a:tr h="4323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Input 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148590" algn="ctr" defTabSz="914400" rtl="0" eaLnBrk="1" latinLnBrk="0" hangingPunct="1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Bit Width</a:t>
                      </a:r>
                      <a:endParaRPr lang="zh-TW" altLang="zh-TW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429000"/>
                  </a:ext>
                </a:extLst>
              </a:tr>
              <a:tr h="4323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W_0, V_GS_0, V_DS_0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3/per sign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ranged from 1~7</a:t>
                      </a:r>
                      <a:r>
                        <a:rPr lang="zh-TW" altLang="en-US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unsigned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349465"/>
                  </a:ext>
                </a:extLst>
              </a:tr>
              <a:tr h="4323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W_1, V_GS_1, V_DS_1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3/per sign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ranged from 1~7</a:t>
                      </a:r>
                      <a:r>
                        <a:rPr lang="zh-TW" altLang="en-US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unsigned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233"/>
                  </a:ext>
                </a:extLst>
              </a:tr>
              <a:tr h="4323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W_2, V_GS_2, V_DS_2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3/per sign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ranged from 1~7</a:t>
                      </a:r>
                      <a:r>
                        <a:rPr lang="zh-TW" altLang="en-US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unsigned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185837"/>
                  </a:ext>
                </a:extLst>
              </a:tr>
              <a:tr h="4323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W_3, V_GS_3, V_DS_3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3/per sign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ranged from 1~7</a:t>
                      </a:r>
                      <a:r>
                        <a:rPr lang="zh-TW" altLang="en-US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unsigned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41139"/>
                  </a:ext>
                </a:extLst>
              </a:tr>
              <a:tr h="4323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W_4, V_GS_4, V_DS_4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3/per sign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ranged from 1~7</a:t>
                      </a:r>
                      <a:r>
                        <a:rPr lang="zh-TW" altLang="en-US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unsigned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5242"/>
                  </a:ext>
                </a:extLst>
              </a:tr>
              <a:tr h="432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W_5, V_GS_5, V_DS_5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3/per sign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ranged from 1~7</a:t>
                      </a:r>
                      <a:r>
                        <a:rPr lang="zh-TW" altLang="en-US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unsigned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286865"/>
                  </a:ext>
                </a:extLst>
              </a:tr>
              <a:tr h="764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mode [0]: 1: current, 0: transconductance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mode [1]: 1: larger eq., 0: smaller eq.</a:t>
                      </a:r>
                      <a:endParaRPr lang="en-US" altLang="zh-TW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902947"/>
                  </a:ext>
                </a:extLst>
              </a:tr>
              <a:tr h="4323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Output Signal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148590" algn="ctr" defTabSz="914400" rtl="0" eaLnBrk="1" latinLnBrk="0" hangingPunct="1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Bit Width</a:t>
                      </a:r>
                      <a:endParaRPr lang="zh-TW" altLang="zh-TW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353881"/>
                  </a:ext>
                </a:extLst>
              </a:tr>
              <a:tr h="4323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out_n</a:t>
                      </a:r>
                      <a:endParaRPr lang="en-US" altLang="zh-TW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The answer. Ranged from 0~1023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022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70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B0544-07A7-711A-65B5-C1D47202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91" y="19887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8E385A-98D4-11F9-8F52-FFA5C5C59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600" y="4421587"/>
            <a:ext cx="3327400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400" b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STEP2: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Sort the sequence from the largest to the smallest.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n0 &gt; n1 &gt; n2 &gt; n3&gt;n4&gt;n5</a:t>
            </a:r>
            <a:endParaRPr lang="zh-TW" altLang="en-US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925D0-FD56-F7F6-DA52-BCF1A0B65EE5}"/>
              </a:ext>
            </a:extLst>
          </p:cNvPr>
          <p:cNvSpPr/>
          <p:nvPr/>
        </p:nvSpPr>
        <p:spPr>
          <a:xfrm>
            <a:off x="5349200" y="1251108"/>
            <a:ext cx="64972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STEP3: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 signal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mode[0] =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Smaller: </a:t>
            </a:r>
            <a:r>
              <a:rPr lang="zh-TW" altLang="pt-BR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𝒈𝒎</a:t>
            </a:r>
            <a:r>
              <a:rPr lang="zh-TW" altLang="pt-BR" sz="2000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𝒕𝒐𝒕𝒂𝒍 </a:t>
            </a: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</a:t>
            </a:r>
            <a:r>
              <a:rPr lang="zh-TW" altLang="pt-BR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𝒏𝟑 </a:t>
            </a: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</a:t>
            </a:r>
            <a:r>
              <a:rPr lang="zh-TW" altLang="pt-BR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𝒏𝟒 </a:t>
            </a: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</a:t>
            </a:r>
            <a:r>
              <a:rPr lang="zh-TW" altLang="pt-BR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𝒏𝟓 </a:t>
            </a: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(mode[1] = 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Larger:   </a:t>
            </a:r>
            <a:r>
              <a:rPr lang="zh-TW" altLang="pt-BR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𝒈𝒎</a:t>
            </a:r>
            <a:r>
              <a:rPr lang="zh-TW" altLang="pt-BR" sz="2000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𝒕𝒐𝒕𝒂𝒍 </a:t>
            </a: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</a:t>
            </a:r>
            <a:r>
              <a:rPr lang="zh-TW" altLang="pt-BR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𝒏𝟎 </a:t>
            </a: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</a:t>
            </a:r>
            <a:r>
              <a:rPr lang="zh-TW" altLang="pt-BR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𝒏𝟏 </a:t>
            </a: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</a:t>
            </a:r>
            <a:r>
              <a:rPr lang="zh-TW" altLang="pt-BR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𝒏𝟐 </a:t>
            </a: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(mode[1] = 1)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mode[0] =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Smaller: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𝑰</a:t>
            </a:r>
            <a:r>
              <a:rPr lang="zh-TW" altLang="en-US" sz="2000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𝒕𝒐𝒕𝒂𝒍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𝟑∗𝒏𝟑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𝟒∗𝒏𝟒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𝟓∗𝒏𝟓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(mode[1] = 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Larger:  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𝑰</a:t>
            </a:r>
            <a:r>
              <a:rPr lang="zh-TW" altLang="en-US" sz="2000" baseline="-25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𝒕𝒐𝒕𝒂𝒍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𝟑∗𝒏𝟎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𝟒∗𝒏𝟏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𝟓∗𝒏𝟐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(mode[1] =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D687566-89FE-69FE-C6BA-8A56CDE52312}"/>
                  </a:ext>
                </a:extLst>
              </p:cNvPr>
              <p:cNvSpPr txBox="1"/>
              <p:nvPr/>
            </p:nvSpPr>
            <p:spPr>
              <a:xfrm>
                <a:off x="949709" y="1251108"/>
                <a:ext cx="4268836" cy="2823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STEP1:Formula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𝐼𝑓</m:t>
                    </m:r>
                  </m:oMath>
                </a14:m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𝑉𝑜𝑣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altLang="zh-TW" sz="20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𝐷𝑆</m:t>
                    </m:r>
                  </m:oMath>
                </a14:m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//Triode region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𝑊𝑉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(2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𝑉𝑜𝑣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2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TW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𝑊𝑉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𝐷𝑆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𝐼𝑓</m:t>
                    </m:r>
                  </m:oMath>
                </a14:m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𝑉𝑜𝑣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≦</a:t>
                </a:r>
                <a:r>
                  <a:rPr lang="en-US" altLang="zh-TW" sz="20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𝐷𝑆</m:t>
                    </m:r>
                  </m:oMath>
                </a14:m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//Saturation region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𝑉𝑜𝑣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2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TW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𝑊𝑉𝑜𝑣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D687566-89FE-69FE-C6BA-8A56CDE52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09" y="1251108"/>
                <a:ext cx="4268836" cy="2823337"/>
              </a:xfrm>
              <a:prstGeom prst="rect">
                <a:avLst/>
              </a:prstGeom>
              <a:blipFill>
                <a:blip r:embed="rId2"/>
                <a:stretch>
                  <a:fillRect l="-2286" t="-1728" b="-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78D3AD5-9A52-F4B4-F371-20005F32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42409"/>
              </p:ext>
            </p:extLst>
          </p:nvPr>
        </p:nvGraphicFramePr>
        <p:xfrm>
          <a:off x="5984491" y="3879274"/>
          <a:ext cx="47826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26">
                  <a:extLst>
                    <a:ext uri="{9D8B030D-6E8A-4147-A177-3AD203B41FA5}">
                      <a16:colId xmlns:a16="http://schemas.microsoft.com/office/drawing/2014/main" val="3170466596"/>
                    </a:ext>
                  </a:extLst>
                </a:gridCol>
                <a:gridCol w="1193490">
                  <a:extLst>
                    <a:ext uri="{9D8B030D-6E8A-4147-A177-3AD203B41FA5}">
                      <a16:colId xmlns:a16="http://schemas.microsoft.com/office/drawing/2014/main" val="1753271919"/>
                    </a:ext>
                  </a:extLst>
                </a:gridCol>
                <a:gridCol w="2480228">
                  <a:extLst>
                    <a:ext uri="{9D8B030D-6E8A-4147-A177-3AD203B41FA5}">
                      <a16:colId xmlns:a16="http://schemas.microsoft.com/office/drawing/2014/main" val="1282555917"/>
                    </a:ext>
                  </a:extLst>
                </a:gridCol>
              </a:tblGrid>
              <a:tr h="3942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mode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calculation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73912"/>
                  </a:ext>
                </a:extLst>
              </a:tr>
              <a:tr h="3942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2’b00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smaller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transconductance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894365"/>
                  </a:ext>
                </a:extLst>
              </a:tr>
              <a:tr h="3942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2’b01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smaller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current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455342"/>
                  </a:ext>
                </a:extLst>
              </a:tr>
              <a:tr h="3942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2’b10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larger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transconductance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893911"/>
                  </a:ext>
                </a:extLst>
              </a:tr>
              <a:tr h="3942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2’b11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larger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current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653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84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EB4C5-01F2-20B5-F019-3AFA1838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zh-TW" altLang="en-US" dirty="0"/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4F1CFC07-3B27-ACBE-528E-55BB09DD4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6527" y="2013243"/>
            <a:ext cx="10515600" cy="347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1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1151B-81EF-71CE-F9BC-F988365E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RTL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7B20F1-EC01-EE07-8E72-E9762FE20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373043"/>
            <a:ext cx="10515600" cy="4351338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V_GS_n-V_th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V_GS ranged from 1~7 unsigned integer,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V_th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D9362B08-969D-FB0D-2569-516346F97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63131"/>
              </p:ext>
            </p:extLst>
          </p:nvPr>
        </p:nvGraphicFramePr>
        <p:xfrm>
          <a:off x="6718010" y="2313571"/>
          <a:ext cx="54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V</a:t>
                      </a:r>
                      <a:r>
                        <a:rPr lang="en-US" sz="2000" spc="-15" baseline="-20833" dirty="0">
                          <a:solidFill>
                            <a:srgbClr val="FFFF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GS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[2]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V</a:t>
                      </a:r>
                      <a:r>
                        <a:rPr lang="en-US" sz="2000" spc="-15" baseline="-20833" dirty="0">
                          <a:solidFill>
                            <a:srgbClr val="FFFF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GS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[1]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V</a:t>
                      </a:r>
                      <a:r>
                        <a:rPr lang="en-US" sz="2000" spc="-15" baseline="-20833" dirty="0">
                          <a:solidFill>
                            <a:srgbClr val="FFFF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GS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[0]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 err="1">
                          <a:solidFill>
                            <a:srgbClr val="FFFF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V</a:t>
                      </a:r>
                      <a:r>
                        <a:rPr lang="en-US" sz="2000" spc="-15" baseline="-20833" dirty="0" err="1">
                          <a:solidFill>
                            <a:srgbClr val="FFFF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ov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[2]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 err="1">
                          <a:solidFill>
                            <a:srgbClr val="FFFF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V</a:t>
                      </a:r>
                      <a:r>
                        <a:rPr lang="en-US" sz="2000" spc="-15" baseline="-20833" dirty="0" err="1">
                          <a:solidFill>
                            <a:srgbClr val="FFFF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ov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[1]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 err="1">
                          <a:solidFill>
                            <a:srgbClr val="FFFF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V</a:t>
                      </a:r>
                      <a:r>
                        <a:rPr lang="en-US" sz="2000" spc="-15" baseline="-20833" dirty="0" err="1">
                          <a:solidFill>
                            <a:srgbClr val="FFFF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ov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[0]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66212E2C-2AB0-8EE5-A8B8-C82F8F11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1873095"/>
            <a:ext cx="6096919" cy="2609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D1E95AC-9B90-99F1-1569-C7F90C1F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35" y="4592679"/>
            <a:ext cx="636358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2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65C333-5609-EF65-C3BA-36C407C8F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1664"/>
                <a:ext cx="10515600" cy="53733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Multiplication</a:t>
                </a:r>
              </a:p>
              <a:p>
                <a:endParaRPr lang="en-US" altLang="zh-TW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𝐼𝑓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𝑉𝑜𝑣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altLang="zh-TW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𝐷𝑆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𝑊𝑉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(2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𝑉𝑜𝑣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TW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𝑊𝑉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𝐷𝑆</m:t>
                    </m:r>
                  </m:oMath>
                </a14:m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𝐼𝑓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𝑉𝑜𝑣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≦</a:t>
                </a:r>
                <a:r>
                  <a:rPr lang="en-US" altLang="zh-TW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𝐷𝑆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𝑉𝑜𝑣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TW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𝑊𝑉𝑜𝑣</m:t>
                    </m:r>
                  </m:oMath>
                </a14:m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65C333-5609-EF65-C3BA-36C407C8F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1664"/>
                <a:ext cx="10515600" cy="5373399"/>
              </a:xfrm>
              <a:blipFill>
                <a:blip r:embed="rId2"/>
                <a:stretch>
                  <a:fillRect l="-1623" t="-28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0113000E-FC5E-8EFC-9D89-481C222A3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361" y="721664"/>
            <a:ext cx="5816301" cy="32656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AC3F1FF-6F40-98B3-EB91-AD635D529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894" y="4191722"/>
            <a:ext cx="7433382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0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CD3F158-86E2-6C3C-91C0-95B3B5F188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5660"/>
                <a:ext cx="10515600" cy="54249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sz="3200" dirty="0"/>
                  <a:t> </a:t>
                </a:r>
                <a:r>
                  <a:rPr lang="en-US" altLang="zh-TW" sz="3200" dirty="0"/>
                  <a:t>&amp; Division</a:t>
                </a:r>
              </a:p>
              <a:p>
                <a:pPr marL="0" indent="0">
                  <a:buNone/>
                </a:pPr>
                <a:endParaRPr lang="zh-TW" altLang="en-US" sz="32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CD3F158-86E2-6C3C-91C0-95B3B5F188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5660"/>
                <a:ext cx="10515600" cy="5424921"/>
              </a:xfrm>
              <a:blipFill>
                <a:blip r:embed="rId2"/>
                <a:stretch>
                  <a:fillRect t="-22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2AA30BC-79C1-6000-086F-BA73AE61B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89061"/>
              </p:ext>
            </p:extLst>
          </p:nvPr>
        </p:nvGraphicFramePr>
        <p:xfrm>
          <a:off x="922964" y="1431637"/>
          <a:ext cx="47826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26">
                  <a:extLst>
                    <a:ext uri="{9D8B030D-6E8A-4147-A177-3AD203B41FA5}">
                      <a16:colId xmlns:a16="http://schemas.microsoft.com/office/drawing/2014/main" val="3170466596"/>
                    </a:ext>
                  </a:extLst>
                </a:gridCol>
                <a:gridCol w="1193490">
                  <a:extLst>
                    <a:ext uri="{9D8B030D-6E8A-4147-A177-3AD203B41FA5}">
                      <a16:colId xmlns:a16="http://schemas.microsoft.com/office/drawing/2014/main" val="1753271919"/>
                    </a:ext>
                  </a:extLst>
                </a:gridCol>
                <a:gridCol w="2480228">
                  <a:extLst>
                    <a:ext uri="{9D8B030D-6E8A-4147-A177-3AD203B41FA5}">
                      <a16:colId xmlns:a16="http://schemas.microsoft.com/office/drawing/2014/main" val="1282555917"/>
                    </a:ext>
                  </a:extLst>
                </a:gridCol>
              </a:tblGrid>
              <a:tr h="3942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mode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calculation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73912"/>
                  </a:ext>
                </a:extLst>
              </a:tr>
              <a:tr h="3942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2’b00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smaller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transconductance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894365"/>
                  </a:ext>
                </a:extLst>
              </a:tr>
              <a:tr h="3942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2’b01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smaller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current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455342"/>
                  </a:ext>
                </a:extLst>
              </a:tr>
              <a:tr h="3942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2’b10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larger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transconductance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893911"/>
                  </a:ext>
                </a:extLst>
              </a:tr>
              <a:tr h="3942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2’b11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larger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current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65355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208A45E-9727-DEEF-66C2-1CFB86A0B54F}"/>
              </a:ext>
            </a:extLst>
          </p:cNvPr>
          <p:cNvSpPr/>
          <p:nvPr/>
        </p:nvSpPr>
        <p:spPr>
          <a:xfrm>
            <a:off x="6096000" y="1409313"/>
            <a:ext cx="31773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Mode[0] signal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mode[0] = 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transconductance</a:t>
            </a:r>
            <a:endParaRPr lang="pt-BR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mode[0] = 1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current</a:t>
            </a:r>
            <a:endParaRPr lang="pt-BR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8AB1231-F1F8-94F4-93D3-805374537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64" y="4131126"/>
            <a:ext cx="5649113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3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855</Words>
  <Application>Microsoft Office PowerPoint</Application>
  <PresentationFormat>寬螢幕</PresentationFormat>
  <Paragraphs>223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Arial MT</vt:lpstr>
      <vt:lpstr>微軟正黑體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ICLab01_SMC</vt:lpstr>
      <vt:lpstr>MOS’s modes of operation</vt:lpstr>
      <vt:lpstr>OUTLINE</vt:lpstr>
      <vt:lpstr>SPEC</vt:lpstr>
      <vt:lpstr>SPEC</vt:lpstr>
      <vt:lpstr>System Architecture</vt:lpstr>
      <vt:lpstr>RTL design</vt:lpstr>
      <vt:lpstr>PowerPoint 簡報</vt:lpstr>
      <vt:lpstr>PowerPoint 簡報</vt:lpstr>
      <vt:lpstr>PowerPoint 簡報</vt:lpstr>
      <vt:lpstr>PowerPoint 簡報</vt:lpstr>
      <vt:lpstr>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ICLab01_SMC</dc:title>
  <dc:creator>遠達 李</dc:creator>
  <cp:lastModifiedBy>遠達 李</cp:lastModifiedBy>
  <cp:revision>43</cp:revision>
  <dcterms:created xsi:type="dcterms:W3CDTF">2023-09-07T12:10:59Z</dcterms:created>
  <dcterms:modified xsi:type="dcterms:W3CDTF">2023-09-07T14:44:08Z</dcterms:modified>
</cp:coreProperties>
</file>