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61A80-5E2B-0E22-2DEE-DC503F606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C171E6-12C3-1897-169A-91DE8036C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7F45D-25AD-7022-888D-7E12DBF4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A0E58E-A461-2FA7-7250-C2E174A7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EF78C-5699-5316-B417-E1DF419F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94674-C122-6E06-520B-5FB3D3FB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125752-EB71-EE17-8F3E-94709F4B7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D3A56F-AC76-A63B-9810-92E9F64E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6396B-9984-218A-A645-D7BF9874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D975F7-D532-8734-28C9-154B1DA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454FE1-02B2-58BA-8D9D-FA30A7849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7FB193-9F03-F00B-3237-ACB4914B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0030-AC9C-8ED3-1C13-0B1C0CBF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F92F1-14CD-912B-057A-0F722104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08E89-20FD-6267-7C0F-186FE93A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22A3B-A38D-AB96-7630-FA5994B3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9C27E-1166-9C0F-0619-B21AA185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485AA7-19DF-A1EF-65C0-842FB6B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243C51-6D41-E01D-5EAC-B58D1DC3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957C9-5332-1819-C969-338845D8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66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7CD81-D208-DAA3-EF60-0C970B41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0805E0-070A-FCF0-19FE-62D99D4B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AFCC3-CBEF-2372-7A73-BC25DF8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95DA4-49C6-F3CB-576F-0730A86C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BA3524-2FF4-6621-96C9-997FDCB8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6278A-0AA4-7269-438B-C9A0CF8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7AB3B-C738-3897-72C5-332B0A432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DB0BDB-CBC2-7405-9BB5-35FA7CD8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254F3C-6698-B4EF-E383-02432657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541E6-E258-7048-5658-3E3FBA23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E87B11-E9AB-9A1B-F325-8597451D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9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69818-C310-AEF1-A3D7-882FB378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FA457-7DC2-C39C-CC8F-F22875EF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7F97A-292F-0E1E-4CC1-21505A43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5B67FF-8142-899B-3DE6-F9640176F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B74D2E-A7AF-76A4-072E-8EB37B15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C0A4C6-6FDB-451D-5C46-7ED84264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60B076-2185-9CDC-409F-85CA18FE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588031-A6A3-78E4-D09F-2BF32DC6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48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6FDA5-173F-161F-75B5-150BB71E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7FA8D3-255E-E7D0-E7D2-4BA0D8D1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B5EB4F-023D-72C3-2EA4-48EDDC28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54F41-20F2-9FEC-7A78-CC762BC7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4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B34B85-49C6-2335-2770-BAE6EA30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3A9D14-BA11-3906-9F1D-40422FE5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6769A2-E32F-ABE1-9DA3-3D2FB0F2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7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91345-D82C-BAFA-2FC6-0F0CE494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D2CDA-3A1D-97BE-801D-5FDE297C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7B7097-9D5C-7D57-2E34-0D0B7FBED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75DA87-D3A3-FD4F-1A51-7F95FB4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7BFE0-3707-DCAA-167B-B73AFB2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1E50D5-C1B2-16BD-FDA1-1D6F27D2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31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84497-FFC5-442C-4B44-0B0BDCC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54A7B0-9BC7-0336-613D-2A72F84D3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48DEF3-A2A0-381F-5878-D9F3C9C68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C32061-C1B3-FEFE-A693-3CBB4EF5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FD4C0-49E1-71DD-AC00-56FF971C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37D1BB-134B-ACB6-A9FD-DE717453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4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F53395-0DDE-83FD-1FDC-AA41BB7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7F283E-B40F-D0FA-B122-1A06BE79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71684-8602-4D39-D065-472D74A0C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C253-489B-4B12-A4B9-CF3D54587F0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992A5-097C-0FDB-FE5E-F2BE90B8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08569-DD36-EE3C-9CBB-81FF5C54A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A7A7-6584-4924-B04B-22F6E89C1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55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FA310-64F8-4A6A-DEA0-9ACE1E74F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ICLab02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_LU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4B6B28-92CA-27E1-9BEF-253AC43D2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0963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537BAD9B-5357-3709-FF29-F2B5C6241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72842"/>
              </p:ext>
            </p:extLst>
          </p:nvPr>
        </p:nvGraphicFramePr>
        <p:xfrm>
          <a:off x="9713056" y="1633671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3A7A7-7D7E-513B-3DCA-8E6B1B12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stands for unit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triangular matrix, and the process of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elimination.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CBB9B9-25EE-60FC-2B97-E9153AC284A8}"/>
                  </a:ext>
                </a:extLst>
              </p:cNvPr>
              <p:cNvSpPr/>
              <p:nvPr/>
            </p:nvSpPr>
            <p:spPr>
              <a:xfrm>
                <a:off x="967993" y="1436047"/>
                <a:ext cx="5321970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05"/>
                  </a:spcBef>
                  <a:buSzPct val="125000"/>
                  <a:tabLst>
                    <a:tab pos="241300" algn="l"/>
                  </a:tabLst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state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zh-TW" sz="2000" dirty="0">
                    <a:latin typeface="Microsoft JhengHei"/>
                    <a:cs typeface="Microsoft JhengHei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Microsoft JhengHei"/>
                  <a:cs typeface="Microsoft JhengHei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CBB9B9-25EE-60FC-2B97-E9153AC28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93" y="1436047"/>
                <a:ext cx="5321970" cy="1070549"/>
              </a:xfrm>
              <a:prstGeom prst="rect">
                <a:avLst/>
              </a:prstGeom>
              <a:blipFill>
                <a:blip r:embed="rId2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F074463-1597-3B68-D891-59812C2914B4}"/>
              </a:ext>
            </a:extLst>
          </p:cNvPr>
          <p:cNvSpPr/>
          <p:nvPr/>
        </p:nvSpPr>
        <p:spPr>
          <a:xfrm>
            <a:off x="2771325" y="1791854"/>
            <a:ext cx="387511" cy="714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1A5CF81-B339-7EEA-7529-922F8A1B3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2565"/>
              </p:ext>
            </p:extLst>
          </p:nvPr>
        </p:nvGraphicFramePr>
        <p:xfrm>
          <a:off x="5678067" y="5546508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9" name="左右中括弧 8">
            <a:extLst>
              <a:ext uri="{FF2B5EF4-FFF2-40B4-BE49-F238E27FC236}">
                <a16:creationId xmlns:a16="http://schemas.microsoft.com/office/drawing/2014/main" id="{E9793B64-B500-D897-21D4-64985A208316}"/>
              </a:ext>
            </a:extLst>
          </p:cNvPr>
          <p:cNvSpPr/>
          <p:nvPr/>
        </p:nvSpPr>
        <p:spPr>
          <a:xfrm>
            <a:off x="5749091" y="5573038"/>
            <a:ext cx="1350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8CBCBF5-AD4C-8D21-E1C9-8C54B2226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35437"/>
              </p:ext>
            </p:extLst>
          </p:nvPr>
        </p:nvGraphicFramePr>
        <p:xfrm>
          <a:off x="5749091" y="4269288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D13D18FC-0BAB-97BD-018F-57C6913318F6}"/>
              </a:ext>
            </a:extLst>
          </p:cNvPr>
          <p:cNvSpPr/>
          <p:nvPr/>
        </p:nvSpPr>
        <p:spPr>
          <a:xfrm>
            <a:off x="5735233" y="4241444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B1C4E38-6927-7FA4-D922-4C454DE1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5955"/>
              </p:ext>
            </p:extLst>
          </p:nvPr>
        </p:nvGraphicFramePr>
        <p:xfrm>
          <a:off x="5749091" y="2981373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13" name="左右中括弧 12">
            <a:extLst>
              <a:ext uri="{FF2B5EF4-FFF2-40B4-BE49-F238E27FC236}">
                <a16:creationId xmlns:a16="http://schemas.microsoft.com/office/drawing/2014/main" id="{1ED5E97C-403F-CAF0-668F-CEAB13878E7D}"/>
              </a:ext>
            </a:extLst>
          </p:cNvPr>
          <p:cNvSpPr/>
          <p:nvPr/>
        </p:nvSpPr>
        <p:spPr>
          <a:xfrm>
            <a:off x="5735233" y="2953529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FF361CE-CB99-FD00-C17A-9CBB7C63C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51819"/>
              </p:ext>
            </p:extLst>
          </p:nvPr>
        </p:nvGraphicFramePr>
        <p:xfrm>
          <a:off x="5713091" y="1667111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15" name="左右中括弧 14">
            <a:extLst>
              <a:ext uri="{FF2B5EF4-FFF2-40B4-BE49-F238E27FC236}">
                <a16:creationId xmlns:a16="http://schemas.microsoft.com/office/drawing/2014/main" id="{6A1CF825-1865-E162-82AC-B82FB4E71ED0}"/>
              </a:ext>
            </a:extLst>
          </p:cNvPr>
          <p:cNvSpPr/>
          <p:nvPr/>
        </p:nvSpPr>
        <p:spPr>
          <a:xfrm>
            <a:off x="5699233" y="1639267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向下箭號 22">
            <a:extLst>
              <a:ext uri="{FF2B5EF4-FFF2-40B4-BE49-F238E27FC236}">
                <a16:creationId xmlns:a16="http://schemas.microsoft.com/office/drawing/2014/main" id="{27363A82-5D7C-4CE6-0557-078E9C02E30C}"/>
              </a:ext>
            </a:extLst>
          </p:cNvPr>
          <p:cNvSpPr/>
          <p:nvPr/>
        </p:nvSpPr>
        <p:spPr>
          <a:xfrm rot="16200000" flipH="1">
            <a:off x="7281317" y="1982225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向下箭號 23">
            <a:extLst>
              <a:ext uri="{FF2B5EF4-FFF2-40B4-BE49-F238E27FC236}">
                <a16:creationId xmlns:a16="http://schemas.microsoft.com/office/drawing/2014/main" id="{989330AE-3CEB-BE6E-430C-8DA5873BC51A}"/>
              </a:ext>
            </a:extLst>
          </p:cNvPr>
          <p:cNvSpPr/>
          <p:nvPr/>
        </p:nvSpPr>
        <p:spPr>
          <a:xfrm rot="16200000" flipH="1">
            <a:off x="7301850" y="4605839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向下箭號 24">
            <a:extLst>
              <a:ext uri="{FF2B5EF4-FFF2-40B4-BE49-F238E27FC236}">
                <a16:creationId xmlns:a16="http://schemas.microsoft.com/office/drawing/2014/main" id="{8E62CA7B-9AF6-6E88-91E1-92C9305A4F81}"/>
              </a:ext>
            </a:extLst>
          </p:cNvPr>
          <p:cNvSpPr/>
          <p:nvPr/>
        </p:nvSpPr>
        <p:spPr>
          <a:xfrm rot="16200000" flipH="1">
            <a:off x="7283355" y="3307669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向下箭號 25">
            <a:extLst>
              <a:ext uri="{FF2B5EF4-FFF2-40B4-BE49-F238E27FC236}">
                <a16:creationId xmlns:a16="http://schemas.microsoft.com/office/drawing/2014/main" id="{F9F75D4A-8BA8-F7B3-EDCC-7F1D5768F2C2}"/>
              </a:ext>
            </a:extLst>
          </p:cNvPr>
          <p:cNvSpPr/>
          <p:nvPr/>
        </p:nvSpPr>
        <p:spPr>
          <a:xfrm rot="16200000" flipH="1">
            <a:off x="7261213" y="5925899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向下箭號 22">
            <a:extLst>
              <a:ext uri="{FF2B5EF4-FFF2-40B4-BE49-F238E27FC236}">
                <a16:creationId xmlns:a16="http://schemas.microsoft.com/office/drawing/2014/main" id="{440E041F-369D-3623-E03C-87F5E66D171B}"/>
              </a:ext>
            </a:extLst>
          </p:cNvPr>
          <p:cNvSpPr/>
          <p:nvPr/>
        </p:nvSpPr>
        <p:spPr>
          <a:xfrm rot="16200000" flipH="1">
            <a:off x="9330655" y="1983945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向下箭號 23">
            <a:extLst>
              <a:ext uri="{FF2B5EF4-FFF2-40B4-BE49-F238E27FC236}">
                <a16:creationId xmlns:a16="http://schemas.microsoft.com/office/drawing/2014/main" id="{5DCC59EC-2871-DCC7-1C48-488B0FAD6E8C}"/>
              </a:ext>
            </a:extLst>
          </p:cNvPr>
          <p:cNvSpPr/>
          <p:nvPr/>
        </p:nvSpPr>
        <p:spPr>
          <a:xfrm rot="16200000" flipH="1">
            <a:off x="9351188" y="4607559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向下箭號 24">
            <a:extLst>
              <a:ext uri="{FF2B5EF4-FFF2-40B4-BE49-F238E27FC236}">
                <a16:creationId xmlns:a16="http://schemas.microsoft.com/office/drawing/2014/main" id="{53A71006-A84D-7FC2-8398-33FEC45F9BDE}"/>
              </a:ext>
            </a:extLst>
          </p:cNvPr>
          <p:cNvSpPr/>
          <p:nvPr/>
        </p:nvSpPr>
        <p:spPr>
          <a:xfrm rot="16200000" flipH="1">
            <a:off x="9332693" y="3309389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向下箭號 25">
            <a:extLst>
              <a:ext uri="{FF2B5EF4-FFF2-40B4-BE49-F238E27FC236}">
                <a16:creationId xmlns:a16="http://schemas.microsoft.com/office/drawing/2014/main" id="{B291F2DF-1ACC-C9B2-142D-E0F4DB6516A3}"/>
              </a:ext>
            </a:extLst>
          </p:cNvPr>
          <p:cNvSpPr/>
          <p:nvPr/>
        </p:nvSpPr>
        <p:spPr>
          <a:xfrm rot="16200000" flipH="1">
            <a:off x="9310551" y="5927619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C2AA1935-F583-8017-9C0B-61D2980E1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83949"/>
              </p:ext>
            </p:extLst>
          </p:nvPr>
        </p:nvGraphicFramePr>
        <p:xfrm>
          <a:off x="9656454" y="5592785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35" name="左右中括弧 34">
            <a:extLst>
              <a:ext uri="{FF2B5EF4-FFF2-40B4-BE49-F238E27FC236}">
                <a16:creationId xmlns:a16="http://schemas.microsoft.com/office/drawing/2014/main" id="{45ECEC31-18B3-7E59-1FE5-BCCA41464CDB}"/>
              </a:ext>
            </a:extLst>
          </p:cNvPr>
          <p:cNvSpPr/>
          <p:nvPr/>
        </p:nvSpPr>
        <p:spPr>
          <a:xfrm>
            <a:off x="9699198" y="1613210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608EEF3-B7B5-6BC6-6AC8-7C0C627D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03475"/>
              </p:ext>
            </p:extLst>
          </p:nvPr>
        </p:nvGraphicFramePr>
        <p:xfrm>
          <a:off x="9735198" y="4264668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37" name="左右中括弧 36">
            <a:extLst>
              <a:ext uri="{FF2B5EF4-FFF2-40B4-BE49-F238E27FC236}">
                <a16:creationId xmlns:a16="http://schemas.microsoft.com/office/drawing/2014/main" id="{207C0D05-1796-F3A1-895C-99CF97BA388F}"/>
              </a:ext>
            </a:extLst>
          </p:cNvPr>
          <p:cNvSpPr/>
          <p:nvPr/>
        </p:nvSpPr>
        <p:spPr>
          <a:xfrm>
            <a:off x="9721340" y="4236824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AD9E7516-CA5C-6F26-5DF8-0D8CF1ED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41877"/>
              </p:ext>
            </p:extLst>
          </p:nvPr>
        </p:nvGraphicFramePr>
        <p:xfrm>
          <a:off x="9735198" y="2966498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D3869E5C-02D4-39D6-8A46-6BB8487EBB6E}"/>
              </a:ext>
            </a:extLst>
          </p:cNvPr>
          <p:cNvSpPr/>
          <p:nvPr/>
        </p:nvSpPr>
        <p:spPr>
          <a:xfrm>
            <a:off x="9721340" y="2938654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左右中括弧 40">
            <a:extLst>
              <a:ext uri="{FF2B5EF4-FFF2-40B4-BE49-F238E27FC236}">
                <a16:creationId xmlns:a16="http://schemas.microsoft.com/office/drawing/2014/main" id="{1F65146A-8CEC-BCF3-D488-4592983D8244}"/>
              </a:ext>
            </a:extLst>
          </p:cNvPr>
          <p:cNvSpPr/>
          <p:nvPr/>
        </p:nvSpPr>
        <p:spPr>
          <a:xfrm>
            <a:off x="9694428" y="5593297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4D7695D8-2E40-D60D-E77E-153DEB9D2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77262"/>
              </p:ext>
            </p:extLst>
          </p:nvPr>
        </p:nvGraphicFramePr>
        <p:xfrm>
          <a:off x="7725768" y="5545186"/>
          <a:ext cx="135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43" name="左右中括弧 42">
            <a:extLst>
              <a:ext uri="{FF2B5EF4-FFF2-40B4-BE49-F238E27FC236}">
                <a16:creationId xmlns:a16="http://schemas.microsoft.com/office/drawing/2014/main" id="{5ED134FA-0BD4-1540-2F0B-153F5346F0F9}"/>
              </a:ext>
            </a:extLst>
          </p:cNvPr>
          <p:cNvSpPr/>
          <p:nvPr/>
        </p:nvSpPr>
        <p:spPr>
          <a:xfrm>
            <a:off x="7796792" y="5571716"/>
            <a:ext cx="1350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349D16D-A683-973E-6E4C-096A1A48A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96745"/>
              </p:ext>
            </p:extLst>
          </p:nvPr>
        </p:nvGraphicFramePr>
        <p:xfrm>
          <a:off x="7796792" y="4267966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45" name="左右中括弧 44">
            <a:extLst>
              <a:ext uri="{FF2B5EF4-FFF2-40B4-BE49-F238E27FC236}">
                <a16:creationId xmlns:a16="http://schemas.microsoft.com/office/drawing/2014/main" id="{6858BED0-636C-B824-3115-58761B3FDF2C}"/>
              </a:ext>
            </a:extLst>
          </p:cNvPr>
          <p:cNvSpPr/>
          <p:nvPr/>
        </p:nvSpPr>
        <p:spPr>
          <a:xfrm>
            <a:off x="7782934" y="4240122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8DA8140F-DB64-34FB-01B2-7E2EC6FB2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77937"/>
              </p:ext>
            </p:extLst>
          </p:nvPr>
        </p:nvGraphicFramePr>
        <p:xfrm>
          <a:off x="7796792" y="2980051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47" name="左右中括弧 46">
            <a:extLst>
              <a:ext uri="{FF2B5EF4-FFF2-40B4-BE49-F238E27FC236}">
                <a16:creationId xmlns:a16="http://schemas.microsoft.com/office/drawing/2014/main" id="{597391DC-4D5E-CEF7-F452-8DD15D4787E8}"/>
              </a:ext>
            </a:extLst>
          </p:cNvPr>
          <p:cNvSpPr/>
          <p:nvPr/>
        </p:nvSpPr>
        <p:spPr>
          <a:xfrm>
            <a:off x="7782934" y="2952207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F6A06506-37E8-9D2A-F05F-F04AE0E9E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57469"/>
              </p:ext>
            </p:extLst>
          </p:nvPr>
        </p:nvGraphicFramePr>
        <p:xfrm>
          <a:off x="7760792" y="1665789"/>
          <a:ext cx="1350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49" name="左右中括弧 48">
            <a:extLst>
              <a:ext uri="{FF2B5EF4-FFF2-40B4-BE49-F238E27FC236}">
                <a16:creationId xmlns:a16="http://schemas.microsoft.com/office/drawing/2014/main" id="{C76F4492-0328-4832-469E-227E3D571CFA}"/>
              </a:ext>
            </a:extLst>
          </p:cNvPr>
          <p:cNvSpPr/>
          <p:nvPr/>
        </p:nvSpPr>
        <p:spPr>
          <a:xfrm>
            <a:off x="7746934" y="1637945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1D031658-ADBE-C493-C372-CE9E6600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68" y="2506595"/>
            <a:ext cx="4304767" cy="41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880B1C-4E9C-A9B3-9A2C-3ECC3323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DEC_1</a:t>
            </a:r>
          </a:p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F07507A-8E9E-FED3-7D9A-A4B90475670E}"/>
                  </a:ext>
                </a:extLst>
              </p:cNvPr>
              <p:cNvSpPr txBox="1"/>
              <p:nvPr/>
            </p:nvSpPr>
            <p:spPr>
              <a:xfrm>
                <a:off x="838200" y="811358"/>
                <a:ext cx="7363691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state the result of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Matrix A 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/−1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F07507A-8E9E-FED3-7D9A-A4B90475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11358"/>
                <a:ext cx="7363691" cy="972702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下箭號 22">
            <a:extLst>
              <a:ext uri="{FF2B5EF4-FFF2-40B4-BE49-F238E27FC236}">
                <a16:creationId xmlns:a16="http://schemas.microsoft.com/office/drawing/2014/main" id="{CE43C70E-B0D4-DD86-AFF4-A3F11AF1B3B2}"/>
              </a:ext>
            </a:extLst>
          </p:cNvPr>
          <p:cNvSpPr/>
          <p:nvPr/>
        </p:nvSpPr>
        <p:spPr>
          <a:xfrm rot="16200000" flipH="1">
            <a:off x="5808000" y="1153709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2F11D7E-52A4-6635-5EB0-4C697C9AE2AF}"/>
                  </a:ext>
                </a:extLst>
              </p:cNvPr>
              <p:cNvSpPr txBox="1"/>
              <p:nvPr/>
            </p:nvSpPr>
            <p:spPr>
              <a:xfrm>
                <a:off x="8124018" y="1041599"/>
                <a:ext cx="29417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1,0,-1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2F11D7E-52A4-6635-5EB0-4C697C9A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018" y="1041599"/>
                <a:ext cx="2941782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75540AA5-D7FF-5DAC-BFE5-A5B8F8BEA495}"/>
              </a:ext>
            </a:extLst>
          </p:cNvPr>
          <p:cNvSpPr/>
          <p:nvPr/>
        </p:nvSpPr>
        <p:spPr>
          <a:xfrm>
            <a:off x="4590473" y="1153709"/>
            <a:ext cx="517236" cy="564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494B1A5-5D73-A5E6-3049-3B07C8B9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89" y="1784060"/>
            <a:ext cx="5220711" cy="473147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A6E0A7A-90EE-9955-6340-CA942496D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318" y="1880550"/>
            <a:ext cx="5782600" cy="46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03A6E41-7000-12A3-70EC-51BF8586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94472"/>
              </p:ext>
            </p:extLst>
          </p:nvPr>
        </p:nvGraphicFramePr>
        <p:xfrm>
          <a:off x="511727" y="5073486"/>
          <a:ext cx="179158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94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597194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597194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1/-1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1/-1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C23372-AE2A-5135-E304-F621AF54B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24379"/>
              </p:ext>
            </p:extLst>
          </p:nvPr>
        </p:nvGraphicFramePr>
        <p:xfrm>
          <a:off x="4784468" y="5073602"/>
          <a:ext cx="13500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3095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3095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4596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A0807DF-A8B8-10CD-8A58-FC1BE2327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85337"/>
              </p:ext>
            </p:extLst>
          </p:nvPr>
        </p:nvGraphicFramePr>
        <p:xfrm>
          <a:off x="2666842" y="5042591"/>
          <a:ext cx="16473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124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549124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549124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1/-1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4EFB922-9BBA-07B2-2607-544953BA7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91128"/>
              </p:ext>
            </p:extLst>
          </p:nvPr>
        </p:nvGraphicFramePr>
        <p:xfrm>
          <a:off x="4784468" y="3679933"/>
          <a:ext cx="13500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3095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3095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4596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05DE89-E8F7-478C-5862-79C6FF15F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68177"/>
              </p:ext>
            </p:extLst>
          </p:nvPr>
        </p:nvGraphicFramePr>
        <p:xfrm>
          <a:off x="4759705" y="2396638"/>
          <a:ext cx="13500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3095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3095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4596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</a:t>
                      </a:r>
                      <a:r>
                        <a:rPr lang="en-US" altLang="zh-TW" sz="1600" b="0" kern="1200" baseline="-2500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D2F7C04-BE07-66F2-43ED-38AFDC8A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94002"/>
              </p:ext>
            </p:extLst>
          </p:nvPr>
        </p:nvGraphicFramePr>
        <p:xfrm>
          <a:off x="525389" y="3728232"/>
          <a:ext cx="179158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94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597194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597194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1/-1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1D3C05A-7CC0-E5BB-D872-CB9B3975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56602"/>
              </p:ext>
            </p:extLst>
          </p:nvPr>
        </p:nvGraphicFramePr>
        <p:xfrm>
          <a:off x="2666842" y="3707777"/>
          <a:ext cx="16473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124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549124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549124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1/-1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3A7A7-7D7E-513B-3DCA-8E6B1B12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45" y="329191"/>
            <a:ext cx="10515600" cy="5761327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DEC_1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CBB9B9-25EE-60FC-2B97-E9153AC284A8}"/>
                  </a:ext>
                </a:extLst>
              </p:cNvPr>
              <p:cNvSpPr/>
              <p:nvPr/>
            </p:nvSpPr>
            <p:spPr>
              <a:xfrm>
                <a:off x="949521" y="959971"/>
                <a:ext cx="5321970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05"/>
                  </a:spcBef>
                  <a:buSzPct val="125000"/>
                  <a:tabLst>
                    <a:tab pos="241300" algn="l"/>
                  </a:tabLst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state L </a:t>
                </a:r>
                <a:r>
                  <a:rPr lang="en-US" altLang="zh-TW" sz="2000" dirty="0">
                    <a:latin typeface="Microsoft JhengHei"/>
                    <a:cs typeface="Microsoft JhengHei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Microsoft JhengHei"/>
                  <a:cs typeface="Microsoft JhengHei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CBB9B9-25EE-60FC-2B97-E9153AC28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21" y="959971"/>
                <a:ext cx="5321970" cy="1070549"/>
              </a:xfrm>
              <a:prstGeom prst="rect">
                <a:avLst/>
              </a:prstGeom>
              <a:blipFill>
                <a:blip r:embed="rId2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右中括弧 8">
            <a:extLst>
              <a:ext uri="{FF2B5EF4-FFF2-40B4-BE49-F238E27FC236}">
                <a16:creationId xmlns:a16="http://schemas.microsoft.com/office/drawing/2014/main" id="{E9793B64-B500-D897-21D4-64985A208316}"/>
              </a:ext>
            </a:extLst>
          </p:cNvPr>
          <p:cNvSpPr/>
          <p:nvPr/>
        </p:nvSpPr>
        <p:spPr>
          <a:xfrm>
            <a:off x="637309" y="5016147"/>
            <a:ext cx="1594976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D13D18FC-0BAB-97BD-018F-57C6913318F6}"/>
              </a:ext>
            </a:extLst>
          </p:cNvPr>
          <p:cNvSpPr/>
          <p:nvPr/>
        </p:nvSpPr>
        <p:spPr>
          <a:xfrm>
            <a:off x="669591" y="3684553"/>
            <a:ext cx="1595285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B1C4E38-6927-7FA4-D922-4C454DE1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3774"/>
              </p:ext>
            </p:extLst>
          </p:nvPr>
        </p:nvGraphicFramePr>
        <p:xfrm>
          <a:off x="538997" y="2409607"/>
          <a:ext cx="179158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94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597194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597194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1/-1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13" name="左右中括弧 12">
            <a:extLst>
              <a:ext uri="{FF2B5EF4-FFF2-40B4-BE49-F238E27FC236}">
                <a16:creationId xmlns:a16="http://schemas.microsoft.com/office/drawing/2014/main" id="{1ED5E97C-403F-CAF0-668F-CEAB13878E7D}"/>
              </a:ext>
            </a:extLst>
          </p:cNvPr>
          <p:cNvSpPr/>
          <p:nvPr/>
        </p:nvSpPr>
        <p:spPr>
          <a:xfrm>
            <a:off x="637309" y="2396638"/>
            <a:ext cx="1647371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向下箭號 23">
            <a:extLst>
              <a:ext uri="{FF2B5EF4-FFF2-40B4-BE49-F238E27FC236}">
                <a16:creationId xmlns:a16="http://schemas.microsoft.com/office/drawing/2014/main" id="{989330AE-3CEB-BE6E-430C-8DA5873BC51A}"/>
              </a:ext>
            </a:extLst>
          </p:cNvPr>
          <p:cNvSpPr/>
          <p:nvPr/>
        </p:nvSpPr>
        <p:spPr>
          <a:xfrm rot="16200000" flipH="1">
            <a:off x="2356003" y="4048948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向下箭號 24">
            <a:extLst>
              <a:ext uri="{FF2B5EF4-FFF2-40B4-BE49-F238E27FC236}">
                <a16:creationId xmlns:a16="http://schemas.microsoft.com/office/drawing/2014/main" id="{8E62CA7B-9AF6-6E88-91E1-92C9305A4F81}"/>
              </a:ext>
            </a:extLst>
          </p:cNvPr>
          <p:cNvSpPr/>
          <p:nvPr/>
        </p:nvSpPr>
        <p:spPr>
          <a:xfrm rot="16200000" flipH="1">
            <a:off x="2337508" y="2750778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向下箭號 25">
            <a:extLst>
              <a:ext uri="{FF2B5EF4-FFF2-40B4-BE49-F238E27FC236}">
                <a16:creationId xmlns:a16="http://schemas.microsoft.com/office/drawing/2014/main" id="{F9F75D4A-8BA8-F7B3-EDCC-7F1D5768F2C2}"/>
              </a:ext>
            </a:extLst>
          </p:cNvPr>
          <p:cNvSpPr/>
          <p:nvPr/>
        </p:nvSpPr>
        <p:spPr>
          <a:xfrm rot="16200000" flipH="1">
            <a:off x="2315366" y="5369008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向下箭號 23">
            <a:extLst>
              <a:ext uri="{FF2B5EF4-FFF2-40B4-BE49-F238E27FC236}">
                <a16:creationId xmlns:a16="http://schemas.microsoft.com/office/drawing/2014/main" id="{5DCC59EC-2871-DCC7-1C48-488B0FAD6E8C}"/>
              </a:ext>
            </a:extLst>
          </p:cNvPr>
          <p:cNvSpPr/>
          <p:nvPr/>
        </p:nvSpPr>
        <p:spPr>
          <a:xfrm rot="16200000" flipH="1">
            <a:off x="4405341" y="4050668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向下箭號 24">
            <a:extLst>
              <a:ext uri="{FF2B5EF4-FFF2-40B4-BE49-F238E27FC236}">
                <a16:creationId xmlns:a16="http://schemas.microsoft.com/office/drawing/2014/main" id="{53A71006-A84D-7FC2-8398-33FEC45F9BDE}"/>
              </a:ext>
            </a:extLst>
          </p:cNvPr>
          <p:cNvSpPr/>
          <p:nvPr/>
        </p:nvSpPr>
        <p:spPr>
          <a:xfrm rot="16200000" flipH="1">
            <a:off x="4386846" y="2752498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向下箭號 25">
            <a:extLst>
              <a:ext uri="{FF2B5EF4-FFF2-40B4-BE49-F238E27FC236}">
                <a16:creationId xmlns:a16="http://schemas.microsoft.com/office/drawing/2014/main" id="{B291F2DF-1ACC-C9B2-142D-E0F4DB6516A3}"/>
              </a:ext>
            </a:extLst>
          </p:cNvPr>
          <p:cNvSpPr/>
          <p:nvPr/>
        </p:nvSpPr>
        <p:spPr>
          <a:xfrm rot="16200000" flipH="1">
            <a:off x="4364704" y="5370728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左右中括弧 36">
            <a:extLst>
              <a:ext uri="{FF2B5EF4-FFF2-40B4-BE49-F238E27FC236}">
                <a16:creationId xmlns:a16="http://schemas.microsoft.com/office/drawing/2014/main" id="{207C0D05-1796-F3A1-895C-99CF97BA388F}"/>
              </a:ext>
            </a:extLst>
          </p:cNvPr>
          <p:cNvSpPr/>
          <p:nvPr/>
        </p:nvSpPr>
        <p:spPr>
          <a:xfrm>
            <a:off x="4775493" y="3679933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D3869E5C-02D4-39D6-8A46-6BB8487EBB6E}"/>
              </a:ext>
            </a:extLst>
          </p:cNvPr>
          <p:cNvSpPr/>
          <p:nvPr/>
        </p:nvSpPr>
        <p:spPr>
          <a:xfrm>
            <a:off x="4775493" y="2381763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左右中括弧 40">
            <a:extLst>
              <a:ext uri="{FF2B5EF4-FFF2-40B4-BE49-F238E27FC236}">
                <a16:creationId xmlns:a16="http://schemas.microsoft.com/office/drawing/2014/main" id="{1F65146A-8CEC-BCF3-D488-4592983D8244}"/>
              </a:ext>
            </a:extLst>
          </p:cNvPr>
          <p:cNvSpPr/>
          <p:nvPr/>
        </p:nvSpPr>
        <p:spPr>
          <a:xfrm>
            <a:off x="4748581" y="5036406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左右中括弧 42">
            <a:extLst>
              <a:ext uri="{FF2B5EF4-FFF2-40B4-BE49-F238E27FC236}">
                <a16:creationId xmlns:a16="http://schemas.microsoft.com/office/drawing/2014/main" id="{5ED134FA-0BD4-1540-2F0B-153F5346F0F9}"/>
              </a:ext>
            </a:extLst>
          </p:cNvPr>
          <p:cNvSpPr/>
          <p:nvPr/>
        </p:nvSpPr>
        <p:spPr>
          <a:xfrm>
            <a:off x="2850945" y="5014825"/>
            <a:ext cx="1350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左右中括弧 44">
            <a:extLst>
              <a:ext uri="{FF2B5EF4-FFF2-40B4-BE49-F238E27FC236}">
                <a16:creationId xmlns:a16="http://schemas.microsoft.com/office/drawing/2014/main" id="{6858BED0-636C-B824-3115-58761B3FDF2C}"/>
              </a:ext>
            </a:extLst>
          </p:cNvPr>
          <p:cNvSpPr/>
          <p:nvPr/>
        </p:nvSpPr>
        <p:spPr>
          <a:xfrm>
            <a:off x="2837087" y="3683231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8DA8140F-DB64-34FB-01B2-7E2EC6FB2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63093"/>
              </p:ext>
            </p:extLst>
          </p:nvPr>
        </p:nvGraphicFramePr>
        <p:xfrm>
          <a:off x="2672485" y="2402953"/>
          <a:ext cx="16473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124">
                  <a:extLst>
                    <a:ext uri="{9D8B030D-6E8A-4147-A177-3AD203B41FA5}">
                      <a16:colId xmlns:a16="http://schemas.microsoft.com/office/drawing/2014/main" val="2465421343"/>
                    </a:ext>
                  </a:extLst>
                </a:gridCol>
                <a:gridCol w="549124">
                  <a:extLst>
                    <a:ext uri="{9D8B030D-6E8A-4147-A177-3AD203B41FA5}">
                      <a16:colId xmlns:a16="http://schemas.microsoft.com/office/drawing/2014/main" val="2108140450"/>
                    </a:ext>
                  </a:extLst>
                </a:gridCol>
                <a:gridCol w="549124">
                  <a:extLst>
                    <a:ext uri="{9D8B030D-6E8A-4147-A177-3AD203B41FA5}">
                      <a16:colId xmlns:a16="http://schemas.microsoft.com/office/drawing/2014/main" val="336419000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600" b="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3752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1/-1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209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rgbClr val="FF0000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600" b="0" baseline="-25000" dirty="0">
                        <a:solidFill>
                          <a:srgbClr val="FF0000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U</a:t>
                      </a:r>
                      <a:r>
                        <a:rPr lang="en-US" altLang="zh-TW" sz="16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22</a:t>
                      </a:r>
                      <a:endParaRPr lang="zh-TW" altLang="en-US" sz="1600" b="0" baseline="-250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7050"/>
                  </a:ext>
                </a:extLst>
              </a:tr>
            </a:tbl>
          </a:graphicData>
        </a:graphic>
      </p:graphicFrame>
      <p:sp>
        <p:nvSpPr>
          <p:cNvPr id="47" name="左右中括弧 46">
            <a:extLst>
              <a:ext uri="{FF2B5EF4-FFF2-40B4-BE49-F238E27FC236}">
                <a16:creationId xmlns:a16="http://schemas.microsoft.com/office/drawing/2014/main" id="{597391DC-4D5E-CEF7-F452-8DD15D4787E8}"/>
              </a:ext>
            </a:extLst>
          </p:cNvPr>
          <p:cNvSpPr/>
          <p:nvPr/>
        </p:nvSpPr>
        <p:spPr>
          <a:xfrm>
            <a:off x="2837087" y="2395316"/>
            <a:ext cx="1386000" cy="10800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0374CB-6AC8-7B0D-8D81-B6E4C28D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48" y="332643"/>
            <a:ext cx="4342748" cy="628534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FC8471B-7ED9-D004-2C7B-ED4B0AC40F58}"/>
              </a:ext>
            </a:extLst>
          </p:cNvPr>
          <p:cNvSpPr/>
          <p:nvPr/>
        </p:nvSpPr>
        <p:spPr>
          <a:xfrm>
            <a:off x="3278909" y="1625600"/>
            <a:ext cx="471055" cy="404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25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3C578-82E8-3FEA-6488-C07BD65A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out_valid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invertible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decomposable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619855-F082-AF25-9A54-5B11CB09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942427"/>
            <a:ext cx="7382905" cy="2381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5A085A-F349-1602-F7E1-F09C13A43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696" y="3533992"/>
            <a:ext cx="5085709" cy="32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5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42094-4AFE-1DDB-3C78-E452A31D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164"/>
            <a:ext cx="1544782" cy="504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44BA2-EBB3-49E7-5FE9-D7438BC355AC}"/>
                  </a:ext>
                </a:extLst>
              </p:cNvPr>
              <p:cNvSpPr/>
              <p:nvPr/>
            </p:nvSpPr>
            <p:spPr>
              <a:xfrm>
                <a:off x="1878617" y="649581"/>
                <a:ext cx="3105727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05"/>
                  </a:spcBef>
                  <a:buSzPct val="125000"/>
                  <a:tabLst>
                    <a:tab pos="241300" algn="l"/>
                  </a:tabLst>
                </a:pPr>
                <a:r>
                  <a:rPr lang="en-US" altLang="zh-TW" sz="2400" dirty="0">
                    <a:latin typeface="Microsoft JhengHei"/>
                    <a:cs typeface="Microsoft JhengHei"/>
                  </a:rPr>
                  <a:t>U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>
                  <a:latin typeface="Microsoft JhengHei"/>
                  <a:cs typeface="Microsoft JhengHei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44BA2-EBB3-49E7-5FE9-D7438BC35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17" y="649581"/>
                <a:ext cx="3105727" cy="1266180"/>
              </a:xfrm>
              <a:prstGeom prst="rect">
                <a:avLst/>
              </a:prstGeom>
              <a:blipFill>
                <a:blip r:embed="rId2"/>
                <a:stretch>
                  <a:fillRect l="-2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B9F8A7B7-4D68-2B38-9A0F-7A400F6B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5" y="1847273"/>
            <a:ext cx="4530605" cy="480649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F322525-608F-C4B3-8F72-CF2DDD5365D0}"/>
              </a:ext>
            </a:extLst>
          </p:cNvPr>
          <p:cNvSpPr txBox="1">
            <a:spLocks/>
          </p:cNvSpPr>
          <p:nvPr/>
        </p:nvSpPr>
        <p:spPr>
          <a:xfrm>
            <a:off x="5553363" y="397164"/>
            <a:ext cx="1364675" cy="50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BCE6120-7660-9E33-1B8F-F71E68EAD200}"/>
                  </a:ext>
                </a:extLst>
              </p:cNvPr>
              <p:cNvSpPr txBox="1"/>
              <p:nvPr/>
            </p:nvSpPr>
            <p:spPr>
              <a:xfrm>
                <a:off x="6918038" y="649581"/>
                <a:ext cx="3057236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latin typeface="Microsoft JhengHei"/>
                    <a:cs typeface="Microsoft JhengHei"/>
                  </a:rPr>
                  <a:t>L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BCE6120-7660-9E33-1B8F-F71E68EAD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038" y="649581"/>
                <a:ext cx="3057236" cy="1266180"/>
              </a:xfrm>
              <a:prstGeom prst="rect">
                <a:avLst/>
              </a:prstGeom>
              <a:blipFill>
                <a:blip r:embed="rId4"/>
                <a:stretch>
                  <a:fillRect l="-3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8E5DE9C7-EBED-2528-3F41-5C7BE599A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218" y="1847273"/>
            <a:ext cx="4784437" cy="47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F9DBB-E6E9-46A7-D8EB-CB247D61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EBC09A-0B5F-B623-F966-E074CAE7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950"/>
            <a:ext cx="10515600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basic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linear algebra, it indicates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elimination, and factors a matrix as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</a:p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L  stands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unit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lower triangular matrix, and U stands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upper triangular matrix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L and U have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from: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6BC40F-C169-CA04-21D7-775C19627FED}"/>
                  </a:ext>
                </a:extLst>
              </p:cNvPr>
              <p:cNvSpPr/>
              <p:nvPr/>
            </p:nvSpPr>
            <p:spPr>
              <a:xfrm>
                <a:off x="4219193" y="2775319"/>
                <a:ext cx="3234552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05"/>
                  </a:spcBef>
                  <a:buSzPct val="125000"/>
                  <a:tabLst>
                    <a:tab pos="241300" algn="l"/>
                  </a:tabLst>
                </a:pPr>
                <a:r>
                  <a:rPr lang="en-US" altLang="zh-TW" sz="2800" dirty="0">
                    <a:latin typeface="Microsoft JhengHei"/>
                    <a:cs typeface="Microsoft JhengHei"/>
                  </a:rPr>
                  <a:t>L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>
                  <a:latin typeface="Microsoft JhengHei"/>
                  <a:cs typeface="Microsoft JhengHei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6BC40F-C169-CA04-21D7-775C19627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193" y="2775319"/>
                <a:ext cx="3234552" cy="1461810"/>
              </a:xfrm>
              <a:prstGeom prst="rect">
                <a:avLst/>
              </a:prstGeom>
              <a:blipFill>
                <a:blip r:embed="rId2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EC5EC0-69ED-8EB9-ABDA-1E8C5E519D61}"/>
                  </a:ext>
                </a:extLst>
              </p:cNvPr>
              <p:cNvSpPr/>
              <p:nvPr/>
            </p:nvSpPr>
            <p:spPr>
              <a:xfrm>
                <a:off x="4025229" y="4624254"/>
                <a:ext cx="3751789" cy="1245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05"/>
                  </a:spcBef>
                  <a:buSzPct val="125000"/>
                  <a:tabLst>
                    <a:tab pos="241300" algn="l"/>
                  </a:tabLst>
                </a:pPr>
                <a:r>
                  <a:rPr lang="en-US" altLang="zh-TW" sz="2800" dirty="0">
                    <a:latin typeface="Microsoft JhengHei"/>
                    <a:cs typeface="Microsoft JhengHei"/>
                  </a:rPr>
                  <a:t>U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>
                  <a:latin typeface="Microsoft JhengHei"/>
                  <a:cs typeface="Microsoft JhengHei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EC5EC0-69ED-8EB9-ABDA-1E8C5E519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229" y="4624254"/>
                <a:ext cx="3751789" cy="1245021"/>
              </a:xfrm>
              <a:prstGeom prst="rect">
                <a:avLst/>
              </a:prstGeom>
              <a:blipFill>
                <a:blip r:embed="rId3"/>
                <a:stretch>
                  <a:fillRect l="-2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7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FE5C7-E80A-BFF1-763D-147C2DD7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C9DE0-00BD-D9E5-5535-5575EAED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RTL design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8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16933-E4A2-A0F9-4F36-7471C09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A0478A-259D-3D54-5F78-3389A1D92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362057"/>
              </p:ext>
            </p:extLst>
          </p:nvPr>
        </p:nvGraphicFramePr>
        <p:xfrm>
          <a:off x="682336" y="1468870"/>
          <a:ext cx="1082732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96">
                  <a:extLst>
                    <a:ext uri="{9D8B030D-6E8A-4147-A177-3AD203B41FA5}">
                      <a16:colId xmlns:a16="http://schemas.microsoft.com/office/drawing/2014/main" val="979309800"/>
                    </a:ext>
                  </a:extLst>
                </a:gridCol>
                <a:gridCol w="2558746">
                  <a:extLst>
                    <a:ext uri="{9D8B030D-6E8A-4147-A177-3AD203B41FA5}">
                      <a16:colId xmlns:a16="http://schemas.microsoft.com/office/drawing/2014/main" val="3323122264"/>
                    </a:ext>
                  </a:extLst>
                </a:gridCol>
                <a:gridCol w="5889985">
                  <a:extLst>
                    <a:ext uri="{9D8B030D-6E8A-4147-A177-3AD203B41FA5}">
                      <a16:colId xmlns:a16="http://schemas.microsoft.com/office/drawing/2014/main" val="4113986527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Input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48590" algn="ctr" defTabSz="914400" rtl="0" eaLnBrk="1" latinLnBrk="0" hangingPunct="1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Bit Width</a:t>
                      </a:r>
                      <a:endParaRPr lang="zh-TW" altLang="zh-TW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29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clk</a:t>
                      </a:r>
                      <a:endParaRPr lang="en-US" altLang="zh-TW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Clock.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4946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rst_n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Asynchronous active-low reset.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524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TW" sz="2000" kern="12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valid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 for input invalid, 1 for input valid.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41251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TW" sz="2000" kern="12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data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Element of a 3-by-3 matrix 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35222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Output Signal</a:t>
                      </a:r>
                      <a:endParaRPr lang="en-US" altLang="zh-TW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48590" algn="ctr" defTabSz="914400" rtl="0" eaLnBrk="1" latinLnBrk="0" hangingPunct="1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Bit Width</a:t>
                      </a:r>
                      <a:endParaRPr lang="zh-TW" altLang="zh-TW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807170"/>
                  </a:ext>
                </a:extLst>
              </a:tr>
              <a:tr h="308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TW" sz="2000" kern="12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valid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 for output invalid, 1 for output valid.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06699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invertible 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 if A is not invertible.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8946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decomposable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altLang="zh-TW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if A cannot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be decomposed to LU.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18462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out_l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Element </a:t>
                      </a:r>
                      <a:r>
                        <a:rPr lang="en-US" altLang="zh-TW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of a 3-by-3 matrix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L, </a:t>
                      </a:r>
                      <a:r>
                        <a:rPr lang="en-US" altLang="zh-TW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 raster scanning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order.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64066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out_u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Element of a 3-by-3 matrix U, in raster scanning order.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80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83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66762-02A0-376A-CF92-68C25BF6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30F02-9F8F-4957-C718-84CBE65B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99145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FSM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4062D4A-2664-C08A-7B6E-DD40BB8F612B}"/>
              </a:ext>
            </a:extLst>
          </p:cNvPr>
          <p:cNvSpPr/>
          <p:nvPr/>
        </p:nvSpPr>
        <p:spPr>
          <a:xfrm>
            <a:off x="696191" y="2834700"/>
            <a:ext cx="1348509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1BCDFEB-04ED-45E1-2279-DFB5308C5CEF}"/>
              </a:ext>
            </a:extLst>
          </p:cNvPr>
          <p:cNvSpPr/>
          <p:nvPr/>
        </p:nvSpPr>
        <p:spPr>
          <a:xfrm>
            <a:off x="2535382" y="2831093"/>
            <a:ext cx="1348509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6590817-F2B4-8500-63FE-B3D7DC7E30BD}"/>
              </a:ext>
            </a:extLst>
          </p:cNvPr>
          <p:cNvSpPr/>
          <p:nvPr/>
        </p:nvSpPr>
        <p:spPr>
          <a:xfrm>
            <a:off x="4229967" y="2824744"/>
            <a:ext cx="2316018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CHECK_INV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C498FCC-F64D-1CC0-6B4C-2F668F77AB1C}"/>
              </a:ext>
            </a:extLst>
          </p:cNvPr>
          <p:cNvSpPr/>
          <p:nvPr/>
        </p:nvSpPr>
        <p:spPr>
          <a:xfrm>
            <a:off x="6888595" y="2831091"/>
            <a:ext cx="1348509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448E284-7785-E821-7D5A-0CD9E326E07A}"/>
              </a:ext>
            </a:extLst>
          </p:cNvPr>
          <p:cNvSpPr/>
          <p:nvPr/>
        </p:nvSpPr>
        <p:spPr>
          <a:xfrm>
            <a:off x="8447808" y="2831091"/>
            <a:ext cx="1348509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DEC_1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6DCB9B0-D3E3-1C7F-2BA5-AD0D9F4CCBBF}"/>
              </a:ext>
            </a:extLst>
          </p:cNvPr>
          <p:cNvSpPr/>
          <p:nvPr/>
        </p:nvSpPr>
        <p:spPr>
          <a:xfrm>
            <a:off x="10109778" y="2831090"/>
            <a:ext cx="1722004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55FD83-37ED-7146-861A-F3B3A464B1D1}"/>
              </a:ext>
            </a:extLst>
          </p:cNvPr>
          <p:cNvSpPr/>
          <p:nvPr/>
        </p:nvSpPr>
        <p:spPr>
          <a:xfrm>
            <a:off x="4310350" y="4621582"/>
            <a:ext cx="2148320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OUTPUT_1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D093C7-CADB-15AD-A727-8FA3D27EC840}"/>
              </a:ext>
            </a:extLst>
          </p:cNvPr>
          <p:cNvSpPr txBox="1"/>
          <p:nvPr/>
        </p:nvSpPr>
        <p:spPr>
          <a:xfrm>
            <a:off x="1643089" y="2232175"/>
            <a:ext cx="104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</a:t>
            </a:r>
            <a:r>
              <a:rPr lang="en-US" altLang="zh-TW" sz="2000" kern="120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valid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363B1BD0-125E-D493-3E20-15094F592ED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288238" y="1913302"/>
            <a:ext cx="3607" cy="1839191"/>
          </a:xfrm>
          <a:prstGeom prst="curvedConnector3">
            <a:avLst>
              <a:gd name="adj1" fmla="val 64376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033471-3EF6-C091-CE63-62B3CDA2785B}"/>
              </a:ext>
            </a:extLst>
          </p:cNvPr>
          <p:cNvSpPr txBox="1"/>
          <p:nvPr/>
        </p:nvSpPr>
        <p:spPr>
          <a:xfrm>
            <a:off x="784386" y="4517341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</a:t>
            </a:r>
            <a:r>
              <a:rPr lang="en-US" altLang="zh-TW" sz="2000" kern="120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valid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F507B516-CC5D-9692-0006-165508E7E071}"/>
              </a:ext>
            </a:extLst>
          </p:cNvPr>
          <p:cNvCxnSpPr>
            <a:cxnSpLocks/>
            <a:stCxn id="5" idx="3"/>
            <a:endCxn id="5" idx="5"/>
          </p:cNvCxnSpPr>
          <p:nvPr/>
        </p:nvCxnSpPr>
        <p:spPr>
          <a:xfrm rot="16200000" flipH="1">
            <a:off x="3209636" y="3485762"/>
            <a:ext cx="12700" cy="953539"/>
          </a:xfrm>
          <a:prstGeom prst="curvedConnector3">
            <a:avLst>
              <a:gd name="adj1" fmla="val 43467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6B4B1BB-8A50-185E-506A-25BD741E3561}"/>
              </a:ext>
            </a:extLst>
          </p:cNvPr>
          <p:cNvSpPr txBox="1"/>
          <p:nvPr/>
        </p:nvSpPr>
        <p:spPr>
          <a:xfrm>
            <a:off x="2686963" y="4517341"/>
            <a:ext cx="104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</a:t>
            </a:r>
            <a:r>
              <a:rPr lang="en-US" altLang="zh-TW" sz="2000" kern="120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valid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2DD95C1A-F106-47BF-CC0A-E85F6959B8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66578" y="3498462"/>
            <a:ext cx="12700" cy="953539"/>
          </a:xfrm>
          <a:prstGeom prst="curvedConnector3">
            <a:avLst>
              <a:gd name="adj1" fmla="val 40558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BE81BE64-7A07-1AC4-FB33-1ACDE2CBACB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295632" y="1738750"/>
            <a:ext cx="6349" cy="2178339"/>
          </a:xfrm>
          <a:prstGeom prst="curvedConnector3">
            <a:avLst>
              <a:gd name="adj1" fmla="val 37005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88E375B-4D91-6931-A3B8-96EB4E2A33CE}"/>
              </a:ext>
            </a:extLst>
          </p:cNvPr>
          <p:cNvSpPr txBox="1"/>
          <p:nvPr/>
        </p:nvSpPr>
        <p:spPr>
          <a:xfrm>
            <a:off x="3643908" y="2234223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</a:t>
            </a:r>
            <a:r>
              <a:rPr lang="en-US" altLang="zh-TW" sz="2000" kern="120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valid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79" name="接點: 弧形 78">
            <a:extLst>
              <a:ext uri="{FF2B5EF4-FFF2-40B4-BE49-F238E27FC236}">
                <a16:creationId xmlns:a16="http://schemas.microsoft.com/office/drawing/2014/main" id="{A7D086BC-E6D5-D906-6EAF-067073F132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0505" y="1728793"/>
            <a:ext cx="6349" cy="2178339"/>
          </a:xfrm>
          <a:prstGeom prst="curvedConnector3">
            <a:avLst>
              <a:gd name="adj1" fmla="val 37005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E15F89A-AB10-5332-4627-A913070D3140}"/>
              </a:ext>
            </a:extLst>
          </p:cNvPr>
          <p:cNvSpPr txBox="1"/>
          <p:nvPr/>
        </p:nvSpPr>
        <p:spPr>
          <a:xfrm>
            <a:off x="6090400" y="2209646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det≠0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860D5C0-44CA-B879-E30A-65A54CDA84A3}"/>
              </a:ext>
            </a:extLst>
          </p:cNvPr>
          <p:cNvSpPr txBox="1"/>
          <p:nvPr/>
        </p:nvSpPr>
        <p:spPr>
          <a:xfrm>
            <a:off x="5436467" y="4150307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et=0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91A88F47-8ACF-61F4-15AE-3E58BBB85485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5384510" y="4150307"/>
            <a:ext cx="3466" cy="471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1904580-8FF3-FF52-8DEB-B901F4AF1B5F}"/>
              </a:ext>
            </a:extLst>
          </p:cNvPr>
          <p:cNvSpPr txBox="1"/>
          <p:nvPr/>
        </p:nvSpPr>
        <p:spPr>
          <a:xfrm>
            <a:off x="4759438" y="5392652"/>
            <a:ext cx="129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out</a:t>
            </a:r>
            <a:r>
              <a:rPr lang="en-US" altLang="zh-TW" err="1">
                <a:solidFill>
                  <a:srgbClr val="FF0000"/>
                </a:solidFill>
              </a:rPr>
              <a:t>_</a:t>
            </a:r>
            <a:r>
              <a:rPr lang="en-US" altLang="zh-TW">
                <a:solidFill>
                  <a:srgbClr val="FF0000"/>
                </a:solidFill>
              </a:rPr>
              <a:t>valid</a:t>
            </a:r>
            <a:r>
              <a:rPr lang="en-US" altLang="zh-TW" dirty="0">
                <a:solidFill>
                  <a:srgbClr val="FF0000"/>
                </a:solidFill>
              </a:rPr>
              <a:t>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5" name="接點: 弧形 94">
            <a:extLst>
              <a:ext uri="{FF2B5EF4-FFF2-40B4-BE49-F238E27FC236}">
                <a16:creationId xmlns:a16="http://schemas.microsoft.com/office/drawing/2014/main" id="{DBCD35A6-FB9D-697D-6D11-B5BE59210594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rot="5400000" flipH="1" flipV="1">
            <a:off x="8342456" y="2051485"/>
            <a:ext cx="12700" cy="15592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弧形 97">
            <a:extLst>
              <a:ext uri="{FF2B5EF4-FFF2-40B4-BE49-F238E27FC236}">
                <a16:creationId xmlns:a16="http://schemas.microsoft.com/office/drawing/2014/main" id="{A62A1A71-612D-44E9-ADC2-8A48A826676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046421" y="1906733"/>
            <a:ext cx="1" cy="18487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弧形 100">
            <a:extLst>
              <a:ext uri="{FF2B5EF4-FFF2-40B4-BE49-F238E27FC236}">
                <a16:creationId xmlns:a16="http://schemas.microsoft.com/office/drawing/2014/main" id="{C1F77F1C-5221-A744-35CF-F6BD770F8B2A}"/>
              </a:ext>
            </a:extLst>
          </p:cNvPr>
          <p:cNvCxnSpPr>
            <a:cxnSpLocks/>
            <a:stCxn id="10" idx="3"/>
            <a:endCxn id="10" idx="5"/>
          </p:cNvCxnSpPr>
          <p:nvPr/>
        </p:nvCxnSpPr>
        <p:spPr>
          <a:xfrm rot="16200000" flipH="1">
            <a:off x="10970780" y="3353709"/>
            <a:ext cx="12700" cy="1217640"/>
          </a:xfrm>
          <a:prstGeom prst="curvedConnector3">
            <a:avLst>
              <a:gd name="adj1" fmla="val 40558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20E5194-9E53-A8C6-AD3A-0E7559623E75}"/>
              </a:ext>
            </a:extLst>
          </p:cNvPr>
          <p:cNvSpPr txBox="1"/>
          <p:nvPr/>
        </p:nvSpPr>
        <p:spPr>
          <a:xfrm>
            <a:off x="10403351" y="4385944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out_cnt</a:t>
            </a:r>
            <a:r>
              <a:rPr lang="en-US" altLang="zh-TW" dirty="0"/>
              <a:t>&lt;9</a:t>
            </a:r>
            <a:endParaRPr lang="zh-TW" altLang="en-US" dirty="0"/>
          </a:p>
        </p:txBody>
      </p: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97BF0558-B905-1823-E565-CAA986E8D73C}"/>
              </a:ext>
            </a:extLst>
          </p:cNvPr>
          <p:cNvCxnSpPr>
            <a:cxnSpLocks/>
            <a:stCxn id="10" idx="3"/>
            <a:endCxn id="4" idx="5"/>
          </p:cNvCxnSpPr>
          <p:nvPr/>
        </p:nvCxnSpPr>
        <p:spPr>
          <a:xfrm rot="5400000">
            <a:off x="6102783" y="-293038"/>
            <a:ext cx="3610" cy="8514745"/>
          </a:xfrm>
          <a:prstGeom prst="curvedConnector3">
            <a:avLst>
              <a:gd name="adj1" fmla="val 6426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2C3F745-9C39-336C-6648-A023E3D0035B}"/>
              </a:ext>
            </a:extLst>
          </p:cNvPr>
          <p:cNvSpPr txBox="1"/>
          <p:nvPr/>
        </p:nvSpPr>
        <p:spPr>
          <a:xfrm>
            <a:off x="5362519" y="6275837"/>
            <a:ext cx="145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out_cnt</a:t>
            </a:r>
            <a:r>
              <a:rPr lang="en-US" altLang="zh-TW" sz="2000" dirty="0"/>
              <a:t>=9</a:t>
            </a:r>
            <a:endParaRPr lang="zh-TW" altLang="en-US" sz="20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645BE8B-D0CF-204B-DE86-11DDB9AF108C}"/>
              </a:ext>
            </a:extLst>
          </p:cNvPr>
          <p:cNvSpPr txBox="1"/>
          <p:nvPr/>
        </p:nvSpPr>
        <p:spPr>
          <a:xfrm>
            <a:off x="10105786" y="2676164"/>
            <a:ext cx="17627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out</a:t>
            </a:r>
            <a:r>
              <a:rPr lang="en-US" altLang="zh-TW" err="1">
                <a:solidFill>
                  <a:srgbClr val="FF0000"/>
                </a:solidFill>
              </a:rPr>
              <a:t>_</a:t>
            </a:r>
            <a:r>
              <a:rPr lang="en-US" altLang="zh-TW">
                <a:solidFill>
                  <a:srgbClr val="FF0000"/>
                </a:solidFill>
              </a:rPr>
              <a:t>valid</a:t>
            </a:r>
            <a:r>
              <a:rPr lang="en-US" altLang="zh-TW" dirty="0">
                <a:solidFill>
                  <a:srgbClr val="FF0000"/>
                </a:solidFill>
              </a:rPr>
              <a:t>=1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nvertible=1</a:t>
            </a:r>
          </a:p>
          <a:p>
            <a:pPr algn="ctr"/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en-US" altLang="zh-TW" sz="1800" kern="120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ecomposable</a:t>
            </a:r>
            <a:r>
              <a:rPr lang="en-US" altLang="zh-TW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=1</a:t>
            </a:r>
            <a:endPara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800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out_l</a:t>
            </a:r>
            <a:r>
              <a:rPr lang="en-US" altLang="zh-TW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L</a:t>
            </a:r>
            <a:endPara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800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out_u</a:t>
            </a:r>
            <a:r>
              <a:rPr lang="en-US" altLang="zh-TW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U</a:t>
            </a:r>
            <a:endPara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1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A488-27F0-2BB7-AC48-0DCC322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73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RTL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71FFF-F989-57BE-ACEA-110077B9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310"/>
            <a:ext cx="10515600" cy="503165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FSM(</a:t>
            </a:r>
            <a:r>
              <a:rPr lang="en-US" altLang="zh-TW" err="1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machine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67F26E-3FDB-E45E-87CB-740BE8C1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41" y="1544637"/>
            <a:ext cx="8354591" cy="50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BCDF9-9BB9-69A2-3ACB-109D1FF9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545"/>
            <a:ext cx="10515600" cy="553041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TW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</a:t>
            </a:r>
          </a:p>
          <a:p>
            <a:pPr marL="0" indent="0" algn="l">
              <a:buNone/>
            </a:pPr>
            <a:endParaRPr lang="en-US" altLang="zh-TW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834AF6-DE9D-D02D-DC3F-1CF05C06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84" y="1805241"/>
            <a:ext cx="9646344" cy="34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D705A-57AD-7D8C-911D-59F2E015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CHECK_INV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matrix A is non-invertible, there is no need to perform LU decomposition.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9CA5E2-EE42-78A4-BD0B-09703D88C2CB}"/>
                  </a:ext>
                </a:extLst>
              </p:cNvPr>
              <p:cNvSpPr/>
              <p:nvPr/>
            </p:nvSpPr>
            <p:spPr>
              <a:xfrm>
                <a:off x="1170173" y="2042308"/>
                <a:ext cx="4102771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05"/>
                  </a:spcBef>
                  <a:buSzPct val="125000"/>
                  <a:tabLst>
                    <a:tab pos="241300" algn="l"/>
                  </a:tabLst>
                </a:pPr>
                <a:r>
                  <a:rPr lang="en-US" altLang="zh-TW" sz="2800">
                    <a:latin typeface="Microsoft JhengHei"/>
                    <a:cs typeface="Microsoft JhengHei"/>
                  </a:rPr>
                  <a:t>A </a:t>
                </a:r>
                <a:r>
                  <a:rPr lang="en-US" altLang="zh-TW" sz="2800" dirty="0">
                    <a:latin typeface="Microsoft JhengHei"/>
                    <a:cs typeface="Microsoft JhengHei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>
                  <a:latin typeface="Microsoft JhengHei"/>
                  <a:cs typeface="Microsoft JhengHei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9CA5E2-EE42-78A4-BD0B-09703D88C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73" y="2042308"/>
                <a:ext cx="4102771" cy="1461810"/>
              </a:xfrm>
              <a:prstGeom prst="rect">
                <a:avLst/>
              </a:prstGeom>
              <a:blipFill>
                <a:blip r:embed="rId2"/>
                <a:stretch>
                  <a:fillRect l="-2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5EBAD7-A347-7C5E-D05E-3F0F089405B8}"/>
                  </a:ext>
                </a:extLst>
              </p:cNvPr>
              <p:cNvSpPr txBox="1"/>
              <p:nvPr/>
            </p:nvSpPr>
            <p:spPr>
              <a:xfrm>
                <a:off x="4902954" y="2505670"/>
                <a:ext cx="5122583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00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11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22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–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00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21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12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	+A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01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20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12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–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01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10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22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endPara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       +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02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10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21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–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02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20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&amp; A</a:t>
                </a:r>
                <a:r>
                  <a:rPr lang="en-US" altLang="zh-TW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11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endParaRPr lang="zh-TW" altLang="en-US" sz="2000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5EBAD7-A347-7C5E-D05E-3F0F0894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54" y="2505670"/>
                <a:ext cx="5122583" cy="923330"/>
              </a:xfrm>
              <a:prstGeom prst="rect">
                <a:avLst/>
              </a:prstGeom>
              <a:blipFill>
                <a:blip r:embed="rId3"/>
                <a:stretch>
                  <a:fillRect l="-1784" t="-8553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21C90C0E-A8C6-79C2-8F08-168363BC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702" y="3740796"/>
            <a:ext cx="611590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F9E0C12-A1C4-9A5E-2609-9F8E400A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" y="2276178"/>
            <a:ext cx="6122194" cy="39007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45F226-5CFB-931C-6CAE-56550229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701" y="1640909"/>
            <a:ext cx="5887700" cy="443661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7D020-7D75-5F73-8285-85A600CB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stands for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triangular matrix, and the result of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595CC1-C8C5-CAA2-4F2A-2DB02778750C}"/>
                  </a:ext>
                </a:extLst>
              </p:cNvPr>
              <p:cNvSpPr/>
              <p:nvPr/>
            </p:nvSpPr>
            <p:spPr>
              <a:xfrm>
                <a:off x="838200" y="1640909"/>
                <a:ext cx="7770091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05"/>
                  </a:spcBef>
                  <a:buSzPct val="125000"/>
                  <a:tabLst>
                    <a:tab pos="241300" algn="l"/>
                  </a:tabLst>
                </a:pP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state the result of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Matrix A  </a:t>
                </a:r>
                <a:r>
                  <a:rPr lang="en-US" altLang="zh-TW" sz="2000" dirty="0">
                    <a:latin typeface="Microsoft JhengHei"/>
                    <a:cs typeface="Microsoft JhengHei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Microsoft JhengHei"/>
                  <a:cs typeface="Microsoft JhengHei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595CC1-C8C5-CAA2-4F2A-2DB027787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40909"/>
                <a:ext cx="7770091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E82DEBD-92D2-206E-0021-BD67453A1D06}"/>
              </a:ext>
            </a:extLst>
          </p:cNvPr>
          <p:cNvSpPr/>
          <p:nvPr/>
        </p:nvSpPr>
        <p:spPr>
          <a:xfrm>
            <a:off x="4802909" y="1717964"/>
            <a:ext cx="249382" cy="868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634</Words>
  <Application>Microsoft Office PowerPoint</Application>
  <PresentationFormat>寬螢幕</PresentationFormat>
  <Paragraphs>295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Arial MT</vt:lpstr>
      <vt:lpstr>Microsoft JhengHei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ICLab02_LU</vt:lpstr>
      <vt:lpstr>PowerPoint 簡報</vt:lpstr>
      <vt:lpstr>OUTLINE</vt:lpstr>
      <vt:lpstr>SPEC</vt:lpstr>
      <vt:lpstr>System Architecture</vt:lpstr>
      <vt:lpstr>RTL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ICLab02_LU</dc:title>
  <dc:creator>遠達 李</dc:creator>
  <cp:lastModifiedBy>遠達 李</cp:lastModifiedBy>
  <cp:revision>80</cp:revision>
  <dcterms:created xsi:type="dcterms:W3CDTF">2023-09-12T01:45:10Z</dcterms:created>
  <dcterms:modified xsi:type="dcterms:W3CDTF">2023-09-12T14:17:55Z</dcterms:modified>
</cp:coreProperties>
</file>